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881304-F687-47A1-8C19-27B71BC96D3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26769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81304-F687-47A1-8C19-27B71BC96D3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383028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81304-F687-47A1-8C19-27B71BC96D3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17870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81304-F687-47A1-8C19-27B71BC96D3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143773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81304-F687-47A1-8C19-27B71BC96D3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419034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81304-F687-47A1-8C19-27B71BC96D3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93969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81304-F687-47A1-8C19-27B71BC96D3F}"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334872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81304-F687-47A1-8C19-27B71BC96D3F}"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260672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81304-F687-47A1-8C19-27B71BC96D3F}"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3123544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881304-F687-47A1-8C19-27B71BC96D3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41717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881304-F687-47A1-8C19-27B71BC96D3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8985E0-FFC1-431A-BA89-C1D0307D96AC}" type="slidenum">
              <a:rPr lang="en-IN" smtClean="0"/>
              <a:t>‹#›</a:t>
            </a:fld>
            <a:endParaRPr lang="en-IN"/>
          </a:p>
        </p:txBody>
      </p:sp>
    </p:spTree>
    <p:extLst>
      <p:ext uri="{BB962C8B-B14F-4D97-AF65-F5344CB8AC3E}">
        <p14:creationId xmlns:p14="http://schemas.microsoft.com/office/powerpoint/2010/main" val="183770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81304-F687-47A1-8C19-27B71BC96D3F}" type="datetimeFigureOut">
              <a:rPr lang="en-IN" smtClean="0"/>
              <a:t>07-05-2024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985E0-FFC1-431A-BA89-C1D0307D96AC}" type="slidenum">
              <a:rPr lang="en-IN" smtClean="0"/>
              <a:t>‹#›</a:t>
            </a:fld>
            <a:endParaRPr lang="en-IN"/>
          </a:p>
        </p:txBody>
      </p:sp>
    </p:spTree>
    <p:extLst>
      <p:ext uri="{BB962C8B-B14F-4D97-AF65-F5344CB8AC3E}">
        <p14:creationId xmlns:p14="http://schemas.microsoft.com/office/powerpoint/2010/main" val="42383161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AA02C-B945-E2EE-B45A-620CD566ECAD}"/>
              </a:ext>
            </a:extLst>
          </p:cNvPr>
          <p:cNvSpPr txBox="1"/>
          <p:nvPr/>
        </p:nvSpPr>
        <p:spPr>
          <a:xfrm>
            <a:off x="1986463" y="1770160"/>
            <a:ext cx="9816662" cy="646331"/>
          </a:xfrm>
          <a:prstGeom prst="rect">
            <a:avLst/>
          </a:prstGeom>
          <a:noFill/>
        </p:spPr>
        <p:txBody>
          <a:bodyPr wrap="square" rtlCol="0">
            <a:spAutoFit/>
          </a:bodyPr>
          <a:lstStyle/>
          <a:p>
            <a:r>
              <a:rPr lang="en-IN" dirty="0">
                <a:solidFill>
                  <a:schemeClr val="bg1"/>
                </a:solidFill>
              </a:rPr>
              <a:t>                                                        Guided by: </a:t>
            </a:r>
            <a:r>
              <a:rPr lang="en-IN" dirty="0" err="1">
                <a:solidFill>
                  <a:schemeClr val="bg1"/>
                </a:solidFill>
              </a:rPr>
              <a:t>Dr.</a:t>
            </a:r>
            <a:r>
              <a:rPr lang="en-IN" dirty="0">
                <a:solidFill>
                  <a:schemeClr val="bg1"/>
                </a:solidFill>
              </a:rPr>
              <a:t> Naveen R Shahi </a:t>
            </a:r>
          </a:p>
          <a:p>
            <a:r>
              <a:rPr lang="en-IN" dirty="0">
                <a:solidFill>
                  <a:schemeClr val="bg1"/>
                </a:solidFill>
              </a:rPr>
              <a:t>                   Submitted by : Muskan Dubey, Palak Gupta, Mariya Bohra, Ayush Bhagwat</a:t>
            </a:r>
          </a:p>
        </p:txBody>
      </p:sp>
      <p:pic>
        <p:nvPicPr>
          <p:cNvPr id="4" name="Picture 3">
            <a:extLst>
              <a:ext uri="{FF2B5EF4-FFF2-40B4-BE49-F238E27FC236}">
                <a16:creationId xmlns:a16="http://schemas.microsoft.com/office/drawing/2014/main" id="{55C4C252-4305-BF01-92D9-3447BD3D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08" y="212427"/>
            <a:ext cx="2103518" cy="1394724"/>
          </a:xfrm>
          <a:prstGeom prst="rect">
            <a:avLst/>
          </a:prstGeom>
        </p:spPr>
      </p:pic>
      <p:sp>
        <p:nvSpPr>
          <p:cNvPr id="5" name="Rectangle 4">
            <a:extLst>
              <a:ext uri="{FF2B5EF4-FFF2-40B4-BE49-F238E27FC236}">
                <a16:creationId xmlns:a16="http://schemas.microsoft.com/office/drawing/2014/main" id="{A09D6B20-F9AD-CC4C-E85C-1E96A8CF60F6}"/>
              </a:ext>
            </a:extLst>
          </p:cNvPr>
          <p:cNvSpPr/>
          <p:nvPr/>
        </p:nvSpPr>
        <p:spPr>
          <a:xfrm>
            <a:off x="-3204085" y="111750"/>
            <a:ext cx="20483091" cy="461665"/>
          </a:xfrm>
          <a:prstGeom prst="rect">
            <a:avLst/>
          </a:prstGeom>
          <a:noFill/>
        </p:spPr>
        <p:txBody>
          <a:bodyPr wrap="square" lIns="91440" tIns="45720" rIns="91440" bIns="45720">
            <a:spAutoFit/>
          </a:bodyPr>
          <a:lstStyle/>
          <a:p>
            <a:pPr algn="ctr"/>
            <a:r>
              <a:rPr lang="en-US" sz="2400" b="1" spc="50" dirty="0">
                <a:ln w="0"/>
                <a:solidFill>
                  <a:schemeClr val="bg2"/>
                </a:solidFill>
                <a:effectLst>
                  <a:innerShdw blurRad="63500" dist="50800" dir="13500000">
                    <a:srgbClr val="000000">
                      <a:alpha val="50000"/>
                    </a:srgbClr>
                  </a:innerShdw>
                </a:effectLst>
              </a:rPr>
              <a:t>PRESTIGE INSTITUTE OF ENGINEERING MANAGEMENT AND RESEARCH</a:t>
            </a:r>
            <a:endParaRPr lang="en-US" sz="2400" b="1" cap="none" spc="50" dirty="0">
              <a:ln w="0"/>
              <a:solidFill>
                <a:schemeClr val="bg2"/>
              </a:solidFill>
              <a:effectLst>
                <a:innerShdw blurRad="63500" dist="50800" dir="13500000">
                  <a:srgbClr val="000000">
                    <a:alpha val="50000"/>
                  </a:srgbClr>
                </a:innerShdw>
              </a:effectLst>
            </a:endParaRPr>
          </a:p>
        </p:txBody>
      </p:sp>
      <p:sp>
        <p:nvSpPr>
          <p:cNvPr id="6" name="Rectangle 5">
            <a:extLst>
              <a:ext uri="{FF2B5EF4-FFF2-40B4-BE49-F238E27FC236}">
                <a16:creationId xmlns:a16="http://schemas.microsoft.com/office/drawing/2014/main" id="{9A6DF773-AE7C-5075-6715-CE841D9C0D3D}"/>
              </a:ext>
            </a:extLst>
          </p:cNvPr>
          <p:cNvSpPr/>
          <p:nvPr/>
        </p:nvSpPr>
        <p:spPr>
          <a:xfrm>
            <a:off x="2629364" y="442166"/>
            <a:ext cx="8530861" cy="461665"/>
          </a:xfrm>
          <a:prstGeom prst="rect">
            <a:avLst/>
          </a:prstGeom>
          <a:noFill/>
        </p:spPr>
        <p:txBody>
          <a:bodyPr wrap="none" lIns="91440" tIns="45720" rIns="91440" bIns="45720">
            <a:spAutoFit/>
          </a:bodyPr>
          <a:lstStyle/>
          <a:p>
            <a:pPr algn="ctr"/>
            <a:r>
              <a:rPr lang="en-US" sz="2400" b="1" spc="50" dirty="0">
                <a:ln w="0"/>
                <a:solidFill>
                  <a:schemeClr val="bg2"/>
                </a:solidFill>
                <a:effectLst>
                  <a:innerShdw blurRad="63500" dist="50800" dir="13500000">
                    <a:srgbClr val="000000">
                      <a:alpha val="50000"/>
                    </a:srgbClr>
                  </a:innerShdw>
                </a:effectLst>
              </a:rPr>
              <a:t>DEPARTMENT OF ARTIFICIAL INTELLIGENCE AND DATA SCIENCE</a:t>
            </a:r>
            <a:endParaRPr lang="en-US" sz="2400" b="1" cap="none" spc="50" dirty="0">
              <a:ln w="0"/>
              <a:solidFill>
                <a:schemeClr val="bg2"/>
              </a:solidFill>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D4E233B2-1E69-EFF0-C7D5-449501EF5995}"/>
              </a:ext>
            </a:extLst>
          </p:cNvPr>
          <p:cNvSpPr/>
          <p:nvPr/>
        </p:nvSpPr>
        <p:spPr>
          <a:xfrm>
            <a:off x="2629364" y="994722"/>
            <a:ext cx="7764634" cy="584775"/>
          </a:xfrm>
          <a:prstGeom prst="rect">
            <a:avLst/>
          </a:prstGeom>
          <a:noFill/>
        </p:spPr>
        <p:txBody>
          <a:bodyPr wrap="squar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Chatbot Song Recommendation System</a:t>
            </a:r>
          </a:p>
        </p:txBody>
      </p:sp>
      <p:pic>
        <p:nvPicPr>
          <p:cNvPr id="12" name="Picture 11">
            <a:extLst>
              <a:ext uri="{FF2B5EF4-FFF2-40B4-BE49-F238E27FC236}">
                <a16:creationId xmlns:a16="http://schemas.microsoft.com/office/drawing/2014/main" id="{BD6B4DB1-2BB1-926B-0B8D-121399BF00EF}"/>
              </a:ext>
            </a:extLst>
          </p:cNvPr>
          <p:cNvPicPr>
            <a:picLocks noChangeAspect="1"/>
          </p:cNvPicPr>
          <p:nvPr/>
        </p:nvPicPr>
        <p:blipFill rotWithShape="1">
          <a:blip r:embed="rId3">
            <a:extLst>
              <a:ext uri="{28A0092B-C50C-407E-A947-70E740481C1C}">
                <a14:useLocalDpi xmlns:a14="http://schemas.microsoft.com/office/drawing/2010/main" val="0"/>
              </a:ext>
            </a:extLst>
          </a:blip>
          <a:srcRect l="13043" t="36377" r="16196" b="10699"/>
          <a:stretch/>
        </p:blipFill>
        <p:spPr>
          <a:xfrm>
            <a:off x="402590" y="2579500"/>
            <a:ext cx="11172496" cy="4278499"/>
          </a:xfrm>
          <a:prstGeom prst="rect">
            <a:avLst/>
          </a:prstGeom>
          <a:ln>
            <a:solidFill>
              <a:schemeClr val="bg1"/>
            </a:solidFill>
          </a:ln>
        </p:spPr>
      </p:pic>
      <p:sp>
        <p:nvSpPr>
          <p:cNvPr id="3" name="Rectangle 2">
            <a:extLst>
              <a:ext uri="{FF2B5EF4-FFF2-40B4-BE49-F238E27FC236}">
                <a16:creationId xmlns:a16="http://schemas.microsoft.com/office/drawing/2014/main" id="{26372DAF-A9AA-3EAD-2DD3-F00ED8F6BBF4}"/>
              </a:ext>
            </a:extLst>
          </p:cNvPr>
          <p:cNvSpPr/>
          <p:nvPr/>
        </p:nvSpPr>
        <p:spPr>
          <a:xfrm>
            <a:off x="504497" y="3030269"/>
            <a:ext cx="2638096" cy="3704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A32E1D0-4862-DD26-8280-DC26BC5F63EE}"/>
              </a:ext>
            </a:extLst>
          </p:cNvPr>
          <p:cNvSpPr/>
          <p:nvPr/>
        </p:nvSpPr>
        <p:spPr>
          <a:xfrm>
            <a:off x="3277629" y="2981036"/>
            <a:ext cx="2378534" cy="2009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7F84A8E-9425-1ADD-82B5-9A2F61870514}"/>
              </a:ext>
            </a:extLst>
          </p:cNvPr>
          <p:cNvSpPr/>
          <p:nvPr/>
        </p:nvSpPr>
        <p:spPr>
          <a:xfrm>
            <a:off x="3277629" y="5324524"/>
            <a:ext cx="2417895" cy="1376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D576731-CE58-711E-072C-34E18FAC1745}"/>
              </a:ext>
            </a:extLst>
          </p:cNvPr>
          <p:cNvSpPr/>
          <p:nvPr/>
        </p:nvSpPr>
        <p:spPr>
          <a:xfrm>
            <a:off x="8541717" y="2919612"/>
            <a:ext cx="2902486" cy="3652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1E94D373-7056-B003-3CA8-89E4928EB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710" y="4264245"/>
            <a:ext cx="2511973" cy="1148583"/>
          </a:xfrm>
          <a:prstGeom prst="rect">
            <a:avLst/>
          </a:prstGeom>
        </p:spPr>
      </p:pic>
      <p:pic>
        <p:nvPicPr>
          <p:cNvPr id="22" name="Picture 21">
            <a:extLst>
              <a:ext uri="{FF2B5EF4-FFF2-40B4-BE49-F238E27FC236}">
                <a16:creationId xmlns:a16="http://schemas.microsoft.com/office/drawing/2014/main" id="{BB83F5B3-7C8C-9F09-0860-26E1DF88F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1710" y="5453512"/>
            <a:ext cx="2486497" cy="1247957"/>
          </a:xfrm>
          <a:prstGeom prst="rect">
            <a:avLst/>
          </a:prstGeom>
        </p:spPr>
      </p:pic>
      <p:pic>
        <p:nvPicPr>
          <p:cNvPr id="24" name="Picture 23">
            <a:extLst>
              <a:ext uri="{FF2B5EF4-FFF2-40B4-BE49-F238E27FC236}">
                <a16:creationId xmlns:a16="http://schemas.microsoft.com/office/drawing/2014/main" id="{C1524A22-2397-40DE-5834-7CC8CFA32FD7}"/>
              </a:ext>
            </a:extLst>
          </p:cNvPr>
          <p:cNvPicPr>
            <a:picLocks noChangeAspect="1"/>
          </p:cNvPicPr>
          <p:nvPr/>
        </p:nvPicPr>
        <p:blipFill rotWithShape="1">
          <a:blip r:embed="rId6">
            <a:extLst>
              <a:ext uri="{28A0092B-C50C-407E-A947-70E740481C1C}">
                <a14:useLocalDpi xmlns:a14="http://schemas.microsoft.com/office/drawing/2010/main" val="0"/>
              </a:ext>
            </a:extLst>
          </a:blip>
          <a:srcRect l="25776" t="40280" r="26638" b="24642"/>
          <a:stretch/>
        </p:blipFill>
        <p:spPr>
          <a:xfrm>
            <a:off x="5894498" y="2920602"/>
            <a:ext cx="2285923" cy="947819"/>
          </a:xfrm>
          <a:prstGeom prst="rect">
            <a:avLst/>
          </a:prstGeom>
        </p:spPr>
      </p:pic>
      <p:sp>
        <p:nvSpPr>
          <p:cNvPr id="25" name="TextBox 24">
            <a:extLst>
              <a:ext uri="{FF2B5EF4-FFF2-40B4-BE49-F238E27FC236}">
                <a16:creationId xmlns:a16="http://schemas.microsoft.com/office/drawing/2014/main" id="{3B3BAF37-6726-904A-3851-B2663247B1CE}"/>
              </a:ext>
            </a:extLst>
          </p:cNvPr>
          <p:cNvSpPr txBox="1"/>
          <p:nvPr/>
        </p:nvSpPr>
        <p:spPr>
          <a:xfrm>
            <a:off x="3207577" y="3027367"/>
            <a:ext cx="2527649" cy="2031325"/>
          </a:xfrm>
          <a:prstGeom prst="rect">
            <a:avLst/>
          </a:prstGeom>
          <a:noFill/>
        </p:spPr>
        <p:txBody>
          <a:bodyPr wrap="square" rtlCol="0">
            <a:spAutoFit/>
          </a:bodyPr>
          <a:lstStyle/>
          <a:p>
            <a:pPr algn="ctr"/>
            <a:r>
              <a:rPr lang="en-US" sz="1400" b="0" i="0" dirty="0">
                <a:solidFill>
                  <a:schemeClr val="bg1"/>
                </a:solidFill>
                <a:effectLst/>
                <a:latin typeface="Roboto" panose="02000000000000000000" pitchFamily="2" charset="0"/>
              </a:rPr>
              <a:t>One area which has been gaining momentum is the use of </a:t>
            </a:r>
            <a:r>
              <a:rPr lang="en-US" sz="1400" b="1" i="0" dirty="0">
                <a:solidFill>
                  <a:schemeClr val="bg1"/>
                </a:solidFill>
                <a:effectLst/>
                <a:latin typeface="Roboto" panose="02000000000000000000" pitchFamily="2" charset="0"/>
              </a:rPr>
              <a:t>chatbots</a:t>
            </a:r>
            <a:r>
              <a:rPr lang="en-US" sz="1400" b="0" i="0" dirty="0">
                <a:solidFill>
                  <a:schemeClr val="bg1"/>
                </a:solidFill>
                <a:effectLst/>
                <a:latin typeface="Roboto" panose="02000000000000000000" pitchFamily="2" charset="0"/>
              </a:rPr>
              <a:t> for music recommendation. Such systems utilise AI technologies to deliver personalised music recommendations to users via conversational interfaces.</a:t>
            </a:r>
            <a:endParaRPr lang="en-IN" sz="1400" dirty="0">
              <a:solidFill>
                <a:schemeClr val="bg1"/>
              </a:solidFill>
            </a:endParaRPr>
          </a:p>
        </p:txBody>
      </p:sp>
      <p:sp>
        <p:nvSpPr>
          <p:cNvPr id="26" name="TextBox 25">
            <a:extLst>
              <a:ext uri="{FF2B5EF4-FFF2-40B4-BE49-F238E27FC236}">
                <a16:creationId xmlns:a16="http://schemas.microsoft.com/office/drawing/2014/main" id="{F93690EA-6CE8-0629-3074-80D588029E06}"/>
              </a:ext>
            </a:extLst>
          </p:cNvPr>
          <p:cNvSpPr txBox="1"/>
          <p:nvPr/>
        </p:nvSpPr>
        <p:spPr>
          <a:xfrm>
            <a:off x="3370627" y="5337495"/>
            <a:ext cx="2282342" cy="1384995"/>
          </a:xfrm>
          <a:prstGeom prst="rect">
            <a:avLst/>
          </a:prstGeom>
          <a:noFill/>
        </p:spPr>
        <p:txBody>
          <a:bodyPr wrap="square" rtlCol="0">
            <a:spAutoFit/>
          </a:bodyPr>
          <a:lstStyle/>
          <a:p>
            <a:r>
              <a:rPr lang="en-IN" sz="1400" dirty="0">
                <a:solidFill>
                  <a:schemeClr val="bg1"/>
                </a:solidFill>
              </a:rPr>
              <a:t>Interactive Chat Bot, Interactive System User Interface, Recommender System,, Natural Language Processing, Sentimental Analysis.</a:t>
            </a:r>
          </a:p>
        </p:txBody>
      </p:sp>
      <p:sp>
        <p:nvSpPr>
          <p:cNvPr id="27" name="TextBox 26">
            <a:extLst>
              <a:ext uri="{FF2B5EF4-FFF2-40B4-BE49-F238E27FC236}">
                <a16:creationId xmlns:a16="http://schemas.microsoft.com/office/drawing/2014/main" id="{80C5BDAF-EAED-5707-6626-10640F2B6F8F}"/>
              </a:ext>
            </a:extLst>
          </p:cNvPr>
          <p:cNvSpPr txBox="1"/>
          <p:nvPr/>
        </p:nvSpPr>
        <p:spPr>
          <a:xfrm>
            <a:off x="504497" y="3062366"/>
            <a:ext cx="2638096" cy="3539430"/>
          </a:xfrm>
          <a:prstGeom prst="rect">
            <a:avLst/>
          </a:prstGeom>
          <a:noFill/>
        </p:spPr>
        <p:txBody>
          <a:bodyPr wrap="square" rtlCol="0">
            <a:spAutoFit/>
          </a:bodyPr>
          <a:lstStyle/>
          <a:p>
            <a:r>
              <a:rPr lang="en-US" sz="1600" dirty="0">
                <a:solidFill>
                  <a:schemeClr val="bg1"/>
                </a:solidFill>
              </a:rPr>
              <a:t>Chatting with the chat bot, current mood of the user is analyzed and list of songs is suggested to user, using the concept of NLP (Natural Language Processing). Based on the list of songs user can choose the song to be played based on his or her choice. We have used Python as our prime language because it supports an extensive set of open-source libraries which can be used by our system.</a:t>
            </a:r>
            <a:endParaRPr lang="en-IN" sz="1600" dirty="0">
              <a:solidFill>
                <a:schemeClr val="bg1"/>
              </a:solidFill>
            </a:endParaRPr>
          </a:p>
        </p:txBody>
      </p:sp>
      <p:sp>
        <p:nvSpPr>
          <p:cNvPr id="8" name="TextBox 7">
            <a:extLst>
              <a:ext uri="{FF2B5EF4-FFF2-40B4-BE49-F238E27FC236}">
                <a16:creationId xmlns:a16="http://schemas.microsoft.com/office/drawing/2014/main" id="{1C8419FF-2476-64B0-2789-FD5548EA1FDB}"/>
              </a:ext>
            </a:extLst>
          </p:cNvPr>
          <p:cNvSpPr txBox="1"/>
          <p:nvPr/>
        </p:nvSpPr>
        <p:spPr>
          <a:xfrm>
            <a:off x="8724403" y="2991876"/>
            <a:ext cx="2537113" cy="3693319"/>
          </a:xfrm>
          <a:prstGeom prst="rect">
            <a:avLst/>
          </a:prstGeom>
          <a:noFill/>
        </p:spPr>
        <p:txBody>
          <a:bodyPr wrap="square" rtlCol="0">
            <a:spAutoFit/>
          </a:bodyPr>
          <a:lstStyle/>
          <a:p>
            <a:pPr algn="l"/>
            <a:r>
              <a:rPr lang="en-US" sz="1800" i="0" dirty="0">
                <a:solidFill>
                  <a:schemeClr val="bg1"/>
                </a:solidFill>
                <a:effectLst/>
                <a:latin typeface="Times New Roman" panose="02020603050405020304" pitchFamily="18" charset="0"/>
                <a:cs typeface="Times New Roman" panose="02020603050405020304" pitchFamily="18" charset="0"/>
              </a:rPr>
              <a:t>Song recommender systems find applications in various domains, enhancing music discovery and user experience:</a:t>
            </a:r>
          </a:p>
          <a:p>
            <a:pPr algn="l"/>
            <a:endParaRPr lang="en-US" sz="1800" i="0" dirty="0">
              <a:solidFill>
                <a:schemeClr val="bg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i="0" dirty="0">
                <a:solidFill>
                  <a:schemeClr val="bg1"/>
                </a:solidFill>
                <a:effectLst/>
                <a:latin typeface="Times New Roman" panose="02020603050405020304" pitchFamily="18" charset="0"/>
                <a:cs typeface="Times New Roman" panose="02020603050405020304" pitchFamily="18" charset="0"/>
              </a:rPr>
              <a:t>Music Streaming Platforms</a:t>
            </a:r>
          </a:p>
          <a:p>
            <a:pPr algn="l">
              <a:buFont typeface="+mj-lt"/>
              <a:buAutoNum type="arabicPeriod"/>
            </a:pPr>
            <a:r>
              <a:rPr lang="en-US" sz="1800" i="0" dirty="0">
                <a:solidFill>
                  <a:schemeClr val="bg1"/>
                </a:solidFill>
                <a:effectLst/>
                <a:latin typeface="Times New Roman" panose="02020603050405020304" pitchFamily="18" charset="0"/>
                <a:cs typeface="Times New Roman" panose="02020603050405020304" pitchFamily="18" charset="0"/>
              </a:rPr>
              <a:t>Collaborative Playlists</a:t>
            </a:r>
          </a:p>
          <a:p>
            <a:pPr algn="l">
              <a:buFont typeface="+mj-lt"/>
              <a:buAutoNum type="arabicPeriod"/>
            </a:pPr>
            <a:r>
              <a:rPr lang="en-US" sz="1800" i="0" dirty="0">
                <a:solidFill>
                  <a:schemeClr val="bg1"/>
                </a:solidFill>
                <a:effectLst/>
                <a:latin typeface="Times New Roman" panose="02020603050405020304" pitchFamily="18" charset="0"/>
                <a:cs typeface="Times New Roman" panose="02020603050405020304" pitchFamily="18" charset="0"/>
              </a:rPr>
              <a:t>Mood-Based Recommendations</a:t>
            </a:r>
          </a:p>
          <a:p>
            <a:endParaRPr lang="en-IN" dirty="0"/>
          </a:p>
        </p:txBody>
      </p:sp>
    </p:spTree>
    <p:extLst>
      <p:ext uri="{BB962C8B-B14F-4D97-AF65-F5344CB8AC3E}">
        <p14:creationId xmlns:p14="http://schemas.microsoft.com/office/powerpoint/2010/main" val="2801929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518</TotalTime>
  <Words>194</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russian federession</dc:creator>
  <cp:lastModifiedBy>Muskan Dubey</cp:lastModifiedBy>
  <cp:revision>15</cp:revision>
  <dcterms:created xsi:type="dcterms:W3CDTF">2023-09-13T14:27:58Z</dcterms:created>
  <dcterms:modified xsi:type="dcterms:W3CDTF">2024-05-07T13:39:03Z</dcterms:modified>
</cp:coreProperties>
</file>