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7"/>
  </p:notesMasterIdLst>
  <p:handoutMasterIdLst>
    <p:handoutMasterId r:id="rId18"/>
  </p:handoutMasterIdLst>
  <p:sldIdLst>
    <p:sldId id="325" r:id="rId5"/>
    <p:sldId id="340" r:id="rId6"/>
    <p:sldId id="326" r:id="rId7"/>
    <p:sldId id="327" r:id="rId8"/>
    <p:sldId id="328" r:id="rId9"/>
    <p:sldId id="329" r:id="rId10"/>
    <p:sldId id="341" r:id="rId11"/>
    <p:sldId id="330" r:id="rId12"/>
    <p:sldId id="331" r:id="rId13"/>
    <p:sldId id="332" r:id="rId14"/>
    <p:sldId id="338" r:id="rId15"/>
    <p:sldId id="33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205" autoAdjust="0"/>
  </p:normalViewPr>
  <p:slideViewPr>
    <p:cSldViewPr snapToGrid="0">
      <p:cViewPr varScale="1">
        <p:scale>
          <a:sx n="59" d="100"/>
          <a:sy n="59" d="100"/>
        </p:scale>
        <p:origin x="964" y="52"/>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5/10/2024</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5/10/2024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dirty="0"/>
              <a:t>presentation title</a:t>
            </a:r>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8" name="Footer Placeholder 7">
            <a:extLst>
              <a:ext uri="{FF2B5EF4-FFF2-40B4-BE49-F238E27FC236}">
                <a16:creationId xmlns:a16="http://schemas.microsoft.com/office/drawing/2014/main" id="{A4DB0707-D3A6-4BF0-3225-EC3851AD7387}"/>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7" name="Footer Placeholder 6">
            <a:extLst>
              <a:ext uri="{FF2B5EF4-FFF2-40B4-BE49-F238E27FC236}">
                <a16:creationId xmlns:a16="http://schemas.microsoft.com/office/drawing/2014/main" id="{FFD67329-9F30-BEB7-31E2-FECA7FD59B06}"/>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60C67779-9FAD-3FE4-5C67-7E5313C03B45}"/>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A4125545-56D8-5212-AA45-63F7C1DBF101}"/>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
        <p:nvSpPr>
          <p:cNvPr id="25" name="Footer Placeholder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dirty="0"/>
              <a:t>presentation title</a:t>
            </a:r>
          </a:p>
        </p:txBody>
      </p:sp>
      <p:cxnSp>
        <p:nvCxnSpPr>
          <p:cNvPr id="4" name="Straight Connector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5.png"/><Relationship Id="rId1" Type="http://schemas.openxmlformats.org/officeDocument/2006/relationships/slideLayout" Target="../slideLayouts/slideLayout14.xml"/><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5.xml"/><Relationship Id="rId5" Type="http://schemas.openxmlformats.org/officeDocument/2006/relationships/image" Target="../media/image11.jpeg"/><Relationship Id="rId4" Type="http://schemas.openxmlformats.org/officeDocument/2006/relationships/hyperlink" Target="https://docs.python.org/3/library/tkinter.html#module-tkinter"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etri dish with some transparent capsules">
            <a:extLst>
              <a:ext uri="{FF2B5EF4-FFF2-40B4-BE49-F238E27FC236}">
                <a16:creationId xmlns:a16="http://schemas.microsoft.com/office/drawing/2014/main" id="{F8B829FC-0ACD-46C3-5D7E-74FB2C721D7D}"/>
              </a:ext>
            </a:extLst>
          </p:cNvPr>
          <p:cNvPicPr>
            <a:picLocks noGrp="1" noChangeAspect="1"/>
          </p:cNvPicPr>
          <p:nvPr>
            <p:ph type="pic" sz="quarter" idx="10"/>
          </p:nvPr>
        </p:nvPicPr>
        <p:blipFill>
          <a:blip r:embed="rId2">
            <a:alphaModFix amt="65000"/>
            <a:extLst>
              <a:ext uri="{28A0092B-C50C-407E-A947-70E740481C1C}">
                <a14:useLocalDpi xmlns:a14="http://schemas.microsoft.com/office/drawing/2010/main" val="0"/>
              </a:ext>
            </a:extLst>
          </a:blip>
          <a:srcRect/>
          <a:stretch>
            <a:fillRect/>
          </a:stretch>
        </p:blipFill>
        <p:spPr>
          <a:xfrm>
            <a:off x="2324100" y="1371600"/>
            <a:ext cx="7543800" cy="5029200"/>
          </a:xfrm>
        </p:spPr>
      </p:pic>
      <p:sp>
        <p:nvSpPr>
          <p:cNvPr id="4" name="Title 3">
            <a:extLst>
              <a:ext uri="{FF2B5EF4-FFF2-40B4-BE49-F238E27FC236}">
                <a16:creationId xmlns:a16="http://schemas.microsoft.com/office/drawing/2014/main" id="{305E10E9-9AB7-0642-D4C4-DDFDAB7B5B2C}"/>
              </a:ext>
            </a:extLst>
          </p:cNvPr>
          <p:cNvSpPr>
            <a:spLocks noGrp="1"/>
          </p:cNvSpPr>
          <p:nvPr>
            <p:ph type="title"/>
          </p:nvPr>
        </p:nvSpPr>
        <p:spPr>
          <a:xfrm>
            <a:off x="838200" y="3446590"/>
            <a:ext cx="10515600" cy="640080"/>
          </a:xfrm>
        </p:spPr>
        <p:txBody>
          <a:bodyPr/>
          <a:lstStyle/>
          <a:p>
            <a:r>
              <a:rPr lang="en-US" sz="4400" dirty="0"/>
              <a:t>CHATBOT SONG RECOMMENDATION SYSTEM</a:t>
            </a:r>
          </a:p>
        </p:txBody>
      </p:sp>
      <p:pic>
        <p:nvPicPr>
          <p:cNvPr id="1026" name="Picture 2" descr="Admissions 2023-24 - Prestige Institute of Engineering Management and Research Indore">
            <a:extLst>
              <a:ext uri="{FF2B5EF4-FFF2-40B4-BE49-F238E27FC236}">
                <a16:creationId xmlns:a16="http://schemas.microsoft.com/office/drawing/2014/main" id="{DB269D55-C82C-4732-ADF4-08A1228BEC5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56" t="14947" b="13633"/>
          <a:stretch/>
        </p:blipFill>
        <p:spPr bwMode="auto">
          <a:xfrm>
            <a:off x="342900" y="299372"/>
            <a:ext cx="1181100" cy="72815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645B1E2-216A-47A9-3644-258669BA4C38}"/>
              </a:ext>
            </a:extLst>
          </p:cNvPr>
          <p:cNvSpPr txBox="1"/>
          <p:nvPr/>
        </p:nvSpPr>
        <p:spPr>
          <a:xfrm>
            <a:off x="1504950" y="457200"/>
            <a:ext cx="10344150" cy="523220"/>
          </a:xfrm>
          <a:prstGeom prst="rect">
            <a:avLst/>
          </a:prstGeom>
          <a:noFill/>
        </p:spPr>
        <p:txBody>
          <a:bodyPr wrap="square" rtlCol="0">
            <a:spAutoFit/>
          </a:bodyPr>
          <a:lstStyle/>
          <a:p>
            <a:r>
              <a:rPr lang="en-US" sz="2800" b="1" dirty="0"/>
              <a:t>Prestige Institute of Engineering Management &amp; Research , Indore</a:t>
            </a:r>
          </a:p>
        </p:txBody>
      </p:sp>
      <p:sp>
        <p:nvSpPr>
          <p:cNvPr id="8" name="TextBox 7">
            <a:extLst>
              <a:ext uri="{FF2B5EF4-FFF2-40B4-BE49-F238E27FC236}">
                <a16:creationId xmlns:a16="http://schemas.microsoft.com/office/drawing/2014/main" id="{DCFA4C4A-CEB7-C9CB-15A2-83B5526B232E}"/>
              </a:ext>
            </a:extLst>
          </p:cNvPr>
          <p:cNvSpPr txBox="1"/>
          <p:nvPr/>
        </p:nvSpPr>
        <p:spPr>
          <a:xfrm>
            <a:off x="2847973" y="1138248"/>
            <a:ext cx="7334251" cy="738664"/>
          </a:xfrm>
          <a:prstGeom prst="rect">
            <a:avLst/>
          </a:prstGeom>
          <a:noFill/>
        </p:spPr>
        <p:txBody>
          <a:bodyPr wrap="square" rtlCol="0">
            <a:spAutoFit/>
          </a:bodyPr>
          <a:lstStyle/>
          <a:p>
            <a:r>
              <a:rPr lang="en-US" sz="2400" b="1" dirty="0"/>
              <a:t>Department of Artificial Intelligence and Data Science</a:t>
            </a:r>
          </a:p>
          <a:p>
            <a:endParaRPr lang="en-US" dirty="0"/>
          </a:p>
        </p:txBody>
      </p:sp>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A39D430-6FFC-66C6-AF3D-05E76D9D4BB4}"/>
              </a:ext>
            </a:extLst>
          </p:cNvPr>
          <p:cNvSpPr>
            <a:spLocks noGrp="1"/>
          </p:cNvSpPr>
          <p:nvPr>
            <p:ph type="ftr" sz="quarter" idx="11"/>
          </p:nvPr>
        </p:nvSpPr>
        <p:spPr/>
        <p:txBody>
          <a:bodyPr/>
          <a:lstStyle/>
          <a:p>
            <a:r>
              <a:rPr lang="en-US" dirty="0"/>
              <a:t>presentation </a:t>
            </a:r>
          </a:p>
        </p:txBody>
      </p:sp>
      <p:sp>
        <p:nvSpPr>
          <p:cNvPr id="3" name="Slide Number Placeholder 2">
            <a:extLst>
              <a:ext uri="{FF2B5EF4-FFF2-40B4-BE49-F238E27FC236}">
                <a16:creationId xmlns:a16="http://schemas.microsoft.com/office/drawing/2014/main" id="{F08CF61D-4147-236F-218C-CE2A064E6BD9}"/>
              </a:ext>
            </a:extLst>
          </p:cNvPr>
          <p:cNvSpPr>
            <a:spLocks noGrp="1"/>
          </p:cNvSpPr>
          <p:nvPr>
            <p:ph type="sldNum" sz="quarter" idx="10"/>
          </p:nvPr>
        </p:nvSpPr>
        <p:spPr/>
        <p:txBody>
          <a:bodyPr/>
          <a:lstStyle/>
          <a:p>
            <a:fld id="{75DF2D63-3FF5-D547-96B9-BE9CCD1ABA58}" type="slidenum">
              <a:rPr lang="en-US" smtClean="0"/>
              <a:pPr/>
              <a:t>10</a:t>
            </a:fld>
            <a:endParaRPr lang="en-US" dirty="0"/>
          </a:p>
        </p:txBody>
      </p:sp>
      <p:sp>
        <p:nvSpPr>
          <p:cNvPr id="5" name="Title 4">
            <a:extLst>
              <a:ext uri="{FF2B5EF4-FFF2-40B4-BE49-F238E27FC236}">
                <a16:creationId xmlns:a16="http://schemas.microsoft.com/office/drawing/2014/main" id="{1484E1C8-8336-94D9-AC4D-A4BCF96BD63D}"/>
              </a:ext>
            </a:extLst>
          </p:cNvPr>
          <p:cNvSpPr txBox="1">
            <a:spLocks noGrp="1"/>
          </p:cNvSpPr>
          <p:nvPr>
            <p:ph type="title"/>
          </p:nvPr>
        </p:nvSpPr>
        <p:spPr>
          <a:xfrm>
            <a:off x="877824" y="523875"/>
            <a:ext cx="10021887" cy="553998"/>
          </a:xfrm>
          <a:prstGeom prst="rect">
            <a:avLst/>
          </a:prstGeom>
          <a:noFill/>
        </p:spPr>
        <p:txBody>
          <a:bodyPr wrap="square">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Project Status</a:t>
            </a:r>
          </a:p>
        </p:txBody>
      </p:sp>
      <p:pic>
        <p:nvPicPr>
          <p:cNvPr id="8194" name="Picture 2" descr="Image result for piemr logo">
            <a:extLst>
              <a:ext uri="{FF2B5EF4-FFF2-40B4-BE49-F238E27FC236}">
                <a16:creationId xmlns:a16="http://schemas.microsoft.com/office/drawing/2014/main" id="{4A63B84B-1933-F9D0-CFF6-9EF4DC9CA9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54" y="0"/>
            <a:ext cx="1050082" cy="69320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3DCF16BC-8E61-F784-3AD3-FF9EA819464A}"/>
              </a:ext>
            </a:extLst>
          </p:cNvPr>
          <p:cNvPicPr>
            <a:picLocks noChangeAspect="1"/>
          </p:cNvPicPr>
          <p:nvPr/>
        </p:nvPicPr>
        <p:blipFill>
          <a:blip r:embed="rId3"/>
          <a:stretch>
            <a:fillRect/>
          </a:stretch>
        </p:blipFill>
        <p:spPr>
          <a:xfrm>
            <a:off x="913373" y="1032725"/>
            <a:ext cx="10724131" cy="5171226"/>
          </a:xfrm>
          <a:prstGeom prst="rect">
            <a:avLst/>
          </a:prstGeom>
        </p:spPr>
      </p:pic>
    </p:spTree>
    <p:extLst>
      <p:ext uri="{BB962C8B-B14F-4D97-AF65-F5344CB8AC3E}">
        <p14:creationId xmlns:p14="http://schemas.microsoft.com/office/powerpoint/2010/main" val="4146645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B7103A8-AEEA-50D3-BE61-CC85D24BDF23}"/>
              </a:ext>
            </a:extLst>
          </p:cNvPr>
          <p:cNvSpPr>
            <a:spLocks noGrp="1"/>
          </p:cNvSpPr>
          <p:nvPr>
            <p:ph type="title"/>
          </p:nvPr>
        </p:nvSpPr>
        <p:spPr/>
        <p:txBody>
          <a:bodyPr/>
          <a:lstStyle/>
          <a:p>
            <a:r>
              <a:rPr lang="en-US" dirty="0"/>
              <a:t>Summary </a:t>
            </a:r>
          </a:p>
        </p:txBody>
      </p:sp>
      <p:sp>
        <p:nvSpPr>
          <p:cNvPr id="3" name="Footer Placeholder 2">
            <a:extLst>
              <a:ext uri="{FF2B5EF4-FFF2-40B4-BE49-F238E27FC236}">
                <a16:creationId xmlns:a16="http://schemas.microsoft.com/office/drawing/2014/main" id="{AA5BCABC-85E9-BA68-F054-2D77592245F0}"/>
              </a:ext>
            </a:extLst>
          </p:cNvPr>
          <p:cNvSpPr>
            <a:spLocks noGrp="1"/>
          </p:cNvSpPr>
          <p:nvPr>
            <p:ph type="ftr" sz="quarter" idx="11"/>
          </p:nvPr>
        </p:nvSpPr>
        <p:spPr/>
        <p:txBody>
          <a:bodyPr/>
          <a:lstStyle/>
          <a:p>
            <a:r>
              <a:rPr lang="en-US" dirty="0"/>
              <a:t>presentation </a:t>
            </a:r>
          </a:p>
        </p:txBody>
      </p:sp>
      <p:sp>
        <p:nvSpPr>
          <p:cNvPr id="2" name="Slide Number Placeholder 1">
            <a:extLst>
              <a:ext uri="{FF2B5EF4-FFF2-40B4-BE49-F238E27FC236}">
                <a16:creationId xmlns:a16="http://schemas.microsoft.com/office/drawing/2014/main" id="{1A978ADB-AD70-DE7C-4643-85C48AE12770}"/>
              </a:ext>
            </a:extLst>
          </p:cNvPr>
          <p:cNvSpPr>
            <a:spLocks noGrp="1"/>
          </p:cNvSpPr>
          <p:nvPr>
            <p:ph type="sldNum" sz="quarter" idx="10"/>
          </p:nvPr>
        </p:nvSpPr>
        <p:spPr/>
        <p:txBody>
          <a:bodyPr/>
          <a:lstStyle/>
          <a:p>
            <a:fld id="{75DF2D63-3FF5-D547-96B9-BE9CCD1ABA58}" type="slidenum">
              <a:rPr lang="en-US" smtClean="0"/>
              <a:pPr/>
              <a:t>11</a:t>
            </a:fld>
            <a:endParaRPr lang="en-US" dirty="0"/>
          </a:p>
        </p:txBody>
      </p:sp>
      <p:sp>
        <p:nvSpPr>
          <p:cNvPr id="4" name="Text Placeholder 3">
            <a:extLst>
              <a:ext uri="{FF2B5EF4-FFF2-40B4-BE49-F238E27FC236}">
                <a16:creationId xmlns:a16="http://schemas.microsoft.com/office/drawing/2014/main" id="{68003147-27BE-7492-36B6-F405F1156F31}"/>
              </a:ext>
            </a:extLst>
          </p:cNvPr>
          <p:cNvSpPr>
            <a:spLocks noGrp="1"/>
          </p:cNvSpPr>
          <p:nvPr>
            <p:ph type="body" sz="quarter" idx="12"/>
          </p:nvPr>
        </p:nvSpPr>
        <p:spPr/>
        <p:txBody>
          <a:bodyPr/>
          <a:lstStyle/>
          <a:p>
            <a:pPr algn="just">
              <a:lnSpc>
                <a:spcPct val="150000"/>
              </a:lnSpc>
            </a:pPr>
            <a:r>
              <a:rPr lang="en-US" sz="2800" dirty="0">
                <a:latin typeface="Times New Roman" panose="02020603050405020304" pitchFamily="18" charset="0"/>
                <a:cs typeface="Times New Roman" panose="02020603050405020304" pitchFamily="18" charset="0"/>
              </a:rPr>
              <a:t>Chatbot Song recommendation system provides the personalized music recommendations based on their mood.</a:t>
            </a:r>
            <a:endParaRPr lang="en-IN" sz="2800" dirty="0">
              <a:latin typeface="Times New Roman" panose="02020603050405020304" pitchFamily="18" charset="0"/>
              <a:cs typeface="Times New Roman" panose="02020603050405020304" pitchFamily="18" charset="0"/>
            </a:endParaRPr>
          </a:p>
          <a:p>
            <a:endParaRPr lang="en-US" sz="2000" spc="0" dirty="0">
              <a:ea typeface="+mn-lt"/>
              <a:cs typeface="+mn-lt"/>
            </a:endParaRPr>
          </a:p>
        </p:txBody>
      </p:sp>
      <p:pic>
        <p:nvPicPr>
          <p:cNvPr id="7" name="Picture Placeholder 6" descr="Test tubes with one test tube in orange with drops">
            <a:extLst>
              <a:ext uri="{FF2B5EF4-FFF2-40B4-BE49-F238E27FC236}">
                <a16:creationId xmlns:a16="http://schemas.microsoft.com/office/drawing/2014/main" id="{70A9CAB5-92AE-2C08-1CA8-8B55D552EEF8}"/>
              </a:ext>
            </a:extLst>
          </p:cNvPr>
          <p:cNvPicPr>
            <a:picLocks noGrp="1" noChangeAspect="1"/>
          </p:cNvPicPr>
          <p:nvPr>
            <p:ph type="pic" sz="quarter" idx="13"/>
          </p:nvPr>
        </p:nvPicPr>
        <p:blipFill rotWithShape="1">
          <a:blip r:embed="rId2">
            <a:alphaModFix amt="50000"/>
            <a:duotone>
              <a:schemeClr val="accent5">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p:blipFill>
        <p:spPr>
          <a:xfrm>
            <a:off x="2871216" y="5330952"/>
            <a:ext cx="6519672" cy="1527048"/>
          </a:xfrm>
          <a:custGeom>
            <a:avLst/>
            <a:gdLst>
              <a:gd name="connsiteX0" fmla="*/ 0 w 6515097"/>
              <a:gd name="connsiteY0" fmla="*/ 0 h 2133600"/>
              <a:gd name="connsiteX1" fmla="*/ 6515097 w 6515097"/>
              <a:gd name="connsiteY1" fmla="*/ 0 h 2133600"/>
              <a:gd name="connsiteX2" fmla="*/ 6515097 w 6515097"/>
              <a:gd name="connsiteY2" fmla="*/ 2133600 h 2133600"/>
              <a:gd name="connsiteX3" fmla="*/ 0 w 6515097"/>
              <a:gd name="connsiteY3" fmla="*/ 2133600 h 2133600"/>
            </a:gdLst>
            <a:ahLst/>
            <a:cxnLst>
              <a:cxn ang="0">
                <a:pos x="connsiteX0" y="connsiteY0"/>
              </a:cxn>
              <a:cxn ang="0">
                <a:pos x="connsiteX1" y="connsiteY1"/>
              </a:cxn>
              <a:cxn ang="0">
                <a:pos x="connsiteX2" y="connsiteY2"/>
              </a:cxn>
              <a:cxn ang="0">
                <a:pos x="connsiteX3" y="connsiteY3"/>
              </a:cxn>
            </a:cxnLst>
            <a:rect l="l" t="t" r="r" b="b"/>
            <a:pathLst>
              <a:path w="6515097" h="2133600">
                <a:moveTo>
                  <a:pt x="0" y="0"/>
                </a:moveTo>
                <a:lnTo>
                  <a:pt x="6515097" y="0"/>
                </a:lnTo>
                <a:lnTo>
                  <a:pt x="6515097" y="2133600"/>
                </a:lnTo>
                <a:lnTo>
                  <a:pt x="0" y="2133600"/>
                </a:lnTo>
                <a:close/>
              </a:path>
            </a:pathLst>
          </a:custGeom>
        </p:spPr>
      </p:pic>
      <p:pic>
        <p:nvPicPr>
          <p:cNvPr id="9218" name="Picture 2" descr="Image result for piemr logo">
            <a:extLst>
              <a:ext uri="{FF2B5EF4-FFF2-40B4-BE49-F238E27FC236}">
                <a16:creationId xmlns:a16="http://schemas.microsoft.com/office/drawing/2014/main" id="{E4AA940B-5309-D95D-3523-685FBA92B2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8466"/>
            <a:ext cx="1191163" cy="7863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420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White DNA structure">
            <a:extLst>
              <a:ext uri="{FF2B5EF4-FFF2-40B4-BE49-F238E27FC236}">
                <a16:creationId xmlns:a16="http://schemas.microsoft.com/office/drawing/2014/main" id="{6D8705D1-EA1F-3113-ABE0-EC474D1F18DA}"/>
              </a:ext>
            </a:extLst>
          </p:cNvPr>
          <p:cNvPicPr>
            <a:picLocks noGrp="1" noChangeAspect="1"/>
          </p:cNvPicPr>
          <p:nvPr>
            <p:ph type="pic" sz="quarter" idx="12"/>
          </p:nvPr>
        </p:nvPicPr>
        <p:blipFill rotWithShape="1">
          <a:blip r:embed="rId2">
            <a:alphaModFix amt="50000"/>
            <a:extLst>
              <a:ext uri="{28A0092B-C50C-407E-A947-70E740481C1C}">
                <a14:useLocalDpi xmlns:a14="http://schemas.microsoft.com/office/drawing/2010/main" val="0"/>
              </a:ext>
            </a:extLst>
          </a:blip>
          <a:srcRect/>
          <a:stretch/>
        </p:blipFill>
        <p:spPr/>
      </p:pic>
      <p:sp>
        <p:nvSpPr>
          <p:cNvPr id="19" name="Title 18">
            <a:extLst>
              <a:ext uri="{FF2B5EF4-FFF2-40B4-BE49-F238E27FC236}">
                <a16:creationId xmlns:a16="http://schemas.microsoft.com/office/drawing/2014/main" id="{1130D679-D78E-1F15-EC3D-4BED6D69B35F}"/>
              </a:ext>
            </a:extLst>
          </p:cNvPr>
          <p:cNvSpPr>
            <a:spLocks noGrp="1"/>
          </p:cNvSpPr>
          <p:nvPr>
            <p:ph type="title"/>
          </p:nvPr>
        </p:nvSpPr>
        <p:spPr/>
        <p:txBody>
          <a:bodyPr/>
          <a:lstStyle/>
          <a:p>
            <a:r>
              <a:rPr lang="en-US" dirty="0"/>
              <a:t>Thank you </a:t>
            </a:r>
          </a:p>
        </p:txBody>
      </p:sp>
      <p:pic>
        <p:nvPicPr>
          <p:cNvPr id="22" name="Picture Placeholder 25" descr="Bacteria cultured in a petri dish for a laboratory or a scientific investigation">
            <a:extLst>
              <a:ext uri="{FF2B5EF4-FFF2-40B4-BE49-F238E27FC236}">
                <a16:creationId xmlns:a16="http://schemas.microsoft.com/office/drawing/2014/main" id="{862BA3D8-52E1-692C-F244-F7882DAD2287}"/>
              </a:ext>
            </a:extLst>
          </p:cNvPr>
          <p:cNvPicPr>
            <a:picLocks noGrp="1" noChangeAspect="1"/>
          </p:cNvPicPr>
          <p:nvPr>
            <p:ph type="pic" sz="quarter" idx="13"/>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Tree>
    <p:extLst>
      <p:ext uri="{BB962C8B-B14F-4D97-AF65-F5344CB8AC3E}">
        <p14:creationId xmlns:p14="http://schemas.microsoft.com/office/powerpoint/2010/main" val="3334127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8AC14-3E6D-F584-CF70-3917D9D0B897}"/>
              </a:ext>
            </a:extLst>
          </p:cNvPr>
          <p:cNvSpPr>
            <a:spLocks noGrp="1"/>
          </p:cNvSpPr>
          <p:nvPr>
            <p:ph type="title"/>
          </p:nvPr>
        </p:nvSpPr>
        <p:spPr>
          <a:xfrm>
            <a:off x="1295400" y="1124712"/>
            <a:ext cx="4800600" cy="548640"/>
          </a:xfrm>
        </p:spPr>
        <p:txBody>
          <a:bodyPr/>
          <a:lstStyle/>
          <a:p>
            <a:r>
              <a:rPr lang="en-US" sz="4000" dirty="0">
                <a:latin typeface="Times New Roman" panose="02020603050405020304" pitchFamily="18" charset="0"/>
                <a:cs typeface="Times New Roman" panose="02020603050405020304" pitchFamily="18" charset="0"/>
              </a:rPr>
              <a:t>Team members</a:t>
            </a:r>
            <a:endParaRPr lang="en-IN" sz="4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9BA63CC-6C76-A690-A65B-3F47D8C16BAB}"/>
              </a:ext>
            </a:extLst>
          </p:cNvPr>
          <p:cNvSpPr>
            <a:spLocks noGrp="1"/>
          </p:cNvSpPr>
          <p:nvPr>
            <p:ph type="sldNum" sz="quarter" idx="11"/>
          </p:nvPr>
        </p:nvSpPr>
        <p:spPr/>
        <p:txBody>
          <a:bodyPr/>
          <a:lstStyle/>
          <a:p>
            <a:fld id="{75DF2D63-3FF5-D547-96B9-BE9CCD1ABA58}" type="slidenum">
              <a:rPr lang="en-US" smtClean="0"/>
              <a:t>2</a:t>
            </a:fld>
            <a:endParaRPr lang="en-US" dirty="0"/>
          </a:p>
        </p:txBody>
      </p:sp>
      <p:sp>
        <p:nvSpPr>
          <p:cNvPr id="5" name="Footer Placeholder 4">
            <a:extLst>
              <a:ext uri="{FF2B5EF4-FFF2-40B4-BE49-F238E27FC236}">
                <a16:creationId xmlns:a16="http://schemas.microsoft.com/office/drawing/2014/main" id="{61507EE9-4288-77E3-D633-4B568763B668}"/>
              </a:ext>
            </a:extLst>
          </p:cNvPr>
          <p:cNvSpPr>
            <a:spLocks noGrp="1"/>
          </p:cNvSpPr>
          <p:nvPr>
            <p:ph type="ftr" sz="quarter" idx="12"/>
          </p:nvPr>
        </p:nvSpPr>
        <p:spPr>
          <a:xfrm rot="16200000">
            <a:off x="-148222" y="1451497"/>
            <a:ext cx="1784352" cy="189457"/>
          </a:xfrm>
        </p:spPr>
        <p:txBody>
          <a:bodyPr/>
          <a:lstStyle/>
          <a:p>
            <a:r>
              <a:rPr lang="en-US" dirty="0"/>
              <a:t>presentation </a:t>
            </a:r>
          </a:p>
          <a:p>
            <a:endParaRPr lang="en-US" dirty="0"/>
          </a:p>
        </p:txBody>
      </p:sp>
      <p:pic>
        <p:nvPicPr>
          <p:cNvPr id="1026" name="Picture 2" descr="Image result for piemr logo">
            <a:extLst>
              <a:ext uri="{FF2B5EF4-FFF2-40B4-BE49-F238E27FC236}">
                <a16:creationId xmlns:a16="http://schemas.microsoft.com/office/drawing/2014/main" id="{A6C84397-5807-52A8-243E-638827C554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12" y="68792"/>
            <a:ext cx="985957" cy="65087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6A2D84C4-2264-8062-763F-2A86665EFD1F}"/>
                  </a:ext>
                </a:extLst>
              </p:cNvPr>
              <p:cNvSpPr txBox="1"/>
              <p:nvPr/>
            </p:nvSpPr>
            <p:spPr>
              <a:xfrm>
                <a:off x="1208314" y="1818724"/>
                <a:ext cx="5268687" cy="4109330"/>
              </a:xfrm>
              <a:prstGeom prst="rect">
                <a:avLst/>
              </a:prstGeom>
              <a:noFill/>
            </p:spPr>
            <p:txBody>
              <a:bodyPr wrap="square" rtlCol="0">
                <a:spAutoFit/>
              </a:bodyPr>
              <a:lstStyle/>
              <a:p>
                <a:pPr marL="342900" indent="-342900">
                  <a:buFont typeface="Wingdings" panose="05000000000000000000" pitchFamily="2" charset="2"/>
                  <a:buChar char="q"/>
                </a:pPr>
                <a:r>
                  <a:rPr lang="en-US" sz="2000" b="1" dirty="0">
                    <a:solidFill>
                      <a:schemeClr val="accent2">
                        <a:lumMod val="50000"/>
                      </a:schemeClr>
                    </a:solidFill>
                    <a:latin typeface="Times New Roman" panose="02020603050405020304" pitchFamily="18" charset="0"/>
                    <a:cs typeface="Times New Roman" panose="02020603050405020304" pitchFamily="18" charset="0"/>
                  </a:rPr>
                  <a:t>Team Leader Name – Muskan Dubey</a:t>
                </a:r>
              </a:p>
              <a:p>
                <a:r>
                  <a:rPr lang="en-US" sz="2000" b="1" dirty="0">
                    <a:solidFill>
                      <a:schemeClr val="accent2">
                        <a:lumMod val="50000"/>
                      </a:schemeClr>
                    </a:solidFill>
                    <a:latin typeface="Times New Roman" panose="02020603050405020304" pitchFamily="18" charset="0"/>
                    <a:cs typeface="Times New Roman" panose="02020603050405020304" pitchFamily="18" charset="0"/>
                  </a:rPr>
                  <a:t>B.Tech. AI&amp;DS (</a:t>
                </a:r>
                <a14:m>
                  <m:oMath xmlns:m="http://schemas.openxmlformats.org/officeDocument/2006/math">
                    <m:sSup>
                      <m:sSupPr>
                        <m:ctrlPr>
                          <a:rPr lang="en-US" sz="2000" b="1" i="1" smtClean="0">
                            <a:solidFill>
                              <a:schemeClr val="accent2">
                                <a:lumMod val="50000"/>
                              </a:schemeClr>
                            </a:solidFill>
                            <a:latin typeface="Cambria Math" panose="02040503050406030204" pitchFamily="18" charset="0"/>
                          </a:rPr>
                        </m:ctrlPr>
                      </m:sSupPr>
                      <m:e>
                        <m:r>
                          <a:rPr lang="en-US" sz="2000" b="1" i="1" smtClean="0">
                            <a:solidFill>
                              <a:schemeClr val="accent2">
                                <a:lumMod val="50000"/>
                              </a:schemeClr>
                            </a:solidFill>
                            <a:latin typeface="Cambria Math" panose="02040503050406030204" pitchFamily="18" charset="0"/>
                          </a:rPr>
                          <m:t>𝟑</m:t>
                        </m:r>
                      </m:e>
                      <m:sup>
                        <m:r>
                          <a:rPr lang="en-US" sz="2000" b="1" i="1" smtClean="0">
                            <a:solidFill>
                              <a:schemeClr val="accent2">
                                <a:lumMod val="50000"/>
                              </a:schemeClr>
                            </a:solidFill>
                            <a:latin typeface="Cambria Math" panose="02040503050406030204" pitchFamily="18" charset="0"/>
                          </a:rPr>
                          <m:t>𝒓𝒅</m:t>
                        </m:r>
                      </m:sup>
                    </m:sSup>
                  </m:oMath>
                </a14:m>
                <a:r>
                  <a:rPr lang="en-US" sz="2000" b="1" dirty="0">
                    <a:solidFill>
                      <a:schemeClr val="accent2">
                        <a:lumMod val="50000"/>
                      </a:schemeClr>
                    </a:solidFill>
                    <a:latin typeface="Times New Roman" panose="02020603050405020304" pitchFamily="18" charset="0"/>
                    <a:cs typeface="Times New Roman" panose="02020603050405020304" pitchFamily="18" charset="0"/>
                  </a:rPr>
                  <a:t> year)</a:t>
                </a:r>
              </a:p>
              <a:p>
                <a:endParaRPr lang="en-US" sz="2000" b="1" dirty="0">
                  <a:solidFill>
                    <a:schemeClr val="accent2">
                      <a:lumMod val="50000"/>
                    </a:schemeClr>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sz="2000" b="1" dirty="0">
                    <a:solidFill>
                      <a:schemeClr val="accent2">
                        <a:lumMod val="50000"/>
                      </a:schemeClr>
                    </a:solidFill>
                    <a:latin typeface="Times New Roman" panose="02020603050405020304" pitchFamily="18" charset="0"/>
                    <a:cs typeface="Times New Roman" panose="02020603050405020304" pitchFamily="18" charset="0"/>
                  </a:rPr>
                  <a:t>Mariya Bohra</a:t>
                </a:r>
              </a:p>
              <a:p>
                <a:r>
                  <a:rPr lang="en-US" sz="2000" b="1" dirty="0">
                    <a:solidFill>
                      <a:schemeClr val="accent2">
                        <a:lumMod val="50000"/>
                      </a:schemeClr>
                    </a:solidFill>
                    <a:latin typeface="Times New Roman" panose="02020603050405020304" pitchFamily="18" charset="0"/>
                    <a:cs typeface="Times New Roman" panose="02020603050405020304" pitchFamily="18" charset="0"/>
                  </a:rPr>
                  <a:t>B.Tech. AI&amp;DS (</a:t>
                </a:r>
                <a14:m>
                  <m:oMath xmlns:m="http://schemas.openxmlformats.org/officeDocument/2006/math">
                    <m:sSup>
                      <m:sSupPr>
                        <m:ctrlPr>
                          <a:rPr lang="en-US" sz="2000" b="1" i="1" smtClean="0">
                            <a:solidFill>
                              <a:schemeClr val="accent2">
                                <a:lumMod val="50000"/>
                              </a:schemeClr>
                            </a:solidFill>
                            <a:latin typeface="Cambria Math" panose="02040503050406030204" pitchFamily="18" charset="0"/>
                          </a:rPr>
                        </m:ctrlPr>
                      </m:sSupPr>
                      <m:e>
                        <m:r>
                          <a:rPr lang="en-US" sz="2000" b="1" i="1" smtClean="0">
                            <a:solidFill>
                              <a:schemeClr val="accent2">
                                <a:lumMod val="50000"/>
                              </a:schemeClr>
                            </a:solidFill>
                            <a:latin typeface="Cambria Math" panose="02040503050406030204" pitchFamily="18" charset="0"/>
                          </a:rPr>
                          <m:t>𝟑</m:t>
                        </m:r>
                      </m:e>
                      <m:sup>
                        <m:r>
                          <a:rPr lang="en-US" sz="2000" b="1" i="1" smtClean="0">
                            <a:solidFill>
                              <a:schemeClr val="accent2">
                                <a:lumMod val="50000"/>
                              </a:schemeClr>
                            </a:solidFill>
                            <a:latin typeface="Cambria Math" panose="02040503050406030204" pitchFamily="18" charset="0"/>
                          </a:rPr>
                          <m:t>𝒓𝒅</m:t>
                        </m:r>
                      </m:sup>
                    </m:sSup>
                  </m:oMath>
                </a14:m>
                <a:r>
                  <a:rPr lang="en-US" sz="2000" b="1" dirty="0">
                    <a:solidFill>
                      <a:schemeClr val="accent2">
                        <a:lumMod val="50000"/>
                      </a:schemeClr>
                    </a:solidFill>
                    <a:latin typeface="Times New Roman" panose="02020603050405020304" pitchFamily="18" charset="0"/>
                    <a:cs typeface="Times New Roman" panose="02020603050405020304" pitchFamily="18" charset="0"/>
                  </a:rPr>
                  <a:t> year)</a:t>
                </a:r>
              </a:p>
              <a:p>
                <a:endParaRPr lang="en-US" sz="2000" b="1" dirty="0">
                  <a:solidFill>
                    <a:schemeClr val="accent2">
                      <a:lumMod val="50000"/>
                    </a:schemeClr>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sz="2000" b="1" dirty="0">
                    <a:solidFill>
                      <a:schemeClr val="accent2">
                        <a:lumMod val="50000"/>
                      </a:schemeClr>
                    </a:solidFill>
                    <a:latin typeface="Times New Roman" panose="02020603050405020304" pitchFamily="18" charset="0"/>
                    <a:cs typeface="Times New Roman" panose="02020603050405020304" pitchFamily="18" charset="0"/>
                  </a:rPr>
                  <a:t>Palak Gupta</a:t>
                </a:r>
              </a:p>
              <a:p>
                <a:r>
                  <a:rPr lang="en-US" sz="2000" b="1" dirty="0">
                    <a:solidFill>
                      <a:schemeClr val="accent2">
                        <a:lumMod val="50000"/>
                      </a:schemeClr>
                    </a:solidFill>
                    <a:latin typeface="Times New Roman" panose="02020603050405020304" pitchFamily="18" charset="0"/>
                    <a:cs typeface="Times New Roman" panose="02020603050405020304" pitchFamily="18" charset="0"/>
                  </a:rPr>
                  <a:t>B.Tech. AI&amp;DS (</a:t>
                </a:r>
                <a14:m>
                  <m:oMath xmlns:m="http://schemas.openxmlformats.org/officeDocument/2006/math">
                    <m:sSup>
                      <m:sSupPr>
                        <m:ctrlPr>
                          <a:rPr lang="en-US" sz="2000" b="1" i="1" smtClean="0">
                            <a:solidFill>
                              <a:schemeClr val="accent2">
                                <a:lumMod val="50000"/>
                              </a:schemeClr>
                            </a:solidFill>
                            <a:latin typeface="Cambria Math" panose="02040503050406030204" pitchFamily="18" charset="0"/>
                          </a:rPr>
                        </m:ctrlPr>
                      </m:sSupPr>
                      <m:e>
                        <m:r>
                          <a:rPr lang="en-US" sz="2000" b="1" i="1" smtClean="0">
                            <a:solidFill>
                              <a:schemeClr val="accent2">
                                <a:lumMod val="50000"/>
                              </a:schemeClr>
                            </a:solidFill>
                            <a:latin typeface="Cambria Math" panose="02040503050406030204" pitchFamily="18" charset="0"/>
                          </a:rPr>
                          <m:t>𝟑</m:t>
                        </m:r>
                      </m:e>
                      <m:sup>
                        <m:r>
                          <a:rPr lang="en-US" sz="2000" b="1" i="1" smtClean="0">
                            <a:solidFill>
                              <a:schemeClr val="accent2">
                                <a:lumMod val="50000"/>
                              </a:schemeClr>
                            </a:solidFill>
                            <a:latin typeface="Cambria Math" panose="02040503050406030204" pitchFamily="18" charset="0"/>
                          </a:rPr>
                          <m:t>𝒓𝒅</m:t>
                        </m:r>
                      </m:sup>
                    </m:sSup>
                  </m:oMath>
                </a14:m>
                <a:r>
                  <a:rPr lang="en-US" sz="2000" b="1" dirty="0">
                    <a:solidFill>
                      <a:schemeClr val="accent2">
                        <a:lumMod val="50000"/>
                      </a:schemeClr>
                    </a:solidFill>
                    <a:latin typeface="Times New Roman" panose="02020603050405020304" pitchFamily="18" charset="0"/>
                    <a:cs typeface="Times New Roman" panose="02020603050405020304" pitchFamily="18" charset="0"/>
                  </a:rPr>
                  <a:t> year)</a:t>
                </a:r>
              </a:p>
              <a:p>
                <a:endParaRPr lang="en-US" sz="2000" b="1" dirty="0">
                  <a:solidFill>
                    <a:schemeClr val="accent2">
                      <a:lumMod val="50000"/>
                    </a:schemeClr>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sz="2000" b="1" dirty="0">
                    <a:solidFill>
                      <a:schemeClr val="accent2">
                        <a:lumMod val="50000"/>
                      </a:schemeClr>
                    </a:solidFill>
                    <a:latin typeface="Times New Roman" panose="02020603050405020304" pitchFamily="18" charset="0"/>
                    <a:cs typeface="Times New Roman" panose="02020603050405020304" pitchFamily="18" charset="0"/>
                  </a:rPr>
                  <a:t>Ayush Bhagwat</a:t>
                </a:r>
              </a:p>
              <a:p>
                <a:r>
                  <a:rPr lang="en-US" sz="2000" b="1" dirty="0">
                    <a:solidFill>
                      <a:schemeClr val="accent2">
                        <a:lumMod val="50000"/>
                      </a:schemeClr>
                    </a:solidFill>
                    <a:latin typeface="Times New Roman" panose="02020603050405020304" pitchFamily="18" charset="0"/>
                    <a:cs typeface="Times New Roman" panose="02020603050405020304" pitchFamily="18" charset="0"/>
                  </a:rPr>
                  <a:t>B.Tech. AI&amp;DS (</a:t>
                </a:r>
                <a14:m>
                  <m:oMath xmlns:m="http://schemas.openxmlformats.org/officeDocument/2006/math">
                    <m:sSup>
                      <m:sSupPr>
                        <m:ctrlPr>
                          <a:rPr lang="en-US" sz="2000" b="1" i="1" smtClean="0">
                            <a:solidFill>
                              <a:schemeClr val="accent2">
                                <a:lumMod val="50000"/>
                              </a:schemeClr>
                            </a:solidFill>
                            <a:latin typeface="Cambria Math" panose="02040503050406030204" pitchFamily="18" charset="0"/>
                          </a:rPr>
                        </m:ctrlPr>
                      </m:sSupPr>
                      <m:e>
                        <m:r>
                          <a:rPr lang="en-US" sz="2000" b="1" i="1" smtClean="0">
                            <a:solidFill>
                              <a:schemeClr val="accent2">
                                <a:lumMod val="50000"/>
                              </a:schemeClr>
                            </a:solidFill>
                            <a:latin typeface="Cambria Math" panose="02040503050406030204" pitchFamily="18" charset="0"/>
                          </a:rPr>
                          <m:t>𝟑</m:t>
                        </m:r>
                      </m:e>
                      <m:sup>
                        <m:r>
                          <a:rPr lang="en-US" sz="2000" b="1" i="1" smtClean="0">
                            <a:solidFill>
                              <a:schemeClr val="accent2">
                                <a:lumMod val="50000"/>
                              </a:schemeClr>
                            </a:solidFill>
                            <a:latin typeface="Cambria Math" panose="02040503050406030204" pitchFamily="18" charset="0"/>
                          </a:rPr>
                          <m:t>𝒓𝒅</m:t>
                        </m:r>
                      </m:sup>
                    </m:sSup>
                  </m:oMath>
                </a14:m>
                <a:r>
                  <a:rPr lang="en-US" sz="2000" b="1" dirty="0">
                    <a:solidFill>
                      <a:schemeClr val="accent2">
                        <a:lumMod val="50000"/>
                      </a:schemeClr>
                    </a:solidFill>
                    <a:latin typeface="Times New Roman" panose="02020603050405020304" pitchFamily="18" charset="0"/>
                    <a:cs typeface="Times New Roman" panose="02020603050405020304" pitchFamily="18" charset="0"/>
                  </a:rPr>
                  <a:t> year)</a:t>
                </a:r>
              </a:p>
              <a:p>
                <a:r>
                  <a:rPr lang="en-US" sz="2000" b="1" dirty="0">
                    <a:solidFill>
                      <a:schemeClr val="accent2">
                        <a:lumMod val="50000"/>
                      </a:schemeClr>
                    </a:solidFill>
                  </a:rPr>
                  <a:t> </a:t>
                </a:r>
              </a:p>
              <a:p>
                <a:endParaRPr lang="en-IN" dirty="0"/>
              </a:p>
            </p:txBody>
          </p:sp>
        </mc:Choice>
        <mc:Fallback>
          <p:sp>
            <p:nvSpPr>
              <p:cNvPr id="3" name="TextBox 2">
                <a:extLst>
                  <a:ext uri="{FF2B5EF4-FFF2-40B4-BE49-F238E27FC236}">
                    <a16:creationId xmlns:a16="http://schemas.microsoft.com/office/drawing/2014/main" id="{6A2D84C4-2264-8062-763F-2A86665EFD1F}"/>
                  </a:ext>
                </a:extLst>
              </p:cNvPr>
              <p:cNvSpPr txBox="1">
                <a:spLocks noRot="1" noChangeAspect="1" noMove="1" noResize="1" noEditPoints="1" noAdjustHandles="1" noChangeArrowheads="1" noChangeShapeType="1" noTextEdit="1"/>
              </p:cNvSpPr>
              <p:nvPr/>
            </p:nvSpPr>
            <p:spPr>
              <a:xfrm>
                <a:off x="1208314" y="1818724"/>
                <a:ext cx="5268687" cy="4109330"/>
              </a:xfrm>
              <a:prstGeom prst="rect">
                <a:avLst/>
              </a:prstGeom>
              <a:blipFill>
                <a:blip r:embed="rId3"/>
                <a:stretch>
                  <a:fillRect l="-1156" t="-742"/>
                </a:stretch>
              </a:blipFill>
            </p:spPr>
            <p:txBody>
              <a:bodyPr/>
              <a:lstStyle/>
              <a:p>
                <a:r>
                  <a:rPr lang="en-IN">
                    <a:noFill/>
                  </a:rPr>
                  <a:t> </a:t>
                </a:r>
              </a:p>
            </p:txBody>
          </p:sp>
        </mc:Fallback>
      </mc:AlternateContent>
      <p:pic>
        <p:nvPicPr>
          <p:cNvPr id="7" name="Picture 2" descr="Image result for team members">
            <a:extLst>
              <a:ext uri="{FF2B5EF4-FFF2-40B4-BE49-F238E27FC236}">
                <a16:creationId xmlns:a16="http://schemas.microsoft.com/office/drawing/2014/main" id="{329C9A3F-6DFB-64DD-F90D-B146A600F7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05718" y="1768036"/>
            <a:ext cx="5574554" cy="34521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DA5680E-75D1-E931-7119-817E0CDF5C5C}"/>
              </a:ext>
            </a:extLst>
          </p:cNvPr>
          <p:cNvSpPr txBox="1"/>
          <p:nvPr/>
        </p:nvSpPr>
        <p:spPr>
          <a:xfrm>
            <a:off x="1247455" y="5379345"/>
            <a:ext cx="5959326" cy="707886"/>
          </a:xfrm>
          <a:prstGeom prst="rect">
            <a:avLst/>
          </a:prstGeom>
          <a:noFill/>
        </p:spPr>
        <p:txBody>
          <a:bodyPr wrap="square" rtlCol="0">
            <a:spAutoFit/>
          </a:bodyPr>
          <a:lstStyle/>
          <a:p>
            <a:r>
              <a:rPr lang="en-US" sz="2000" b="1" dirty="0">
                <a:solidFill>
                  <a:schemeClr val="accent2">
                    <a:lumMod val="50000"/>
                  </a:schemeClr>
                </a:solidFill>
                <a:latin typeface="Times New Roman" panose="02020603050405020304" pitchFamily="18" charset="0"/>
                <a:cs typeface="Times New Roman" panose="02020603050405020304" pitchFamily="18" charset="0"/>
              </a:rPr>
              <a:t>Team Mentor Name – Dr. Naveen R. Shahi</a:t>
            </a:r>
          </a:p>
          <a:p>
            <a:r>
              <a:rPr lang="en-US" sz="2000" b="1" dirty="0">
                <a:solidFill>
                  <a:schemeClr val="accent2">
                    <a:lumMod val="50000"/>
                  </a:schemeClr>
                </a:solidFill>
                <a:latin typeface="Times New Roman" panose="02020603050405020304" pitchFamily="18" charset="0"/>
                <a:cs typeface="Times New Roman" panose="02020603050405020304" pitchFamily="18" charset="0"/>
              </a:rPr>
              <a:t>Department – Artificial Intelligence &amp; Data Science</a:t>
            </a:r>
            <a:endParaRPr lang="en-IN" sz="2000" b="1" dirty="0">
              <a:solidFill>
                <a:schemeClr val="accent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5053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DE9EDB55-C0CF-1610-24F0-07462C63BCEB}"/>
              </a:ext>
            </a:extLst>
          </p:cNvPr>
          <p:cNvSpPr>
            <a:spLocks noGrp="1"/>
          </p:cNvSpPr>
          <p:nvPr>
            <p:ph type="ftr" sz="quarter" idx="12"/>
          </p:nvPr>
        </p:nvSpPr>
        <p:spPr/>
        <p:txBody>
          <a:bodyPr/>
          <a:lstStyle/>
          <a:p>
            <a:r>
              <a:rPr lang="en-US" dirty="0"/>
              <a:t>PRESENTATION </a:t>
            </a:r>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3</a:t>
            </a:fld>
            <a:endParaRPr lang="en-US" dirty="0"/>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a:xfrm>
            <a:off x="1295400" y="2263902"/>
            <a:ext cx="3602736" cy="3364992"/>
          </a:xfrm>
        </p:spPr>
        <p:txBody>
          <a:bodyPr/>
          <a:lstStyle/>
          <a:p>
            <a:r>
              <a:rPr lang="en-US" dirty="0">
                <a:latin typeface="Times New Roman" panose="02020603050405020304" pitchFamily="18" charset="0"/>
                <a:cs typeface="Times New Roman" panose="02020603050405020304" pitchFamily="18" charset="0"/>
              </a:rPr>
              <a:t>Introduction</a:t>
            </a:r>
          </a:p>
          <a:p>
            <a:r>
              <a:rPr lang="en-US" dirty="0">
                <a:latin typeface="Times New Roman" panose="02020603050405020304" pitchFamily="18" charset="0"/>
                <a:cs typeface="Times New Roman" panose="02020603050405020304" pitchFamily="18" charset="0"/>
              </a:rPr>
              <a:t>Primary goals</a:t>
            </a:r>
          </a:p>
          <a:p>
            <a:r>
              <a:rPr lang="en-US" dirty="0">
                <a:latin typeface="Times New Roman" panose="02020603050405020304" pitchFamily="18" charset="0"/>
                <a:cs typeface="Times New Roman" panose="02020603050405020304" pitchFamily="18" charset="0"/>
              </a:rPr>
              <a:t>Product Architecture</a:t>
            </a:r>
          </a:p>
          <a:p>
            <a:r>
              <a:rPr lang="en-US" sz="2000" dirty="0">
                <a:latin typeface="Times New Roman" panose="02020603050405020304" pitchFamily="18" charset="0"/>
                <a:cs typeface="Times New Roman" panose="02020603050405020304" pitchFamily="18" charset="0"/>
              </a:rPr>
              <a:t>Application</a:t>
            </a:r>
          </a:p>
          <a:p>
            <a:r>
              <a:rPr lang="en-US" dirty="0">
                <a:latin typeface="Times New Roman" panose="02020603050405020304" pitchFamily="18" charset="0"/>
                <a:cs typeface="Times New Roman" panose="02020603050405020304" pitchFamily="18" charset="0"/>
              </a:rPr>
              <a:t>Project status</a:t>
            </a:r>
          </a:p>
          <a:p>
            <a:endParaRPr lang="en-US" dirty="0"/>
          </a:p>
          <a:p>
            <a:endParaRPr lang="en-US" dirty="0"/>
          </a:p>
          <a:p>
            <a:endParaRPr lang="en-US" dirty="0"/>
          </a:p>
        </p:txBody>
      </p:sp>
      <p:sp>
        <p:nvSpPr>
          <p:cNvPr id="10" name="Title 9">
            <a:extLst>
              <a:ext uri="{FF2B5EF4-FFF2-40B4-BE49-F238E27FC236}">
                <a16:creationId xmlns:a16="http://schemas.microsoft.com/office/drawing/2014/main" id="{79B3D555-67D3-58E7-C2E4-7A65B2E695DC}"/>
              </a:ext>
            </a:extLst>
          </p:cNvPr>
          <p:cNvSpPr>
            <a:spLocks noGrp="1"/>
          </p:cNvSpPr>
          <p:nvPr>
            <p:ph type="title"/>
          </p:nvPr>
        </p:nvSpPr>
        <p:spPr>
          <a:xfrm>
            <a:off x="1295400" y="1372363"/>
            <a:ext cx="6105526" cy="1066038"/>
          </a:xfrm>
        </p:spPr>
        <p:txBody>
          <a:bodyPr/>
          <a:lstStyle/>
          <a:p>
            <a:r>
              <a:rPr lang="en-US" dirty="0"/>
              <a:t>Project Outline </a:t>
            </a:r>
          </a:p>
        </p:txBody>
      </p:sp>
      <p:pic>
        <p:nvPicPr>
          <p:cNvPr id="2052" name="Picture 4">
            <a:extLst>
              <a:ext uri="{FF2B5EF4-FFF2-40B4-BE49-F238E27FC236}">
                <a16:creationId xmlns:a16="http://schemas.microsoft.com/office/drawing/2014/main" id="{BEEB1D2A-DF7C-63CA-6FAF-CCE90E4D0A9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505" r="10802"/>
          <a:stretch/>
        </p:blipFill>
        <p:spPr bwMode="auto">
          <a:xfrm>
            <a:off x="6467475" y="2120644"/>
            <a:ext cx="4429125" cy="3541624"/>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result for piemr logo">
            <a:extLst>
              <a:ext uri="{FF2B5EF4-FFF2-40B4-BE49-F238E27FC236}">
                <a16:creationId xmlns:a16="http://schemas.microsoft.com/office/drawing/2014/main" id="{230A68C9-B199-82FA-3513-855DE28E9F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993" y="0"/>
            <a:ext cx="909003" cy="600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0866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p:txBody>
          <a:bodyPr/>
          <a:lstStyle/>
          <a:p>
            <a:r>
              <a:rPr lang="en-US" dirty="0"/>
              <a:t>Introduction</a:t>
            </a:r>
          </a:p>
        </p:txBody>
      </p:sp>
      <p:sp>
        <p:nvSpPr>
          <p:cNvPr id="5" name="Footer Placeholder 4">
            <a:extLst>
              <a:ext uri="{FF2B5EF4-FFF2-40B4-BE49-F238E27FC236}">
                <a16:creationId xmlns:a16="http://schemas.microsoft.com/office/drawing/2014/main" id="{241D8BC6-DD9D-7F06-3B9F-9F2B462E4984}"/>
              </a:ext>
            </a:extLst>
          </p:cNvPr>
          <p:cNvSpPr>
            <a:spLocks noGrp="1"/>
          </p:cNvSpPr>
          <p:nvPr>
            <p:ph type="ftr" sz="quarter" idx="12"/>
          </p:nvPr>
        </p:nvSpPr>
        <p:spPr/>
        <p:txBody>
          <a:bodyPr/>
          <a:lstStyle/>
          <a:p>
            <a:r>
              <a:rPr lang="en-US" dirty="0"/>
              <a:t>presentation </a:t>
            </a:r>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4</a:t>
            </a:fld>
            <a:endParaRPr lang="en-US" dirty="0"/>
          </a:p>
        </p:txBody>
      </p:sp>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a:xfrm>
            <a:off x="5449824" y="2533904"/>
            <a:ext cx="5760720" cy="3319272"/>
          </a:xfrm>
        </p:spPr>
        <p:txBody>
          <a:bodyPr/>
          <a:lstStyle/>
          <a:p>
            <a:pPr algn="just">
              <a:lnSpc>
                <a:spcPts val="2400"/>
              </a:lnSpc>
            </a:pPr>
            <a:r>
              <a:rPr lang="en-US" i="0" dirty="0">
                <a:solidFill>
                  <a:schemeClr val="tx1">
                    <a:lumMod val="95000"/>
                  </a:schemeClr>
                </a:solidFill>
                <a:effectLst/>
                <a:latin typeface="Bookman Old Style" panose="02050604050505020204" pitchFamily="18" charset="0"/>
                <a:cs typeface="Times New Roman" panose="02020603050405020304" pitchFamily="18" charset="0"/>
              </a:rPr>
              <a:t>One area which has been gaining momentum is the use of chatbots for music recommendation. Such systems utilize AI technologies to deliver personalized music recommendations to users via conversational interfaces.</a:t>
            </a:r>
            <a:endParaRPr lang="en-US" dirty="0">
              <a:solidFill>
                <a:schemeClr val="tx1">
                  <a:lumMod val="95000"/>
                </a:schemeClr>
              </a:solidFill>
              <a:latin typeface="Bookman Old Style" panose="02050604050505020204" pitchFamily="18" charset="0"/>
              <a:cs typeface="Times New Roman" panose="02020603050405020304" pitchFamily="18" charset="0"/>
            </a:endParaRPr>
          </a:p>
          <a:p>
            <a:pPr marL="0" indent="0" algn="just">
              <a:lnSpc>
                <a:spcPts val="2400"/>
              </a:lnSpc>
              <a:buNone/>
            </a:pPr>
            <a:r>
              <a:rPr lang="en-US" spc="0" dirty="0">
                <a:latin typeface="Bookman Old Style" panose="02050604050505020204" pitchFamily="18" charset="0"/>
                <a:ea typeface="+mn-lt"/>
                <a:cs typeface="+mn-lt"/>
              </a:rPr>
              <a:t>Gone are the days of aimlessly searching for the right song or relying on generic playlists that fail to capture your mood.</a:t>
            </a:r>
          </a:p>
        </p:txBody>
      </p:sp>
      <p:pic>
        <p:nvPicPr>
          <p:cNvPr id="3074" name="Picture 2">
            <a:extLst>
              <a:ext uri="{FF2B5EF4-FFF2-40B4-BE49-F238E27FC236}">
                <a16:creationId xmlns:a16="http://schemas.microsoft.com/office/drawing/2014/main" id="{405E0A8A-F8E9-DEEA-0039-FF91CCE3A6E3}"/>
              </a:ext>
            </a:extLst>
          </p:cNvPr>
          <p:cNvPicPr>
            <a:picLocks noGrp="1" noChangeAspect="1" noChangeArrowheads="1"/>
          </p:cNvPicPr>
          <p:nvPr>
            <p:ph type="pic" sz="quarter" idx="13"/>
          </p:nvPr>
        </p:nvPicPr>
        <p:blipFill rotWithShape="1">
          <a:blip r:embed="rId2">
            <a:extLst>
              <a:ext uri="{28A0092B-C50C-407E-A947-70E740481C1C}">
                <a14:useLocalDpi xmlns:a14="http://schemas.microsoft.com/office/drawing/2010/main" val="0"/>
              </a:ext>
            </a:extLst>
          </a:blip>
          <a:srcRect l="47056" t="5357" r="-144"/>
          <a:stretch/>
        </p:blipFill>
        <p:spPr bwMode="auto">
          <a:xfrm>
            <a:off x="1409699" y="1673351"/>
            <a:ext cx="3171825" cy="342701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Image result for piemr logo">
            <a:extLst>
              <a:ext uri="{FF2B5EF4-FFF2-40B4-BE49-F238E27FC236}">
                <a16:creationId xmlns:a16="http://schemas.microsoft.com/office/drawing/2014/main" id="{E05B5C9E-B3C0-61BE-E064-0A3154D5A4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18" y="0"/>
            <a:ext cx="1130626" cy="746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0133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White DNA structure">
            <a:extLst>
              <a:ext uri="{FF2B5EF4-FFF2-40B4-BE49-F238E27FC236}">
                <a16:creationId xmlns:a16="http://schemas.microsoft.com/office/drawing/2014/main" id="{7F21F877-E428-8BB2-045F-D9FA57744C27}"/>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
        <p:nvSpPr>
          <p:cNvPr id="3" name="Title 2">
            <a:extLst>
              <a:ext uri="{FF2B5EF4-FFF2-40B4-BE49-F238E27FC236}">
                <a16:creationId xmlns:a16="http://schemas.microsoft.com/office/drawing/2014/main" id="{03924A06-2533-68FE-6815-A6208AD97D3D}"/>
              </a:ext>
            </a:extLst>
          </p:cNvPr>
          <p:cNvSpPr>
            <a:spLocks noGrp="1"/>
          </p:cNvSpPr>
          <p:nvPr>
            <p:ph type="title"/>
          </p:nvPr>
        </p:nvSpPr>
        <p:spPr/>
        <p:txBody>
          <a:bodyPr/>
          <a:lstStyle/>
          <a:p>
            <a:r>
              <a:rPr lang="en-US" dirty="0"/>
              <a:t>Primary goals</a:t>
            </a:r>
          </a:p>
        </p:txBody>
      </p:sp>
      <p:sp>
        <p:nvSpPr>
          <p:cNvPr id="4" name="Text Placeholder 3">
            <a:extLst>
              <a:ext uri="{FF2B5EF4-FFF2-40B4-BE49-F238E27FC236}">
                <a16:creationId xmlns:a16="http://schemas.microsoft.com/office/drawing/2014/main" id="{78D3FE44-803A-0FCA-D29B-EB40225C360F}"/>
              </a:ext>
            </a:extLst>
          </p:cNvPr>
          <p:cNvSpPr>
            <a:spLocks noGrp="1"/>
          </p:cNvSpPr>
          <p:nvPr>
            <p:ph type="body" idx="1"/>
          </p:nvPr>
        </p:nvSpPr>
        <p:spPr>
          <a:xfrm>
            <a:off x="8046719" y="4745736"/>
            <a:ext cx="2173605" cy="1280160"/>
          </a:xfrm>
        </p:spPr>
        <p:txBody>
          <a:bodyPr/>
          <a:lstStyle/>
          <a:p>
            <a:endParaRPr lang="en-US" dirty="0"/>
          </a:p>
        </p:txBody>
      </p:sp>
      <p:pic>
        <p:nvPicPr>
          <p:cNvPr id="4098" name="Picture 2" descr="Image result for piemr logo">
            <a:extLst>
              <a:ext uri="{FF2B5EF4-FFF2-40B4-BE49-F238E27FC236}">
                <a16:creationId xmlns:a16="http://schemas.microsoft.com/office/drawing/2014/main" id="{0BA625CA-D6D4-541A-CAAB-28A7F88CE4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013210" cy="668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4417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p:txBody>
          <a:bodyPr/>
          <a:lstStyle/>
          <a:p>
            <a:r>
              <a:rPr lang="en-US" dirty="0"/>
              <a:t>presentation </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6</a:t>
            </a:fld>
            <a:endParaRPr lang="en-US" dirty="0"/>
          </a:p>
        </p:txBody>
      </p:sp>
      <p:sp>
        <p:nvSpPr>
          <p:cNvPr id="12" name="Title 1">
            <a:extLst>
              <a:ext uri="{FF2B5EF4-FFF2-40B4-BE49-F238E27FC236}">
                <a16:creationId xmlns:a16="http://schemas.microsoft.com/office/drawing/2014/main" id="{5579856F-92A5-9936-EAA5-B01FC81B4FF8}"/>
              </a:ext>
            </a:extLst>
          </p:cNvPr>
          <p:cNvSpPr>
            <a:spLocks noGrp="1"/>
          </p:cNvSpPr>
          <p:nvPr>
            <p:ph type="title"/>
          </p:nvPr>
        </p:nvSpPr>
        <p:spPr>
          <a:xfrm>
            <a:off x="3390899" y="368636"/>
            <a:ext cx="10058400" cy="914400"/>
          </a:xfrm>
        </p:spPr>
        <p:txBody>
          <a:bodyPr/>
          <a:lstStyle/>
          <a:p>
            <a:r>
              <a:rPr lang="en-US" sz="2800" b="1" dirty="0">
                <a:solidFill>
                  <a:schemeClr val="accent1">
                    <a:lumMod val="50000"/>
                  </a:schemeClr>
                </a:solidFill>
                <a:latin typeface="Times New Roman" panose="02020603050405020304" pitchFamily="18" charset="0"/>
                <a:ea typeface="Cascadia Mono" panose="020B0609020000020004" pitchFamily="49" charset="0"/>
                <a:cs typeface="Times New Roman" panose="02020603050405020304" pitchFamily="18" charset="0"/>
              </a:rPr>
              <a:t>Primary goals</a:t>
            </a:r>
          </a:p>
        </p:txBody>
      </p:sp>
      <p:sp>
        <p:nvSpPr>
          <p:cNvPr id="14" name="TextBox 13">
            <a:extLst>
              <a:ext uri="{FF2B5EF4-FFF2-40B4-BE49-F238E27FC236}">
                <a16:creationId xmlns:a16="http://schemas.microsoft.com/office/drawing/2014/main" id="{B7E50C34-0DE9-E86A-90E7-D69DF7D5A811}"/>
              </a:ext>
            </a:extLst>
          </p:cNvPr>
          <p:cNvSpPr txBox="1"/>
          <p:nvPr/>
        </p:nvSpPr>
        <p:spPr>
          <a:xfrm>
            <a:off x="888871" y="2738577"/>
            <a:ext cx="9780651" cy="1015663"/>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Ensure that the recommendations provided by the chat bot are accurate and relevant, taking into account various factors such as genre preferences, mood, tempo, and context of the user's request.</a:t>
            </a:r>
          </a:p>
        </p:txBody>
      </p:sp>
      <p:sp>
        <p:nvSpPr>
          <p:cNvPr id="15" name="TextBox 14">
            <a:extLst>
              <a:ext uri="{FF2B5EF4-FFF2-40B4-BE49-F238E27FC236}">
                <a16:creationId xmlns:a16="http://schemas.microsoft.com/office/drawing/2014/main" id="{FB419343-E50E-F21F-4CCC-5A76D3537D4E}"/>
              </a:ext>
            </a:extLst>
          </p:cNvPr>
          <p:cNvSpPr txBox="1"/>
          <p:nvPr/>
        </p:nvSpPr>
        <p:spPr>
          <a:xfrm>
            <a:off x="928495" y="1217141"/>
            <a:ext cx="9220200" cy="1015663"/>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Develop algorithms that can understand users' musical preferences through natural language interactions, previous listening history, and feedback to provide highly personalized song recommendations tailored to each user's unique taste.</a:t>
            </a:r>
          </a:p>
        </p:txBody>
      </p:sp>
      <p:sp>
        <p:nvSpPr>
          <p:cNvPr id="17" name="TextBox 16">
            <a:extLst>
              <a:ext uri="{FF2B5EF4-FFF2-40B4-BE49-F238E27FC236}">
                <a16:creationId xmlns:a16="http://schemas.microsoft.com/office/drawing/2014/main" id="{56BF1822-7249-406D-B4B3-37A704278BDB}"/>
              </a:ext>
            </a:extLst>
          </p:cNvPr>
          <p:cNvSpPr txBox="1"/>
          <p:nvPr/>
        </p:nvSpPr>
        <p:spPr>
          <a:xfrm>
            <a:off x="928495" y="4172626"/>
            <a:ext cx="9220200" cy="1015663"/>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Curate a diverse range of music recommendations to cater to users with different musical tastes and preferences, ensuring that the recommendations reflect a broad spectrum of genres, artists, and cultures.</a:t>
            </a:r>
          </a:p>
        </p:txBody>
      </p:sp>
      <p:pic>
        <p:nvPicPr>
          <p:cNvPr id="5122" name="Picture 2" descr="Image result for piemr logo">
            <a:extLst>
              <a:ext uri="{FF2B5EF4-FFF2-40B4-BE49-F238E27FC236}">
                <a16:creationId xmlns:a16="http://schemas.microsoft.com/office/drawing/2014/main" id="{3ED2B8E8-F79C-6A47-95D5-761863AF88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52" y="-28688"/>
            <a:ext cx="1121048" cy="740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3875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AD841-B5E1-0144-337E-4324AE82BC4E}"/>
              </a:ext>
            </a:extLst>
          </p:cNvPr>
          <p:cNvSpPr>
            <a:spLocks noGrp="1"/>
          </p:cNvSpPr>
          <p:nvPr>
            <p:ph type="title"/>
          </p:nvPr>
        </p:nvSpPr>
        <p:spPr>
          <a:xfrm>
            <a:off x="1329268" y="749401"/>
            <a:ext cx="10058400" cy="914400"/>
          </a:xfrm>
        </p:spPr>
        <p:txBody>
          <a:bodyPr/>
          <a:lstStyle/>
          <a:p>
            <a:r>
              <a:rPr lang="en-US" sz="4000" dirty="0"/>
              <a:t>Technology used</a:t>
            </a:r>
            <a:endParaRPr lang="en-IN" sz="4000" dirty="0"/>
          </a:p>
        </p:txBody>
      </p:sp>
      <p:sp>
        <p:nvSpPr>
          <p:cNvPr id="4" name="Slide Number Placeholder 3">
            <a:extLst>
              <a:ext uri="{FF2B5EF4-FFF2-40B4-BE49-F238E27FC236}">
                <a16:creationId xmlns:a16="http://schemas.microsoft.com/office/drawing/2014/main" id="{2BC541BB-DA8F-0368-80AB-574AB5AF9D7E}"/>
              </a:ext>
            </a:extLst>
          </p:cNvPr>
          <p:cNvSpPr>
            <a:spLocks noGrp="1"/>
          </p:cNvSpPr>
          <p:nvPr>
            <p:ph type="sldNum" sz="quarter" idx="11"/>
          </p:nvPr>
        </p:nvSpPr>
        <p:spPr/>
        <p:txBody>
          <a:bodyPr/>
          <a:lstStyle/>
          <a:p>
            <a:fld id="{75DF2D63-3FF5-D547-96B9-BE9CCD1ABA58}" type="slidenum">
              <a:rPr lang="en-US" smtClean="0"/>
              <a:t>7</a:t>
            </a:fld>
            <a:endParaRPr lang="en-US" dirty="0"/>
          </a:p>
        </p:txBody>
      </p:sp>
      <p:sp>
        <p:nvSpPr>
          <p:cNvPr id="5" name="Footer Placeholder 4">
            <a:extLst>
              <a:ext uri="{FF2B5EF4-FFF2-40B4-BE49-F238E27FC236}">
                <a16:creationId xmlns:a16="http://schemas.microsoft.com/office/drawing/2014/main" id="{A5926A40-9741-A0FA-850F-2CC8DC62B7A4}"/>
              </a:ext>
            </a:extLst>
          </p:cNvPr>
          <p:cNvSpPr>
            <a:spLocks noGrp="1"/>
          </p:cNvSpPr>
          <p:nvPr>
            <p:ph type="ftr" sz="quarter" idx="12"/>
          </p:nvPr>
        </p:nvSpPr>
        <p:spPr/>
        <p:txBody>
          <a:bodyPr/>
          <a:lstStyle/>
          <a:p>
            <a:r>
              <a:rPr lang="en-US" dirty="0"/>
              <a:t>presentation </a:t>
            </a:r>
          </a:p>
        </p:txBody>
      </p:sp>
      <p:pic>
        <p:nvPicPr>
          <p:cNvPr id="10246" name="Picture 6" descr="Image result for python logo">
            <a:extLst>
              <a:ext uri="{FF2B5EF4-FFF2-40B4-BE49-F238E27FC236}">
                <a16:creationId xmlns:a16="http://schemas.microsoft.com/office/drawing/2014/main" id="{474B8AB8-10CA-44F7-69D4-8F85B882DC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2650" y="1549401"/>
            <a:ext cx="1852083" cy="2059406"/>
          </a:xfrm>
          <a:prstGeom prst="rect">
            <a:avLst/>
          </a:prstGeom>
          <a:noFill/>
          <a:extLst>
            <a:ext uri="{909E8E84-426E-40DD-AFC4-6F175D3DCCD1}">
              <a14:hiddenFill xmlns:a14="http://schemas.microsoft.com/office/drawing/2010/main">
                <a:solidFill>
                  <a:srgbClr val="FFFFFF"/>
                </a:solidFill>
              </a14:hiddenFill>
            </a:ext>
          </a:extLst>
        </p:spPr>
      </p:pic>
      <p:pic>
        <p:nvPicPr>
          <p:cNvPr id="10250" name="Picture 10" descr="Image result for tkinter logo">
            <a:extLst>
              <a:ext uri="{FF2B5EF4-FFF2-40B4-BE49-F238E27FC236}">
                <a16:creationId xmlns:a16="http://schemas.microsoft.com/office/drawing/2014/main" id="{9DC2A29A-D11E-88D7-6C4E-6ED9ADAA92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3031" y="1262011"/>
            <a:ext cx="2058682" cy="2352780"/>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a:extLst>
              <a:ext uri="{FF2B5EF4-FFF2-40B4-BE49-F238E27FC236}">
                <a16:creationId xmlns:a16="http://schemas.microsoft.com/office/drawing/2014/main" id="{36340A44-432D-C611-EC41-9F352A84E048}"/>
              </a:ext>
            </a:extLst>
          </p:cNvPr>
          <p:cNvCxnSpPr/>
          <p:nvPr/>
        </p:nvCxnSpPr>
        <p:spPr>
          <a:xfrm>
            <a:off x="5833533" y="1524000"/>
            <a:ext cx="0" cy="5046133"/>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0439654-D774-1BF1-1326-52AD24B9955A}"/>
              </a:ext>
            </a:extLst>
          </p:cNvPr>
          <p:cNvSpPr txBox="1"/>
          <p:nvPr/>
        </p:nvSpPr>
        <p:spPr>
          <a:xfrm>
            <a:off x="1134533" y="3886198"/>
            <a:ext cx="4004731" cy="2308324"/>
          </a:xfrm>
          <a:prstGeom prst="rect">
            <a:avLst/>
          </a:prstGeom>
          <a:noFill/>
        </p:spPr>
        <p:txBody>
          <a:bodyPr wrap="square" rtlCol="0">
            <a:spAutoFit/>
          </a:bodyPr>
          <a:lstStyle/>
          <a:p>
            <a:pPr algn="just"/>
            <a:r>
              <a:rPr lang="en-US" b="0" i="0" dirty="0">
                <a:solidFill>
                  <a:schemeClr val="accent1">
                    <a:lumMod val="75000"/>
                  </a:schemeClr>
                </a:solidFill>
                <a:effectLst/>
                <a:latin typeface="Times New Roman" panose="02020603050405020304" pitchFamily="18" charset="0"/>
                <a:cs typeface="Times New Roman" panose="02020603050405020304" pitchFamily="18" charset="0"/>
              </a:rPr>
              <a:t>Python allowed developers to express programming concepts using fewer lines of code and in a much more intuitive way. This was pretty revolutionary. And so, while Python was first intended for writing basic scripts, it soon grew in popularity. And in the digital age, it has boomed.</a:t>
            </a:r>
            <a:endParaRPr lang="en-IN"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15" name="Rectangle 13">
            <a:extLst>
              <a:ext uri="{FF2B5EF4-FFF2-40B4-BE49-F238E27FC236}">
                <a16:creationId xmlns:a16="http://schemas.microsoft.com/office/drawing/2014/main" id="{E585EA19-63A3-D20F-B6BB-896DF96A5582}"/>
              </a:ext>
            </a:extLst>
          </p:cNvPr>
          <p:cNvSpPr>
            <a:spLocks noChangeArrowheads="1"/>
          </p:cNvSpPr>
          <p:nvPr/>
        </p:nvSpPr>
        <p:spPr bwMode="auto">
          <a:xfrm>
            <a:off x="6527803" y="3886198"/>
            <a:ext cx="4580466"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1">
                    <a:lumMod val="75000"/>
                  </a:schemeClr>
                </a:solidFill>
                <a:effectLst/>
                <a:latin typeface="Times New Roman" panose="02020603050405020304" pitchFamily="18" charset="0"/>
                <a:cs typeface="Times New Roman" panose="02020603050405020304" pitchFamily="18" charset="0"/>
              </a:rPr>
              <a:t>The </a:t>
            </a:r>
            <a:r>
              <a:rPr kumimoji="0" lang="en-US" altLang="en-US" sz="2000" b="0" i="0" u="none" strike="noStrike" cap="none" normalizeH="0" baseline="0" dirty="0">
                <a:ln>
                  <a:noFill/>
                </a:ln>
                <a:solidFill>
                  <a:schemeClr val="accent1">
                    <a:lumMod val="75000"/>
                  </a:schemeClr>
                </a:solidFill>
                <a:effectLst/>
                <a:latin typeface="Times New Roman" panose="02020603050405020304" pitchFamily="18" charset="0"/>
                <a:cs typeface="Times New Roman" panose="02020603050405020304" pitchFamily="18" charset="0"/>
                <a:hlinkClick r:id="rId4" tooltip="tkinter: Interface to Tcl/Tk for graphical user interfaces">
                  <a:extLst>
                    <a:ext uri="{A12FA001-AC4F-418D-AE19-62706E023703}">
                      <ahyp:hlinkClr xmlns:ahyp="http://schemas.microsoft.com/office/drawing/2018/hyperlinkcolor" val="tx"/>
                    </a:ext>
                  </a:extLst>
                </a:hlinkClick>
              </a:rPr>
              <a:t>tkinter</a:t>
            </a:r>
            <a:r>
              <a:rPr kumimoji="0" lang="en-US" altLang="en-US" sz="2000" b="0" i="0" u="none" strike="noStrike" cap="none" normalizeH="0" baseline="0" dirty="0">
                <a:ln>
                  <a:noFill/>
                </a:ln>
                <a:solidFill>
                  <a:schemeClr val="accent1">
                    <a:lumMod val="75000"/>
                  </a:schemeClr>
                </a:solidFill>
                <a:effectLst/>
                <a:latin typeface="Times New Roman" panose="02020603050405020304" pitchFamily="18" charset="0"/>
                <a:cs typeface="Times New Roman" panose="02020603050405020304" pitchFamily="18" charset="0"/>
              </a:rPr>
              <a:t> package (“Tk interface”) is the standard Python interface to the Tcl/Tk GUI toolkit. Both Tk and </a:t>
            </a:r>
            <a:r>
              <a:rPr kumimoji="0" lang="en-US" altLang="en-US" sz="2000" b="0" i="0" u="none" strike="noStrike" cap="none" normalizeH="0" baseline="0" dirty="0">
                <a:ln>
                  <a:noFill/>
                </a:ln>
                <a:solidFill>
                  <a:schemeClr val="accent1">
                    <a:lumMod val="75000"/>
                  </a:schemeClr>
                </a:solidFill>
                <a:effectLst/>
                <a:latin typeface="Times New Roman" panose="02020603050405020304" pitchFamily="18" charset="0"/>
                <a:cs typeface="Times New Roman" panose="02020603050405020304" pitchFamily="18" charset="0"/>
                <a:hlinkClick r:id="rId4" tooltip="tkinter: Interface to Tcl/Tk for graphical user interfaces">
                  <a:extLst>
                    <a:ext uri="{A12FA001-AC4F-418D-AE19-62706E023703}">
                      <ahyp:hlinkClr xmlns:ahyp="http://schemas.microsoft.com/office/drawing/2018/hyperlinkcolor" val="tx"/>
                    </a:ext>
                  </a:extLst>
                </a:hlinkClick>
              </a:rPr>
              <a:t>tkinter</a:t>
            </a:r>
            <a:r>
              <a:rPr kumimoji="0" lang="en-US" altLang="en-US" sz="2000" b="0" i="0" u="none" strike="noStrike" cap="none" normalizeH="0" baseline="0" dirty="0">
                <a:ln>
                  <a:noFill/>
                </a:ln>
                <a:solidFill>
                  <a:schemeClr val="accent1">
                    <a:lumMod val="75000"/>
                  </a:schemeClr>
                </a:solidFill>
                <a:effectLst/>
                <a:latin typeface="Times New Roman" panose="02020603050405020304" pitchFamily="18" charset="0"/>
                <a:cs typeface="Times New Roman" panose="02020603050405020304" pitchFamily="18" charset="0"/>
              </a:rPr>
              <a:t> are available on most Unix platforms, including macOS, as well as on Windows systems. </a:t>
            </a:r>
          </a:p>
        </p:txBody>
      </p:sp>
      <p:pic>
        <p:nvPicPr>
          <p:cNvPr id="10255" name="Picture 15" descr="Image result for piemr logo">
            <a:extLst>
              <a:ext uri="{FF2B5EF4-FFF2-40B4-BE49-F238E27FC236}">
                <a16:creationId xmlns:a16="http://schemas.microsoft.com/office/drawing/2014/main" id="{EF9C0797-3F0E-EB21-C851-1D20A9A0EAE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769" y="0"/>
            <a:ext cx="1098764" cy="828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5007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DAADF85-A479-7797-B775-BEC735484239}"/>
              </a:ext>
            </a:extLst>
          </p:cNvPr>
          <p:cNvSpPr>
            <a:spLocks noGrp="1"/>
          </p:cNvSpPr>
          <p:nvPr>
            <p:ph type="ftr" sz="quarter" idx="12"/>
          </p:nvPr>
        </p:nvSpPr>
        <p:spPr/>
        <p:txBody>
          <a:bodyPr/>
          <a:lstStyle/>
          <a:p>
            <a:r>
              <a:rPr lang="en-US" dirty="0"/>
              <a:t>presentation </a:t>
            </a:r>
          </a:p>
        </p:txBody>
      </p:sp>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1"/>
          </p:nvPr>
        </p:nvSpPr>
        <p:spPr/>
        <p:txBody>
          <a:bodyPr/>
          <a:lstStyle/>
          <a:p>
            <a:fld id="{75DF2D63-3FF5-D547-96B9-BE9CCD1ABA58}" type="slidenum">
              <a:rPr lang="en-US" smtClean="0"/>
              <a:pPr/>
              <a:t>8</a:t>
            </a:fld>
            <a:endParaRPr lang="en-US" dirty="0"/>
          </a:p>
        </p:txBody>
      </p:sp>
      <p:sp>
        <p:nvSpPr>
          <p:cNvPr id="3" name="TextBox 6">
            <a:extLst>
              <a:ext uri="{FF2B5EF4-FFF2-40B4-BE49-F238E27FC236}">
                <a16:creationId xmlns:a16="http://schemas.microsoft.com/office/drawing/2014/main" id="{FB53E8C5-A7A2-46E5-2BA7-F6942BE6AB9B}"/>
              </a:ext>
            </a:extLst>
          </p:cNvPr>
          <p:cNvSpPr txBox="1">
            <a:spLocks noGrp="1"/>
          </p:cNvSpPr>
          <p:nvPr>
            <p:ph type="title"/>
          </p:nvPr>
        </p:nvSpPr>
        <p:spPr>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IN" sz="4400" b="1" i="0" dirty="0">
                <a:solidFill>
                  <a:srgbClr val="E5E7EB"/>
                </a:solidFill>
                <a:effectLst/>
                <a:latin typeface="Times New Roman" panose="02020603050405020304" pitchFamily="18" charset="0"/>
                <a:cs typeface="Times New Roman" panose="02020603050405020304" pitchFamily="18" charset="0"/>
              </a:rPr>
              <a:t>Product Architecture</a:t>
            </a:r>
          </a:p>
        </p:txBody>
      </p:sp>
      <p:pic>
        <p:nvPicPr>
          <p:cNvPr id="9" name="Picture 8">
            <a:extLst>
              <a:ext uri="{FF2B5EF4-FFF2-40B4-BE49-F238E27FC236}">
                <a16:creationId xmlns:a16="http://schemas.microsoft.com/office/drawing/2014/main" id="{98594A30-EB89-3E66-4B31-B5DF074D3BC9}"/>
              </a:ext>
            </a:extLst>
          </p:cNvPr>
          <p:cNvPicPr>
            <a:picLocks noChangeAspect="1"/>
          </p:cNvPicPr>
          <p:nvPr/>
        </p:nvPicPr>
        <p:blipFill>
          <a:blip r:embed="rId2"/>
          <a:stretch>
            <a:fillRect/>
          </a:stretch>
        </p:blipFill>
        <p:spPr>
          <a:xfrm>
            <a:off x="1188720" y="2074292"/>
            <a:ext cx="9829800" cy="369696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146" name="Picture 2" descr="Image result for piemr logo">
            <a:extLst>
              <a:ext uri="{FF2B5EF4-FFF2-40B4-BE49-F238E27FC236}">
                <a16:creationId xmlns:a16="http://schemas.microsoft.com/office/drawing/2014/main" id="{A4A06986-7BEE-5F89-5171-A201325801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92" y="0"/>
            <a:ext cx="1011605" cy="667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9358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D8B5CE3-4B9A-F4CE-7CFA-737572BD3527}"/>
              </a:ext>
            </a:extLst>
          </p:cNvPr>
          <p:cNvSpPr>
            <a:spLocks noGrp="1"/>
          </p:cNvSpPr>
          <p:nvPr>
            <p:ph type="ftr" sz="quarter" idx="12"/>
          </p:nvPr>
        </p:nvSpPr>
        <p:spPr/>
        <p:txBody>
          <a:bodyPr/>
          <a:lstStyle/>
          <a:p>
            <a:r>
              <a:rPr lang="en-US" dirty="0"/>
              <a:t>presentation</a:t>
            </a:r>
          </a:p>
        </p:txBody>
      </p:sp>
      <p:sp>
        <p:nvSpPr>
          <p:cNvPr id="3" name="Slide Number Placeholder 2">
            <a:extLst>
              <a:ext uri="{FF2B5EF4-FFF2-40B4-BE49-F238E27FC236}">
                <a16:creationId xmlns:a16="http://schemas.microsoft.com/office/drawing/2014/main" id="{3153FD9C-E800-BC25-A5D0-315AB602F483}"/>
              </a:ext>
            </a:extLst>
          </p:cNvPr>
          <p:cNvSpPr>
            <a:spLocks noGrp="1"/>
          </p:cNvSpPr>
          <p:nvPr>
            <p:ph type="sldNum" sz="quarter" idx="11"/>
          </p:nvPr>
        </p:nvSpPr>
        <p:spPr/>
        <p:txBody>
          <a:bodyPr/>
          <a:lstStyle/>
          <a:p>
            <a:fld id="{75DF2D63-3FF5-D547-96B9-BE9CCD1ABA58}" type="slidenum">
              <a:rPr lang="en-US" smtClean="0"/>
              <a:pPr/>
              <a:t>9</a:t>
            </a:fld>
            <a:endParaRPr lang="en-US" dirty="0"/>
          </a:p>
        </p:txBody>
      </p:sp>
      <p:sp>
        <p:nvSpPr>
          <p:cNvPr id="5" name="TextBox 4">
            <a:extLst>
              <a:ext uri="{FF2B5EF4-FFF2-40B4-BE49-F238E27FC236}">
                <a16:creationId xmlns:a16="http://schemas.microsoft.com/office/drawing/2014/main" id="{E0DC2F5A-C38A-0368-11ED-320B32ACDBAD}"/>
              </a:ext>
            </a:extLst>
          </p:cNvPr>
          <p:cNvSpPr txBox="1"/>
          <p:nvPr/>
        </p:nvSpPr>
        <p:spPr>
          <a:xfrm>
            <a:off x="1175753" y="698496"/>
            <a:ext cx="4542422" cy="984885"/>
          </a:xfrm>
          <a:prstGeom prst="rect">
            <a:avLst/>
          </a:prstGeom>
          <a:noFill/>
        </p:spPr>
        <p:txBody>
          <a:bodyPr wrap="square" rtlCol="0">
            <a:spAutoFit/>
          </a:bodyPr>
          <a:lstStyle/>
          <a:p>
            <a:r>
              <a:rPr lang="en-US" sz="4000" b="1"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Applications</a:t>
            </a:r>
            <a:endParaRPr lang="en-US" sz="4000" b="1" cap="none" spc="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endParaRPr lang="en-US" dirty="0"/>
          </a:p>
        </p:txBody>
      </p:sp>
      <p:sp>
        <p:nvSpPr>
          <p:cNvPr id="7" name="TextBox 6">
            <a:extLst>
              <a:ext uri="{FF2B5EF4-FFF2-40B4-BE49-F238E27FC236}">
                <a16:creationId xmlns:a16="http://schemas.microsoft.com/office/drawing/2014/main" id="{AFB222C6-277D-CE12-458A-1DFB906E29FE}"/>
              </a:ext>
            </a:extLst>
          </p:cNvPr>
          <p:cNvSpPr txBox="1"/>
          <p:nvPr/>
        </p:nvSpPr>
        <p:spPr>
          <a:xfrm>
            <a:off x="877824" y="1595987"/>
            <a:ext cx="6415519" cy="984885"/>
          </a:xfrm>
          <a:prstGeom prst="rect">
            <a:avLst/>
          </a:prstGeom>
          <a:noFill/>
        </p:spPr>
        <p:txBody>
          <a:bodyPr wrap="square" rtlCol="0">
            <a:spAutoFit/>
          </a:bodyPr>
          <a:lstStyle/>
          <a:p>
            <a:pPr algn="just"/>
            <a:r>
              <a:rPr lang="en-US" sz="2000" i="0" dirty="0">
                <a:solidFill>
                  <a:schemeClr val="tx1">
                    <a:lumMod val="95000"/>
                  </a:schemeClr>
                </a:solidFill>
                <a:effectLst/>
                <a:latin typeface="Times New Roman" panose="02020603050405020304" pitchFamily="18" charset="0"/>
                <a:cs typeface="Times New Roman" panose="02020603050405020304" pitchFamily="18" charset="0"/>
              </a:rPr>
              <a:t>Song recommender systems find applications in various domains, enhancing music discovery and user experience:</a:t>
            </a:r>
          </a:p>
          <a:p>
            <a:endParaRPr lang="en-US" dirty="0"/>
          </a:p>
        </p:txBody>
      </p:sp>
      <p:sp>
        <p:nvSpPr>
          <p:cNvPr id="16" name="Title 15">
            <a:extLst>
              <a:ext uri="{FF2B5EF4-FFF2-40B4-BE49-F238E27FC236}">
                <a16:creationId xmlns:a16="http://schemas.microsoft.com/office/drawing/2014/main" id="{EFCE739B-D3E6-13B4-D1D3-B09E4902FE37}"/>
              </a:ext>
            </a:extLst>
          </p:cNvPr>
          <p:cNvSpPr>
            <a:spLocks noGrp="1"/>
          </p:cNvSpPr>
          <p:nvPr>
            <p:ph type="title"/>
          </p:nvPr>
        </p:nvSpPr>
        <p:spPr>
          <a:xfrm>
            <a:off x="877824" y="4776852"/>
            <a:ext cx="9399651" cy="2670048"/>
          </a:xfrm>
        </p:spPr>
        <p:txBody>
          <a:bodyPr/>
          <a:lstStyle/>
          <a:p>
            <a:r>
              <a:rPr lang="en-US" sz="3200" i="0" dirty="0">
                <a:solidFill>
                  <a:schemeClr val="tx1">
                    <a:lumMod val="95000"/>
                  </a:schemeClr>
                </a:solidFill>
                <a:effectLst/>
                <a:latin typeface="Times New Roman" panose="02020603050405020304" pitchFamily="18" charset="0"/>
                <a:cs typeface="Times New Roman" panose="02020603050405020304" pitchFamily="18" charset="0"/>
              </a:rPr>
              <a:t>&gt; Music Streaming Platforms</a:t>
            </a:r>
            <a:br>
              <a:rPr lang="en-US" sz="3200" i="0" dirty="0">
                <a:solidFill>
                  <a:schemeClr val="tx1">
                    <a:lumMod val="95000"/>
                  </a:schemeClr>
                </a:solidFill>
                <a:effectLst/>
                <a:latin typeface="Times New Roman" panose="02020603050405020304" pitchFamily="18" charset="0"/>
                <a:cs typeface="Times New Roman" panose="02020603050405020304" pitchFamily="18" charset="0"/>
              </a:rPr>
            </a:br>
            <a:r>
              <a:rPr lang="en-US" sz="3200" i="0" dirty="0">
                <a:solidFill>
                  <a:schemeClr val="tx1">
                    <a:lumMod val="95000"/>
                  </a:schemeClr>
                </a:solidFill>
                <a:effectLst/>
                <a:latin typeface="Times New Roman" panose="02020603050405020304" pitchFamily="18" charset="0"/>
                <a:cs typeface="Times New Roman" panose="02020603050405020304" pitchFamily="18" charset="0"/>
              </a:rPr>
              <a:t>&gt; Collaborative Playlists</a:t>
            </a:r>
            <a:br>
              <a:rPr lang="en-US" sz="3200" i="0" dirty="0">
                <a:solidFill>
                  <a:schemeClr val="tx1">
                    <a:lumMod val="95000"/>
                  </a:schemeClr>
                </a:solidFill>
                <a:effectLst/>
                <a:latin typeface="Times New Roman" panose="02020603050405020304" pitchFamily="18" charset="0"/>
                <a:cs typeface="Times New Roman" panose="02020603050405020304" pitchFamily="18" charset="0"/>
              </a:rPr>
            </a:br>
            <a:r>
              <a:rPr lang="en-US" sz="3200" i="0" dirty="0">
                <a:solidFill>
                  <a:schemeClr val="tx1">
                    <a:lumMod val="95000"/>
                  </a:schemeClr>
                </a:solidFill>
                <a:effectLst/>
                <a:latin typeface="Times New Roman" panose="02020603050405020304" pitchFamily="18" charset="0"/>
                <a:cs typeface="Times New Roman" panose="02020603050405020304" pitchFamily="18" charset="0"/>
              </a:rPr>
              <a:t>&gt; Mood-Based Recommendations</a:t>
            </a:r>
            <a:br>
              <a:rPr lang="en-US" sz="3600" i="0" dirty="0">
                <a:solidFill>
                  <a:schemeClr val="tx1">
                    <a:lumMod val="95000"/>
                  </a:schemeClr>
                </a:solidFill>
                <a:effectLst/>
                <a:latin typeface="Times New Roman" panose="02020603050405020304" pitchFamily="18" charset="0"/>
                <a:cs typeface="Times New Roman" panose="02020603050405020304" pitchFamily="18" charset="0"/>
              </a:rPr>
            </a:br>
            <a:br>
              <a:rPr lang="en-US" sz="3600" i="0" dirty="0">
                <a:solidFill>
                  <a:schemeClr val="tx1">
                    <a:lumMod val="95000"/>
                  </a:schemeClr>
                </a:solidFill>
                <a:effectLst/>
                <a:latin typeface="Times New Roman" panose="02020603050405020304" pitchFamily="18" charset="0"/>
                <a:cs typeface="Times New Roman" panose="02020603050405020304" pitchFamily="18" charset="0"/>
              </a:rPr>
            </a:br>
            <a:br>
              <a:rPr lang="en-US" sz="3600" i="0" dirty="0">
                <a:solidFill>
                  <a:schemeClr val="tx1">
                    <a:lumMod val="95000"/>
                  </a:schemeClr>
                </a:solidFill>
                <a:effectLst/>
                <a:latin typeface="Times New Roman" panose="02020603050405020304" pitchFamily="18" charset="0"/>
                <a:cs typeface="Times New Roman" panose="02020603050405020304" pitchFamily="18" charset="0"/>
              </a:rPr>
            </a:br>
            <a:br>
              <a:rPr lang="en-US" sz="3600" i="0" dirty="0">
                <a:solidFill>
                  <a:schemeClr val="tx1">
                    <a:lumMod val="95000"/>
                  </a:schemeClr>
                </a:solidFill>
                <a:effectLst/>
                <a:latin typeface="Times New Roman" panose="02020603050405020304" pitchFamily="18" charset="0"/>
                <a:cs typeface="Times New Roman" panose="02020603050405020304" pitchFamily="18" charset="0"/>
              </a:rPr>
            </a:br>
            <a:endParaRPr lang="en-US" dirty="0"/>
          </a:p>
        </p:txBody>
      </p:sp>
      <p:pic>
        <p:nvPicPr>
          <p:cNvPr id="4098" name="Picture 2">
            <a:extLst>
              <a:ext uri="{FF2B5EF4-FFF2-40B4-BE49-F238E27FC236}">
                <a16:creationId xmlns:a16="http://schemas.microsoft.com/office/drawing/2014/main" id="{08F2DF3D-A41F-40BE-63ED-953F32F3F1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05788" y="1800224"/>
            <a:ext cx="3633787" cy="3451211"/>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descr="Image result for piemr logo">
            <a:extLst>
              <a:ext uri="{FF2B5EF4-FFF2-40B4-BE49-F238E27FC236}">
                <a16:creationId xmlns:a16="http://schemas.microsoft.com/office/drawing/2014/main" id="{187F85D7-427E-A673-5472-29BABE28B4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30" y="18475"/>
            <a:ext cx="940329" cy="620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0855744"/>
      </p:ext>
    </p:extLst>
  </p:cSld>
  <p:clrMapOvr>
    <a:masterClrMapping/>
  </p:clrMapOvr>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D94798B6-E450-4518-8015-6EE17CD1412B}" vid="{16A04E6B-C80A-471C-86D6-D49E9EAD7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E8B3377-22F1-4153-96F0-CC2E4BE41C57}">
  <ds:schemaRefs>
    <ds:schemaRef ds:uri="http://schemas.microsoft.com/sharepoint/v3/contenttype/forms"/>
  </ds:schemaRefs>
</ds:datastoreItem>
</file>

<file path=customXml/itemProps3.xml><?xml version="1.0" encoding="utf-8"?>
<ds:datastoreItem xmlns:ds="http://schemas.openxmlformats.org/officeDocument/2006/customXml" ds:itemID="{99746342-5E84-430E-9251-61001F208E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{2C5AA42F-CFF6-41EC-8F3F-3C396A36933D}tf67061901_win32</Template>
  <TotalTime>323</TotalTime>
  <Words>437</Words>
  <Application>Microsoft Office PowerPoint</Application>
  <PresentationFormat>Widescreen</PresentationFormat>
  <Paragraphs>62</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Bookman Old Style</vt:lpstr>
      <vt:lpstr>Calibri</vt:lpstr>
      <vt:lpstr>Cambria Math</vt:lpstr>
      <vt:lpstr>Daytona Condensed Light</vt:lpstr>
      <vt:lpstr>Posterama</vt:lpstr>
      <vt:lpstr>Times New Roman</vt:lpstr>
      <vt:lpstr>Wingdings</vt:lpstr>
      <vt:lpstr>Office Theme</vt:lpstr>
      <vt:lpstr>CHATBOT SONG RECOMMENDATION SYSTEM</vt:lpstr>
      <vt:lpstr>Team members</vt:lpstr>
      <vt:lpstr>Project Outline </vt:lpstr>
      <vt:lpstr>Introduction</vt:lpstr>
      <vt:lpstr>Primary goals</vt:lpstr>
      <vt:lpstr>Primary goals</vt:lpstr>
      <vt:lpstr>Technology used</vt:lpstr>
      <vt:lpstr>Product Architecture</vt:lpstr>
      <vt:lpstr>&gt; Music Streaming Platforms &gt; Collaborative Playlists &gt; Mood-Based Recommendations    </vt:lpstr>
      <vt:lpstr>Project Status</vt:lpstr>
      <vt:lpstr>Summary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CHATBOT SONG RECOMMENDATION SYSTEM</dc:title>
  <dc:creator>muskan malviya</dc:creator>
  <cp:lastModifiedBy>Muskan Dubey</cp:lastModifiedBy>
  <cp:revision>4</cp:revision>
  <dcterms:created xsi:type="dcterms:W3CDTF">2024-04-07T18:43:05Z</dcterms:created>
  <dcterms:modified xsi:type="dcterms:W3CDTF">2024-05-10T11:24:01Z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