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85" r:id="rId6"/>
    <p:sldId id="286" r:id="rId7"/>
    <p:sldId id="287" r:id="rId8"/>
    <p:sldId id="256" r:id="rId9"/>
    <p:sldId id="257" r:id="rId10"/>
    <p:sldId id="258" r:id="rId11"/>
    <p:sldId id="259" r:id="rId12"/>
    <p:sldId id="260" r:id="rId13"/>
    <p:sldId id="261" r:id="rId14"/>
    <p:sldId id="264" r:id="rId15"/>
    <p:sldId id="266" r:id="rId16"/>
    <p:sldId id="267" r:id="rId17"/>
    <p:sldId id="268" r:id="rId18"/>
    <p:sldId id="269" r:id="rId19"/>
    <p:sldId id="270" r:id="rId20"/>
    <p:sldId id="272" r:id="rId21"/>
    <p:sldId id="274" r:id="rId22"/>
    <p:sldId id="273" r:id="rId23"/>
    <p:sldId id="275"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stone eudversity" initials="se" lastIdx="1" clrIdx="0">
    <p:extLst>
      <p:ext uri="{19B8F6BF-5375-455C-9EA6-DF929625EA0E}">
        <p15:presenceInfo xmlns:p15="http://schemas.microsoft.com/office/powerpoint/2012/main" userId="sunstone eudvers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906ECC"/>
    <a:srgbClr val="5533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7T15:43:35.605" idx="1">
    <p:pos x="8773" y="301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27E9-60E6-49EF-9F78-6D1E46CE42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679144-18A4-4A80-B698-6123CB3DD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A1F3D2-57B5-439F-9191-C11A433F0D09}"/>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5" name="Footer Placeholder 4">
            <a:extLst>
              <a:ext uri="{FF2B5EF4-FFF2-40B4-BE49-F238E27FC236}">
                <a16:creationId xmlns:a16="http://schemas.microsoft.com/office/drawing/2014/main" id="{1564BADA-3E12-4F85-86CD-E50AD10F2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A1197-9CC2-42DF-A756-D24DD1CEF16D}"/>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66324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360C-A23E-4A5A-AC75-139D6B7B15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D1EE03-0016-4913-84F2-A77DDA5AF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DF2B93-4712-45E9-8747-8E093CCF01B2}"/>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5" name="Footer Placeholder 4">
            <a:extLst>
              <a:ext uri="{FF2B5EF4-FFF2-40B4-BE49-F238E27FC236}">
                <a16:creationId xmlns:a16="http://schemas.microsoft.com/office/drawing/2014/main" id="{91BBDBCC-C6A9-4FDD-82C8-3EB99F1F9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44548-9A9F-42A0-9B4A-F78F4616F9B3}"/>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290729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D6208D-B3EB-4507-8B5D-4AB0130CC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338A88-568B-4674-85EA-9732A39E3A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D0448-86B3-4251-8A61-815064D74775}"/>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5" name="Footer Placeholder 4">
            <a:extLst>
              <a:ext uri="{FF2B5EF4-FFF2-40B4-BE49-F238E27FC236}">
                <a16:creationId xmlns:a16="http://schemas.microsoft.com/office/drawing/2014/main" id="{A4E43829-A8CD-4B2E-A636-AFD777AD66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8CD21-2FA5-4003-B5A9-2B40C34BF595}"/>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356234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0767-C055-483E-B017-73D7AAA2EF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FB7016-87B0-44D7-A19D-7DB2B8D206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01E47A-3472-4C82-AE71-6C1FF4429D38}"/>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5" name="Footer Placeholder 4">
            <a:extLst>
              <a:ext uri="{FF2B5EF4-FFF2-40B4-BE49-F238E27FC236}">
                <a16:creationId xmlns:a16="http://schemas.microsoft.com/office/drawing/2014/main" id="{7F6B582E-0AEB-43F7-838E-50283BEA2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F737F-D3BC-4846-9184-4A87B9C7A9D7}"/>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25660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EFED-F8FC-418D-ACBB-FBCD6E8BA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C9AF14-63B1-4FF4-B708-902037E17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5D621-9CAB-42F0-8DE0-FEF9A71A036F}"/>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5" name="Footer Placeholder 4">
            <a:extLst>
              <a:ext uri="{FF2B5EF4-FFF2-40B4-BE49-F238E27FC236}">
                <a16:creationId xmlns:a16="http://schemas.microsoft.com/office/drawing/2014/main" id="{046051B4-915F-4326-8029-40019DA35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85D0C6-79D4-47ED-A66A-0F129E5B8A6A}"/>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291982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28A6-C785-4B1A-BB80-207956FACC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CA2C-34B1-4478-9D25-2A679788EB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BD0C4B-FB69-4115-AB92-4983EE7BB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3D1622-7638-4AD1-802E-82DD8E7F8FDA}"/>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6" name="Footer Placeholder 5">
            <a:extLst>
              <a:ext uri="{FF2B5EF4-FFF2-40B4-BE49-F238E27FC236}">
                <a16:creationId xmlns:a16="http://schemas.microsoft.com/office/drawing/2014/main" id="{626C7AA6-8D1F-48FF-845C-5F1309F725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74CF5F-6323-4341-AC53-265E82CF44F7}"/>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22085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5CF8-FAA0-4E08-A723-67E51EE536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60E2A4-2BA8-4FC9-82D8-961B991EF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0BC006-48F2-47DC-A472-7A1A6EA3D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10DBB7-96B6-4BF1-B17C-337A00C27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12804-7097-432B-B91C-84AD494A79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536E6D-CA21-441E-9767-5E8E08A3066A}"/>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8" name="Footer Placeholder 7">
            <a:extLst>
              <a:ext uri="{FF2B5EF4-FFF2-40B4-BE49-F238E27FC236}">
                <a16:creationId xmlns:a16="http://schemas.microsoft.com/office/drawing/2014/main" id="{CC26ECA9-B1A0-4E54-9C14-D8BD94EE11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708730-1911-4FC2-8D8D-A85E993C55B4}"/>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239949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CCCF-C357-4023-8684-7D91647BEA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4CF25C-24E7-44FB-8C17-40BCCCD143F6}"/>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4" name="Footer Placeholder 3">
            <a:extLst>
              <a:ext uri="{FF2B5EF4-FFF2-40B4-BE49-F238E27FC236}">
                <a16:creationId xmlns:a16="http://schemas.microsoft.com/office/drawing/2014/main" id="{177717B8-E7E7-4345-8A70-939A96CA17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C5956F-B6F3-43FA-8240-2162C874D2A4}"/>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3789435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CF2F0-0447-4D07-A9FF-AF79FD1DA3A6}"/>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3" name="Footer Placeholder 2">
            <a:extLst>
              <a:ext uri="{FF2B5EF4-FFF2-40B4-BE49-F238E27FC236}">
                <a16:creationId xmlns:a16="http://schemas.microsoft.com/office/drawing/2014/main" id="{2BE5BEF6-C864-41B8-84A3-59EBED10B8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FCBAB5-9795-4261-8F01-DEB51885FE6B}"/>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355486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9FB6-F678-40FF-97F4-2DD9732F4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33526D-CE68-4AAF-A86D-E9ADC7864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AED090-BD2F-48A7-B111-E454E61BF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D313D-E2DA-410A-97C3-2486BF43C891}"/>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6" name="Footer Placeholder 5">
            <a:extLst>
              <a:ext uri="{FF2B5EF4-FFF2-40B4-BE49-F238E27FC236}">
                <a16:creationId xmlns:a16="http://schemas.microsoft.com/office/drawing/2014/main" id="{4EDFB5EA-128B-4EE6-9451-9A0A39438D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1679DA-01CF-4E25-88D1-643EBB6D46E4}"/>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242230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D7CA-BE95-4252-A99B-F8AADF0E2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D4CD5D-ABA0-4492-9E3C-B8B4A18DF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0E348F-4B90-4DF9-8CFB-F296479AC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5635D-D85A-43C9-921E-74A89EE20AD1}"/>
              </a:ext>
            </a:extLst>
          </p:cNvPr>
          <p:cNvSpPr>
            <a:spLocks noGrp="1"/>
          </p:cNvSpPr>
          <p:nvPr>
            <p:ph type="dt" sz="half" idx="10"/>
          </p:nvPr>
        </p:nvSpPr>
        <p:spPr/>
        <p:txBody>
          <a:bodyPr/>
          <a:lstStyle/>
          <a:p>
            <a:fld id="{5CB920CF-D19D-4697-8B3C-CC67AE7EA33E}" type="datetimeFigureOut">
              <a:rPr lang="en-IN" smtClean="0"/>
              <a:t>19-04-2022</a:t>
            </a:fld>
            <a:endParaRPr lang="en-IN"/>
          </a:p>
        </p:txBody>
      </p:sp>
      <p:sp>
        <p:nvSpPr>
          <p:cNvPr id="6" name="Footer Placeholder 5">
            <a:extLst>
              <a:ext uri="{FF2B5EF4-FFF2-40B4-BE49-F238E27FC236}">
                <a16:creationId xmlns:a16="http://schemas.microsoft.com/office/drawing/2014/main" id="{0CBC3667-53F7-41CF-85D4-E6E49B7A96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986299-D949-407A-A978-F58EB1A9A820}"/>
              </a:ext>
            </a:extLst>
          </p:cNvPr>
          <p:cNvSpPr>
            <a:spLocks noGrp="1"/>
          </p:cNvSpPr>
          <p:nvPr>
            <p:ph type="sldNum" sz="quarter" idx="12"/>
          </p:nvPr>
        </p:nvSpPr>
        <p:spPr/>
        <p:txBody>
          <a:bodyPr/>
          <a:lstStyle/>
          <a:p>
            <a:fld id="{194409E8-6A98-4E6B-AC6D-285FB31E5C13}" type="slidenum">
              <a:rPr lang="en-IN" smtClean="0"/>
              <a:t>‹#›</a:t>
            </a:fld>
            <a:endParaRPr lang="en-IN"/>
          </a:p>
        </p:txBody>
      </p:sp>
    </p:spTree>
    <p:extLst>
      <p:ext uri="{BB962C8B-B14F-4D97-AF65-F5344CB8AC3E}">
        <p14:creationId xmlns:p14="http://schemas.microsoft.com/office/powerpoint/2010/main" val="312430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EEEBE7-3913-4F4D-B0CA-6F00B4F55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ED15EC-509D-4074-8C29-2001CE1B6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E68802-FFBA-4F12-979D-924ADC94D7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920CF-D19D-4697-8B3C-CC67AE7EA33E}" type="datetimeFigureOut">
              <a:rPr lang="en-IN" smtClean="0"/>
              <a:t>19-04-2022</a:t>
            </a:fld>
            <a:endParaRPr lang="en-IN"/>
          </a:p>
        </p:txBody>
      </p:sp>
      <p:sp>
        <p:nvSpPr>
          <p:cNvPr id="5" name="Footer Placeholder 4">
            <a:extLst>
              <a:ext uri="{FF2B5EF4-FFF2-40B4-BE49-F238E27FC236}">
                <a16:creationId xmlns:a16="http://schemas.microsoft.com/office/drawing/2014/main" id="{8AF86565-7203-430F-A3CA-D51661A68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68C4A6-D924-4C95-A9A2-D1912DC6E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409E8-6A98-4E6B-AC6D-285FB31E5C13}" type="slidenum">
              <a:rPr lang="en-IN" smtClean="0"/>
              <a:t>‹#›</a:t>
            </a:fld>
            <a:endParaRPr lang="en-IN"/>
          </a:p>
        </p:txBody>
      </p:sp>
    </p:spTree>
    <p:extLst>
      <p:ext uri="{BB962C8B-B14F-4D97-AF65-F5344CB8AC3E}">
        <p14:creationId xmlns:p14="http://schemas.microsoft.com/office/powerpoint/2010/main" val="4145508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m.wikipedia.org/wiki/Reliance_Industries" TargetMode="External"/><Relationship Id="rId7" Type="http://schemas.openxmlformats.org/officeDocument/2006/relationships/image" Target="../media/image3.png"/><Relationship Id="rId2" Type="http://schemas.openxmlformats.org/officeDocument/2006/relationships/hyperlink" Target="https://en.m.wikipedia.org/wiki/List_of_companies_of_India" TargetMode="External"/><Relationship Id="rId1" Type="http://schemas.openxmlformats.org/officeDocument/2006/relationships/slideLayout" Target="../slideLayouts/slideLayout7.xml"/><Relationship Id="rId6" Type="http://schemas.openxmlformats.org/officeDocument/2006/relationships/hyperlink" Target="https://en.m.wikipedia.org/wiki/Bombay_Stock_Exchange" TargetMode="External"/><Relationship Id="rId5" Type="http://schemas.openxmlformats.org/officeDocument/2006/relationships/hyperlink" Target="https://en.m.wikipedia.org/wiki/Indian_rupee" TargetMode="External"/><Relationship Id="rId4" Type="http://schemas.openxmlformats.org/officeDocument/2006/relationships/hyperlink" Target="https://en.m.wikipedia.org/wiki/Tata_Consultancy_Services#cite_note-15"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3731"/>
            <a:ext cx="11841513" cy="6206825"/>
          </a:xfrm>
          <a:prstGeom prst="rect">
            <a:avLst/>
          </a:prstGeom>
        </p:spPr>
      </p:pic>
    </p:spTree>
    <p:extLst>
      <p:ext uri="{BB962C8B-B14F-4D97-AF65-F5344CB8AC3E}">
        <p14:creationId xmlns:p14="http://schemas.microsoft.com/office/powerpoint/2010/main" val="157418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B36EE6-2F28-40C1-A0D3-03EB3BC6E479}"/>
              </a:ext>
            </a:extLst>
          </p:cNvPr>
          <p:cNvSpPr txBox="1"/>
          <p:nvPr/>
        </p:nvSpPr>
        <p:spPr>
          <a:xfrm>
            <a:off x="3621467" y="438975"/>
            <a:ext cx="5466261" cy="524759"/>
          </a:xfrm>
          <a:prstGeom prst="rect">
            <a:avLst/>
          </a:prstGeom>
          <a:noFill/>
        </p:spPr>
        <p:txBody>
          <a:bodyPr wrap="square">
            <a:spAutoFit/>
          </a:bodyPr>
          <a:lstStyle/>
          <a:p>
            <a:pPr>
              <a:lnSpc>
                <a:spcPct val="107000"/>
              </a:lnSpc>
              <a:spcAft>
                <a:spcPts val="800"/>
              </a:spcAft>
            </a:pPr>
            <a:r>
              <a:rPr lang="en-US" sz="2800" u="sng" dirty="0">
                <a:solidFill>
                  <a:schemeClr val="accent5"/>
                </a:solidFill>
                <a:latin typeface="Algerian" panose="04020705040A02060702" pitchFamily="82" charset="0"/>
                <a:ea typeface="Calibri" panose="020F0502020204030204" pitchFamily="34" charset="0"/>
                <a:cs typeface="Times New Roman" panose="02020603050405020304" pitchFamily="18" charset="0"/>
              </a:rPr>
              <a:t>SALES FORCE management </a:t>
            </a:r>
            <a:endParaRPr lang="en-IN" sz="2800" u="sng" dirty="0">
              <a:solidFill>
                <a:schemeClr val="accent5"/>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4E80AFC-AC28-422F-945D-2B6BC6948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9479"/>
            <a:ext cx="4127905" cy="3228958"/>
          </a:xfrm>
          <a:prstGeom prst="rect">
            <a:avLst/>
          </a:prstGeom>
        </p:spPr>
      </p:pic>
      <p:sp>
        <p:nvSpPr>
          <p:cNvPr id="9" name="TextBox 8">
            <a:extLst>
              <a:ext uri="{FF2B5EF4-FFF2-40B4-BE49-F238E27FC236}">
                <a16:creationId xmlns:a16="http://schemas.microsoft.com/office/drawing/2014/main" id="{9586AEF6-F8E6-4189-94F5-2F868585DE6C}"/>
              </a:ext>
            </a:extLst>
          </p:cNvPr>
          <p:cNvSpPr txBox="1"/>
          <p:nvPr/>
        </p:nvSpPr>
        <p:spPr>
          <a:xfrm>
            <a:off x="4353262" y="2886967"/>
            <a:ext cx="7421670" cy="155952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Sales Force Management (SFM) is a sub-system of marketing management. It is Sales Management that translates the marketing plan into marketing performance</a:t>
            </a: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r>
              <a:rPr lang="en-IN"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It is the development of a sales force that includes coordination of sales operations, as well as the training and application of sales methods that result in achieving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sales goals </a:t>
            </a:r>
            <a:r>
              <a:rPr lang="en-IN"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and objectives</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Partial Circle 7">
            <a:extLst>
              <a:ext uri="{FF2B5EF4-FFF2-40B4-BE49-F238E27FC236}">
                <a16:creationId xmlns:a16="http://schemas.microsoft.com/office/drawing/2014/main" id="{B36832F8-6974-4622-B158-554E17DE26B4}"/>
              </a:ext>
            </a:extLst>
          </p:cNvPr>
          <p:cNvSpPr/>
          <p:nvPr/>
        </p:nvSpPr>
        <p:spPr>
          <a:xfrm>
            <a:off x="2774266" y="3010486"/>
            <a:ext cx="45719" cy="45719"/>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3" name="Picture 12">
            <a:extLst>
              <a:ext uri="{FF2B5EF4-FFF2-40B4-BE49-F238E27FC236}">
                <a16:creationId xmlns:a16="http://schemas.microsoft.com/office/drawing/2014/main" id="{642B9581-D244-4F2C-B444-358821ACD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385" y="0"/>
            <a:ext cx="2143125" cy="2143125"/>
          </a:xfrm>
          <a:prstGeom prst="rect">
            <a:avLst/>
          </a:prstGeom>
        </p:spPr>
      </p:pic>
    </p:spTree>
    <p:extLst>
      <p:ext uri="{BB962C8B-B14F-4D97-AF65-F5344CB8AC3E}">
        <p14:creationId xmlns:p14="http://schemas.microsoft.com/office/powerpoint/2010/main" val="3808382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516FF3-AB3A-4531-ACF4-57A6E1C10D82}"/>
              </a:ext>
            </a:extLst>
          </p:cNvPr>
          <p:cNvSpPr txBox="1"/>
          <p:nvPr/>
        </p:nvSpPr>
        <p:spPr>
          <a:xfrm>
            <a:off x="6031867" y="72099"/>
            <a:ext cx="4797084" cy="954107"/>
          </a:xfrm>
          <a:prstGeom prst="rect">
            <a:avLst/>
          </a:prstGeom>
          <a:noFill/>
        </p:spPr>
        <p:txBody>
          <a:bodyPr wrap="square">
            <a:spAutoFit/>
          </a:bodyPr>
          <a:lstStyle/>
          <a:p>
            <a:r>
              <a:rPr lang="en-IN" sz="2800" b="1" u="sng" dirty="0">
                <a:solidFill>
                  <a:srgbClr val="FFC000"/>
                </a:solidFill>
                <a:effectLst/>
                <a:latin typeface="Algerian" panose="04020705040A02060702" pitchFamily="82" charset="0"/>
                <a:ea typeface="Times New Roman" panose="02020603050405020304" pitchFamily="18" charset="0"/>
              </a:rPr>
              <a:t>IMPORTANCE OF SALES FORCE MANAGEMENT </a:t>
            </a:r>
            <a:endParaRPr lang="en-IN" sz="2800" u="sng" dirty="0">
              <a:solidFill>
                <a:srgbClr val="FFC000"/>
              </a:solidFill>
              <a:latin typeface="Algerian" panose="04020705040A02060702" pitchFamily="82" charset="0"/>
            </a:endParaRPr>
          </a:p>
        </p:txBody>
      </p:sp>
      <p:sp>
        <p:nvSpPr>
          <p:cNvPr id="11" name="TextBox 10">
            <a:extLst>
              <a:ext uri="{FF2B5EF4-FFF2-40B4-BE49-F238E27FC236}">
                <a16:creationId xmlns:a16="http://schemas.microsoft.com/office/drawing/2014/main" id="{5C644DFF-3B84-4CD9-96BE-3534A858A90B}"/>
              </a:ext>
            </a:extLst>
          </p:cNvPr>
          <p:cNvSpPr txBox="1"/>
          <p:nvPr/>
        </p:nvSpPr>
        <p:spPr>
          <a:xfrm>
            <a:off x="6705910" y="2476206"/>
            <a:ext cx="5855678" cy="992131"/>
          </a:xfrm>
          <a:prstGeom prst="rect">
            <a:avLst/>
          </a:prstGeom>
          <a:noFill/>
        </p:spPr>
        <p:txBody>
          <a:bodyPr wrap="square">
            <a:spAutoFit/>
          </a:bodyPr>
          <a:lstStyle/>
          <a:p>
            <a:pPr marL="285750" indent="-285750">
              <a:lnSpc>
                <a:spcPct val="107000"/>
              </a:lnSpc>
              <a:spcBef>
                <a:spcPts val="200"/>
              </a:spcBef>
              <a:buFont typeface="Arial" panose="020B0604020202020204" pitchFamily="34" charset="0"/>
              <a:buChar char="•"/>
            </a:pPr>
            <a:r>
              <a:rPr lang="en-IN" b="1" dirty="0">
                <a:solidFill>
                  <a:srgbClr val="7030A0"/>
                </a:solidFill>
                <a:effectLst/>
                <a:latin typeface="Arial" panose="020B0604020202020204" pitchFamily="34" charset="0"/>
                <a:ea typeface="Times New Roman" panose="02020603050405020304" pitchFamily="18" charset="0"/>
                <a:cs typeface="Times New Roman" panose="02020603050405020304" pitchFamily="18" charset="0"/>
              </a:rPr>
              <a:t>Better Sales Operations</a:t>
            </a:r>
            <a:br>
              <a:rPr lang="en-IN" b="1" dirty="0">
                <a:solidFill>
                  <a:srgbClr val="7030A0"/>
                </a:solidFill>
                <a:effectLst/>
                <a:latin typeface="Arial" panose="020B0604020202020204" pitchFamily="34" charset="0"/>
                <a:ea typeface="Times New Roman" panose="02020603050405020304" pitchFamily="18" charset="0"/>
                <a:cs typeface="Times New Roman" panose="02020603050405020304" pitchFamily="18" charset="0"/>
              </a:rPr>
            </a:br>
            <a:r>
              <a:rPr lang="en-IN" b="1" dirty="0">
                <a:solidFill>
                  <a:srgbClr val="7030A0"/>
                </a:solidFill>
                <a:effectLst/>
                <a:latin typeface="Arial" panose="020B0604020202020204" pitchFamily="34" charset="0"/>
                <a:ea typeface="Times New Roman" panose="02020603050405020304" pitchFamily="18" charset="0"/>
                <a:cs typeface="Times New Roman" panose="02020603050405020304" pitchFamily="18" charset="0"/>
              </a:rPr>
              <a:t>A better understanding of the market</a:t>
            </a:r>
            <a:endParaRPr lang="en-IN" b="1" dirty="0">
              <a:solidFill>
                <a:srgbClr val="7030A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nSpc>
                <a:spcPct val="107000"/>
              </a:lnSpc>
              <a:spcBef>
                <a:spcPts val="200"/>
              </a:spcBef>
              <a:buFont typeface="Arial" panose="020B0604020202020204" pitchFamily="34" charset="0"/>
              <a:buChar char="•"/>
            </a:pPr>
            <a:r>
              <a:rPr lang="en-IN" sz="1800" b="1" dirty="0">
                <a:solidFill>
                  <a:srgbClr val="7030A0"/>
                </a:solidFill>
                <a:effectLst/>
                <a:latin typeface="Arial" panose="020B0604020202020204" pitchFamily="34" charset="0"/>
                <a:ea typeface="Times New Roman" panose="02020603050405020304" pitchFamily="18" charset="0"/>
                <a:cs typeface="Times New Roman" panose="02020603050405020304" pitchFamily="18" charset="0"/>
              </a:rPr>
              <a:t>Defined sales strategy</a:t>
            </a:r>
            <a:endParaRPr lang="en-IN" sz="1800" b="1" dirty="0">
              <a:solidFill>
                <a:srgbClr val="7030A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51C2603-5888-4BB3-A3F3-328B1552A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9579" y="366052"/>
            <a:ext cx="2110154" cy="2110154"/>
          </a:xfrm>
          <a:prstGeom prst="rect">
            <a:avLst/>
          </a:prstGeom>
        </p:spPr>
      </p:pic>
      <p:pic>
        <p:nvPicPr>
          <p:cNvPr id="14" name="Picture 13">
            <a:extLst>
              <a:ext uri="{FF2B5EF4-FFF2-40B4-BE49-F238E27FC236}">
                <a16:creationId xmlns:a16="http://schemas.microsoft.com/office/drawing/2014/main" id="{9A872EA7-0FF7-4F47-B76F-86184CA288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1" y="0"/>
            <a:ext cx="5821403" cy="6936675"/>
          </a:xfrm>
          <a:prstGeom prst="rect">
            <a:avLst/>
          </a:prstGeom>
        </p:spPr>
      </p:pic>
    </p:spTree>
    <p:extLst>
      <p:ext uri="{BB962C8B-B14F-4D97-AF65-F5344CB8AC3E}">
        <p14:creationId xmlns:p14="http://schemas.microsoft.com/office/powerpoint/2010/main" val="309090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05CEA7-8DF5-4CA4-85F4-EB8F111FCC64}"/>
              </a:ext>
            </a:extLst>
          </p:cNvPr>
          <p:cNvSpPr txBox="1"/>
          <p:nvPr/>
        </p:nvSpPr>
        <p:spPr>
          <a:xfrm>
            <a:off x="492149" y="1070586"/>
            <a:ext cx="9556726" cy="4336059"/>
          </a:xfrm>
          <a:prstGeom prst="rect">
            <a:avLst/>
          </a:prstGeom>
          <a:noFill/>
        </p:spPr>
        <p:txBody>
          <a:bodyPr wrap="square">
            <a:spAutoFit/>
          </a:bodyPr>
          <a:lstStyle/>
          <a:p>
            <a:pPr marL="342900" lvl="0" indent="-342900">
              <a:lnSpc>
                <a:spcPct val="107000"/>
              </a:lnSpc>
              <a:spcAft>
                <a:spcPts val="800"/>
              </a:spcAft>
              <a:buAutoNum type="arabicPeriod"/>
              <a:tabLst>
                <a:tab pos="457200" algn="l"/>
              </a:tabLst>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first step is setting out an objective for the salesforce:-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Earlier companies had a single objective of increasing sales making it an objective also for salespeople. Salespeople are asked to perform a search for prospective clients or leads. Effective communication of products and services is essential to close the deal. Salespeople also play an important role in after-sales service and can make a difference for the company. Salespeople are the eyes and ears of the company in the market gathering information about competition and customer changing demands.</a:t>
            </a:r>
          </a:p>
          <a:p>
            <a:pPr lvl="0">
              <a:lnSpc>
                <a:spcPct val="107000"/>
              </a:lnSpc>
              <a:spcAft>
                <a:spcPts val="800"/>
              </a:spcAft>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IN" b="1" u="sng" dirty="0">
                <a:solidFill>
                  <a:srgbClr val="000000"/>
                </a:solidFill>
                <a:latin typeface="Times New Roman" panose="02020603050405020304" pitchFamily="18" charset="0"/>
                <a:ea typeface="Times New Roman" panose="02020603050405020304" pitchFamily="18" charset="0"/>
              </a:rPr>
              <a:t>S</a:t>
            </a:r>
            <a:r>
              <a:rPr lang="en-IN" sz="1800" b="1" u="sng" dirty="0">
                <a:solidFill>
                  <a:srgbClr val="000000"/>
                </a:solidFill>
                <a:effectLst/>
                <a:latin typeface="Times New Roman" panose="02020603050405020304" pitchFamily="18" charset="0"/>
                <a:ea typeface="Times New Roman" panose="02020603050405020304" pitchFamily="18" charset="0"/>
              </a:rPr>
              <a:t>econd step is to use salespeople strategically</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Salespeople have to combine efforts with other team members to achieve the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objective. Salespeople should be aware of how to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analyses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market data provided and convert them into marketing strategies.</a:t>
            </a:r>
          </a:p>
          <a:p>
            <a:pPr lvl="0">
              <a:lnSpc>
                <a:spcPct val="107000"/>
              </a:lnSpc>
              <a:spcAft>
                <a:spcPts val="800"/>
              </a:spcAft>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a:t>
            </a: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hird step is deciding the structure of the sales force</a:t>
            </a: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structure of the sales is dependent on the strategy followed by the company.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p>
        </p:txBody>
      </p:sp>
      <p:sp>
        <p:nvSpPr>
          <p:cNvPr id="7" name="TextBox 6">
            <a:extLst>
              <a:ext uri="{FF2B5EF4-FFF2-40B4-BE49-F238E27FC236}">
                <a16:creationId xmlns:a16="http://schemas.microsoft.com/office/drawing/2014/main" id="{6FC3344C-092E-4174-AF3B-56384656C345}"/>
              </a:ext>
            </a:extLst>
          </p:cNvPr>
          <p:cNvSpPr txBox="1"/>
          <p:nvPr/>
        </p:nvSpPr>
        <p:spPr>
          <a:xfrm>
            <a:off x="3050344" y="212556"/>
            <a:ext cx="6091311" cy="461665"/>
          </a:xfrm>
          <a:prstGeom prst="rect">
            <a:avLst/>
          </a:prstGeom>
          <a:noFill/>
        </p:spPr>
        <p:txBody>
          <a:bodyPr wrap="square">
            <a:spAutoFit/>
          </a:bodyPr>
          <a:lstStyle/>
          <a:p>
            <a:r>
              <a:rPr lang="en-IN" sz="2400" b="1" u="sng" kern="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MANAGING THE SALES FORCE </a:t>
            </a:r>
            <a:endParaRPr lang="en-IN" sz="2400" u="sng" dirty="0">
              <a:solidFill>
                <a:schemeClr val="accent2">
                  <a:lumMod val="75000"/>
                </a:schemeClr>
              </a:solidFill>
            </a:endParaRPr>
          </a:p>
        </p:txBody>
      </p:sp>
      <p:pic>
        <p:nvPicPr>
          <p:cNvPr id="9" name="Picture 8">
            <a:extLst>
              <a:ext uri="{FF2B5EF4-FFF2-40B4-BE49-F238E27FC236}">
                <a16:creationId xmlns:a16="http://schemas.microsoft.com/office/drawing/2014/main" id="{1F3D4DA4-ECE4-4FE7-AFBB-34CDE97F9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858" y="5705602"/>
            <a:ext cx="1110196" cy="11101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3" name="Picture 12">
            <a:extLst>
              <a:ext uri="{FF2B5EF4-FFF2-40B4-BE49-F238E27FC236}">
                <a16:creationId xmlns:a16="http://schemas.microsoft.com/office/drawing/2014/main" id="{D3864A66-FB0A-43F4-A834-53CE55136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875" y="154745"/>
            <a:ext cx="2143125" cy="2143125"/>
          </a:xfrm>
          <a:prstGeom prst="rect">
            <a:avLst/>
          </a:prstGeom>
        </p:spPr>
      </p:pic>
    </p:spTree>
    <p:extLst>
      <p:ext uri="{BB962C8B-B14F-4D97-AF65-F5344CB8AC3E}">
        <p14:creationId xmlns:p14="http://schemas.microsoft.com/office/powerpoint/2010/main" val="362393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8940F1-1B16-4B95-AC7C-F0FADB5B1C72}"/>
              </a:ext>
            </a:extLst>
          </p:cNvPr>
          <p:cNvSpPr txBox="1"/>
          <p:nvPr/>
        </p:nvSpPr>
        <p:spPr>
          <a:xfrm>
            <a:off x="1431388" y="493542"/>
            <a:ext cx="6098344" cy="6020238"/>
          </a:xfrm>
          <a:prstGeom prst="rect">
            <a:avLst/>
          </a:prstGeom>
          <a:noFill/>
        </p:spPr>
        <p:txBody>
          <a:bodyPr wrap="square">
            <a:spAutoFit/>
          </a:bodyPr>
          <a:lstStyle/>
          <a:p>
            <a:pPr marL="914400" lvl="1" algn="ctr">
              <a:lnSpc>
                <a:spcPct val="107000"/>
              </a:lnSpc>
              <a:spcAft>
                <a:spcPts val="800"/>
              </a:spcAft>
            </a:pPr>
            <a:r>
              <a:rPr lang="en-IN" sz="2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Like which strategy followed by company </a:t>
            </a:r>
            <a:endParaRPr lang="en-IN" sz="2400" b="1"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Territorial structure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used where every sales representative is assigned specific geographical area. This structure is preferred for building relationships with locals.</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 structure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used for complex and un- related product portfolio. Here the sales people are directly associated with research and development of the products.</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Market structure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used if the companies are operating different industry or market segments. Every sales force specializes in a definite market and helps push a product efficiently across the given market. However, the disadvantage would arise if customers are located over a wide geographical area.</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Complex structure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used when companies are in business of selling complex product to different customer across a large geographical area. Here sales force structure is a combination of other structures discussed.</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3142570-D770-45C8-A6A0-C26B1E7CE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0"/>
            <a:ext cx="2433711" cy="2433711"/>
          </a:xfrm>
          <a:prstGeom prst="rect">
            <a:avLst/>
          </a:prstGeom>
        </p:spPr>
      </p:pic>
    </p:spTree>
    <p:extLst>
      <p:ext uri="{BB962C8B-B14F-4D97-AF65-F5344CB8AC3E}">
        <p14:creationId xmlns:p14="http://schemas.microsoft.com/office/powerpoint/2010/main" val="82128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EFE776-93B2-4542-BB8C-E82BCA5DF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41564"/>
            <a:ext cx="2433711" cy="2433711"/>
          </a:xfrm>
          <a:prstGeom prst="rect">
            <a:avLst/>
          </a:prstGeom>
        </p:spPr>
      </p:pic>
      <p:sp>
        <p:nvSpPr>
          <p:cNvPr id="5" name="TextBox 4">
            <a:extLst>
              <a:ext uri="{FF2B5EF4-FFF2-40B4-BE49-F238E27FC236}">
                <a16:creationId xmlns:a16="http://schemas.microsoft.com/office/drawing/2014/main" id="{7D8C107F-1432-46A7-9E85-0DC327217CE6}"/>
              </a:ext>
            </a:extLst>
          </p:cNvPr>
          <p:cNvSpPr txBox="1"/>
          <p:nvPr/>
        </p:nvSpPr>
        <p:spPr>
          <a:xfrm>
            <a:off x="1080655" y="886692"/>
            <a:ext cx="8063345" cy="4555093"/>
          </a:xfrm>
          <a:prstGeom prst="rect">
            <a:avLst/>
          </a:prstGeom>
          <a:noFill/>
        </p:spPr>
        <p:txBody>
          <a:bodyPr wrap="square">
            <a:spAutoFit/>
          </a:bodyPr>
          <a:lstStyle/>
          <a:p>
            <a:pPr algn="ctr"/>
            <a:r>
              <a:rPr lang="en-IN" sz="2800" b="1" dirty="0">
                <a:solidFill>
                  <a:srgbClr val="9966FF"/>
                </a:solidFill>
                <a:effectLst>
                  <a:outerShdw blurRad="38100" dist="38100" dir="2700000" algn="tl">
                    <a:srgbClr val="000000">
                      <a:alpha val="43137"/>
                    </a:srgbClr>
                  </a:outerShdw>
                </a:effectLst>
              </a:rPr>
              <a:t>Training Process and Methods of TCS</a:t>
            </a:r>
          </a:p>
          <a:p>
            <a:pPr algn="ctr"/>
            <a:endParaRPr lang="en-IN" sz="2800" b="1" dirty="0"/>
          </a:p>
          <a:p>
            <a:pPr algn="l"/>
            <a:r>
              <a:rPr lang="en-IN" sz="1800" dirty="0"/>
              <a:t>TCS has different processes and methods of training for Freshers and Experienced employees</a:t>
            </a:r>
          </a:p>
          <a:p>
            <a:pPr algn="l"/>
            <a:r>
              <a:rPr lang="en-IN" sz="1800" b="1" dirty="0"/>
              <a:t>Freshers</a:t>
            </a:r>
          </a:p>
          <a:p>
            <a:pPr marL="342900" indent="-342900" algn="l">
              <a:buFont typeface="Wingdings" panose="05000000000000000000" pitchFamily="2" charset="2"/>
              <a:buChar char="Ø"/>
            </a:pPr>
            <a:r>
              <a:rPr lang="en-US" sz="1800" dirty="0"/>
              <a:t>Aspire – An E-Learning Module for Students</a:t>
            </a:r>
            <a:endParaRPr lang="en-IN" sz="1800" dirty="0"/>
          </a:p>
          <a:p>
            <a:pPr marL="342900" indent="-342900" algn="l">
              <a:buFont typeface="Wingdings" panose="05000000000000000000" pitchFamily="2" charset="2"/>
              <a:buChar char="Ø"/>
            </a:pPr>
            <a:r>
              <a:rPr lang="en-IN" sz="1800" dirty="0"/>
              <a:t>Initial Learning Program (ILP)</a:t>
            </a:r>
          </a:p>
          <a:p>
            <a:pPr algn="l"/>
            <a:r>
              <a:rPr lang="en-IN" sz="1800" b="1" dirty="0"/>
              <a:t>Experienced</a:t>
            </a:r>
          </a:p>
          <a:p>
            <a:pPr marL="342900" indent="-342900" algn="l">
              <a:buFont typeface="Wingdings" panose="05000000000000000000" pitchFamily="2" charset="2"/>
              <a:buChar char="Ø"/>
            </a:pPr>
            <a:r>
              <a:rPr lang="en-IN" sz="1800" dirty="0"/>
              <a:t>Enterprise Architects (EA)</a:t>
            </a:r>
          </a:p>
          <a:p>
            <a:pPr marL="342900" indent="-342900" algn="l">
              <a:buFont typeface="Wingdings" panose="05000000000000000000" pitchFamily="2" charset="2"/>
              <a:buChar char="Ø"/>
            </a:pPr>
            <a:r>
              <a:rPr lang="en-IN" sz="1800" dirty="0"/>
              <a:t>Ambassador Corp</a:t>
            </a:r>
          </a:p>
          <a:p>
            <a:pPr marL="342900" indent="-342900" algn="l">
              <a:buFont typeface="Wingdings" panose="05000000000000000000" pitchFamily="2" charset="2"/>
              <a:buChar char="Ø"/>
            </a:pPr>
            <a:r>
              <a:rPr lang="en-IN" sz="1800" dirty="0"/>
              <a:t>Knowledge Management</a:t>
            </a:r>
          </a:p>
          <a:p>
            <a:pPr marL="342900" indent="-342900" algn="l">
              <a:buFont typeface="Wingdings" panose="05000000000000000000" pitchFamily="2" charset="2"/>
              <a:buChar char="Ø"/>
            </a:pPr>
            <a:r>
              <a:rPr lang="en-IN" sz="1800" dirty="0"/>
              <a:t>Books 24x7</a:t>
            </a:r>
          </a:p>
          <a:p>
            <a:pPr algn="l"/>
            <a:r>
              <a:rPr lang="en-US" sz="1800" b="1" dirty="0"/>
              <a:t>Training as a Part of CSR (Inclusive Growth)</a:t>
            </a:r>
          </a:p>
          <a:p>
            <a:pPr marL="342900" indent="-342900" algn="l">
              <a:buFont typeface="Wingdings" panose="05000000000000000000" pitchFamily="2" charset="2"/>
              <a:buChar char="Ø"/>
            </a:pPr>
            <a:r>
              <a:rPr lang="en-IN" sz="1800" dirty="0"/>
              <a:t>TCS </a:t>
            </a:r>
            <a:r>
              <a:rPr lang="en-IN" sz="1800" dirty="0" err="1"/>
              <a:t>Maitree</a:t>
            </a:r>
            <a:endParaRPr lang="en-IN" sz="1800" dirty="0"/>
          </a:p>
          <a:p>
            <a:pPr marL="342900" indent="-342900" algn="l">
              <a:buFont typeface="Wingdings" panose="05000000000000000000" pitchFamily="2" charset="2"/>
              <a:buChar char="Ø"/>
            </a:pPr>
            <a:r>
              <a:rPr lang="en-IN" sz="1800" dirty="0"/>
              <a:t>TCS Udaan</a:t>
            </a:r>
          </a:p>
        </p:txBody>
      </p:sp>
    </p:spTree>
    <p:extLst>
      <p:ext uri="{BB962C8B-B14F-4D97-AF65-F5344CB8AC3E}">
        <p14:creationId xmlns:p14="http://schemas.microsoft.com/office/powerpoint/2010/main" val="2632193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3DCBE8-466A-40A2-9016-DEC8DEF79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41564"/>
            <a:ext cx="2433711" cy="2433711"/>
          </a:xfrm>
          <a:prstGeom prst="rect">
            <a:avLst/>
          </a:prstGeom>
        </p:spPr>
      </p:pic>
      <p:sp>
        <p:nvSpPr>
          <p:cNvPr id="3" name="TextBox 2">
            <a:extLst>
              <a:ext uri="{FF2B5EF4-FFF2-40B4-BE49-F238E27FC236}">
                <a16:creationId xmlns:a16="http://schemas.microsoft.com/office/drawing/2014/main" id="{EF4A4643-8377-4C53-BED3-7FF620162E1C}"/>
              </a:ext>
            </a:extLst>
          </p:cNvPr>
          <p:cNvSpPr txBox="1"/>
          <p:nvPr/>
        </p:nvSpPr>
        <p:spPr>
          <a:xfrm>
            <a:off x="204055" y="512618"/>
            <a:ext cx="9701945" cy="6054991"/>
          </a:xfrm>
          <a:prstGeom prst="rect">
            <a:avLst/>
          </a:prstGeom>
          <a:noFill/>
        </p:spPr>
        <p:txBody>
          <a:bodyPr wrap="square" rtlCol="0">
            <a:spAutoFit/>
          </a:bodyPr>
          <a:lstStyle/>
          <a:p>
            <a:pPr marR="0" lvl="0" algn="ctr" defTabSz="914400" rtl="0" eaLnBrk="1" fontAlgn="auto" latinLnBrk="0" hangingPunct="1">
              <a:lnSpc>
                <a:spcPct val="90000"/>
              </a:lnSpc>
              <a:spcBef>
                <a:spcPts val="1000"/>
              </a:spcBef>
              <a:spcAft>
                <a:spcPts val="0"/>
              </a:spcAft>
              <a:buClrTx/>
              <a:buSzTx/>
              <a:tabLst/>
              <a:defRPr/>
            </a:pPr>
            <a:r>
              <a:rPr kumimoji="0" 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Calibri" panose="020F0502020204030204"/>
                <a:ea typeface="+mn-ea"/>
                <a:cs typeface="Times New Roman" panose="02020603050405020304" pitchFamily="18" charset="0"/>
              </a:rPr>
              <a:t>Freshers</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000" b="0" i="0" u="sng"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Aspire: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An E-Learning Module for Students: TCS Aspire is mandatory for all associates joining TCS as fresher. It is an online interactive pre-learning program for all new recruits which will help them to understand some basic concepts. The course contains 4 modules of IT Foundation skills introduction to Computers, Programming Fundamentals, Problem Solving and Databases. It also has one module on soft skills required by the IT Professionals. The module is used by 35000 fresh recruiters of TCS in the financial year 2013 for enhancing their skills. The modules are available to them in their final semester in their undergraduate program in Engineering.</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000" b="0" i="0" u="sng"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Initial Learning Program (ILP):-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The Initial Learning Program, the strongest and the best assured grooming platform for all new recruits of TCS. The ILP aims to transform fresh engineering graduates from diverse disciplines into software professionals and to initiate them into the TCS way of life. The ILP model has continuously evolved along with the changing needs of the business. Trainees are not only introduced to various technologies, they are also provided with project delivery, project management and business or life skills. The trainees are expected to maintain a log of their daily learning, and this is periodically reviewed by their respective assessors. The trainees are required to attain a pre-defined readiness level for being deployable to projects. Remedial programs are also offered for slow learners so that they can catch up with the expectations.</a:t>
            </a: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endParaRPr lang="en-IN" dirty="0"/>
          </a:p>
        </p:txBody>
      </p:sp>
    </p:spTree>
    <p:extLst>
      <p:ext uri="{BB962C8B-B14F-4D97-AF65-F5344CB8AC3E}">
        <p14:creationId xmlns:p14="http://schemas.microsoft.com/office/powerpoint/2010/main" val="75159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F2E886-4CFF-41DA-BD4A-9B68556A2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41564"/>
            <a:ext cx="2433711" cy="2433711"/>
          </a:xfrm>
          <a:prstGeom prst="rect">
            <a:avLst/>
          </a:prstGeom>
        </p:spPr>
      </p:pic>
      <p:sp>
        <p:nvSpPr>
          <p:cNvPr id="3" name="TextBox 2">
            <a:extLst>
              <a:ext uri="{FF2B5EF4-FFF2-40B4-BE49-F238E27FC236}">
                <a16:creationId xmlns:a16="http://schemas.microsoft.com/office/drawing/2014/main" id="{CA17E9F2-381D-4399-BB5B-F92E74E296D7}"/>
              </a:ext>
            </a:extLst>
          </p:cNvPr>
          <p:cNvSpPr txBox="1"/>
          <p:nvPr/>
        </p:nvSpPr>
        <p:spPr>
          <a:xfrm>
            <a:off x="204055" y="263236"/>
            <a:ext cx="9882054" cy="6771084"/>
          </a:xfrm>
          <a:prstGeom prst="rect">
            <a:avLst/>
          </a:prstGeom>
          <a:noFill/>
        </p:spPr>
        <p:txBody>
          <a:bodyPr wrap="square" rtlCol="0">
            <a:spAutoFit/>
          </a:bodyPr>
          <a:lstStyle/>
          <a:p>
            <a:pPr algn="ctr"/>
            <a:r>
              <a:rPr lang="en-US" sz="2800" b="1" dirty="0">
                <a:solidFill>
                  <a:srgbClr val="7030A0"/>
                </a:solidFill>
                <a:effectLst>
                  <a:outerShdw blurRad="38100" dist="38100" dir="2700000" algn="tl">
                    <a:srgbClr val="000000">
                      <a:alpha val="43137"/>
                    </a:srgbClr>
                  </a:outerShdw>
                </a:effectLst>
              </a:rPr>
              <a:t>Experienced</a:t>
            </a:r>
          </a:p>
          <a:p>
            <a:pPr algn="ctr"/>
            <a:endParaRPr lang="en-US" sz="2800" b="1" dirty="0">
              <a:solidFill>
                <a:srgbClr val="7030A0"/>
              </a:solidFill>
              <a:effectLst>
                <a:outerShdw blurRad="38100" dist="38100" dir="2700000" algn="tl">
                  <a:srgbClr val="000000">
                    <a:alpha val="43137"/>
                  </a:srgbClr>
                </a:outerShdw>
              </a:effectLst>
            </a:endParaRPr>
          </a:p>
          <a:p>
            <a:pPr>
              <a:buFont typeface="Wingdings" panose="05000000000000000000" pitchFamily="2" charset="2"/>
              <a:buChar char="Ø"/>
            </a:pPr>
            <a:r>
              <a:rPr lang="en-US" sz="1800" u="sng" dirty="0"/>
              <a:t>Enterprise Architects (EA): </a:t>
            </a:r>
            <a:r>
              <a:rPr lang="en-US" sz="1800" dirty="0"/>
              <a:t>TCS learning and development team in collaboration with Technology Excellence Group has designed the EA Star program that is aimed at building Enterprise Architects. The program was created to cater to the increasing demand for Enterprise Architects, and the demand for TOGAF certified professionals in various project assignments. So far, over 700 employees have gone through the program, enabling career progression for the associates and creating strong architect community in TCS. </a:t>
            </a:r>
          </a:p>
          <a:p>
            <a:pPr>
              <a:buFont typeface="Wingdings" panose="05000000000000000000" pitchFamily="2" charset="2"/>
              <a:buChar char="Ø"/>
            </a:pPr>
            <a:r>
              <a:rPr lang="en-US" sz="1800" u="sng" dirty="0"/>
              <a:t>Ambassador Corp: </a:t>
            </a:r>
            <a:r>
              <a:rPr lang="en-US" sz="1800" dirty="0"/>
              <a:t>TCS Ambassador Corp is a leadership development program, which prepares experienced employees for global sales roles. TCS’s Ambassador Corps </a:t>
            </a:r>
            <a:r>
              <a:rPr lang="en-US" sz="1800" dirty="0" err="1"/>
              <a:t>Programme</a:t>
            </a:r>
            <a:r>
              <a:rPr lang="en-US" sz="1800" dirty="0"/>
              <a:t> focusses on critical business and communication skills and also equips managers to tackle challenges posed by cultural diversity. It offers an accelerated learning curve and trains managers to take their place on the global stage from the day they land in the international marketplace.</a:t>
            </a:r>
          </a:p>
          <a:p>
            <a:pPr>
              <a:buFont typeface="Wingdings" panose="05000000000000000000" pitchFamily="2" charset="2"/>
              <a:buChar char="Ø"/>
            </a:pPr>
            <a:r>
              <a:rPr lang="en-US" sz="1800" u="sng" dirty="0"/>
              <a:t>Knowledge Management:</a:t>
            </a:r>
            <a:r>
              <a:rPr lang="en-US" sz="1800" dirty="0"/>
              <a:t> Knowledge Management is concerned with creating organizational environments for people to share, create and leverage knowledge for innovation and competitive advantage. TCS has developed a web based Enterprise wide Knowledge Management System known as </a:t>
            </a:r>
            <a:r>
              <a:rPr lang="en-US" sz="1800" dirty="0" err="1"/>
              <a:t>Knowmax</a:t>
            </a:r>
            <a:r>
              <a:rPr lang="en-US" sz="1800" dirty="0"/>
              <a:t>, which is available globally to all TCS consultants. This platform encompasses focus on deriving reusable assets. KNOWMAX acts as a central knowledge bank for all projects being executed by TCS and reduces cycle time.</a:t>
            </a:r>
          </a:p>
          <a:p>
            <a:pPr>
              <a:buFont typeface="Wingdings" panose="05000000000000000000" pitchFamily="2" charset="2"/>
              <a:buChar char="Ø"/>
            </a:pPr>
            <a:r>
              <a:rPr lang="en-US" sz="1800" u="sng" dirty="0"/>
              <a:t>Books 24x7:</a:t>
            </a:r>
            <a:r>
              <a:rPr lang="en-US" sz="1800" dirty="0"/>
              <a:t> An extensive, fully searchable web-based reference tool targeted to meet the information needs of TCS employees. It offers a variety of ready-access titles that cover a broad selection of subjects and topics. </a:t>
            </a:r>
            <a:endParaRPr lang="en-IN" sz="1800" dirty="0"/>
          </a:p>
          <a:p>
            <a:endParaRPr lang="en-IN" dirty="0"/>
          </a:p>
        </p:txBody>
      </p:sp>
    </p:spTree>
    <p:extLst>
      <p:ext uri="{BB962C8B-B14F-4D97-AF65-F5344CB8AC3E}">
        <p14:creationId xmlns:p14="http://schemas.microsoft.com/office/powerpoint/2010/main" val="228775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11ACCD-040F-44CD-8F56-F1390E40A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41564"/>
            <a:ext cx="2433711" cy="2433711"/>
          </a:xfrm>
          <a:prstGeom prst="rect">
            <a:avLst/>
          </a:prstGeom>
        </p:spPr>
      </p:pic>
      <p:sp>
        <p:nvSpPr>
          <p:cNvPr id="3" name="TextBox 2">
            <a:extLst>
              <a:ext uri="{FF2B5EF4-FFF2-40B4-BE49-F238E27FC236}">
                <a16:creationId xmlns:a16="http://schemas.microsoft.com/office/drawing/2014/main" id="{ED9E16DF-068F-4FCA-B8D0-F9CA68F2A252}"/>
              </a:ext>
            </a:extLst>
          </p:cNvPr>
          <p:cNvSpPr txBox="1"/>
          <p:nvPr/>
        </p:nvSpPr>
        <p:spPr>
          <a:xfrm>
            <a:off x="204055" y="360218"/>
            <a:ext cx="9882054" cy="5416868"/>
          </a:xfrm>
          <a:prstGeom prst="rect">
            <a:avLst/>
          </a:prstGeom>
          <a:noFill/>
        </p:spPr>
        <p:txBody>
          <a:bodyPr wrap="square" rtlCol="0">
            <a:spAutoFit/>
          </a:bodyPr>
          <a:lstStyle/>
          <a:p>
            <a:pPr algn="ctr"/>
            <a:r>
              <a:rPr lang="en-US" sz="2400" b="1" dirty="0">
                <a:solidFill>
                  <a:srgbClr val="7030A0"/>
                </a:solidFill>
                <a:effectLst>
                  <a:outerShdw blurRad="38100" dist="38100" dir="2700000" algn="tl">
                    <a:srgbClr val="000000">
                      <a:alpha val="43137"/>
                    </a:srgbClr>
                  </a:outerShdw>
                </a:effectLst>
              </a:rPr>
              <a:t>Training as a Part of CSR (Inclusive Growth)</a:t>
            </a:r>
            <a:br>
              <a:rPr lang="en-US" sz="2400" b="1" dirty="0">
                <a:solidFill>
                  <a:srgbClr val="7030A0"/>
                </a:solidFill>
                <a:effectLst>
                  <a:outerShdw blurRad="38100" dist="38100" dir="2700000" algn="tl">
                    <a:srgbClr val="000000">
                      <a:alpha val="43137"/>
                    </a:srgbClr>
                  </a:outerShdw>
                </a:effectLst>
              </a:rPr>
            </a:br>
            <a:endParaRPr lang="en-US" sz="2400" dirty="0">
              <a:solidFill>
                <a:srgbClr val="7030A0"/>
              </a:solidFill>
              <a:effectLst>
                <a:outerShdw blurRad="38100" dist="38100" dir="2700000" algn="tl">
                  <a:srgbClr val="000000">
                    <a:alpha val="43137"/>
                  </a:srgbClr>
                </a:outerShdw>
              </a:effectLst>
            </a:endParaRPr>
          </a:p>
          <a:p>
            <a:pPr>
              <a:buFont typeface="Wingdings" panose="05000000000000000000" pitchFamily="2" charset="2"/>
              <a:buChar char="Ø"/>
            </a:pPr>
            <a:r>
              <a:rPr lang="en-US" sz="2000" dirty="0"/>
              <a:t>TCS </a:t>
            </a:r>
            <a:r>
              <a:rPr lang="en-US" sz="2000" dirty="0" err="1"/>
              <a:t>Maitree</a:t>
            </a:r>
            <a:r>
              <a:rPr lang="en-US" sz="2000" dirty="0"/>
              <a:t>: A number of non-work related employee engagement initiatives such as fun events, sports, cultural activities and volunteering for social causes are organized across the globe under its employee engagement platform known as '</a:t>
            </a:r>
            <a:r>
              <a:rPr lang="en-US" sz="2000" dirty="0" err="1"/>
              <a:t>Maitree</a:t>
            </a:r>
            <a:r>
              <a:rPr lang="en-US" sz="2000" dirty="0"/>
              <a:t>'. The culture of volunteering helps employee bonding within the organization and reduces stress at work. TCS </a:t>
            </a:r>
            <a:r>
              <a:rPr lang="en-US" sz="2000" dirty="0" err="1"/>
              <a:t>Maitree</a:t>
            </a:r>
            <a:r>
              <a:rPr lang="en-US" sz="2000" dirty="0"/>
              <a:t> encourages associates and their families to look upon themselves as a part of TCS’ extended family. The initiatives undertaken through TCS </a:t>
            </a:r>
            <a:r>
              <a:rPr lang="en-US" sz="2000" dirty="0" err="1"/>
              <a:t>Maitree</a:t>
            </a:r>
            <a:r>
              <a:rPr lang="en-US" sz="2000" dirty="0"/>
              <a:t> cultivate and propagate volunteer-driven, meaningful activities for associates and their families. </a:t>
            </a:r>
          </a:p>
          <a:p>
            <a:pPr>
              <a:buFont typeface="Wingdings" panose="05000000000000000000" pitchFamily="2" charset="2"/>
              <a:buChar char="Ø"/>
            </a:pPr>
            <a:r>
              <a:rPr lang="en-US" sz="2000" dirty="0"/>
              <a:t>TCS Udaan: Project ‘Udaan’, is a joint and novel initiative by National Skill Development Corporation (NSDC) - Government of India and Special Industry Initiative (SII) to help Kashmir youth join the mainstream of corporate India. TCS has been associated with the program since its inception and aims to train and create employment opportunities for at least 850 youth from Jammu and Kashmir, over a 5 year period. The training intervention provides the youth with the requisite knowledge, skills and competencies required in the corporate world over a period of 3.5months. </a:t>
            </a:r>
            <a:endParaRPr lang="en-IN" sz="2000" dirty="0"/>
          </a:p>
          <a:p>
            <a:endParaRPr lang="en-IN" dirty="0"/>
          </a:p>
        </p:txBody>
      </p:sp>
    </p:spTree>
    <p:extLst>
      <p:ext uri="{BB962C8B-B14F-4D97-AF65-F5344CB8AC3E}">
        <p14:creationId xmlns:p14="http://schemas.microsoft.com/office/powerpoint/2010/main" val="294435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42B876-966A-499C-B2D5-3EF172B0E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41564"/>
            <a:ext cx="2433711" cy="2433711"/>
          </a:xfrm>
          <a:prstGeom prst="rect">
            <a:avLst/>
          </a:prstGeom>
        </p:spPr>
      </p:pic>
      <p:sp>
        <p:nvSpPr>
          <p:cNvPr id="3" name="TextBox 2">
            <a:extLst>
              <a:ext uri="{FF2B5EF4-FFF2-40B4-BE49-F238E27FC236}">
                <a16:creationId xmlns:a16="http://schemas.microsoft.com/office/drawing/2014/main" id="{F3536996-4ED0-4D6B-92AF-07895AC90C8B}"/>
              </a:ext>
            </a:extLst>
          </p:cNvPr>
          <p:cNvSpPr txBox="1"/>
          <p:nvPr/>
        </p:nvSpPr>
        <p:spPr>
          <a:xfrm>
            <a:off x="692727" y="872836"/>
            <a:ext cx="8672946" cy="5136278"/>
          </a:xfrm>
          <a:prstGeom prst="rect">
            <a:avLst/>
          </a:prstGeom>
          <a:noFill/>
        </p:spPr>
        <p:txBody>
          <a:bodyPr wrap="square" rtlCol="0">
            <a:spAutoFit/>
          </a:bodyPr>
          <a:lstStyle/>
          <a:p>
            <a:pPr marR="0" lvl="0" algn="ctr" defTabSz="914400" rtl="0" eaLnBrk="1" fontAlgn="auto" latinLnBrk="0" hangingPunct="1">
              <a:lnSpc>
                <a:spcPct val="90000"/>
              </a:lnSpc>
              <a:spcBef>
                <a:spcPts val="1000"/>
              </a:spcBef>
              <a:spcAft>
                <a:spcPts val="0"/>
              </a:spcAft>
              <a:buClrTx/>
              <a:buSzTx/>
              <a:tabLst/>
              <a:defRPr/>
            </a:pPr>
            <a:r>
              <a:rPr lang="en-IN" sz="3200" dirty="0">
                <a:solidFill>
                  <a:srgbClr val="7030A0"/>
                </a:solidFill>
                <a:effectLst>
                  <a:outerShdw blurRad="38100" dist="38100" dir="2700000" algn="tl">
                    <a:srgbClr val="000000">
                      <a:alpha val="43137"/>
                    </a:srgbClr>
                  </a:outerShdw>
                </a:effectLst>
              </a:rPr>
              <a:t>Methods of recruitment at TCS</a:t>
            </a:r>
            <a:endParaRPr kumimoji="0" lang="en-IN" sz="3200" b="0"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Internal Methods</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Promotion and transfer</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Job posting</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Employee Referrals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External Methods</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Campus Recruitment</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Advertisements</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Employment Agencies</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Recruitment Consultancies</a:t>
            </a:r>
          </a:p>
          <a:p>
            <a:pPr marL="228600" marR="0" lvl="0" indent="-228600" algn="l" defTabSz="914400" rtl="0" eaLnBrk="1" fontAlgn="auto" latinLnBrk="0" hangingPunct="1">
              <a:lnSpc>
                <a:spcPct val="90000"/>
              </a:lnSpc>
              <a:spcBef>
                <a:spcPts val="1000"/>
              </a:spcBef>
              <a:spcAft>
                <a:spcPts val="0"/>
              </a:spcAft>
              <a:buClrTx/>
              <a:buSzTx/>
              <a:buFont typeface="Courier New" panose="02070309020205020404" pitchFamily="49" charset="0"/>
              <a:buChar char="o"/>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43112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1A0A8D-5E4D-490F-A567-D9A8F8886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221673"/>
            <a:ext cx="2433711" cy="2433711"/>
          </a:xfrm>
          <a:prstGeom prst="rect">
            <a:avLst/>
          </a:prstGeom>
        </p:spPr>
      </p:pic>
      <p:sp>
        <p:nvSpPr>
          <p:cNvPr id="5" name="TextBox 4">
            <a:extLst>
              <a:ext uri="{FF2B5EF4-FFF2-40B4-BE49-F238E27FC236}">
                <a16:creationId xmlns:a16="http://schemas.microsoft.com/office/drawing/2014/main" id="{9CD72E1E-B053-4579-86A3-741A998BBB61}"/>
              </a:ext>
            </a:extLst>
          </p:cNvPr>
          <p:cNvSpPr txBox="1"/>
          <p:nvPr/>
        </p:nvSpPr>
        <p:spPr>
          <a:xfrm>
            <a:off x="990600" y="584261"/>
            <a:ext cx="6096000" cy="523220"/>
          </a:xfrm>
          <a:prstGeom prst="rect">
            <a:avLst/>
          </a:prstGeom>
          <a:noFill/>
        </p:spPr>
        <p:txBody>
          <a:bodyPr wrap="square">
            <a:spAutoFit/>
          </a:bodyPr>
          <a:lstStyle/>
          <a:p>
            <a:pPr algn="ctr"/>
            <a:r>
              <a:rPr lang="en-IN" sz="2800" b="1" dirty="0">
                <a:solidFill>
                  <a:srgbClr val="7030A0"/>
                </a:solidFill>
                <a:effectLst>
                  <a:outerShdw blurRad="38100" dist="38100" dir="2700000" algn="tl">
                    <a:srgbClr val="000000">
                      <a:alpha val="43137"/>
                    </a:srgbClr>
                  </a:outerShdw>
                </a:effectLst>
              </a:rPr>
              <a:t>Recruitment process of TCS</a:t>
            </a:r>
            <a:endParaRPr lang="en-IN" sz="2800" dirty="0">
              <a:solidFill>
                <a:srgbClr val="7030A0"/>
              </a:solidFill>
              <a:effectLst>
                <a:outerShdw blurRad="38100" dist="38100" dir="2700000" algn="tl">
                  <a:srgbClr val="000000">
                    <a:alpha val="43137"/>
                  </a:srgbClr>
                </a:outerShdw>
              </a:effectLst>
            </a:endParaRPr>
          </a:p>
        </p:txBody>
      </p:sp>
      <p:pic>
        <p:nvPicPr>
          <p:cNvPr id="6" name="Content Placeholder 9">
            <a:extLst>
              <a:ext uri="{FF2B5EF4-FFF2-40B4-BE49-F238E27FC236}">
                <a16:creationId xmlns:a16="http://schemas.microsoft.com/office/drawing/2014/main" id="{C789377E-4B58-4D62-A2DA-F63ED497E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759527"/>
            <a:ext cx="9927122" cy="497378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2911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689" y="4955474"/>
            <a:ext cx="3932237" cy="1600200"/>
          </a:xfrm>
        </p:spPr>
        <p:txBody>
          <a:bodyPr/>
          <a:lstStyle/>
          <a:p>
            <a:r>
              <a:rPr lang="en-US" dirty="0"/>
              <a:t>SUBMITED TO TUSHARA MAAM</a:t>
            </a:r>
            <a:endParaRPr lang="en-IN" dirty="0"/>
          </a:p>
        </p:txBody>
      </p:sp>
      <p:sp>
        <p:nvSpPr>
          <p:cNvPr id="4" name="Text Placeholder 3"/>
          <p:cNvSpPr>
            <a:spLocks noGrp="1"/>
          </p:cNvSpPr>
          <p:nvPr>
            <p:ph type="body" sz="half" idx="2"/>
          </p:nvPr>
        </p:nvSpPr>
        <p:spPr>
          <a:xfrm>
            <a:off x="8046003" y="4744045"/>
            <a:ext cx="3932237" cy="3811588"/>
          </a:xfrm>
        </p:spPr>
        <p:txBody>
          <a:bodyPr/>
          <a:lstStyle/>
          <a:p>
            <a:r>
              <a:rPr lang="en-US" dirty="0"/>
              <a:t>SUBMITTED BY-</a:t>
            </a:r>
          </a:p>
          <a:p>
            <a:r>
              <a:rPr lang="en-US" dirty="0"/>
              <a:t>                           Anjali Yadav</a:t>
            </a:r>
          </a:p>
          <a:p>
            <a:r>
              <a:rPr lang="en-US" dirty="0"/>
              <a:t>                           </a:t>
            </a:r>
            <a:r>
              <a:rPr lang="en-US" dirty="0" err="1"/>
              <a:t>mushkan</a:t>
            </a:r>
            <a:endParaRPr lang="en-US" dirty="0"/>
          </a:p>
          <a:p>
            <a:r>
              <a:rPr lang="en-US" dirty="0"/>
              <a:t>                            </a:t>
            </a:r>
            <a:r>
              <a:rPr lang="en-US" dirty="0" err="1"/>
              <a:t>sayan</a:t>
            </a:r>
            <a:endParaRPr lang="en-US" dirty="0"/>
          </a:p>
          <a:p>
            <a:r>
              <a:rPr lang="en-US" dirty="0"/>
              <a:t>                            </a:t>
            </a:r>
            <a:r>
              <a:rPr lang="en-US" dirty="0" err="1"/>
              <a:t>sushil</a:t>
            </a:r>
            <a:endParaRPr lang="en-US" dirty="0"/>
          </a:p>
          <a:p>
            <a:r>
              <a:rPr lang="en-US" dirty="0"/>
              <a:t>                             </a:t>
            </a:r>
            <a:r>
              <a:rPr lang="en-US" dirty="0" err="1"/>
              <a:t>kunal</a:t>
            </a:r>
            <a:r>
              <a:rPr lang="en-US" dirty="0"/>
              <a:t>                                                                                                                    </a:t>
            </a:r>
            <a:endParaRPr lang="en-IN" dirty="0"/>
          </a:p>
        </p:txBody>
      </p:sp>
      <p:pic>
        <p:nvPicPr>
          <p:cNvPr id="13" name="Picture Placeholder 12"/>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2229885" y="589860"/>
            <a:ext cx="5816118" cy="4592459"/>
          </a:xfrm>
        </p:spPr>
      </p:pic>
      <p:pic>
        <p:nvPicPr>
          <p:cNvPr id="5" name="Picture 4">
            <a:extLst>
              <a:ext uri="{FF2B5EF4-FFF2-40B4-BE49-F238E27FC236}">
                <a16:creationId xmlns:a16="http://schemas.microsoft.com/office/drawing/2014/main" id="{78A23C51-6D11-4204-ACB2-92ACA440D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327" y="0"/>
            <a:ext cx="2895673" cy="2895673"/>
          </a:xfrm>
          <a:prstGeom prst="rect">
            <a:avLst/>
          </a:prstGeom>
        </p:spPr>
      </p:pic>
    </p:spTree>
    <p:extLst>
      <p:ext uri="{BB962C8B-B14F-4D97-AF65-F5344CB8AC3E}">
        <p14:creationId xmlns:p14="http://schemas.microsoft.com/office/powerpoint/2010/main" val="411871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940525"/>
            <a:ext cx="11092543" cy="1306285"/>
          </a:xfrm>
        </p:spPr>
        <p:txBody>
          <a:bodyPr>
            <a:normAutofit/>
          </a:bodyPr>
          <a:lstStyle/>
          <a:p>
            <a:pPr algn="ctr"/>
            <a:br>
              <a:rPr lang="en-US" sz="1600" dirty="0">
                <a:latin typeface="Times New Roman" panose="02020603050405020304" pitchFamily="18" charset="0"/>
                <a:cs typeface="Times New Roman" panose="02020603050405020304" pitchFamily="18" charset="0"/>
              </a:rPr>
            </a:br>
            <a:r>
              <a:rPr lang="en-US" sz="3200" u="sng" dirty="0">
                <a:latin typeface="Times New Roman" panose="02020603050405020304" pitchFamily="18" charset="0"/>
                <a:cs typeface="Times New Roman" panose="02020603050405020304" pitchFamily="18" charset="0"/>
              </a:rPr>
              <a:t>Sales and Distribution milestone 3 Report </a:t>
            </a:r>
            <a:br>
              <a:rPr lang="en-US" sz="3200" u="sng" dirty="0">
                <a:latin typeface="Times New Roman" panose="02020603050405020304" pitchFamily="18" charset="0"/>
                <a:cs typeface="Times New Roman" panose="02020603050405020304" pitchFamily="18" charset="0"/>
              </a:rPr>
            </a:br>
            <a:r>
              <a:rPr lang="en-US" sz="1400" dirty="0">
                <a:solidFill>
                  <a:srgbClr val="00B0F0"/>
                </a:solidFill>
                <a:latin typeface="Times New Roman" panose="02020603050405020304" pitchFamily="18" charset="0"/>
                <a:cs typeface="Times New Roman" panose="02020603050405020304" pitchFamily="18" charset="0"/>
              </a:rPr>
              <a:t>DISTRIUTION MANAGEMENT OF TCS SALES FORCE</a:t>
            </a:r>
          </a:p>
        </p:txBody>
      </p:sp>
      <p:sp>
        <p:nvSpPr>
          <p:cNvPr id="3" name="Content Placeholder 2"/>
          <p:cNvSpPr>
            <a:spLocks noGrp="1"/>
          </p:cNvSpPr>
          <p:nvPr>
            <p:ph idx="1"/>
          </p:nvPr>
        </p:nvSpPr>
        <p:spPr>
          <a:xfrm>
            <a:off x="838200" y="2468879"/>
            <a:ext cx="10515600" cy="3708084"/>
          </a:xfrm>
        </p:spPr>
        <p:txBody>
          <a:bodyPr>
            <a:normAutofit fontScale="85000" lnSpcReduction="10000"/>
          </a:bodyPr>
          <a:lstStyle/>
          <a:p>
            <a:r>
              <a:rPr lang="en-US" sz="2000" u="sng" dirty="0">
                <a:latin typeface="Times New Roman" panose="02020603050405020304" pitchFamily="18" charset="0"/>
                <a:cs typeface="Times New Roman" panose="02020603050405020304" pitchFamily="18" charset="0"/>
              </a:rPr>
              <a:t>Distribution management of TCS </a:t>
            </a:r>
          </a:p>
          <a:p>
            <a:pPr marL="0" indent="0">
              <a:buNone/>
            </a:pPr>
            <a:r>
              <a:rPr lang="en-US" sz="2000" dirty="0">
                <a:latin typeface="Times New Roman" panose="02020603050405020304" pitchFamily="18" charset="0"/>
                <a:cs typeface="Times New Roman" panose="02020603050405020304" pitchFamily="18" charset="0"/>
              </a:rPr>
              <a:t>TCS distribution management enable you to focus on re-imagining each area within the supply chain—demand forecasting, replenishment, order management, distribution center operations, and logistics.</a:t>
            </a:r>
          </a:p>
          <a:p>
            <a:r>
              <a:rPr lang="en-US" sz="2000" u="sng" dirty="0">
                <a:latin typeface="Times New Roman" panose="02020603050405020304" pitchFamily="18" charset="0"/>
                <a:cs typeface="Times New Roman" panose="02020603050405020304" pitchFamily="18" charset="0"/>
              </a:rPr>
              <a:t>Distribution Structure</a:t>
            </a:r>
          </a:p>
          <a:p>
            <a:pPr marL="0" indent="0">
              <a:buNone/>
            </a:pPr>
            <a:r>
              <a:rPr lang="en-US" sz="1800" b="1" u="sng" dirty="0">
                <a:latin typeface="Times New Roman" panose="02020603050405020304" pitchFamily="18" charset="0"/>
                <a:cs typeface="Times New Roman" panose="02020603050405020304" pitchFamily="18" charset="0"/>
              </a:rPr>
              <a:t>TCS will divide its entire business into four groups:</a:t>
            </a:r>
            <a:r>
              <a:rPr lang="en-US" dirty="0"/>
              <a:t> </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Acquisition -</a:t>
            </a:r>
            <a:r>
              <a:rPr lang="en-US" sz="18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Tata Consultancy Services has made 5 acquisitions and 4 investments. The company has spent over $ 98M for the acquisitions. Tata Consultancy Services has invested in multiple sectors such as and more.</a:t>
            </a:r>
            <a:endParaRPr lang="en-US" sz="15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Relationship incubation </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Our Incubation team identifies and nurtures innovative ideas to build emerging businesses. The TCS Incubation team identifies, nurtures, and builds emerging businesses by leveraging new-age technologies and business models.</a:t>
            </a:r>
            <a:endParaRPr lang="en-US" sz="15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Enterprise growth </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IT-BPM industry is expected to hire 3.75 Lakh techies to reach a head count of 4.85 million in FY 2022. The IT sector is expected to have a workforce of 10 million in the next 5 years. TCS, India's largest IT firm, is hiring B.E/ B. Tech </a:t>
            </a:r>
            <a:r>
              <a:rPr lang="en-US" sz="1500" dirty="0" err="1">
                <a:latin typeface="Times New Roman" panose="02020603050405020304" pitchFamily="18" charset="0"/>
                <a:cs typeface="Times New Roman" panose="02020603050405020304" pitchFamily="18" charset="0"/>
              </a:rPr>
              <a:t>freshers</a:t>
            </a:r>
            <a:r>
              <a:rPr lang="en-US" sz="1500" dirty="0">
                <a:latin typeface="Times New Roman" panose="02020603050405020304" pitchFamily="18" charset="0"/>
                <a:cs typeface="Times New Roman" panose="02020603050405020304" pitchFamily="18" charset="0"/>
              </a:rPr>
              <a:t> across multiple locations.</a:t>
            </a:r>
            <a:endParaRPr lang="en-US" sz="15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 business transformation - </a:t>
            </a:r>
            <a:r>
              <a:rPr lang="en-US" sz="1600" dirty="0"/>
              <a:t>TCS' strategy for enabling all established organizations to move forward with digital transformation is centered on an integrated, modern BFSI platform that enables insurers and other financial services companies to drive sustainable growth through superior customer experiences.</a:t>
            </a:r>
            <a:r>
              <a:rPr lang="en-US" sz="1600" b="1" dirty="0">
                <a:latin typeface="Times New Roman" panose="02020603050405020304" pitchFamily="18" charset="0"/>
                <a:cs typeface="Times New Roman" panose="02020603050405020304" pitchFamily="18" charset="0"/>
              </a:rPr>
              <a:t> </a:t>
            </a:r>
            <a:endParaRPr lang="en-US" sz="16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62EC58-AAA9-4AF4-A76B-FD82221A8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221673"/>
            <a:ext cx="2433711" cy="2433711"/>
          </a:xfrm>
          <a:prstGeom prst="rect">
            <a:avLst/>
          </a:prstGeom>
        </p:spPr>
      </p:pic>
    </p:spTree>
    <p:extLst>
      <p:ext uri="{BB962C8B-B14F-4D97-AF65-F5344CB8AC3E}">
        <p14:creationId xmlns:p14="http://schemas.microsoft.com/office/powerpoint/2010/main" val="2453513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0152" y="2111188"/>
            <a:ext cx="5123329" cy="4572244"/>
          </a:xfrm>
        </p:spPr>
        <p:txBody>
          <a:bodyPr>
            <a:normAutofit fontScale="85000" lnSpcReduction="20000"/>
          </a:bodyPr>
          <a:lstStyle/>
          <a:p>
            <a:r>
              <a:rPr lang="en-US" sz="2400" b="1" u="sng" dirty="0">
                <a:latin typeface="Times New Roman" panose="02020603050405020304" pitchFamily="18" charset="0"/>
                <a:cs typeface="Times New Roman" panose="02020603050405020304" pitchFamily="18" charset="0"/>
              </a:rPr>
              <a:t>Channel Management       </a:t>
            </a:r>
          </a:p>
          <a:p>
            <a:pPr marL="0" indent="0">
              <a:buNone/>
            </a:pPr>
            <a:r>
              <a:rPr lang="en-US" sz="1800" dirty="0">
                <a:latin typeface="Times New Roman" panose="02020603050405020304" pitchFamily="18" charset="0"/>
                <a:cs typeface="Times New Roman" panose="02020603050405020304" pitchFamily="18" charset="0"/>
              </a:rPr>
              <a:t>CR2 will become a strategic software partner of TCS. TCS and CR2 will jointly supply IT channel management and ATM solutions to banks worldwide. This partnership will also extend to other channel solutions such as Internet banking and mobile phone banking on a case-by-case basis.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"Banks are now beginning to </a:t>
            </a:r>
            <a:r>
              <a:rPr lang="en-US" sz="1800" dirty="0" err="1">
                <a:latin typeface="Times New Roman" panose="02020603050405020304" pitchFamily="18" charset="0"/>
                <a:cs typeface="Times New Roman" panose="02020603050405020304" pitchFamily="18" charset="0"/>
              </a:rPr>
              <a:t>realise</a:t>
            </a:r>
            <a:r>
              <a:rPr lang="en-US" sz="1800" dirty="0">
                <a:latin typeface="Times New Roman" panose="02020603050405020304" pitchFamily="18" charset="0"/>
                <a:cs typeface="Times New Roman" panose="02020603050405020304" pitchFamily="18" charset="0"/>
              </a:rPr>
              <a:t> that channel management is a vital part of their business strategy," said N </a:t>
            </a:r>
            <a:r>
              <a:rPr lang="en-US" sz="1800" dirty="0" err="1">
                <a:latin typeface="Times New Roman" panose="02020603050405020304" pitchFamily="18" charset="0"/>
                <a:cs typeface="Times New Roman" panose="02020603050405020304" pitchFamily="18" charset="0"/>
              </a:rPr>
              <a:t>Ganapathy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Subramaniam</a:t>
            </a:r>
            <a:r>
              <a:rPr lang="en-US" sz="1800" dirty="0">
                <a:latin typeface="Times New Roman" panose="02020603050405020304" pitchFamily="18" charset="0"/>
                <a:cs typeface="Times New Roman" panose="02020603050405020304" pitchFamily="18" charset="0"/>
              </a:rPr>
              <a:t>, Head of TCS Banking Practice. "By partnering with CR2, TCS will be able to offer a complete channel management solution and thereby deliver a robust banking platform to our customers".</a:t>
            </a:r>
          </a:p>
          <a:p>
            <a:r>
              <a:rPr lang="en-US" sz="2400" b="1" u="sng" dirty="0">
                <a:latin typeface="Times New Roman" panose="02020603050405020304" pitchFamily="18" charset="0"/>
                <a:cs typeface="Times New Roman" panose="02020603050405020304" pitchFamily="18" charset="0"/>
              </a:rPr>
              <a:t>Strategy for Sustainable Growth</a:t>
            </a:r>
            <a:br>
              <a:rPr lang="en-US" sz="1800" dirty="0"/>
            </a:br>
            <a:br>
              <a:rPr lang="en-US" sz="1800" dirty="0"/>
            </a:br>
            <a:r>
              <a:rPr lang="en-US" sz="1800" dirty="0">
                <a:latin typeface="Times New Roman" panose="02020603050405020304" pitchFamily="18" charset="0"/>
                <a:cs typeface="Times New Roman" panose="02020603050405020304" pitchFamily="18" charset="0"/>
              </a:rPr>
              <a:t>TCS invests in broadening and deepening customer relationships by continually looking for new areas in their value chain where it can add value, proactively investing in building newer capabilities, reskilling its workforce and launching newer services, solutions, products and platforms.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p>
          <a:p>
            <a:pPr marL="0" indent="0">
              <a:buNone/>
            </a:pPr>
            <a:r>
              <a:rPr lang="en-US" sz="2000" b="1" u="sng" dirty="0">
                <a:latin typeface="Times New Roman" panose="02020603050405020304" pitchFamily="18" charset="0"/>
                <a:cs typeface="Times New Roman" panose="02020603050405020304" pitchFamily="18" charset="0"/>
              </a:rPr>
              <a:t>                                                                                                       </a:t>
            </a:r>
          </a:p>
        </p:txBody>
      </p:sp>
      <p:pic>
        <p:nvPicPr>
          <p:cNvPr id="3076" name="Picture 4" descr="TCS Growth Strategy and TCS Growth opport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3" y="766482"/>
            <a:ext cx="5405717" cy="5916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87FF676-45BB-4796-A63D-E6D8E1001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234" y="-221673"/>
            <a:ext cx="2433711" cy="2433711"/>
          </a:xfrm>
          <a:prstGeom prst="rect">
            <a:avLst/>
          </a:prstGeom>
        </p:spPr>
      </p:pic>
    </p:spTree>
    <p:extLst>
      <p:ext uri="{BB962C8B-B14F-4D97-AF65-F5344CB8AC3E}">
        <p14:creationId xmlns:p14="http://schemas.microsoft.com/office/powerpoint/2010/main" val="130827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4836"/>
            <a:ext cx="10515600" cy="4542126"/>
          </a:xfrm>
        </p:spPr>
        <p:txBody>
          <a:bodyPr>
            <a:normAutofit/>
          </a:bodyPr>
          <a:lstStyle/>
          <a:p>
            <a:r>
              <a:rPr lang="en-US" b="1" u="sng" dirty="0">
                <a:latin typeface="Times New Roman" panose="02020603050405020304" pitchFamily="18" charset="0"/>
                <a:cs typeface="Times New Roman" panose="02020603050405020304" pitchFamily="18" charset="0"/>
              </a:rPr>
              <a:t>Functions of TCS                                                              </a:t>
            </a:r>
          </a:p>
          <a:p>
            <a:pPr marL="0" indent="0">
              <a:buNone/>
            </a:pPr>
            <a:endParaRPr lang="en-US" sz="1400" b="1" u="sng" dirty="0"/>
          </a:p>
          <a:p>
            <a:pPr marL="0" indent="0">
              <a:buNone/>
            </a:pPr>
            <a:r>
              <a:rPr lang="en-US" sz="2400" dirty="0">
                <a:latin typeface="Times New Roman" panose="02020603050405020304" pitchFamily="18" charset="0"/>
                <a:cs typeface="Times New Roman" panose="02020603050405020304" pitchFamily="18" charset="0"/>
              </a:rPr>
              <a:t>Tata Consultancy Services (TCS) is a software and services provider in India. It is part of the Tata Group, which oversees operations for over 100 companies in seven business sectors: communications and information technology, engineering, materials, services, energy, consumer products and chemicals.</a:t>
            </a:r>
            <a:endParaRPr lang="en-US" sz="24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0D2C31-A1CA-4364-ACAD-DFF6B8884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221673"/>
            <a:ext cx="2433711" cy="2433711"/>
          </a:xfrm>
          <a:prstGeom prst="rect">
            <a:avLst/>
          </a:prstGeom>
        </p:spPr>
      </p:pic>
    </p:spTree>
    <p:extLst>
      <p:ext uri="{BB962C8B-B14F-4D97-AF65-F5344CB8AC3E}">
        <p14:creationId xmlns:p14="http://schemas.microsoft.com/office/powerpoint/2010/main" val="4110254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u="sng" dirty="0">
                <a:latin typeface="Times New Roman" panose="02020603050405020304" pitchFamily="18" charset="0"/>
                <a:cs typeface="Times New Roman" panose="02020603050405020304" pitchFamily="18" charset="0"/>
              </a:rPr>
              <a:t>Challenges faced by TCS                                                                        </a:t>
            </a:r>
          </a:p>
          <a:p>
            <a:pPr marL="0" indent="0">
              <a:buNone/>
            </a:pPr>
            <a:r>
              <a:rPr lang="en-US" sz="2000" b="1"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Tata Consultancy Services has been struggling to meet market expectations for the last six consecutive quarters and could be trailing the industry growth average this year. While the third quarter is traditionally a weak quarter, the company agrees that some of the growth challenges it is facing may continue for the next few quarters</a:t>
            </a:r>
            <a:r>
              <a:rPr lang="en-US" dirty="0"/>
              <a:t>. </a:t>
            </a:r>
          </a:p>
          <a:p>
            <a:pPr marL="0" indent="0">
              <a:buNone/>
            </a:pPr>
            <a:r>
              <a:rPr lang="en-US" sz="2000" dirty="0">
                <a:latin typeface="Times New Roman" panose="02020603050405020304" pitchFamily="18" charset="0"/>
                <a:cs typeface="Times New Roman" panose="02020603050405020304" pitchFamily="18" charset="0"/>
              </a:rPr>
              <a:t>There is no taking away from the fact that the quarter was lower than what we expected as well as what the overall market expected,” Rajesh </a:t>
            </a:r>
            <a:r>
              <a:rPr lang="en-US" sz="2000" dirty="0" err="1">
                <a:latin typeface="Times New Roman" panose="02020603050405020304" pitchFamily="18" charset="0"/>
                <a:cs typeface="Times New Roman" panose="02020603050405020304" pitchFamily="18" charset="0"/>
              </a:rPr>
              <a:t>Gopinathan</a:t>
            </a:r>
            <a:r>
              <a:rPr lang="en-US" sz="2000" dirty="0">
                <a:latin typeface="Times New Roman" panose="02020603050405020304" pitchFamily="18" charset="0"/>
                <a:cs typeface="Times New Roman" panose="02020603050405020304" pitchFamily="18" charset="0"/>
              </a:rPr>
              <a:t>, Chief Financial Officer at TCS, told </a:t>
            </a:r>
            <a:r>
              <a:rPr lang="en-US" sz="2000" dirty="0" err="1">
                <a:latin typeface="Times New Roman" panose="02020603050405020304" pitchFamily="18" charset="0"/>
                <a:cs typeface="Times New Roman" panose="02020603050405020304" pitchFamily="18" charset="0"/>
              </a:rPr>
              <a:t>BusinessLine</a:t>
            </a:r>
            <a:r>
              <a:rPr lang="en-US" dirty="0"/>
              <a:t> .</a:t>
            </a:r>
            <a:endParaRPr lang="en-US" sz="2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6D9361-9A61-46D4-93A1-BF25598CE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234" y="-221673"/>
            <a:ext cx="2433711" cy="2433711"/>
          </a:xfrm>
          <a:prstGeom prst="rect">
            <a:avLst/>
          </a:prstGeom>
        </p:spPr>
      </p:pic>
    </p:spTree>
    <p:extLst>
      <p:ext uri="{BB962C8B-B14F-4D97-AF65-F5344CB8AC3E}">
        <p14:creationId xmlns:p14="http://schemas.microsoft.com/office/powerpoint/2010/main" val="42333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D75215-3F30-4089-9DAA-FF501766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
            <a:ext cx="12192000" cy="6857641"/>
          </a:xfrm>
          <a:prstGeom prst="rect">
            <a:avLst/>
          </a:prstGeom>
        </p:spPr>
      </p:pic>
      <p:pic>
        <p:nvPicPr>
          <p:cNvPr id="5" name="Picture 4">
            <a:extLst>
              <a:ext uri="{FF2B5EF4-FFF2-40B4-BE49-F238E27FC236}">
                <a16:creationId xmlns:a16="http://schemas.microsoft.com/office/drawing/2014/main" id="{06A4CEDD-96D1-40CC-9AB8-BA8BFF319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0505" y="0"/>
            <a:ext cx="2332966" cy="2332966"/>
          </a:xfrm>
          <a:prstGeom prst="rect">
            <a:avLst/>
          </a:prstGeom>
        </p:spPr>
      </p:pic>
    </p:spTree>
    <p:extLst>
      <p:ext uri="{BB962C8B-B14F-4D97-AF65-F5344CB8AC3E}">
        <p14:creationId xmlns:p14="http://schemas.microsoft.com/office/powerpoint/2010/main" val="418968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8FE7-DCED-4D07-B443-08398860AB7C}"/>
              </a:ext>
            </a:extLst>
          </p:cNvPr>
          <p:cNvSpPr>
            <a:spLocks noGrp="1"/>
          </p:cNvSpPr>
          <p:nvPr>
            <p:ph type="ctrTitle" idx="4294967295"/>
          </p:nvPr>
        </p:nvSpPr>
        <p:spPr>
          <a:xfrm>
            <a:off x="443344" y="858838"/>
            <a:ext cx="9024505" cy="1357889"/>
          </a:xfrm>
        </p:spPr>
        <p:txBody>
          <a:bodyPr>
            <a:normAutofit/>
          </a:bodyPr>
          <a:lstStyle/>
          <a:p>
            <a:r>
              <a:rPr lang="en-US" dirty="0">
                <a:solidFill>
                  <a:schemeClr val="accent1"/>
                </a:solidFill>
              </a:rPr>
              <a:t>Milestone 1</a:t>
            </a:r>
            <a:br>
              <a:rPr lang="en-US" dirty="0"/>
            </a:br>
            <a:r>
              <a:rPr lang="en-US" dirty="0"/>
              <a:t>TCS Industry Overview</a:t>
            </a:r>
            <a:endParaRPr lang="en-IN" dirty="0"/>
          </a:p>
        </p:txBody>
      </p:sp>
      <p:sp>
        <p:nvSpPr>
          <p:cNvPr id="3" name="Subtitle 2">
            <a:extLst>
              <a:ext uri="{FF2B5EF4-FFF2-40B4-BE49-F238E27FC236}">
                <a16:creationId xmlns:a16="http://schemas.microsoft.com/office/drawing/2014/main" id="{1D649827-3976-4C74-AD04-CFF5138F0D89}"/>
              </a:ext>
            </a:extLst>
          </p:cNvPr>
          <p:cNvSpPr>
            <a:spLocks noGrp="1"/>
          </p:cNvSpPr>
          <p:nvPr>
            <p:ph type="subTitle" idx="4294967295"/>
          </p:nvPr>
        </p:nvSpPr>
        <p:spPr>
          <a:xfrm>
            <a:off x="554182" y="2513014"/>
            <a:ext cx="8658081" cy="4067895"/>
          </a:xfrm>
        </p:spPr>
        <p:txBody>
          <a:bodyPr>
            <a:normAutofit fontScale="70000" lnSpcReduction="20000"/>
          </a:bodyPr>
          <a:lstStyle/>
          <a:p>
            <a:pPr algn="l"/>
            <a:r>
              <a:rPr lang="en-US" b="0" i="0" dirty="0">
                <a:solidFill>
                  <a:srgbClr val="474747"/>
                </a:solidFill>
                <a:effectLst/>
                <a:latin typeface="LatoWeb"/>
              </a:rPr>
              <a:t>TCS is an IT services, consulting and business solutions organization partnering many of the world’s largest businesses in their transformational journeys for the last 50 years. It has a global presence, deep domain expertise in multiple industry verticals and a complete portfolio of offerings – grouped under consulting and service integration, digital transformation services, cloud services, cognitive business operations, and products and platforms – targeting every C-suite stakeholder.</a:t>
            </a:r>
          </a:p>
          <a:p>
            <a:pPr algn="l"/>
            <a:r>
              <a:rPr lang="en-US" b="0" i="0" dirty="0">
                <a:solidFill>
                  <a:srgbClr val="474747"/>
                </a:solidFill>
                <a:effectLst/>
                <a:latin typeface="LatoWeb"/>
              </a:rPr>
              <a:t>The Company leverages all these and its deep contextual knowledge of its customers’ businesses to craft unique, high quality, high impact solutions designed to deliver differentiated business outcomes. These solutions are delivered using its Secure Borderless Workspaces™ (SBWS™) operating model which enables a highly distributed, Location Independent Agile™ delivery.</a:t>
            </a:r>
          </a:p>
          <a:p>
            <a:pPr algn="l"/>
            <a:r>
              <a:rPr lang="en-US" b="0" i="0" dirty="0">
                <a:solidFill>
                  <a:srgbClr val="474747"/>
                </a:solidFill>
                <a:effectLst/>
                <a:latin typeface="LatoWeb"/>
              </a:rPr>
              <a:t>TCS geographic footprint covers North America, Latin America, the United Kingdom, Continental Europe, Asia-Pacific, India, and Middle-East and Africa.</a:t>
            </a:r>
          </a:p>
          <a:p>
            <a:endParaRPr lang="en-IN" dirty="0"/>
          </a:p>
        </p:txBody>
      </p:sp>
      <p:pic>
        <p:nvPicPr>
          <p:cNvPr id="4" name="Picture 3">
            <a:extLst>
              <a:ext uri="{FF2B5EF4-FFF2-40B4-BE49-F238E27FC236}">
                <a16:creationId xmlns:a16="http://schemas.microsoft.com/office/drawing/2014/main" id="{DF244F48-9447-484E-9708-AC76B36AE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327" y="0"/>
            <a:ext cx="2895673" cy="2895673"/>
          </a:xfrm>
          <a:prstGeom prst="rect">
            <a:avLst/>
          </a:prstGeom>
        </p:spPr>
      </p:pic>
    </p:spTree>
    <p:extLst>
      <p:ext uri="{BB962C8B-B14F-4D97-AF65-F5344CB8AC3E}">
        <p14:creationId xmlns:p14="http://schemas.microsoft.com/office/powerpoint/2010/main" val="398511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95141-BF3A-4041-8FCE-474964B6F104}"/>
              </a:ext>
            </a:extLst>
          </p:cNvPr>
          <p:cNvSpPr txBox="1"/>
          <p:nvPr/>
        </p:nvSpPr>
        <p:spPr>
          <a:xfrm>
            <a:off x="1256306" y="2411350"/>
            <a:ext cx="7885706" cy="1477328"/>
          </a:xfrm>
          <a:prstGeom prst="rect">
            <a:avLst/>
          </a:prstGeom>
          <a:noFill/>
        </p:spPr>
        <p:txBody>
          <a:bodyPr wrap="square">
            <a:spAutoFit/>
          </a:bodyPr>
          <a:lstStyle/>
          <a:p>
            <a:r>
              <a:rPr lang="en-US" b="0" i="0" dirty="0">
                <a:solidFill>
                  <a:srgbClr val="474747"/>
                </a:solidFill>
                <a:effectLst/>
                <a:latin typeface="LatoWeb"/>
              </a:rPr>
              <a:t>TCS considers industry verticals as its go-to-market business segments. The five key vertical clusters are: Banking, Financial Services and Insurance (BFSI), Retail and Consumer Business, Communications, Media and Technology (CMT), Manufacturing and Others. The last category includes Life Sciences and Healthcare, Energy, Resources and Utilities, Public Services and others.</a:t>
            </a:r>
            <a:endParaRPr lang="en-IN" dirty="0"/>
          </a:p>
        </p:txBody>
      </p:sp>
      <p:pic>
        <p:nvPicPr>
          <p:cNvPr id="4" name="Picture 3">
            <a:extLst>
              <a:ext uri="{FF2B5EF4-FFF2-40B4-BE49-F238E27FC236}">
                <a16:creationId xmlns:a16="http://schemas.microsoft.com/office/drawing/2014/main" id="{23A74F1E-8D7E-48AB-8847-FA87E64B8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327" y="0"/>
            <a:ext cx="2895673" cy="2895673"/>
          </a:xfrm>
          <a:prstGeom prst="rect">
            <a:avLst/>
          </a:prstGeom>
        </p:spPr>
      </p:pic>
    </p:spTree>
    <p:extLst>
      <p:ext uri="{BB962C8B-B14F-4D97-AF65-F5344CB8AC3E}">
        <p14:creationId xmlns:p14="http://schemas.microsoft.com/office/powerpoint/2010/main" val="13687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F597-0208-4467-8114-E49E0CE171AB}"/>
              </a:ext>
            </a:extLst>
          </p:cNvPr>
          <p:cNvSpPr>
            <a:spLocks noGrp="1"/>
          </p:cNvSpPr>
          <p:nvPr>
            <p:ph type="ctrTitle" idx="4294967295"/>
          </p:nvPr>
        </p:nvSpPr>
        <p:spPr>
          <a:xfrm>
            <a:off x="346364" y="660400"/>
            <a:ext cx="8797636" cy="1422400"/>
          </a:xfrm>
        </p:spPr>
        <p:txBody>
          <a:bodyPr>
            <a:normAutofit/>
          </a:bodyPr>
          <a:lstStyle/>
          <a:p>
            <a:r>
              <a:rPr lang="en-US" dirty="0"/>
              <a:t>Tata Consultancy Services</a:t>
            </a:r>
            <a:br>
              <a:rPr lang="en-US" dirty="0"/>
            </a:br>
            <a:r>
              <a:rPr lang="en-US" sz="4800" dirty="0"/>
              <a:t>(Briefly Describe)</a:t>
            </a:r>
            <a:endParaRPr lang="en-IN" sz="4800" dirty="0"/>
          </a:p>
        </p:txBody>
      </p:sp>
      <p:sp>
        <p:nvSpPr>
          <p:cNvPr id="3" name="Subtitle 2">
            <a:extLst>
              <a:ext uri="{FF2B5EF4-FFF2-40B4-BE49-F238E27FC236}">
                <a16:creationId xmlns:a16="http://schemas.microsoft.com/office/drawing/2014/main" id="{257AFA7A-43E5-4197-A22D-AE864319FAAC}"/>
              </a:ext>
            </a:extLst>
          </p:cNvPr>
          <p:cNvSpPr>
            <a:spLocks noGrp="1"/>
          </p:cNvSpPr>
          <p:nvPr>
            <p:ph type="subTitle" idx="4294967295"/>
          </p:nvPr>
        </p:nvSpPr>
        <p:spPr>
          <a:xfrm>
            <a:off x="512619" y="2424545"/>
            <a:ext cx="10640290" cy="4433455"/>
          </a:xfrm>
        </p:spPr>
        <p:txBody>
          <a:bodyPr>
            <a:normAutofit fontScale="92500" lnSpcReduction="10000"/>
          </a:bodyPr>
          <a:lstStyle/>
          <a:p>
            <a:pPr algn="just"/>
            <a:r>
              <a:rPr lang="en-US" b="1" dirty="0">
                <a:solidFill>
                  <a:srgbClr val="202122"/>
                </a:solidFill>
                <a:latin typeface="-apple-system"/>
              </a:rPr>
              <a:t>Tata Consultancy Services (TCS) </a:t>
            </a:r>
            <a:r>
              <a:rPr lang="en-US" dirty="0">
                <a:solidFill>
                  <a:srgbClr val="202122"/>
                </a:solidFill>
                <a:latin typeface="-apple-system"/>
              </a:rPr>
              <a:t>is an Indian </a:t>
            </a:r>
            <a:r>
              <a:rPr lang="en-US" b="1" dirty="0">
                <a:solidFill>
                  <a:srgbClr val="202122"/>
                </a:solidFill>
                <a:latin typeface="-apple-system"/>
              </a:rPr>
              <a:t>Multinational information technology</a:t>
            </a:r>
            <a:r>
              <a:rPr lang="en-US" dirty="0">
                <a:solidFill>
                  <a:srgbClr val="202122"/>
                </a:solidFill>
                <a:latin typeface="-apple-system"/>
              </a:rPr>
              <a:t> (IT) services and </a:t>
            </a:r>
            <a:r>
              <a:rPr lang="en-US" b="1" dirty="0">
                <a:solidFill>
                  <a:srgbClr val="202122"/>
                </a:solidFill>
                <a:latin typeface="-apple-system"/>
              </a:rPr>
              <a:t>consulting</a:t>
            </a:r>
            <a:r>
              <a:rPr lang="en-US" dirty="0">
                <a:solidFill>
                  <a:srgbClr val="202122"/>
                </a:solidFill>
                <a:latin typeface="-apple-system"/>
              </a:rPr>
              <a:t> company Headquartered in </a:t>
            </a:r>
            <a:r>
              <a:rPr lang="en-US" b="1" dirty="0">
                <a:solidFill>
                  <a:srgbClr val="202122"/>
                </a:solidFill>
                <a:latin typeface="-apple-system"/>
              </a:rPr>
              <a:t>Mumbai. </a:t>
            </a:r>
            <a:r>
              <a:rPr lang="en-US" dirty="0">
                <a:solidFill>
                  <a:srgbClr val="202122"/>
                </a:solidFill>
                <a:latin typeface="-apple-system"/>
              </a:rPr>
              <a:t>It is a part of the Tata Group and operates in 149 Locations across 46 countries.</a:t>
            </a:r>
            <a:r>
              <a:rPr lang="en-US" b="0" i="0" dirty="0">
                <a:solidFill>
                  <a:srgbClr val="202122"/>
                </a:solidFill>
                <a:effectLst/>
                <a:latin typeface="-apple-system"/>
              </a:rPr>
              <a:t> TCS is the second largest </a:t>
            </a:r>
            <a:r>
              <a:rPr lang="en-US" i="0" u="none" strike="noStrike" dirty="0">
                <a:solidFill>
                  <a:srgbClr val="3366CC"/>
                </a:solidFill>
                <a:effectLst/>
                <a:latin typeface="-apple-system"/>
                <a:hlinkClick r:id="rId2" tooltip="List of companies of India"/>
              </a:rPr>
              <a:t>Indian company</a:t>
            </a:r>
            <a:r>
              <a:rPr lang="en-US" i="0" dirty="0">
                <a:solidFill>
                  <a:srgbClr val="202122"/>
                </a:solidFill>
                <a:effectLst/>
                <a:latin typeface="-apple-system"/>
              </a:rPr>
              <a:t> </a:t>
            </a:r>
            <a:r>
              <a:rPr lang="en-US" b="0" i="0" dirty="0">
                <a:solidFill>
                  <a:srgbClr val="202122"/>
                </a:solidFill>
                <a:effectLst/>
                <a:latin typeface="-apple-system"/>
              </a:rPr>
              <a:t>by market </a:t>
            </a:r>
            <a:r>
              <a:rPr lang="en-US" b="0" i="0" dirty="0" err="1">
                <a:solidFill>
                  <a:srgbClr val="202122"/>
                </a:solidFill>
                <a:effectLst/>
                <a:latin typeface="-apple-system"/>
              </a:rPr>
              <a:t>capitalisation</a:t>
            </a:r>
            <a:r>
              <a:rPr lang="en-US" b="0" i="0" dirty="0">
                <a:solidFill>
                  <a:srgbClr val="202122"/>
                </a:solidFill>
                <a:effectLst/>
                <a:latin typeface="-apple-system"/>
              </a:rPr>
              <a:t> and is among the most valuable IT services brands worldwide .</a:t>
            </a:r>
            <a:endParaRPr lang="en-US" dirty="0">
              <a:solidFill>
                <a:srgbClr val="202122"/>
              </a:solidFill>
              <a:latin typeface="-apple-system"/>
            </a:endParaRPr>
          </a:p>
          <a:p>
            <a:pPr algn="just"/>
            <a:r>
              <a:rPr lang="en-US" b="0" i="0" dirty="0">
                <a:solidFill>
                  <a:srgbClr val="202122"/>
                </a:solidFill>
                <a:effectLst/>
                <a:latin typeface="-apple-system"/>
              </a:rPr>
              <a:t>In 2015, TCS was ranked 64th overall in the </a:t>
            </a:r>
            <a:r>
              <a:rPr lang="en-US" i="1" dirty="0">
                <a:solidFill>
                  <a:srgbClr val="3366CC"/>
                </a:solidFill>
                <a:latin typeface="inherit"/>
              </a:rPr>
              <a:t>Forbes</a:t>
            </a:r>
            <a:r>
              <a:rPr lang="en-US" b="0" i="0" dirty="0">
                <a:solidFill>
                  <a:srgbClr val="202122"/>
                </a:solidFill>
                <a:effectLst/>
                <a:latin typeface="-apple-system"/>
              </a:rPr>
              <a:t> World's Most Innovative Companies ranking, making it both the highest-ranked IT services company and the top </a:t>
            </a:r>
            <a:r>
              <a:rPr lang="en-US" b="0" i="0" u="none" strike="noStrike" dirty="0">
                <a:solidFill>
                  <a:srgbClr val="3366CC"/>
                </a:solidFill>
                <a:effectLst/>
                <a:latin typeface="-apple-system"/>
                <a:hlinkClick r:id="rId2" tooltip="List of companies of India"/>
              </a:rPr>
              <a:t>Indian company</a:t>
            </a:r>
            <a:r>
              <a:rPr lang="en-US" b="0" i="0" dirty="0">
                <a:solidFill>
                  <a:srgbClr val="202122"/>
                </a:solidFill>
                <a:effectLst/>
                <a:latin typeface="-apple-system"/>
              </a:rPr>
              <a:t>.  In April 2018, TCS became the first Indian IT company to reach $100 billion in market capitalization and second </a:t>
            </a:r>
            <a:r>
              <a:rPr lang="en-US" b="0" i="0" u="none" strike="noStrike" dirty="0">
                <a:solidFill>
                  <a:srgbClr val="3366CC"/>
                </a:solidFill>
                <a:effectLst/>
                <a:latin typeface="-apple-system"/>
                <a:hlinkClick r:id="rId2" tooltip="List of companies of India"/>
              </a:rPr>
              <a:t>Indian company</a:t>
            </a:r>
            <a:r>
              <a:rPr lang="en-US" b="0" i="0" dirty="0">
                <a:solidFill>
                  <a:srgbClr val="202122"/>
                </a:solidFill>
                <a:effectLst/>
                <a:latin typeface="-apple-system"/>
              </a:rPr>
              <a:t> ever (after </a:t>
            </a:r>
            <a:r>
              <a:rPr lang="en-US" b="0" i="0" u="none" strike="noStrike" dirty="0">
                <a:solidFill>
                  <a:srgbClr val="3366CC"/>
                </a:solidFill>
                <a:effectLst/>
                <a:latin typeface="-apple-system"/>
                <a:hlinkClick r:id="rId3" tooltip="Reliance Industries"/>
              </a:rPr>
              <a:t>Reliance Industries</a:t>
            </a:r>
            <a:r>
              <a:rPr lang="en-US" b="0" i="0" dirty="0">
                <a:solidFill>
                  <a:srgbClr val="202122"/>
                </a:solidFill>
                <a:effectLst/>
                <a:latin typeface="-apple-system"/>
              </a:rPr>
              <a:t> achieved it in 2007)</a:t>
            </a:r>
            <a:r>
              <a:rPr lang="en-US" b="0" i="0" u="none" strike="noStrike" baseline="30000" dirty="0">
                <a:solidFill>
                  <a:srgbClr val="3366CC"/>
                </a:solidFill>
                <a:effectLst/>
                <a:latin typeface="inherit"/>
                <a:hlinkClick r:id="rId4"/>
              </a:rPr>
              <a:t>[15]</a:t>
            </a:r>
            <a:r>
              <a:rPr lang="en-US" b="0" i="0" dirty="0">
                <a:solidFill>
                  <a:srgbClr val="202122"/>
                </a:solidFill>
                <a:effectLst/>
                <a:latin typeface="-apple-system"/>
              </a:rPr>
              <a:t> after its market </a:t>
            </a:r>
            <a:r>
              <a:rPr lang="en-US" b="0" i="0" dirty="0" err="1">
                <a:solidFill>
                  <a:srgbClr val="202122"/>
                </a:solidFill>
                <a:effectLst/>
                <a:latin typeface="-apple-system"/>
              </a:rPr>
              <a:t>capitalisation</a:t>
            </a:r>
            <a:r>
              <a:rPr lang="en-US" b="0" i="0" dirty="0">
                <a:solidFill>
                  <a:srgbClr val="202122"/>
                </a:solidFill>
                <a:effectLst/>
                <a:latin typeface="-apple-system"/>
              </a:rPr>
              <a:t> stood at </a:t>
            </a:r>
            <a:r>
              <a:rPr lang="en-US" b="0" i="0" u="none" strike="noStrike" dirty="0">
                <a:solidFill>
                  <a:srgbClr val="3366CC"/>
                </a:solidFill>
                <a:effectLst/>
                <a:latin typeface="inherit"/>
                <a:hlinkClick r:id="rId5" tooltip="Indian rupee"/>
              </a:rPr>
              <a:t>₹</a:t>
            </a:r>
            <a:r>
              <a:rPr lang="en-US" b="0" i="0" dirty="0">
                <a:solidFill>
                  <a:srgbClr val="202122"/>
                </a:solidFill>
                <a:effectLst/>
                <a:latin typeface="-apple-system"/>
              </a:rPr>
              <a:t>6.793 trillion (equivalent to ₹7.7 trillion or US$100 billion in 2020) on the </a:t>
            </a:r>
            <a:r>
              <a:rPr lang="en-US" b="0" i="0" u="none" strike="noStrike" dirty="0">
                <a:solidFill>
                  <a:srgbClr val="3366CC"/>
                </a:solidFill>
                <a:effectLst/>
                <a:latin typeface="-apple-system"/>
                <a:hlinkClick r:id="rId6" tooltip="Bombay Stock Exchange"/>
              </a:rPr>
              <a:t>Bombay Stock Exchange</a:t>
            </a:r>
            <a:r>
              <a:rPr lang="en-US" b="0" i="0" dirty="0">
                <a:solidFill>
                  <a:srgbClr val="202122"/>
                </a:solidFill>
                <a:effectLst/>
                <a:latin typeface="-apple-system"/>
              </a:rPr>
              <a:t>.</a:t>
            </a:r>
            <a:endParaRPr lang="en-US" b="1" dirty="0">
              <a:solidFill>
                <a:srgbClr val="202122"/>
              </a:solidFill>
              <a:latin typeface="-apple-system"/>
            </a:endParaRPr>
          </a:p>
        </p:txBody>
      </p:sp>
      <p:pic>
        <p:nvPicPr>
          <p:cNvPr id="4" name="Picture 3">
            <a:extLst>
              <a:ext uri="{FF2B5EF4-FFF2-40B4-BE49-F238E27FC236}">
                <a16:creationId xmlns:a16="http://schemas.microsoft.com/office/drawing/2014/main" id="{CCFEE352-2CDF-44E5-B2C2-34CD67AB06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327" y="-332509"/>
            <a:ext cx="2895673" cy="2895673"/>
          </a:xfrm>
          <a:prstGeom prst="rect">
            <a:avLst/>
          </a:prstGeom>
        </p:spPr>
      </p:pic>
    </p:spTree>
    <p:extLst>
      <p:ext uri="{BB962C8B-B14F-4D97-AF65-F5344CB8AC3E}">
        <p14:creationId xmlns:p14="http://schemas.microsoft.com/office/powerpoint/2010/main" val="340776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A03D-70F6-45C1-AB14-147460D25093}"/>
              </a:ext>
            </a:extLst>
          </p:cNvPr>
          <p:cNvSpPr>
            <a:spLocks noGrp="1"/>
          </p:cNvSpPr>
          <p:nvPr>
            <p:ph type="ctrTitle" idx="4294967295"/>
          </p:nvPr>
        </p:nvSpPr>
        <p:spPr>
          <a:xfrm>
            <a:off x="360218" y="1122363"/>
            <a:ext cx="8783782" cy="746125"/>
          </a:xfrm>
        </p:spPr>
        <p:txBody>
          <a:bodyPr>
            <a:normAutofit/>
          </a:bodyPr>
          <a:lstStyle/>
          <a:p>
            <a:r>
              <a:rPr lang="en-US" dirty="0"/>
              <a:t>TCS SERVICES</a:t>
            </a:r>
            <a:endParaRPr lang="en-IN" dirty="0"/>
          </a:p>
        </p:txBody>
      </p:sp>
      <p:sp>
        <p:nvSpPr>
          <p:cNvPr id="3" name="Subtitle 2">
            <a:extLst>
              <a:ext uri="{FF2B5EF4-FFF2-40B4-BE49-F238E27FC236}">
                <a16:creationId xmlns:a16="http://schemas.microsoft.com/office/drawing/2014/main" id="{575285B5-0778-45B2-8360-9A0FF9DBE8F0}"/>
              </a:ext>
            </a:extLst>
          </p:cNvPr>
          <p:cNvSpPr>
            <a:spLocks noGrp="1"/>
          </p:cNvSpPr>
          <p:nvPr>
            <p:ph type="subTitle" idx="4294967295"/>
          </p:nvPr>
        </p:nvSpPr>
        <p:spPr>
          <a:xfrm>
            <a:off x="554182" y="2465388"/>
            <a:ext cx="8589818" cy="3052762"/>
          </a:xfrm>
        </p:spPr>
        <p:txBody>
          <a:bodyPr/>
          <a:lstStyle/>
          <a:p>
            <a:pPr marL="342900" indent="-342900" algn="just">
              <a:buFont typeface="Wingdings" panose="05000000000000000000" pitchFamily="2" charset="2"/>
              <a:buChar char="Ø"/>
            </a:pPr>
            <a:r>
              <a:rPr lang="en-US" dirty="0"/>
              <a:t>IT Services</a:t>
            </a:r>
          </a:p>
          <a:p>
            <a:pPr marL="342900" indent="-342900" algn="just">
              <a:buFont typeface="Wingdings" panose="05000000000000000000" pitchFamily="2" charset="2"/>
              <a:buChar char="Ø"/>
            </a:pPr>
            <a:r>
              <a:rPr lang="en-US" dirty="0"/>
              <a:t>Asset Based Solutions</a:t>
            </a:r>
          </a:p>
          <a:p>
            <a:pPr marL="342900" indent="-342900" algn="just">
              <a:buFont typeface="Wingdings" panose="05000000000000000000" pitchFamily="2" charset="2"/>
              <a:buChar char="Ø"/>
            </a:pPr>
            <a:r>
              <a:rPr lang="en-US" dirty="0"/>
              <a:t>Global Consulting</a:t>
            </a:r>
          </a:p>
          <a:p>
            <a:pPr marL="342900" indent="-342900" algn="just">
              <a:buFont typeface="Wingdings" panose="05000000000000000000" pitchFamily="2" charset="2"/>
              <a:buChar char="Ø"/>
            </a:pPr>
            <a:r>
              <a:rPr lang="en-US" dirty="0"/>
              <a:t>Engineering &amp; Industrial Services</a:t>
            </a:r>
          </a:p>
          <a:p>
            <a:pPr marL="342900" indent="-342900" algn="just">
              <a:buFont typeface="Wingdings" panose="05000000000000000000" pitchFamily="2" charset="2"/>
              <a:buChar char="Ø"/>
            </a:pPr>
            <a:r>
              <a:rPr lang="en-US" dirty="0"/>
              <a:t>IT Infrastructure</a:t>
            </a:r>
          </a:p>
          <a:p>
            <a:pPr marL="342900" indent="-342900" algn="just">
              <a:buFont typeface="Wingdings" panose="05000000000000000000" pitchFamily="2" charset="2"/>
              <a:buChar char="Ø"/>
            </a:pPr>
            <a:r>
              <a:rPr lang="en-US" dirty="0"/>
              <a:t>BPO</a:t>
            </a:r>
            <a:endParaRPr lang="en-IN" dirty="0"/>
          </a:p>
        </p:txBody>
      </p:sp>
      <p:pic>
        <p:nvPicPr>
          <p:cNvPr id="4" name="Picture 3">
            <a:extLst>
              <a:ext uri="{FF2B5EF4-FFF2-40B4-BE49-F238E27FC236}">
                <a16:creationId xmlns:a16="http://schemas.microsoft.com/office/drawing/2014/main" id="{BA8FEDDD-0E9A-400F-8FBF-57A970CAF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327" y="0"/>
            <a:ext cx="2895673" cy="2895673"/>
          </a:xfrm>
          <a:prstGeom prst="rect">
            <a:avLst/>
          </a:prstGeom>
        </p:spPr>
      </p:pic>
    </p:spTree>
    <p:extLst>
      <p:ext uri="{BB962C8B-B14F-4D97-AF65-F5344CB8AC3E}">
        <p14:creationId xmlns:p14="http://schemas.microsoft.com/office/powerpoint/2010/main" val="187726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A237-EF88-4C6D-B5EF-35494F072BE8}"/>
              </a:ext>
            </a:extLst>
          </p:cNvPr>
          <p:cNvSpPr>
            <a:spLocks noGrp="1"/>
          </p:cNvSpPr>
          <p:nvPr>
            <p:ph type="ctrTitle" idx="4294967295"/>
          </p:nvPr>
        </p:nvSpPr>
        <p:spPr>
          <a:xfrm>
            <a:off x="401782" y="1122363"/>
            <a:ext cx="8742218" cy="1271587"/>
          </a:xfrm>
        </p:spPr>
        <p:txBody>
          <a:bodyPr/>
          <a:lstStyle/>
          <a:p>
            <a:r>
              <a:rPr lang="en-US" dirty="0"/>
              <a:t>Analyze and Discuss</a:t>
            </a:r>
            <a:endParaRPr lang="en-IN" dirty="0"/>
          </a:p>
        </p:txBody>
      </p:sp>
      <p:sp>
        <p:nvSpPr>
          <p:cNvPr id="3" name="Subtitle 2">
            <a:extLst>
              <a:ext uri="{FF2B5EF4-FFF2-40B4-BE49-F238E27FC236}">
                <a16:creationId xmlns:a16="http://schemas.microsoft.com/office/drawing/2014/main" id="{E41B513C-DABD-41D6-8E25-01FB43820C45}"/>
              </a:ext>
            </a:extLst>
          </p:cNvPr>
          <p:cNvSpPr>
            <a:spLocks noGrp="1"/>
          </p:cNvSpPr>
          <p:nvPr>
            <p:ph type="subTitle" idx="4294967295"/>
          </p:nvPr>
        </p:nvSpPr>
        <p:spPr>
          <a:xfrm>
            <a:off x="512618" y="2846388"/>
            <a:ext cx="8631382" cy="3657600"/>
          </a:xfrm>
        </p:spPr>
        <p:txBody>
          <a:bodyPr>
            <a:normAutofit fontScale="92500" lnSpcReduction="10000"/>
          </a:bodyPr>
          <a:lstStyle/>
          <a:p>
            <a:pPr algn="just"/>
            <a:r>
              <a:rPr lang="en-US" dirty="0"/>
              <a:t>Beginning in April, TCS will divided its entire business into four groups: acquisition, relationship incubation, enterprise growth, and business transformation, presenting an industry – first model that moves away from the “traditional three-dimensional (framework) of geography, vertical, or services,” according to the ET sources, while putting a focus on clients, their changing digital needs, and faster delivery times.</a:t>
            </a:r>
          </a:p>
          <a:p>
            <a:pPr algn="just"/>
            <a:r>
              <a:rPr lang="en-US" dirty="0"/>
              <a:t>“The operating model will be aligned to the customer journey at every step, leaders who have been groomed will lead these new groups” the publication reported.</a:t>
            </a:r>
          </a:p>
          <a:p>
            <a:endParaRPr lang="en-IN" dirty="0"/>
          </a:p>
        </p:txBody>
      </p:sp>
      <p:pic>
        <p:nvPicPr>
          <p:cNvPr id="4" name="Picture 3">
            <a:extLst>
              <a:ext uri="{FF2B5EF4-FFF2-40B4-BE49-F238E27FC236}">
                <a16:creationId xmlns:a16="http://schemas.microsoft.com/office/drawing/2014/main" id="{8AB24CB8-8AE1-4C53-8F01-A7304272B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327" y="0"/>
            <a:ext cx="2895673" cy="2895673"/>
          </a:xfrm>
          <a:prstGeom prst="rect">
            <a:avLst/>
          </a:prstGeom>
        </p:spPr>
      </p:pic>
    </p:spTree>
    <p:extLst>
      <p:ext uri="{BB962C8B-B14F-4D97-AF65-F5344CB8AC3E}">
        <p14:creationId xmlns:p14="http://schemas.microsoft.com/office/powerpoint/2010/main" val="241871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08D6-AE6C-4E3D-8937-48FCF7F55556}"/>
              </a:ext>
            </a:extLst>
          </p:cNvPr>
          <p:cNvSpPr>
            <a:spLocks noGrp="1"/>
          </p:cNvSpPr>
          <p:nvPr>
            <p:ph type="ctrTitle"/>
          </p:nvPr>
        </p:nvSpPr>
        <p:spPr>
          <a:xfrm>
            <a:off x="525193" y="0"/>
            <a:ext cx="9561341" cy="1161211"/>
          </a:xfrm>
        </p:spPr>
        <p:txBody>
          <a:bodyPr>
            <a:normAutofit/>
          </a:bodyPr>
          <a:lstStyle/>
          <a:p>
            <a:r>
              <a:rPr lang="en-US" sz="2800" b="1" u="sng" dirty="0">
                <a:effectLst/>
                <a:latin typeface="Algerian" panose="04020705040A02060702" pitchFamily="82" charset="0"/>
                <a:ea typeface="Calibri" panose="020F0502020204030204" pitchFamily="34" charset="0"/>
              </a:rPr>
              <a:t>Sales and Distribution Milestone 2 Report </a:t>
            </a:r>
            <a:endParaRPr lang="en-IN" sz="2800" dirty="0">
              <a:latin typeface="Algerian" panose="04020705040A02060702" pitchFamily="82" charset="0"/>
            </a:endParaRPr>
          </a:p>
        </p:txBody>
      </p:sp>
      <p:sp>
        <p:nvSpPr>
          <p:cNvPr id="3" name="Subtitle 2">
            <a:extLst>
              <a:ext uri="{FF2B5EF4-FFF2-40B4-BE49-F238E27FC236}">
                <a16:creationId xmlns:a16="http://schemas.microsoft.com/office/drawing/2014/main" id="{3042C6D1-F1FD-441A-B40B-71A5E3D4FE28}"/>
              </a:ext>
            </a:extLst>
          </p:cNvPr>
          <p:cNvSpPr>
            <a:spLocks noGrp="1"/>
          </p:cNvSpPr>
          <p:nvPr>
            <p:ph type="subTitle" idx="1"/>
          </p:nvPr>
        </p:nvSpPr>
        <p:spPr>
          <a:xfrm>
            <a:off x="1057420" y="1302604"/>
            <a:ext cx="9144000" cy="537809"/>
          </a:xfrm>
        </p:spPr>
        <p:txBody>
          <a:bodyPr>
            <a:normAutofit/>
          </a:bodyPr>
          <a:lstStyle/>
          <a:p>
            <a:r>
              <a:rPr lang="en-US" sz="1600" dirty="0">
                <a:solidFill>
                  <a:schemeClr val="accent5">
                    <a:lumMod val="75000"/>
                  </a:schemeClr>
                </a:solidFill>
                <a:effectLst/>
                <a:highlight>
                  <a:srgbClr val="00FFFF"/>
                </a:highlight>
                <a:latin typeface="Times New Roman" panose="02020603050405020304" pitchFamily="18" charset="0"/>
                <a:ea typeface="Calibri" panose="020F0502020204030204" pitchFamily="34" charset="0"/>
              </a:rPr>
              <a:t>SALES FORCE STRUCTURE AND MANAGEMENT OF  TCS SALESFORCE</a:t>
            </a:r>
            <a:endParaRPr lang="en-IN" sz="1600" dirty="0">
              <a:solidFill>
                <a:schemeClr val="accent5">
                  <a:lumMod val="75000"/>
                </a:schemeClr>
              </a:solidFill>
              <a:highlight>
                <a:srgbClr val="00FFFF"/>
              </a:highlight>
            </a:endParaRPr>
          </a:p>
        </p:txBody>
      </p:sp>
      <p:pic>
        <p:nvPicPr>
          <p:cNvPr id="5" name="Picture 4">
            <a:extLst>
              <a:ext uri="{FF2B5EF4-FFF2-40B4-BE49-F238E27FC236}">
                <a16:creationId xmlns:a16="http://schemas.microsoft.com/office/drawing/2014/main" id="{649C997C-0AFC-41C9-8EFF-28B22D09D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327" y="0"/>
            <a:ext cx="2895673" cy="2895673"/>
          </a:xfrm>
          <a:prstGeom prst="rect">
            <a:avLst/>
          </a:prstGeom>
        </p:spPr>
      </p:pic>
      <p:sp>
        <p:nvSpPr>
          <p:cNvPr id="7" name="TextBox 6">
            <a:extLst>
              <a:ext uri="{FF2B5EF4-FFF2-40B4-BE49-F238E27FC236}">
                <a16:creationId xmlns:a16="http://schemas.microsoft.com/office/drawing/2014/main" id="{AEABFEF3-FE55-4521-AB0B-719935E99883}"/>
              </a:ext>
            </a:extLst>
          </p:cNvPr>
          <p:cNvSpPr txBox="1"/>
          <p:nvPr/>
        </p:nvSpPr>
        <p:spPr>
          <a:xfrm>
            <a:off x="1441315" y="2519617"/>
            <a:ext cx="6938890" cy="2873415"/>
          </a:xfrm>
          <a:prstGeom prst="rect">
            <a:avLst/>
          </a:prstGeom>
          <a:noFill/>
        </p:spPr>
        <p:txBody>
          <a:bodyPr wrap="square">
            <a:spAutoFit/>
          </a:bodyPr>
          <a:lstStyle/>
          <a:p>
            <a:pPr>
              <a:lnSpc>
                <a:spcPct val="107000"/>
              </a:lnSpc>
              <a:spcAft>
                <a:spcPts val="800"/>
              </a:spcAft>
            </a:pPr>
            <a:r>
              <a:rPr lang="en-IN" sz="2400" b="1" cap="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SALES FORCE STRUCTURE?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The </a:t>
            </a:r>
            <a:r>
              <a:rPr lang="en-IN" sz="2000" dirty="0">
                <a:effectLst/>
                <a:latin typeface="Calibri" panose="020F0502020204030204" pitchFamily="34" charset="0"/>
                <a:ea typeface="Calibri" panose="020F0502020204030204" pitchFamily="34" charset="0"/>
                <a:cs typeface="Times New Roman" panose="02020603050405020304" pitchFamily="18" charset="0"/>
              </a:rPr>
              <a:t>Sales force structure</a:t>
            </a:r>
            <a:r>
              <a:rPr lang="en-IN" sz="20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 decision is simple, </a:t>
            </a:r>
            <a:r>
              <a:rPr lang="en-IN" sz="2000" dirty="0">
                <a:solidFill>
                  <a:srgbClr val="212529"/>
                </a:solidFill>
                <a:latin typeface="Arial" panose="020B0604020202020204" pitchFamily="34" charset="0"/>
                <a:ea typeface="Calibri" panose="020F0502020204030204" pitchFamily="34" charset="0"/>
                <a:cs typeface="Times New Roman" panose="02020603050405020304" pitchFamily="18" charset="0"/>
              </a:rPr>
              <a:t>I</a:t>
            </a:r>
            <a:r>
              <a:rPr lang="en-IN" sz="20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f the company sells only one product line to one industry with customers in many locations. In that case, the company would use a territorial sales force structure. If the company sells many products to many types of customer, it might need either a product sales force structure or a customer sales force structure or a combination of the Two</a:t>
            </a:r>
            <a:r>
              <a:rPr lang="en-IN" sz="2000" dirty="0">
                <a:solidFill>
                  <a:srgbClr val="212529"/>
                </a:solidFill>
                <a:latin typeface="Arial" panose="020B060402020202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700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F1480-632B-4119-9B79-5D4F4BFD7E40}"/>
              </a:ext>
            </a:extLst>
          </p:cNvPr>
          <p:cNvSpPr txBox="1"/>
          <p:nvPr/>
        </p:nvSpPr>
        <p:spPr>
          <a:xfrm>
            <a:off x="3046828" y="28618"/>
            <a:ext cx="6098344" cy="458780"/>
          </a:xfrm>
          <a:prstGeom prst="rect">
            <a:avLst/>
          </a:prstGeom>
          <a:noFill/>
        </p:spPr>
        <p:txBody>
          <a:bodyPr wrap="square">
            <a:spAutoFit/>
          </a:bodyPr>
          <a:lstStyle/>
          <a:p>
            <a:pPr>
              <a:lnSpc>
                <a:spcPct val="107000"/>
              </a:lnSpc>
              <a:spcAft>
                <a:spcPts val="800"/>
              </a:spcAft>
            </a:pPr>
            <a:r>
              <a:rPr lang="en-IN" sz="2400" dirty="0">
                <a:solidFill>
                  <a:schemeClr val="accent1">
                    <a:lumMod val="60000"/>
                    <a:lumOff val="40000"/>
                  </a:schemeClr>
                </a:solidFill>
                <a:effectLst/>
                <a:latin typeface="Arial" panose="020B0604020202020204" pitchFamily="34" charset="0"/>
                <a:ea typeface="Times New Roman" panose="02020603050405020304" pitchFamily="18" charset="0"/>
                <a:cs typeface="Times New Roman" panose="02020603050405020304" pitchFamily="18" charset="0"/>
              </a:rPr>
              <a:t>TCS SALES HIERARCHY/STRUCTURE </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E99D27C-2C32-47D1-9EF7-87895BE46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86" y="390378"/>
            <a:ext cx="8384344" cy="6467622"/>
          </a:xfrm>
          <a:prstGeom prst="rect">
            <a:avLst/>
          </a:prstGeom>
        </p:spPr>
      </p:pic>
      <p:pic>
        <p:nvPicPr>
          <p:cNvPr id="6" name="Picture 5">
            <a:extLst>
              <a:ext uri="{FF2B5EF4-FFF2-40B4-BE49-F238E27FC236}">
                <a16:creationId xmlns:a16="http://schemas.microsoft.com/office/drawing/2014/main" id="{4F83916D-E173-4D34-837E-AFCBF1827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9688" y="215496"/>
            <a:ext cx="2371580" cy="2371580"/>
          </a:xfrm>
          <a:prstGeom prst="rect">
            <a:avLst/>
          </a:prstGeom>
        </p:spPr>
      </p:pic>
    </p:spTree>
    <p:extLst>
      <p:ext uri="{BB962C8B-B14F-4D97-AF65-F5344CB8AC3E}">
        <p14:creationId xmlns:p14="http://schemas.microsoft.com/office/powerpoint/2010/main" val="343089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2417</Words>
  <Application>Microsoft Office PowerPoint</Application>
  <PresentationFormat>Widescreen</PresentationFormat>
  <Paragraphs>102</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Algerian</vt:lpstr>
      <vt:lpstr>-apple-system</vt:lpstr>
      <vt:lpstr>Arial</vt:lpstr>
      <vt:lpstr>Calibri</vt:lpstr>
      <vt:lpstr>Calibri Light</vt:lpstr>
      <vt:lpstr>Courier New</vt:lpstr>
      <vt:lpstr>Georgia</vt:lpstr>
      <vt:lpstr>inherit</vt:lpstr>
      <vt:lpstr>LatoWeb</vt:lpstr>
      <vt:lpstr>Times New Roman</vt:lpstr>
      <vt:lpstr>Wingdings</vt:lpstr>
      <vt:lpstr>Office Theme</vt:lpstr>
      <vt:lpstr>PowerPoint Presentation</vt:lpstr>
      <vt:lpstr>SUBMITED TO TUSHARA MAAM</vt:lpstr>
      <vt:lpstr>Milestone 1 TCS Industry Overview</vt:lpstr>
      <vt:lpstr>PowerPoint Presentation</vt:lpstr>
      <vt:lpstr>Tata Consultancy Services (Briefly Describe)</vt:lpstr>
      <vt:lpstr>TCS SERVICES</vt:lpstr>
      <vt:lpstr>Analyze and Discuss</vt:lpstr>
      <vt:lpstr>Sales and Distribution Milestone 2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Sales and Distribution milestone 3 Report  DISTRIUTION MANAGEMENT OF TCS SALES FORCE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sunstone eudversity</dc:creator>
  <cp:lastModifiedBy>Muskan Kumari</cp:lastModifiedBy>
  <cp:revision>8</cp:revision>
  <dcterms:created xsi:type="dcterms:W3CDTF">2022-04-17T09:33:44Z</dcterms:created>
  <dcterms:modified xsi:type="dcterms:W3CDTF">2022-04-19T05:02:15Z</dcterms:modified>
</cp:coreProperties>
</file>