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96" r:id="rId6"/>
    <p:sldId id="301" r:id="rId7"/>
    <p:sldId id="302" r:id="rId8"/>
    <p:sldId id="287" r:id="rId9"/>
    <p:sldId id="293" r:id="rId10"/>
    <p:sldId id="261" r:id="rId11"/>
    <p:sldId id="297" r:id="rId12"/>
    <p:sldId id="298" r:id="rId13"/>
    <p:sldId id="300"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99" autoAdjust="0"/>
  </p:normalViewPr>
  <p:slideViewPr>
    <p:cSldViewPr snapToGrid="0" snapToObjects="1" showGuides="1">
      <p:cViewPr varScale="1">
        <p:scale>
          <a:sx n="70" d="100"/>
          <a:sy n="70" d="100"/>
        </p:scale>
        <p:origin x="500" y="6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240280"/>
            <a:ext cx="5084064" cy="2130552"/>
          </a:xfrm>
        </p:spPr>
        <p:txBody>
          <a:bodyPr/>
          <a:lstStyle/>
          <a:p>
            <a:r>
              <a:rPr lang="en-US" sz="6000" b="1" dirty="0">
                <a:solidFill>
                  <a:schemeClr val="tx1"/>
                </a:solidFill>
                <a:latin typeface="Calibri" panose="020F0502020204030204" pitchFamily="34" charset="0"/>
                <a:ea typeface="Calibri" panose="020F0502020204030204" pitchFamily="34" charset="0"/>
                <a:cs typeface="Calibri" panose="020F0502020204030204" pitchFamily="34" charset="0"/>
              </a:rPr>
              <a:t>Hospitality</a:t>
            </a:r>
            <a:br>
              <a:rPr lang="en-US" sz="60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6000" b="1" dirty="0">
                <a:solidFill>
                  <a:schemeClr val="tx1"/>
                </a:solidFill>
                <a:latin typeface="Calibri" panose="020F0502020204030204" pitchFamily="34" charset="0"/>
                <a:ea typeface="Calibri" panose="020F0502020204030204" pitchFamily="34" charset="0"/>
                <a:cs typeface="Calibri" panose="020F0502020204030204" pitchFamily="34" charset="0"/>
              </a:rPr>
              <a:t>      Analysis</a:t>
            </a:r>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1040" name="Picture 16" descr="Unforgettable Stay- HOT TUB &amp; Fire Pit- 4 Miles DT - Houses for Rent in  Denver, Colorado, United States - Airbnb">
            <a:extLst>
              <a:ext uri="{FF2B5EF4-FFF2-40B4-BE49-F238E27FC236}">
                <a16:creationId xmlns:a16="http://schemas.microsoft.com/office/drawing/2014/main" id="{B47D70EF-421F-A259-BA95-1D03BB0502BB}"/>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4066" r="2406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218CB-94DE-3F3D-9644-6C2CB14ADD0B}"/>
              </a:ext>
            </a:extLst>
          </p:cNvPr>
          <p:cNvSpPr>
            <a:spLocks noGrp="1"/>
          </p:cNvSpPr>
          <p:nvPr>
            <p:ph type="body" sz="quarter" idx="15"/>
          </p:nvPr>
        </p:nvSpPr>
        <p:spPr>
          <a:xfrm>
            <a:off x="932688" y="941832"/>
            <a:ext cx="6638544" cy="713232"/>
          </a:xfrm>
        </p:spPr>
        <p:txBody>
          <a:bodyPr/>
          <a:lstStyle/>
          <a:p>
            <a:r>
              <a:rPr lang="en-US" sz="4000" dirty="0">
                <a:latin typeface="Calibri" panose="020F0502020204030204" pitchFamily="34" charset="0"/>
                <a:ea typeface="Calibri" panose="020F0502020204030204" pitchFamily="34" charset="0"/>
                <a:cs typeface="Calibri" panose="020F0502020204030204" pitchFamily="34" charset="0"/>
              </a:rPr>
              <a:t>CONCLUSION:-</a:t>
            </a:r>
            <a:endParaRPr lang="en-IN" sz="4000" b="0" dirty="0">
              <a:latin typeface="Calibri" panose="020F0502020204030204" pitchFamily="34" charset="0"/>
              <a:ea typeface="Calibri" panose="020F0502020204030204" pitchFamily="34" charset="0"/>
              <a:cs typeface="Calibri" panose="020F0502020204030204" pitchFamily="34" charset="0"/>
            </a:endParaRPr>
          </a:p>
        </p:txBody>
      </p:sp>
      <p:sp>
        <p:nvSpPr>
          <p:cNvPr id="6" name="Date Placeholder 5">
            <a:extLst>
              <a:ext uri="{FF2B5EF4-FFF2-40B4-BE49-F238E27FC236}">
                <a16:creationId xmlns:a16="http://schemas.microsoft.com/office/drawing/2014/main" id="{8C1DCAF5-9279-BF24-F943-E62853680EC7}"/>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CAFCCAC1-2F6E-C7BB-CE2C-4555DF8E4234}"/>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BEA832D2-E79E-E5E3-3E26-9675119CA427}"/>
              </a:ext>
            </a:extLst>
          </p:cNvPr>
          <p:cNvSpPr>
            <a:spLocks noGrp="1"/>
          </p:cNvSpPr>
          <p:nvPr>
            <p:ph type="sldNum" sz="quarter" idx="18"/>
          </p:nvPr>
        </p:nvSpPr>
        <p:spPr/>
        <p:txBody>
          <a:bodyPr/>
          <a:lstStyle/>
          <a:p>
            <a:fld id="{8D0AFDD5-844D-364D-8AEC-50CF4D36D55D}" type="slidenum">
              <a:rPr lang="en-US" noProof="0" smtClean="0"/>
              <a:pPr/>
              <a:t>10</a:t>
            </a:fld>
            <a:endParaRPr lang="en-US" noProof="0"/>
          </a:p>
        </p:txBody>
      </p:sp>
      <p:sp>
        <p:nvSpPr>
          <p:cNvPr id="11" name="Rectangle 1">
            <a:extLst>
              <a:ext uri="{FF2B5EF4-FFF2-40B4-BE49-F238E27FC236}">
                <a16:creationId xmlns:a16="http://schemas.microsoft.com/office/drawing/2014/main" id="{59A63F3D-84A2-5115-18CA-F5FA82F29E53}"/>
              </a:ext>
            </a:extLst>
          </p:cNvPr>
          <p:cNvSpPr>
            <a:spLocks noGrp="1" noChangeArrowheads="1"/>
          </p:cNvSpPr>
          <p:nvPr>
            <p:ph type="title"/>
          </p:nvPr>
        </p:nvSpPr>
        <p:spPr bwMode="auto">
          <a:xfrm>
            <a:off x="1801086" y="1792188"/>
            <a:ext cx="95504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1.Delhi records the highest occupancy rate and the best ratings among all cities.</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altLang="en-US" sz="1600" b="1" dirty="0">
                <a:latin typeface="Calibri" panose="020F0502020204030204" pitchFamily="34" charset="0"/>
                <a:ea typeface="Calibri" panose="020F0502020204030204" pitchFamily="34" charset="0"/>
                <a:cs typeface="Calibri" panose="020F0502020204030204" pitchFamily="34" charset="0"/>
              </a:rPr>
              <a:t>2.</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Mumbai generates the highest revenue.</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3.In terms of guest numbers, Mumbai accommodates the largest number of visitors compared to other cities.</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4.Guests predominantly prefer the Elite room type.</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5.The property that brings in the highest revenue is </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Atliq</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Exotica.</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6.The month of May sees the highest revenue generation.</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7.Luxury rooms/suites are more favored by guests than Business rooms.</a:t>
            </a:r>
            <a:b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8.The property with the highest occupancy rate is </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Atliq</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Palace </a:t>
            </a:r>
          </a:p>
        </p:txBody>
      </p:sp>
    </p:spTree>
    <p:extLst>
      <p:ext uri="{BB962C8B-B14F-4D97-AF65-F5344CB8AC3E}">
        <p14:creationId xmlns:p14="http://schemas.microsoft.com/office/powerpoint/2010/main" val="110034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6272784" y="2838475"/>
            <a:ext cx="5231989" cy="1541501"/>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Thank You</a:t>
            </a:r>
          </a:p>
        </p:txBody>
      </p:sp>
      <p:pic>
        <p:nvPicPr>
          <p:cNvPr id="2050" name="Picture 2" descr="Thank you Stock Photos, Royalty Free ...">
            <a:extLst>
              <a:ext uri="{FF2B5EF4-FFF2-40B4-BE49-F238E27FC236}">
                <a16:creationId xmlns:a16="http://schemas.microsoft.com/office/drawing/2014/main" id="{7BE9A393-3AA8-0CE3-CEF4-3C0B66850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17" y="258157"/>
            <a:ext cx="10744200" cy="63416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585216" y="1856232"/>
            <a:ext cx="3355848" cy="2953512"/>
          </a:xfrm>
        </p:spPr>
        <p:txBody>
          <a:bodyPr/>
          <a:lstStyle/>
          <a:p>
            <a:r>
              <a:rPr lang="en-US" sz="5400" b="1" dirty="0">
                <a:latin typeface="Calibri" panose="020F0502020204030204" pitchFamily="34" charset="0"/>
                <a:ea typeface="Calibri" panose="020F0502020204030204" pitchFamily="34" charset="0"/>
                <a:cs typeface="Calibri" panose="020F0502020204030204" pitchFamily="34" charset="0"/>
              </a:rPr>
              <a:t>CONTENTS</a:t>
            </a:r>
          </a:p>
        </p:txBody>
      </p:sp>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614416" y="542600"/>
            <a:ext cx="3840480" cy="508962"/>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Why Hospitality Analysis</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614416" y="1807985"/>
            <a:ext cx="3840480" cy="508962"/>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Metrics</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610064" y="3073370"/>
            <a:ext cx="3840480" cy="638300"/>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KPI’S</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650992" y="4382716"/>
            <a:ext cx="3840480" cy="697684"/>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Dashboards Excel , power bi, Tableau</a:t>
            </a:r>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2"/>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614416" y="5675320"/>
            <a:ext cx="3840480" cy="700984"/>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Conclusion</a:t>
            </a:r>
          </a:p>
        </p:txBody>
      </p:sp>
      <p:pic>
        <p:nvPicPr>
          <p:cNvPr id="6154" name="Picture 10" descr="Metric ">
            <a:extLst>
              <a:ext uri="{FF2B5EF4-FFF2-40B4-BE49-F238E27FC236}">
                <a16:creationId xmlns:a16="http://schemas.microsoft.com/office/drawing/2014/main" id="{9092B123-EC01-E07A-AEF7-84C1DC8D6A68}"/>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114421941">
            <a:extLst>
              <a:ext uri="{FF2B5EF4-FFF2-40B4-BE49-F238E27FC236}">
                <a16:creationId xmlns:a16="http://schemas.microsoft.com/office/drawing/2014/main" id="{3447B726-981C-865C-E4F2-F4D174FA8952}"/>
              </a:ext>
            </a:extLst>
          </p:cNvPr>
          <p:cNvPicPr>
            <a:picLocks noGrp="1" noChangeAspect="1" noChangeArrowheads="1"/>
          </p:cNvPicPr>
          <p:nvPr>
            <p:ph type="pic" sz="quarter" idx="12"/>
          </p:nvPr>
        </p:nvPicPr>
        <p:blipFill>
          <a:blip r:embed="rId4">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Business ">
            <a:extLst>
              <a:ext uri="{FF2B5EF4-FFF2-40B4-BE49-F238E27FC236}">
                <a16:creationId xmlns:a16="http://schemas.microsoft.com/office/drawing/2014/main" id="{9FF1BAA0-980B-FCEA-AA46-1F96BB98AA74}"/>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bwMode="auto">
          <a:xfrm>
            <a:off x="4475988" y="4440320"/>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ception ">
            <a:extLst>
              <a:ext uri="{FF2B5EF4-FFF2-40B4-BE49-F238E27FC236}">
                <a16:creationId xmlns:a16="http://schemas.microsoft.com/office/drawing/2014/main" id="{A01F98F7-5FC4-EA11-F5DC-431CE3337BE9}"/>
              </a:ext>
            </a:extLst>
          </p:cNvPr>
          <p:cNvPicPr>
            <a:picLocks noGrp="1" noChangeAspect="1" noChangeArrowheads="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3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7602-C6D8-86DA-69F1-970632A0E393}"/>
              </a:ext>
            </a:extLst>
          </p:cNvPr>
          <p:cNvSpPr>
            <a:spLocks noGrp="1"/>
          </p:cNvSpPr>
          <p:nvPr>
            <p:ph type="title"/>
          </p:nvPr>
        </p:nvSpPr>
        <p:spPr>
          <a:xfrm>
            <a:off x="8010144" y="1143000"/>
            <a:ext cx="3941064" cy="1444752"/>
          </a:xfrm>
        </p:spPr>
        <p:txBody>
          <a:bodyPr/>
          <a:lstStyle/>
          <a:p>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Why Hospitality Analysis ?</a:t>
            </a:r>
            <a:endParaRPr lang="en-IN" sz="4000" dirty="0">
              <a:solidFill>
                <a:schemeClr val="bg1"/>
              </a:solidFill>
            </a:endParaRPr>
          </a:p>
        </p:txBody>
      </p:sp>
      <p:sp>
        <p:nvSpPr>
          <p:cNvPr id="4" name="Content Placeholder 3">
            <a:extLst>
              <a:ext uri="{FF2B5EF4-FFF2-40B4-BE49-F238E27FC236}">
                <a16:creationId xmlns:a16="http://schemas.microsoft.com/office/drawing/2014/main" id="{B6F8ADF0-5054-62B7-8078-0C972899A087}"/>
              </a:ext>
            </a:extLst>
          </p:cNvPr>
          <p:cNvSpPr>
            <a:spLocks noGrp="1"/>
          </p:cNvSpPr>
          <p:nvPr>
            <p:ph idx="1"/>
          </p:nvPr>
        </p:nvSpPr>
        <p:spPr>
          <a:xfrm>
            <a:off x="7886700" y="2633472"/>
            <a:ext cx="4187952" cy="2628901"/>
          </a:xfrm>
        </p:spPr>
        <p:txBody>
          <a:bodyPr/>
          <a:lstStyle/>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Data analytics in hospitality helps hoteliers make data driven decisions that boost efficiency. Use it to improve the customer experience and drive profitability by accurately Forecasting demand. It also gives your F&amp;B department the necessary data to make optimal purchasing decisions. </a:t>
            </a:r>
          </a:p>
          <a:p>
            <a:endParaRPr lang="en-IN" dirty="0"/>
          </a:p>
        </p:txBody>
      </p:sp>
      <p:sp>
        <p:nvSpPr>
          <p:cNvPr id="5" name="Slide Number Placeholder 4">
            <a:extLst>
              <a:ext uri="{FF2B5EF4-FFF2-40B4-BE49-F238E27FC236}">
                <a16:creationId xmlns:a16="http://schemas.microsoft.com/office/drawing/2014/main" id="{B55AF23A-C951-5F76-7C54-5F23970E5089}"/>
              </a:ext>
            </a:extLst>
          </p:cNvPr>
          <p:cNvSpPr>
            <a:spLocks noGrp="1"/>
          </p:cNvSpPr>
          <p:nvPr>
            <p:ph type="sldNum" sz="quarter" idx="12"/>
          </p:nvPr>
        </p:nvSpPr>
        <p:spPr/>
        <p:txBody>
          <a:bodyPr/>
          <a:lstStyle/>
          <a:p>
            <a:fld id="{8D0AFDD5-844D-364D-8AEC-50CF4D36D55D}" type="slidenum">
              <a:rPr lang="en-US" noProof="0" smtClean="0"/>
              <a:pPr/>
              <a:t>3</a:t>
            </a:fld>
            <a:endParaRPr lang="en-US" noProof="0"/>
          </a:p>
        </p:txBody>
      </p:sp>
      <p:pic>
        <p:nvPicPr>
          <p:cNvPr id="5124" name="Picture 4">
            <a:extLst>
              <a:ext uri="{FF2B5EF4-FFF2-40B4-BE49-F238E27FC236}">
                <a16:creationId xmlns:a16="http://schemas.microsoft.com/office/drawing/2014/main" id="{990FEED4-5BC3-8A29-F225-32CC7AF28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797844"/>
            <a:ext cx="6925056" cy="503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78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E900-3ED9-EEF3-D49F-5A153A0C758E}"/>
              </a:ext>
            </a:extLst>
          </p:cNvPr>
          <p:cNvSpPr>
            <a:spLocks noGrp="1"/>
          </p:cNvSpPr>
          <p:nvPr>
            <p:ph type="title"/>
          </p:nvPr>
        </p:nvSpPr>
        <p:spPr>
          <a:xfrm>
            <a:off x="8165592" y="1307488"/>
            <a:ext cx="3419856" cy="1179680"/>
          </a:xfrm>
        </p:spPr>
        <p:txBody>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METRICS</a:t>
            </a:r>
            <a:endParaRPr lang="en-IN"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EB8203B-8104-D5D5-0B6B-1B7B3CC26BFC}"/>
              </a:ext>
            </a:extLst>
          </p:cNvPr>
          <p:cNvSpPr>
            <a:spLocks noGrp="1"/>
          </p:cNvSpPr>
          <p:nvPr>
            <p:ph idx="1"/>
          </p:nvPr>
        </p:nvSpPr>
        <p:spPr>
          <a:xfrm>
            <a:off x="7994904" y="2363724"/>
            <a:ext cx="4197096" cy="2130552"/>
          </a:xfrm>
        </p:spPr>
        <p:txBody>
          <a:bodyPr/>
          <a:lstStyle/>
          <a:p>
            <a:r>
              <a:rPr lang="en-US" b="1" dirty="0">
                <a:solidFill>
                  <a:schemeClr val="bg1"/>
                </a:solidFill>
              </a:rPr>
              <a:t>Hotel Performance metrics are crucial for evaluating a hotel’s operational efficiency, financial performance, and guest satisfaction. Occupancy rate and ADR assess demand and pricing strategies, while RevPAR and </a:t>
            </a:r>
            <a:r>
              <a:rPr lang="en-US" b="1" dirty="0" err="1">
                <a:solidFill>
                  <a:schemeClr val="bg1"/>
                </a:solidFill>
              </a:rPr>
              <a:t>TRevPAR</a:t>
            </a:r>
            <a:r>
              <a:rPr lang="en-US" b="1" dirty="0">
                <a:solidFill>
                  <a:schemeClr val="bg1"/>
                </a:solidFill>
              </a:rPr>
              <a:t> offer a comprehensive view of revenue generation</a:t>
            </a:r>
            <a:endParaRPr lang="en-IN" b="1" dirty="0">
              <a:solidFill>
                <a:schemeClr val="bg1"/>
              </a:solidFill>
            </a:endParaRPr>
          </a:p>
        </p:txBody>
      </p:sp>
      <p:sp>
        <p:nvSpPr>
          <p:cNvPr id="5" name="Slide Number Placeholder 4">
            <a:extLst>
              <a:ext uri="{FF2B5EF4-FFF2-40B4-BE49-F238E27FC236}">
                <a16:creationId xmlns:a16="http://schemas.microsoft.com/office/drawing/2014/main" id="{1E02A975-CBB5-93C7-C3B2-3899DB1F7838}"/>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pic>
        <p:nvPicPr>
          <p:cNvPr id="7170" name="Picture 2">
            <a:extLst>
              <a:ext uri="{FF2B5EF4-FFF2-40B4-BE49-F238E27FC236}">
                <a16:creationId xmlns:a16="http://schemas.microsoft.com/office/drawing/2014/main" id="{8FCAE4F4-67CC-5B96-2158-98C6747246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371"/>
          <a:stretch/>
        </p:blipFill>
        <p:spPr bwMode="auto">
          <a:xfrm>
            <a:off x="619015" y="896008"/>
            <a:ext cx="6814787" cy="467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88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9015984" y="941832"/>
            <a:ext cx="2432304" cy="676656"/>
          </a:xfrm>
        </p:spPr>
        <p:txBody>
          <a:bodyPr/>
          <a:lstStyle/>
          <a:p>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KPI’s</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877556" y="1856232"/>
            <a:ext cx="4314444" cy="4773168"/>
          </a:xfrm>
        </p:spPr>
        <p:txBody>
          <a:bodyPr/>
          <a:lstStyle/>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Total Revenue</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Occupancy</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Cancellation Rate</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Total Booking</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Utilize Capacity </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Trend Analysis</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Weekday &amp; Weekend revenue and bookings</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Revenue by state &amp; hotels</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Class wise revenue </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Checked out cancel no show</a:t>
            </a:r>
          </a:p>
          <a:p>
            <a:pPr marL="342900" indent="-342900" algn="just">
              <a:buAutoNum type="arabicPeriod"/>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Weekly trend key trend </a:t>
            </a:r>
          </a:p>
          <a:p>
            <a:pPr marL="0" algn="just"/>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Revenue, Total booking, occupancy </a:t>
            </a:r>
          </a:p>
          <a:p>
            <a:endParaRPr lang="en-US" dirty="0"/>
          </a:p>
        </p:txBody>
      </p:sp>
      <p:pic>
        <p:nvPicPr>
          <p:cNvPr id="4098" name="Picture 2" descr="Why are KPIs Important? The Importance of KPIs">
            <a:extLst>
              <a:ext uri="{FF2B5EF4-FFF2-40B4-BE49-F238E27FC236}">
                <a16:creationId xmlns:a16="http://schemas.microsoft.com/office/drawing/2014/main" id="{71EA6B0C-A58F-560D-D518-D888FCC9C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820293"/>
            <a:ext cx="6958584" cy="501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5400" b="1" dirty="0">
                <a:latin typeface="Calibri" panose="020F0502020204030204" pitchFamily="34" charset="0"/>
                <a:ea typeface="Calibri" panose="020F0502020204030204" pitchFamily="34" charset="0"/>
                <a:cs typeface="Calibri" panose="020F0502020204030204" pitchFamily="34" charset="0"/>
              </a:rPr>
              <a:t>DASHBOARD</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b="1" dirty="0"/>
              <a:t>EXCEL</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Excel dashboard" is a visual representation of key data points and metrics designed to provide a concise overview of information for easy analysis and decision-making.</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POWER BI</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 Power BI dashboard is a dynamic and interactive platform for visualizing and analyzing data from multiple sources</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dirty="0"/>
              <a:t>​ </a:t>
            </a:r>
            <a:r>
              <a:rPr lang="en-US" b="1" dirty="0"/>
              <a:t>TABLEAU</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 Tableau dashboard serves as a dynamic and visual representation of data, enabling users to gain insights and make informed decisions.</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4000" b="1" dirty="0">
                <a:latin typeface="Calibri" panose="020F0502020204030204" pitchFamily="34" charset="0"/>
                <a:ea typeface="Calibri" panose="020F0502020204030204" pitchFamily="34" charset="0"/>
                <a:cs typeface="Calibri" panose="020F0502020204030204" pitchFamily="34" charset="0"/>
              </a:rPr>
              <a:t>EXCEL DASHBOARD</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Content Placeholder 8">
            <a:extLst>
              <a:ext uri="{FF2B5EF4-FFF2-40B4-BE49-F238E27FC236}">
                <a16:creationId xmlns:a16="http://schemas.microsoft.com/office/drawing/2014/main" id="{54DD4B8C-6F7B-3BCD-1149-2A2B9ED2B65D}"/>
              </a:ext>
            </a:extLst>
          </p:cNvPr>
          <p:cNvPicPr>
            <a:picLocks noGrp="1" noChangeAspect="1"/>
          </p:cNvPicPr>
          <p:nvPr>
            <p:ph idx="1"/>
          </p:nvPr>
        </p:nvPicPr>
        <p:blipFill>
          <a:blip r:embed="rId2"/>
          <a:srcRect l="694" t="32157" r="62169" b="14773"/>
          <a:stretch/>
        </p:blipFill>
        <p:spPr>
          <a:xfrm>
            <a:off x="838200" y="1280161"/>
            <a:ext cx="10689336" cy="50657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108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D4B3-AF29-CA0D-2A50-A383FAAA3F0A}"/>
              </a:ext>
            </a:extLst>
          </p:cNvPr>
          <p:cNvSpPr>
            <a:spLocks noGrp="1"/>
          </p:cNvSpPr>
          <p:nvPr>
            <p:ph type="title"/>
          </p:nvPr>
        </p:nvSpPr>
        <p:spPr>
          <a:xfrm>
            <a:off x="1139952" y="402336"/>
            <a:ext cx="9912096" cy="1014984"/>
          </a:xfrm>
        </p:spPr>
        <p:txBody>
          <a:bodyPr/>
          <a:lstStyle/>
          <a:p>
            <a:r>
              <a:rPr lang="en-US" sz="4000" b="1" dirty="0">
                <a:latin typeface="Calibri" panose="020F0502020204030204" pitchFamily="34" charset="0"/>
                <a:ea typeface="Calibri" panose="020F0502020204030204" pitchFamily="34" charset="0"/>
                <a:cs typeface="Calibri" panose="020F0502020204030204" pitchFamily="34" charset="0"/>
              </a:rPr>
              <a:t>POWER BI DASHBOARD</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C6A2117D-A596-28AC-C695-489C401862A6}"/>
              </a:ext>
            </a:extLst>
          </p:cNvPr>
          <p:cNvPicPr>
            <a:picLocks noGrp="1" noChangeAspect="1"/>
          </p:cNvPicPr>
          <p:nvPr>
            <p:ph idx="1"/>
          </p:nvPr>
        </p:nvPicPr>
        <p:blipFill>
          <a:blip r:embed="rId2"/>
          <a:srcRect t="2782"/>
          <a:stretch/>
        </p:blipFill>
        <p:spPr>
          <a:xfrm>
            <a:off x="838200" y="1234336"/>
            <a:ext cx="10674096" cy="5111600"/>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841EFC7D-62F7-C90E-BA55-FDB80500E888}"/>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6" name="Date Placeholder 5">
            <a:extLst>
              <a:ext uri="{FF2B5EF4-FFF2-40B4-BE49-F238E27FC236}">
                <a16:creationId xmlns:a16="http://schemas.microsoft.com/office/drawing/2014/main" id="{08E7129A-90A5-2BD0-B155-C35CA2E2CC8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52703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CA7-4CC1-FA85-DC47-81AD634E0315}"/>
              </a:ext>
            </a:extLst>
          </p:cNvPr>
          <p:cNvSpPr>
            <a:spLocks noGrp="1"/>
          </p:cNvSpPr>
          <p:nvPr>
            <p:ph type="title"/>
          </p:nvPr>
        </p:nvSpPr>
        <p:spPr>
          <a:xfrm>
            <a:off x="1139952" y="411480"/>
            <a:ext cx="9912096" cy="1014984"/>
          </a:xfrm>
        </p:spPr>
        <p:txBody>
          <a:bodyPr/>
          <a:lstStyle/>
          <a:p>
            <a:r>
              <a:rPr lang="en-US" sz="4000" b="1" dirty="0">
                <a:latin typeface="Calibri" panose="020F0502020204030204" pitchFamily="34" charset="0"/>
                <a:ea typeface="Calibri" panose="020F0502020204030204" pitchFamily="34" charset="0"/>
                <a:cs typeface="Calibri" panose="020F0502020204030204" pitchFamily="34" charset="0"/>
              </a:rPr>
              <a:t>TABLEAU DASHBOARD</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7BB856AE-4001-4C7D-4B96-7D6F6693A813}"/>
              </a:ext>
            </a:extLst>
          </p:cNvPr>
          <p:cNvPicPr>
            <a:picLocks noGrp="1" noChangeAspect="1"/>
          </p:cNvPicPr>
          <p:nvPr>
            <p:ph idx="1"/>
          </p:nvPr>
        </p:nvPicPr>
        <p:blipFill>
          <a:blip r:embed="rId2"/>
          <a:stretch>
            <a:fillRect/>
          </a:stretch>
        </p:blipFill>
        <p:spPr>
          <a:xfrm>
            <a:off x="621792" y="1197760"/>
            <a:ext cx="10802881" cy="5148176"/>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32041CE1-A796-E0AE-C8AE-EAFEB2070283}"/>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6" name="Date Placeholder 5">
            <a:extLst>
              <a:ext uri="{FF2B5EF4-FFF2-40B4-BE49-F238E27FC236}">
                <a16:creationId xmlns:a16="http://schemas.microsoft.com/office/drawing/2014/main" id="{A1115E8B-CCAF-60D8-B49C-D8E93A58642C}"/>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2546804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{D7AF4CD0-60D1-4704-A0FA-2801E2B0A8A1}tf11429527_win32</Template>
  <TotalTime>217</TotalTime>
  <Words>365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Karla</vt:lpstr>
      <vt:lpstr>Univers Condensed Light</vt:lpstr>
      <vt:lpstr>Office Theme</vt:lpstr>
      <vt:lpstr>Hospitality       Analysis</vt:lpstr>
      <vt:lpstr>CONTENTS</vt:lpstr>
      <vt:lpstr>Why Hospitality Analysis ?</vt:lpstr>
      <vt:lpstr>METRICS</vt:lpstr>
      <vt:lpstr>KPI’s</vt:lpstr>
      <vt:lpstr>DASHBOARD</vt:lpstr>
      <vt:lpstr>EXCEL DASHBOARD</vt:lpstr>
      <vt:lpstr>POWER BI DASHBOARD</vt:lpstr>
      <vt:lpstr>TABLEAU DASHBOARD</vt:lpstr>
      <vt:lpstr>1.Delhi records the highest occupancy rate and the best ratings among all cities.  2.Mumbai generates the highest revenue.  3.In terms of guest numbers, Mumbai accommodates the largest number of visitors compared to other cities.  4.Guests predominantly prefer the Elite room type.  5.The property that brings in the highest revenue is Atliq Exotica.  6.The month of May sees the highest revenue generation.  7.Luxury rooms/suites are more favored by guests than Business rooms.  8.The property with the highest occupancy rate is Atliq Palace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Muskan Shaikh</dc:creator>
  <cp:lastModifiedBy>Muskan Shaikh</cp:lastModifiedBy>
  <cp:revision>13</cp:revision>
  <dcterms:created xsi:type="dcterms:W3CDTF">2024-11-26T08:22:03Z</dcterms:created>
  <dcterms:modified xsi:type="dcterms:W3CDTF">2024-11-29T14:09:02Z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