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Nuni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1e0fcc8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1e0fcc8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1e0fcc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1e0fcc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1e0fcc8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1e0fcc8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1e0fcc8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1e0fcc8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1dd071ed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1dd071ed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1dd071ed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1dd071ed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1e0fcc82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1e0fcc82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1dd071ed6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1dd071ed6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1dd071ed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1dd071ed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1e0fcc82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1e0fcc82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1dd071ed6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1dd071ed6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dd071ed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dd071ed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1dd071ed6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1dd071ed6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1e0fcc82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1e0fcc82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1dd071ed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1dd071ed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ext-summaryzer-app.herokuapp.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SUMMARIZER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NLP based Web Application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idx="1" type="body"/>
          </p:nvPr>
        </p:nvSpPr>
        <p:spPr>
          <a:xfrm>
            <a:off x="1166925" y="509825"/>
            <a:ext cx="73866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3. </a:t>
            </a:r>
            <a:r>
              <a:rPr lang="en" sz="1500"/>
              <a:t>nltk</a:t>
            </a:r>
            <a:endParaRPr sz="1500"/>
          </a:p>
          <a:p>
            <a:pPr indent="0" lvl="0" marL="0" rtl="0" algn="l">
              <a:spcBef>
                <a:spcPts val="1200"/>
              </a:spcBef>
              <a:spcAft>
                <a:spcPts val="0"/>
              </a:spcAft>
              <a:buNone/>
            </a:pPr>
            <a:r>
              <a:rPr lang="en" sz="1500">
                <a:latin typeface="Arial"/>
                <a:ea typeface="Arial"/>
                <a:cs typeface="Arial"/>
                <a:sym typeface="Arial"/>
              </a:rPr>
              <a:t>Natural language processing (NLP) is a field that focuses on making natural human language usable by computer programs.Libraries used in project are:-</a:t>
            </a:r>
            <a:endParaRPr sz="1500">
              <a:latin typeface="Arial"/>
              <a:ea typeface="Arial"/>
              <a:cs typeface="Arial"/>
              <a:sym typeface="Arial"/>
            </a:endParaRPr>
          </a:p>
          <a:p>
            <a:pPr indent="457200" lvl="0" marL="0" rtl="0" algn="l">
              <a:spcBef>
                <a:spcPts val="0"/>
              </a:spcBef>
              <a:spcAft>
                <a:spcPts val="0"/>
              </a:spcAft>
              <a:buNone/>
            </a:pPr>
            <a:r>
              <a:rPr lang="en" sz="1500">
                <a:latin typeface="Arial"/>
                <a:ea typeface="Arial"/>
                <a:cs typeface="Arial"/>
                <a:sym typeface="Arial"/>
              </a:rPr>
              <a:t>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Nltk.tokenize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nltk.corpus</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rPr lang="en" sz="1500"/>
              <a:t>4. Gensim</a:t>
            </a:r>
            <a:endParaRPr sz="1500"/>
          </a:p>
          <a:p>
            <a:pPr indent="0" lvl="0" marL="0" rtl="0" algn="just">
              <a:lnSpc>
                <a:spcPct val="160000"/>
              </a:lnSpc>
              <a:spcBef>
                <a:spcPts val="1200"/>
              </a:spcBef>
              <a:spcAft>
                <a:spcPts val="700"/>
              </a:spcAft>
              <a:buNone/>
            </a:pPr>
            <a:r>
              <a:rPr lang="en" sz="1500">
                <a:latin typeface="Nunito"/>
                <a:ea typeface="Nunito"/>
                <a:cs typeface="Nunito"/>
                <a:sym typeface="Nunito"/>
              </a:rPr>
              <a:t>Ge</a:t>
            </a:r>
            <a:r>
              <a:rPr i="1" lang="en" sz="1500">
                <a:latin typeface="Nunito"/>
                <a:ea typeface="Nunito"/>
                <a:cs typeface="Nunito"/>
                <a:sym typeface="Nunito"/>
              </a:rPr>
              <a:t>nsim = “Generate Similar”</a:t>
            </a:r>
            <a:r>
              <a:rPr lang="en" sz="1500">
                <a:latin typeface="Nunito"/>
                <a:ea typeface="Nunito"/>
                <a:cs typeface="Nunito"/>
                <a:sym typeface="Nunito"/>
              </a:rPr>
              <a:t> is a popular open source natural language processing (NLP) library used for unsupervised topic modeling.Gensim, implemented in Python and Cython, is designed to handle large text collections using data streaming as well as incremental online algorithms. This makes it different from those machine learning software packages that target only in-memory processing.</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6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Summarization using URL</a:t>
            </a:r>
            <a:endParaRPr b="1"/>
          </a:p>
        </p:txBody>
      </p:sp>
      <p:sp>
        <p:nvSpPr>
          <p:cNvPr id="197" name="Google Shape;197;p23"/>
          <p:cNvSpPr txBox="1"/>
          <p:nvPr>
            <p:ph idx="1" type="body"/>
          </p:nvPr>
        </p:nvSpPr>
        <p:spPr>
          <a:xfrm>
            <a:off x="1297500" y="1357325"/>
            <a:ext cx="7038900" cy="31215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Enter a URL</a:t>
            </a:r>
            <a:endParaRPr sz="2000"/>
          </a:p>
          <a:p>
            <a:pPr indent="-355600" lvl="0" marL="457200" rtl="0" algn="just">
              <a:spcBef>
                <a:spcPts val="0"/>
              </a:spcBef>
              <a:spcAft>
                <a:spcPts val="0"/>
              </a:spcAft>
              <a:buSzPts val="2000"/>
              <a:buChar char="●"/>
            </a:pPr>
            <a:r>
              <a:rPr lang="en" sz="2000"/>
              <a:t>Extract the text by using Beautiful Soup through that URL</a:t>
            </a:r>
            <a:endParaRPr sz="2000"/>
          </a:p>
          <a:p>
            <a:pPr indent="-355600" lvl="0" marL="457200" rtl="0" algn="just">
              <a:spcBef>
                <a:spcPts val="0"/>
              </a:spcBef>
              <a:spcAft>
                <a:spcPts val="0"/>
              </a:spcAft>
              <a:buSzPts val="2000"/>
              <a:buChar char="●"/>
            </a:pPr>
            <a:r>
              <a:rPr lang="en" sz="2000"/>
              <a:t>Beautiful Soup:</a:t>
            </a:r>
            <a:endParaRPr sz="2000"/>
          </a:p>
          <a:p>
            <a:pPr indent="0" lvl="0" marL="914400" rtl="0" algn="just">
              <a:spcBef>
                <a:spcPts val="1200"/>
              </a:spcBef>
              <a:spcAft>
                <a:spcPts val="0"/>
              </a:spcAft>
              <a:buNone/>
            </a:pPr>
            <a:r>
              <a:rPr lang="en" sz="2000"/>
              <a:t>-  It uses HTML tags to extract data from web pages</a:t>
            </a:r>
            <a:endParaRPr sz="2000"/>
          </a:p>
          <a:p>
            <a:pPr indent="0" lvl="0" marL="914400" rtl="0" algn="just">
              <a:spcBef>
                <a:spcPts val="1200"/>
              </a:spcBef>
              <a:spcAft>
                <a:spcPts val="0"/>
              </a:spcAft>
              <a:buNone/>
            </a:pPr>
            <a:r>
              <a:rPr lang="en" sz="2000"/>
              <a:t>-  Here, we are using &lt;p&gt; (paragraph tags) to extract </a:t>
            </a:r>
            <a:endParaRPr sz="2000"/>
          </a:p>
          <a:p>
            <a:pPr indent="0" lvl="0" marL="914400" rtl="0" algn="just">
              <a:spcBef>
                <a:spcPts val="1200"/>
              </a:spcBef>
              <a:spcAft>
                <a:spcPts val="1200"/>
              </a:spcAft>
              <a:buNone/>
            </a:pPr>
            <a:r>
              <a:rPr lang="en" sz="2000"/>
              <a:t>    text from the webpage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Compare Summarizers</a:t>
            </a:r>
            <a:endParaRPr b="1">
              <a:latin typeface="Arial"/>
              <a:ea typeface="Arial"/>
              <a:cs typeface="Arial"/>
              <a:sym typeface="Arial"/>
            </a:endParaRPr>
          </a:p>
        </p:txBody>
      </p:sp>
      <p:sp>
        <p:nvSpPr>
          <p:cNvPr id="203" name="Google Shape;203;p24"/>
          <p:cNvSpPr txBox="1"/>
          <p:nvPr>
            <p:ph idx="1" type="body"/>
          </p:nvPr>
        </p:nvSpPr>
        <p:spPr>
          <a:xfrm>
            <a:off x="1297500" y="1379250"/>
            <a:ext cx="7038900" cy="30996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 sz="1500"/>
              <a:t>Compare summarizer is an another page linked to our website. </a:t>
            </a:r>
            <a:endParaRPr sz="1500"/>
          </a:p>
          <a:p>
            <a:pPr indent="-323850" lvl="0" marL="457200" rtl="0" algn="just">
              <a:spcBef>
                <a:spcPts val="0"/>
              </a:spcBef>
              <a:spcAft>
                <a:spcPts val="0"/>
              </a:spcAft>
              <a:buSzPts val="1500"/>
              <a:buChar char="●"/>
            </a:pPr>
            <a:r>
              <a:rPr lang="en" sz="1500"/>
              <a:t>User can access this page by clicking the “Compare Summarizer” nav-link present in the navbar. </a:t>
            </a:r>
            <a:endParaRPr sz="1500"/>
          </a:p>
          <a:p>
            <a:pPr indent="-323850" lvl="0" marL="457200" rtl="0" algn="just">
              <a:spcBef>
                <a:spcPts val="0"/>
              </a:spcBef>
              <a:spcAft>
                <a:spcPts val="0"/>
              </a:spcAft>
              <a:buSzPts val="1500"/>
              <a:buChar char="●"/>
            </a:pPr>
            <a:r>
              <a:rPr lang="en" sz="1500"/>
              <a:t>After reaching the page,  the user will find the input text and the summary associated with the respective text obtained  from a particular algorithm that has been selected.</a:t>
            </a:r>
            <a:endParaRPr sz="1500"/>
          </a:p>
          <a:p>
            <a:pPr indent="-323850" lvl="0" marL="457200" rtl="0" algn="just">
              <a:spcBef>
                <a:spcPts val="0"/>
              </a:spcBef>
              <a:spcAft>
                <a:spcPts val="0"/>
              </a:spcAft>
              <a:buSzPts val="1500"/>
              <a:buChar char="●"/>
            </a:pPr>
            <a:r>
              <a:rPr lang="en" sz="1500"/>
              <a:t>The user can also obtain different summaries of the input text by clicking on the different algorithms.</a:t>
            </a:r>
            <a:endParaRPr sz="1500"/>
          </a:p>
          <a:p>
            <a:pPr indent="-323850" lvl="0" marL="457200" rtl="0" algn="just">
              <a:spcBef>
                <a:spcPts val="0"/>
              </a:spcBef>
              <a:spcAft>
                <a:spcPts val="0"/>
              </a:spcAft>
              <a:buSzPts val="1500"/>
              <a:buChar char="●"/>
            </a:pPr>
            <a:r>
              <a:rPr lang="en" sz="1500"/>
              <a:t>He can also compare the minimum reading time which will be displayed along with the summary. </a:t>
            </a:r>
            <a:endParaRPr sz="1500"/>
          </a:p>
          <a:p>
            <a:pPr indent="-323850" lvl="0" marL="457200" rtl="0" algn="just">
              <a:spcBef>
                <a:spcPts val="0"/>
              </a:spcBef>
              <a:spcAft>
                <a:spcPts val="0"/>
              </a:spcAft>
              <a:buSzPts val="1500"/>
              <a:buChar char="●"/>
            </a:pPr>
            <a:r>
              <a:rPr lang="en" sz="1500"/>
              <a:t>Then he can choose the best choice according to his requirement.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Integration</a:t>
            </a:r>
            <a:endParaRPr b="1">
              <a:latin typeface="Arial"/>
              <a:ea typeface="Arial"/>
              <a:cs typeface="Arial"/>
              <a:sym typeface="Arial"/>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For the integration purpose we are using flask. Flask is a python based micro-framework used for small scale website. We are designing a web application where the user can throw the input  in the form of plain text or the URL of a website from which he wants to obtain the summary.</a:t>
            </a:r>
            <a:endParaRPr sz="1500"/>
          </a:p>
          <a:p>
            <a:pPr indent="0" lvl="0" marL="0" rtl="0" algn="l">
              <a:spcBef>
                <a:spcPts val="1200"/>
              </a:spcBef>
              <a:spcAft>
                <a:spcPts val="1200"/>
              </a:spcAft>
              <a:buNone/>
            </a:pPr>
            <a:r>
              <a:rPr lang="en" sz="1500"/>
              <a:t>In flask we create functions according to the number of pages of the web application. Each page has a function associated to it. Since our  web application contains two pages, two functions of flask will be declared along with various other functions.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a:t>
            </a:r>
            <a:endParaRPr/>
          </a:p>
        </p:txBody>
      </p:sp>
      <p:sp>
        <p:nvSpPr>
          <p:cNvPr id="215" name="Google Shape;215;p26"/>
          <p:cNvSpPr txBox="1"/>
          <p:nvPr>
            <p:ph idx="1" type="body"/>
          </p:nvPr>
        </p:nvSpPr>
        <p:spPr>
          <a:xfrm>
            <a:off x="1297500" y="1544875"/>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50000"/>
              </a:lnSpc>
              <a:spcBef>
                <a:spcPts val="0"/>
              </a:spcBef>
              <a:spcAft>
                <a:spcPts val="0"/>
              </a:spcAft>
              <a:buNone/>
            </a:pPr>
            <a:r>
              <a:rPr b="1" lang="en" sz="2062"/>
              <a:t>We are deploying our flask based web app on Heroku platform.</a:t>
            </a:r>
            <a:endParaRPr b="1" sz="2062"/>
          </a:p>
          <a:p>
            <a:pPr indent="0" lvl="0" marL="0" rtl="0" algn="just">
              <a:lnSpc>
                <a:spcPct val="150000"/>
              </a:lnSpc>
              <a:spcBef>
                <a:spcPts val="1200"/>
              </a:spcBef>
              <a:spcAft>
                <a:spcPts val="0"/>
              </a:spcAft>
              <a:buNone/>
            </a:pPr>
            <a:r>
              <a:rPr lang="en" sz="2062"/>
              <a:t>Heroku is a  platform as a service(PaaS).</a:t>
            </a:r>
            <a:r>
              <a:rPr lang="en" sz="2062"/>
              <a:t>Heroku makes building and deploying applications really friendly for developers.It removes much of the burden related to building and running web applications,taking care of most infrastructure details and letting you focus on creating and improving the app.All heroku-based applications are hosted by Amazon Web Service(AWS).</a:t>
            </a:r>
            <a:endParaRPr sz="2062"/>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405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Web link to our project</a:t>
            </a:r>
            <a:endParaRPr b="1"/>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https://text-summaryzer-app.herokuapp.com/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200"/>
              <a:t>Thank you</a:t>
            </a:r>
            <a:endParaRPr b="1" sz="4200"/>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200"/>
              <a:t>Made by: </a:t>
            </a:r>
            <a:endParaRPr b="1" sz="2200"/>
          </a:p>
          <a:p>
            <a:pPr indent="0" lvl="0" marL="0" rtl="0" algn="just">
              <a:spcBef>
                <a:spcPts val="1200"/>
              </a:spcBef>
              <a:spcAft>
                <a:spcPts val="0"/>
              </a:spcAft>
              <a:buNone/>
            </a:pPr>
            <a:r>
              <a:rPr b="1" lang="en" sz="2200"/>
              <a:t>Krati Tiwari (18223)</a:t>
            </a:r>
            <a:endParaRPr b="1" sz="2200"/>
          </a:p>
          <a:p>
            <a:pPr indent="0" lvl="0" marL="0" rtl="0" algn="just">
              <a:spcBef>
                <a:spcPts val="1200"/>
              </a:spcBef>
              <a:spcAft>
                <a:spcPts val="0"/>
              </a:spcAft>
              <a:buNone/>
            </a:pPr>
            <a:r>
              <a:rPr b="1" lang="en" sz="2200"/>
              <a:t>Muskan Gupta (18228)</a:t>
            </a:r>
            <a:endParaRPr b="1" sz="2200"/>
          </a:p>
          <a:p>
            <a:pPr indent="0" lvl="0" marL="0" rtl="0" algn="just">
              <a:spcBef>
                <a:spcPts val="1200"/>
              </a:spcBef>
              <a:spcAft>
                <a:spcPts val="1200"/>
              </a:spcAft>
              <a:buNone/>
            </a:pPr>
            <a:r>
              <a:rPr b="1" lang="en" sz="2200"/>
              <a:t>Suchita Yadav (18252)</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Text Summarizer</a:t>
            </a:r>
            <a:endParaRPr/>
          </a:p>
        </p:txBody>
      </p:sp>
      <p:sp>
        <p:nvSpPr>
          <p:cNvPr id="141" name="Google Shape;141;p14"/>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Arial"/>
                <a:ea typeface="Arial"/>
                <a:cs typeface="Arial"/>
                <a:sym typeface="Arial"/>
              </a:rPr>
              <a:t>Text Summarizer is a machine learning and web application project designed to convert a text into a summary. </a:t>
            </a:r>
            <a:r>
              <a:rPr lang="en" sz="1750">
                <a:latin typeface="Arial"/>
                <a:ea typeface="Arial"/>
                <a:cs typeface="Arial"/>
                <a:sym typeface="Arial"/>
              </a:rPr>
              <a:t>Text summarization is the problem of creating a short, accurate, and fluent summary of a longer text document.</a:t>
            </a:r>
            <a:endParaRPr sz="1750">
              <a:latin typeface="Arial"/>
              <a:ea typeface="Arial"/>
              <a:cs typeface="Arial"/>
              <a:sym typeface="Arial"/>
            </a:endParaRPr>
          </a:p>
          <a:p>
            <a:pPr indent="0" lvl="0" marL="0" rtl="0" algn="just">
              <a:spcBef>
                <a:spcPts val="1200"/>
              </a:spcBef>
              <a:spcAft>
                <a:spcPts val="1200"/>
              </a:spcAft>
              <a:buNone/>
            </a:pPr>
            <a:r>
              <a:rPr lang="en" sz="1750">
                <a:latin typeface="Arial"/>
                <a:ea typeface="Arial"/>
                <a:cs typeface="Arial"/>
                <a:sym typeface="Arial"/>
              </a:rPr>
              <a:t>Automatic text summarization methods are greatly needed to address the ever-growing amount of text data available online to both better help discover relevant information and to consume relevant information faster.</a:t>
            </a:r>
            <a:endParaRPr sz="17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Summarization techniques: </a:t>
            </a:r>
            <a:endParaRPr/>
          </a:p>
        </p:txBody>
      </p:sp>
      <p:sp>
        <p:nvSpPr>
          <p:cNvPr id="147" name="Google Shape;147;p15"/>
          <p:cNvSpPr txBox="1"/>
          <p:nvPr>
            <p:ph idx="1" type="body"/>
          </p:nvPr>
        </p:nvSpPr>
        <p:spPr>
          <a:xfrm>
            <a:off x="1297500" y="988300"/>
            <a:ext cx="7038900" cy="3490500"/>
          </a:xfrm>
          <a:prstGeom prst="rect">
            <a:avLst/>
          </a:prstGeom>
        </p:spPr>
        <p:txBody>
          <a:bodyPr anchorCtr="0" anchor="t" bIns="91425" lIns="91425" spcFirstLastPara="1" rIns="91425" wrap="square" tIns="91425">
            <a:normAutofit fontScale="25000" lnSpcReduction="20000"/>
          </a:bodyPr>
          <a:lstStyle/>
          <a:p>
            <a:pPr indent="-317500" lvl="0" marL="457200" rtl="0" algn="l">
              <a:lnSpc>
                <a:spcPct val="150000"/>
              </a:lnSpc>
              <a:spcBef>
                <a:spcPts val="0"/>
              </a:spcBef>
              <a:spcAft>
                <a:spcPts val="0"/>
              </a:spcAft>
              <a:buSzPct val="100000"/>
              <a:buFont typeface="Arial"/>
              <a:buChar char="➢"/>
            </a:pPr>
            <a:r>
              <a:rPr b="1" lang="en" sz="5600">
                <a:latin typeface="Arial"/>
                <a:ea typeface="Arial"/>
                <a:cs typeface="Arial"/>
                <a:sym typeface="Arial"/>
              </a:rPr>
              <a:t>Extractive Summarization: </a:t>
            </a:r>
            <a:endParaRPr b="1" sz="5600">
              <a:latin typeface="Arial"/>
              <a:ea typeface="Arial"/>
              <a:cs typeface="Arial"/>
              <a:sym typeface="Arial"/>
            </a:endParaRPr>
          </a:p>
          <a:p>
            <a:pPr indent="0" lvl="0" marL="457200" rtl="0" algn="l">
              <a:lnSpc>
                <a:spcPct val="150000"/>
              </a:lnSpc>
              <a:spcBef>
                <a:spcPts val="1200"/>
              </a:spcBef>
              <a:spcAft>
                <a:spcPts val="0"/>
              </a:spcAft>
              <a:buNone/>
            </a:pPr>
            <a:r>
              <a:rPr lang="en" sz="5600">
                <a:latin typeface="Arial"/>
                <a:ea typeface="Arial"/>
                <a:cs typeface="Arial"/>
                <a:sym typeface="Arial"/>
              </a:rPr>
              <a:t>It means identifying important sections of the text and generating them precisely producing a subset of the sentences from the original text. </a:t>
            </a:r>
            <a:endParaRPr sz="5600">
              <a:latin typeface="Arial"/>
              <a:ea typeface="Arial"/>
              <a:cs typeface="Arial"/>
              <a:sym typeface="Arial"/>
            </a:endParaRPr>
          </a:p>
          <a:p>
            <a:pPr indent="-317500" lvl="0" marL="457200" rtl="0" algn="l">
              <a:lnSpc>
                <a:spcPct val="150000"/>
              </a:lnSpc>
              <a:spcBef>
                <a:spcPts val="1200"/>
              </a:spcBef>
              <a:spcAft>
                <a:spcPts val="0"/>
              </a:spcAft>
              <a:buSzPct val="100000"/>
              <a:buFont typeface="Arial"/>
              <a:buChar char="➢"/>
            </a:pPr>
            <a:r>
              <a:rPr b="1" lang="en" sz="5600">
                <a:latin typeface="Arial"/>
                <a:ea typeface="Arial"/>
                <a:cs typeface="Arial"/>
                <a:sym typeface="Arial"/>
              </a:rPr>
              <a:t>Abstractive Summarization</a:t>
            </a:r>
            <a:r>
              <a:rPr lang="en" sz="5600">
                <a:latin typeface="Arial"/>
                <a:ea typeface="Arial"/>
                <a:cs typeface="Arial"/>
                <a:sym typeface="Arial"/>
              </a:rPr>
              <a:t>: </a:t>
            </a:r>
            <a:endParaRPr sz="5600">
              <a:latin typeface="Arial"/>
              <a:ea typeface="Arial"/>
              <a:cs typeface="Arial"/>
              <a:sym typeface="Arial"/>
            </a:endParaRPr>
          </a:p>
          <a:p>
            <a:pPr indent="0" lvl="0" marL="457200" rtl="0" algn="l">
              <a:lnSpc>
                <a:spcPct val="150000"/>
              </a:lnSpc>
              <a:spcBef>
                <a:spcPts val="1200"/>
              </a:spcBef>
              <a:spcAft>
                <a:spcPts val="0"/>
              </a:spcAft>
              <a:buNone/>
            </a:pPr>
            <a:r>
              <a:rPr lang="en" sz="5600">
                <a:latin typeface="Arial"/>
                <a:ea typeface="Arial"/>
                <a:cs typeface="Arial"/>
                <a:sym typeface="Arial"/>
              </a:rPr>
              <a:t>It reproduces important material in a new way after interpretation and examination of the text using advanced natural language techniques to generate a new shorter text that conveys the most critical information from the original one.</a:t>
            </a:r>
            <a:endParaRPr sz="5600">
              <a:latin typeface="Arial"/>
              <a:ea typeface="Arial"/>
              <a:cs typeface="Arial"/>
              <a:sym typeface="Arial"/>
            </a:endParaRPr>
          </a:p>
          <a:p>
            <a:pPr indent="-317500" lvl="0" marL="457200" rtl="0" algn="l">
              <a:lnSpc>
                <a:spcPct val="150000"/>
              </a:lnSpc>
              <a:spcBef>
                <a:spcPts val="1200"/>
              </a:spcBef>
              <a:spcAft>
                <a:spcPts val="0"/>
              </a:spcAft>
              <a:buSzPct val="100000"/>
              <a:buFont typeface="Arial"/>
              <a:buChar char="➢"/>
            </a:pPr>
            <a:r>
              <a:rPr b="1" lang="en" sz="5600">
                <a:latin typeface="Arial"/>
                <a:ea typeface="Arial"/>
                <a:cs typeface="Arial"/>
                <a:sym typeface="Arial"/>
              </a:rPr>
              <a:t>Hybrid Summarization: </a:t>
            </a:r>
            <a:endParaRPr b="1" sz="5600">
              <a:latin typeface="Arial"/>
              <a:ea typeface="Arial"/>
              <a:cs typeface="Arial"/>
              <a:sym typeface="Arial"/>
            </a:endParaRPr>
          </a:p>
          <a:p>
            <a:pPr indent="0" lvl="0" marL="457200" rtl="0" algn="l">
              <a:lnSpc>
                <a:spcPct val="150000"/>
              </a:lnSpc>
              <a:spcBef>
                <a:spcPts val="1200"/>
              </a:spcBef>
              <a:spcAft>
                <a:spcPts val="0"/>
              </a:spcAft>
              <a:buNone/>
            </a:pPr>
            <a:r>
              <a:rPr lang="en" sz="5600">
                <a:latin typeface="Arial"/>
                <a:ea typeface="Arial"/>
                <a:cs typeface="Arial"/>
                <a:sym typeface="Arial"/>
              </a:rPr>
              <a:t>Combination of Extractive and Abstractive text summarization technique.</a:t>
            </a:r>
            <a:endParaRPr sz="5600">
              <a:latin typeface="Arial"/>
              <a:ea typeface="Arial"/>
              <a:cs typeface="Arial"/>
              <a:sym typeface="Arial"/>
            </a:endParaRPr>
          </a:p>
          <a:p>
            <a:pPr indent="0" lvl="0" marL="0" rtl="0" algn="l">
              <a:spcBef>
                <a:spcPts val="1200"/>
              </a:spcBef>
              <a:spcAft>
                <a:spcPts val="0"/>
              </a:spcAft>
              <a:buNone/>
            </a:pPr>
            <a:r>
              <a:t/>
            </a:r>
            <a:endParaRPr>
              <a:highlight>
                <a:schemeClr val="lt1"/>
              </a:highlight>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053625" y="1291550"/>
            <a:ext cx="7282800" cy="31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16"/>
          <p:cNvPicPr preferRelativeResize="0"/>
          <p:nvPr/>
        </p:nvPicPr>
        <p:blipFill>
          <a:blip r:embed="rId3">
            <a:alphaModFix/>
          </a:blip>
          <a:stretch>
            <a:fillRect/>
          </a:stretch>
        </p:blipFill>
        <p:spPr>
          <a:xfrm>
            <a:off x="1121600" y="1089773"/>
            <a:ext cx="7214825" cy="328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Text Rank </a:t>
            </a:r>
            <a:r>
              <a:rPr b="1" lang="en"/>
              <a:t>Algorithm</a:t>
            </a:r>
            <a:r>
              <a:rPr b="1" lang="en"/>
              <a:t> </a:t>
            </a:r>
            <a:endParaRPr b="1"/>
          </a:p>
        </p:txBody>
      </p:sp>
      <p:sp>
        <p:nvSpPr>
          <p:cNvPr id="159" name="Google Shape;159;p17"/>
          <p:cNvSpPr txBox="1"/>
          <p:nvPr>
            <p:ph idx="1" type="body"/>
          </p:nvPr>
        </p:nvSpPr>
        <p:spPr>
          <a:xfrm>
            <a:off x="1240850" y="1146275"/>
            <a:ext cx="7038900" cy="3343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latin typeface="Arial"/>
                <a:ea typeface="Arial"/>
                <a:cs typeface="Arial"/>
                <a:sym typeface="Arial"/>
              </a:rPr>
              <a:t>TextRank is an extractive and unsupervised text summarization technique. For the task of automated summarization,Textrank models any document as a graph using sentences as a nodes. A function to compute the similarity of sentences is needed to build edges in between. This function is used to weight the graph edges,the higher the similarity between  sentences the</a:t>
            </a:r>
            <a:r>
              <a:rPr lang="en">
                <a:latin typeface="Arial"/>
                <a:ea typeface="Arial"/>
                <a:cs typeface="Arial"/>
                <a:sym typeface="Arial"/>
              </a:rPr>
              <a:t> m</a:t>
            </a:r>
            <a:r>
              <a:rPr lang="en">
                <a:latin typeface="Arial"/>
                <a:ea typeface="Arial"/>
                <a:cs typeface="Arial"/>
                <a:sym typeface="Arial"/>
              </a:rPr>
              <a:t>ore important the edge between them will be in the graph.TextRank determines the relation of similarity between two sentences based on the context that both share.This overlap is calculated simply as the number of common lexical tokens between them,divided by the length of each to avoid promoting the long sentences.</a:t>
            </a:r>
            <a:endParaRPr>
              <a:latin typeface="Arial"/>
              <a:ea typeface="Arial"/>
              <a:cs typeface="Arial"/>
              <a:sym typeface="Arial"/>
            </a:endParaRPr>
          </a:p>
          <a:p>
            <a:pPr indent="0" lvl="0" marL="0" rtl="0" algn="just">
              <a:lnSpc>
                <a:spcPct val="150000"/>
              </a:lnSpc>
              <a:spcBef>
                <a:spcPts val="0"/>
              </a:spcBef>
              <a:spcAft>
                <a:spcPts val="0"/>
              </a:spcAft>
              <a:buNone/>
            </a:pPr>
            <a:r>
              <a:t/>
            </a:r>
            <a:endParaRPr>
              <a:latin typeface="Arial"/>
              <a:ea typeface="Arial"/>
              <a:cs typeface="Arial"/>
              <a:sym typeface="Arial"/>
            </a:endParaRPr>
          </a:p>
          <a:p>
            <a:pPr indent="0" lvl="0" marL="0" rtl="0" algn="just">
              <a:lnSpc>
                <a:spcPct val="150000"/>
              </a:lnSpc>
              <a:spcBef>
                <a:spcPts val="0"/>
              </a:spcBef>
              <a:spcAft>
                <a:spcPts val="1200"/>
              </a:spcAft>
              <a:buNone/>
            </a:pPr>
            <a:r>
              <a:rPr lang="en" sz="1400"/>
              <a:t>The libraries for text summarization are NLTK, Sumy, Gensim, Spacy which is based on Text Rank algorithm.</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Diagram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297500" y="992600"/>
            <a:ext cx="7038899"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5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Similarity Matrix</a:t>
            </a:r>
            <a:endParaRPr b="1"/>
          </a:p>
        </p:txBody>
      </p:sp>
      <p:sp>
        <p:nvSpPr>
          <p:cNvPr id="172" name="Google Shape;172;p19"/>
          <p:cNvSpPr txBox="1"/>
          <p:nvPr>
            <p:ph idx="1" type="body"/>
          </p:nvPr>
        </p:nvSpPr>
        <p:spPr>
          <a:xfrm>
            <a:off x="1354150" y="944550"/>
            <a:ext cx="7038900" cy="3860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900"/>
              <a:t>Suppose we have four words in any paragraph w1,w2,w3 and w4. And we have created a table for finding the relation between them according to their occurrence in the paragraph. To provide the phrase ranking, we need to give them ratings of measure according to their occurrence. This rating would tell us the probability of occurrence of words together. To measure the probabilities, we would require a square matrix of m⤬m size where m = no. of words.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1042300" y="1132925"/>
            <a:ext cx="7294200" cy="33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147750" y="1201040"/>
            <a:ext cx="2936725" cy="1910875"/>
          </a:xfrm>
          <a:prstGeom prst="rect">
            <a:avLst/>
          </a:prstGeom>
          <a:noFill/>
          <a:ln>
            <a:noFill/>
          </a:ln>
        </p:spPr>
      </p:pic>
      <p:pic>
        <p:nvPicPr>
          <p:cNvPr id="179" name="Google Shape;179;p20"/>
          <p:cNvPicPr preferRelativeResize="0"/>
          <p:nvPr/>
        </p:nvPicPr>
        <p:blipFill>
          <a:blip r:embed="rId4">
            <a:alphaModFix/>
          </a:blip>
          <a:stretch>
            <a:fillRect/>
          </a:stretch>
        </p:blipFill>
        <p:spPr>
          <a:xfrm>
            <a:off x="5394163" y="1201050"/>
            <a:ext cx="2828925" cy="990600"/>
          </a:xfrm>
          <a:prstGeom prst="rect">
            <a:avLst/>
          </a:prstGeom>
          <a:noFill/>
          <a:ln>
            <a:noFill/>
          </a:ln>
        </p:spPr>
      </p:pic>
      <p:pic>
        <p:nvPicPr>
          <p:cNvPr id="180" name="Google Shape;180;p20"/>
          <p:cNvPicPr preferRelativeResize="0"/>
          <p:nvPr/>
        </p:nvPicPr>
        <p:blipFill>
          <a:blip r:embed="rId5">
            <a:alphaModFix/>
          </a:blip>
          <a:stretch>
            <a:fillRect/>
          </a:stretch>
        </p:blipFill>
        <p:spPr>
          <a:xfrm>
            <a:off x="5409465" y="2571750"/>
            <a:ext cx="2813635" cy="147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43775" y="165450"/>
            <a:ext cx="70389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Libraries</a:t>
            </a:r>
            <a:endParaRPr b="1">
              <a:latin typeface="Arial"/>
              <a:ea typeface="Arial"/>
              <a:cs typeface="Arial"/>
              <a:sym typeface="Arial"/>
            </a:endParaRPr>
          </a:p>
        </p:txBody>
      </p:sp>
      <p:sp>
        <p:nvSpPr>
          <p:cNvPr id="186" name="Google Shape;186;p21"/>
          <p:cNvSpPr txBox="1"/>
          <p:nvPr>
            <p:ph idx="1" type="body"/>
          </p:nvPr>
        </p:nvSpPr>
        <p:spPr>
          <a:xfrm>
            <a:off x="1297500" y="940075"/>
            <a:ext cx="7038900" cy="4095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latin typeface="Arial"/>
                <a:ea typeface="Arial"/>
                <a:cs typeface="Arial"/>
                <a:sym typeface="Arial"/>
              </a:rPr>
              <a:t>Following are the libraries that have been </a:t>
            </a:r>
            <a:r>
              <a:rPr lang="en">
                <a:latin typeface="Arial"/>
                <a:ea typeface="Arial"/>
                <a:cs typeface="Arial"/>
                <a:sym typeface="Arial"/>
              </a:rPr>
              <a:t>used</a:t>
            </a:r>
            <a:r>
              <a:rPr lang="en">
                <a:latin typeface="Arial"/>
                <a:ea typeface="Arial"/>
                <a:cs typeface="Arial"/>
                <a:sym typeface="Arial"/>
              </a:rPr>
              <a:t> for text summarization</a:t>
            </a:r>
            <a:r>
              <a:rPr lang="en"/>
              <a:t> :-</a:t>
            </a:r>
            <a:endParaRPr/>
          </a:p>
          <a:p>
            <a:pPr indent="-311150" lvl="0" marL="457200" rtl="0" algn="just">
              <a:lnSpc>
                <a:spcPct val="150000"/>
              </a:lnSpc>
              <a:spcBef>
                <a:spcPts val="1200"/>
              </a:spcBef>
              <a:spcAft>
                <a:spcPts val="0"/>
              </a:spcAft>
              <a:buSzPts val="1300"/>
              <a:buAutoNum type="arabicPeriod"/>
            </a:pPr>
            <a:r>
              <a:rPr lang="en"/>
              <a:t>spaCy:- </a:t>
            </a:r>
            <a:endParaRPr/>
          </a:p>
          <a:p>
            <a:pPr indent="0" lvl="0" marL="0" rtl="0" algn="just">
              <a:lnSpc>
                <a:spcPct val="150000"/>
              </a:lnSpc>
              <a:spcBef>
                <a:spcPts val="1300"/>
              </a:spcBef>
              <a:spcAft>
                <a:spcPts val="0"/>
              </a:spcAft>
              <a:buNone/>
            </a:pPr>
            <a:r>
              <a:rPr lang="en">
                <a:latin typeface="Nunito"/>
                <a:ea typeface="Nunito"/>
                <a:cs typeface="Nunito"/>
                <a:sym typeface="Nunito"/>
              </a:rPr>
              <a:t>spaCy is a free, open-source advanced natural language processing library,</a:t>
            </a:r>
            <a:r>
              <a:rPr lang="en">
                <a:solidFill>
                  <a:srgbClr val="292929"/>
                </a:solidFill>
                <a:latin typeface="Nunito"/>
                <a:ea typeface="Nunito"/>
                <a:cs typeface="Nunito"/>
                <a:sym typeface="Nunito"/>
              </a:rPr>
              <a:t> </a:t>
            </a:r>
            <a:r>
              <a:rPr lang="en">
                <a:latin typeface="Nunito"/>
                <a:ea typeface="Nunito"/>
                <a:cs typeface="Nunito"/>
                <a:sym typeface="Nunito"/>
              </a:rPr>
              <a:t>provides a fast and accurate syntactic analysis, named entity recognition and ready access to word vectors.spaCy also offers tokenization, sentence boundary detection, POS tagging, syntactic parsing, integrated word vectors, and alignment into the original string with high accuracy.</a:t>
            </a:r>
            <a:endParaRPr>
              <a:latin typeface="Nunito"/>
              <a:ea typeface="Nunito"/>
              <a:cs typeface="Nunito"/>
              <a:sym typeface="Nunito"/>
            </a:endParaRPr>
          </a:p>
          <a:p>
            <a:pPr indent="0" lvl="0" marL="0" rtl="0" algn="just">
              <a:lnSpc>
                <a:spcPct val="150000"/>
              </a:lnSpc>
              <a:spcBef>
                <a:spcPts val="1300"/>
              </a:spcBef>
              <a:spcAft>
                <a:spcPts val="0"/>
              </a:spcAft>
              <a:buNone/>
            </a:pPr>
            <a:r>
              <a:t/>
            </a:r>
            <a:endParaRPr>
              <a:latin typeface="Nunito"/>
              <a:ea typeface="Nunito"/>
              <a:cs typeface="Nunito"/>
              <a:sym typeface="Nunito"/>
            </a:endParaRPr>
          </a:p>
          <a:p>
            <a:pPr indent="-311150" lvl="0" marL="457200" rtl="0" algn="just">
              <a:lnSpc>
                <a:spcPct val="150000"/>
              </a:lnSpc>
              <a:spcBef>
                <a:spcPts val="0"/>
              </a:spcBef>
              <a:spcAft>
                <a:spcPts val="0"/>
              </a:spcAft>
              <a:buSzPts val="1300"/>
              <a:buAutoNum type="arabicPeriod"/>
            </a:pPr>
            <a:r>
              <a:rPr lang="en"/>
              <a:t>Sumy</a:t>
            </a:r>
            <a:endParaRPr/>
          </a:p>
          <a:p>
            <a:pPr indent="0" lvl="0" marL="0" rtl="0" algn="just">
              <a:lnSpc>
                <a:spcPct val="150000"/>
              </a:lnSpc>
              <a:spcBef>
                <a:spcPts val="1200"/>
              </a:spcBef>
              <a:spcAft>
                <a:spcPts val="0"/>
              </a:spcAft>
              <a:buNone/>
            </a:pPr>
            <a:r>
              <a:rPr lang="en"/>
              <a:t>We  are using a lexrank technique for text summarization.Lexrank is an unsupervised approach  to text summarization based on graph-based centrality scoring of sentences.</a:t>
            </a:r>
            <a:endParaRPr/>
          </a:p>
          <a:p>
            <a:pPr indent="0" lvl="0" marL="0" rtl="0" algn="just">
              <a:lnSpc>
                <a:spcPct val="160000"/>
              </a:lnSpc>
              <a:spcBef>
                <a:spcPts val="1200"/>
              </a:spcBef>
              <a:spcAft>
                <a:spcPts val="0"/>
              </a:spcAft>
              <a:buNone/>
            </a:pPr>
            <a:r>
              <a:t/>
            </a:r>
            <a:endParaRPr/>
          </a:p>
          <a:p>
            <a:pPr indent="0" lvl="0" marL="0" rtl="0" algn="l">
              <a:spcBef>
                <a:spcPts val="7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