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3bd0e89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3bd0e89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0d0d4b60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0d0d4b60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12af33a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12af33a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3bd0e896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3bd0e896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3bd0e89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3bd0e89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0d0d4b6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0d0d4b6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a5d2e425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a5d2e425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0d0d4b60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0d0d4b60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0d0d4b3d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0d0d4b3d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0d0d4b3d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0d0d4b3d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a5d2e42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a5d2e42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0d0d4b3de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0d0d4b3de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0d0d4b60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0d0d4b60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d0d4b60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d0d4b60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a5d2e425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a5d2e42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3bd0e89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3bd0e89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9" name="Shape 59"/>
        <p:cNvGrpSpPr/>
        <p:nvPr/>
      </p:nvGrpSpPr>
      <p:grpSpPr>
        <a:xfrm>
          <a:off x="0" y="0"/>
          <a:ext cx="0" cy="0"/>
          <a:chOff x="0" y="0"/>
          <a:chExt cx="0" cy="0"/>
        </a:xfrm>
      </p:grpSpPr>
      <p:sp>
        <p:nvSpPr>
          <p:cNvPr id="60" name="Google Shape;60;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 name="Google Shape;6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ctrTitle"/>
          </p:nvPr>
        </p:nvSpPr>
        <p:spPr>
          <a:xfrm>
            <a:off x="124325" y="-288325"/>
            <a:ext cx="8758200" cy="290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FF0000"/>
                </a:solidFill>
                <a:highlight>
                  <a:srgbClr val="FFFFFF"/>
                </a:highlight>
                <a:latin typeface="Arial Rounded"/>
                <a:ea typeface="Arial Rounded"/>
                <a:cs typeface="Arial Rounded"/>
                <a:sym typeface="Arial Rounded"/>
              </a:rPr>
              <a:t>MACHINE LEARNING PROJECT</a:t>
            </a:r>
            <a:endParaRPr b="1">
              <a:solidFill>
                <a:srgbClr val="FF0000"/>
              </a:solidFill>
              <a:highlight>
                <a:srgbClr val="FFFFFF"/>
              </a:highlight>
              <a:latin typeface="Arial Rounded"/>
              <a:ea typeface="Arial Rounded"/>
              <a:cs typeface="Arial Rounded"/>
              <a:sym typeface="Arial Rounded"/>
            </a:endParaRPr>
          </a:p>
          <a:p>
            <a:pPr indent="0" lvl="0" marL="0" rtl="0" algn="ctr">
              <a:spcBef>
                <a:spcPts val="0"/>
              </a:spcBef>
              <a:spcAft>
                <a:spcPts val="0"/>
              </a:spcAft>
              <a:buNone/>
            </a:pPr>
            <a:r>
              <a:rPr b="1" lang="en" sz="3600">
                <a:solidFill>
                  <a:srgbClr val="FF0000"/>
                </a:solidFill>
                <a:highlight>
                  <a:srgbClr val="FFFFFF"/>
                </a:highlight>
                <a:latin typeface="Arial Rounded"/>
                <a:ea typeface="Arial Rounded"/>
                <a:cs typeface="Arial Rounded"/>
                <a:sym typeface="Arial Rounded"/>
              </a:rPr>
              <a:t>Fake News Detection</a:t>
            </a:r>
            <a:endParaRPr b="1" sz="3600">
              <a:solidFill>
                <a:srgbClr val="FF0000"/>
              </a:solidFill>
              <a:highlight>
                <a:srgbClr val="FFFFFF"/>
              </a:highlight>
              <a:latin typeface="Arial Rounded"/>
              <a:ea typeface="Arial Rounded"/>
              <a:cs typeface="Arial Rounded"/>
              <a:sym typeface="Arial Rounded"/>
            </a:endParaRPr>
          </a:p>
        </p:txBody>
      </p:sp>
      <p:sp>
        <p:nvSpPr>
          <p:cNvPr id="68" name="Google Shape;68;p14"/>
          <p:cNvSpPr txBox="1"/>
          <p:nvPr>
            <p:ph idx="1" type="subTitle"/>
          </p:nvPr>
        </p:nvSpPr>
        <p:spPr>
          <a:xfrm>
            <a:off x="124325" y="2512650"/>
            <a:ext cx="8520600" cy="277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6AA84F"/>
                </a:solidFill>
                <a:latin typeface="Arial Rounded"/>
                <a:ea typeface="Arial Rounded"/>
                <a:cs typeface="Arial Rounded"/>
                <a:sym typeface="Arial Rounded"/>
              </a:rPr>
              <a:t>BY GROUP 6</a:t>
            </a:r>
            <a:r>
              <a:rPr b="1" lang="en">
                <a:solidFill>
                  <a:srgbClr val="000000"/>
                </a:solidFill>
                <a:latin typeface="Times New Roman"/>
                <a:ea typeface="Times New Roman"/>
                <a:cs typeface="Times New Roman"/>
                <a:sym typeface="Times New Roman"/>
              </a:rPr>
              <a:t> </a:t>
            </a:r>
            <a:endParaRPr b="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2400">
                <a:solidFill>
                  <a:srgbClr val="3C78D8"/>
                </a:solidFill>
                <a:highlight>
                  <a:srgbClr val="4C1130"/>
                </a:highlight>
                <a:latin typeface="Arial Rounded"/>
                <a:ea typeface="Arial Rounded"/>
                <a:cs typeface="Arial Rounded"/>
                <a:sym typeface="Arial Rounded"/>
              </a:rPr>
              <a:t>TEAM MEMBERS :</a:t>
            </a:r>
            <a:endParaRPr b="1" sz="2400">
              <a:solidFill>
                <a:srgbClr val="3C78D8"/>
              </a:solidFill>
              <a:highlight>
                <a:srgbClr val="4C1130"/>
              </a:highlight>
              <a:latin typeface="Arial Rounded"/>
              <a:ea typeface="Arial Rounded"/>
              <a:cs typeface="Arial Rounded"/>
              <a:sym typeface="Arial Rounded"/>
            </a:endParaRPr>
          </a:p>
          <a:p>
            <a:pPr indent="-368300" lvl="0" marL="457200" rtl="0" algn="l">
              <a:spcBef>
                <a:spcPts val="0"/>
              </a:spcBef>
              <a:spcAft>
                <a:spcPts val="0"/>
              </a:spcAft>
              <a:buClr>
                <a:srgbClr val="3C78D8"/>
              </a:buClr>
              <a:buSzPts val="2200"/>
              <a:buFont typeface="Arial Rounded"/>
              <a:buChar char="●"/>
            </a:pPr>
            <a:r>
              <a:rPr b="1" lang="en" sz="2200">
                <a:solidFill>
                  <a:srgbClr val="3C78D8"/>
                </a:solidFill>
                <a:highlight>
                  <a:srgbClr val="4C1130"/>
                </a:highlight>
                <a:latin typeface="Arial Rounded"/>
                <a:ea typeface="Arial Rounded"/>
                <a:cs typeface="Arial Rounded"/>
                <a:sym typeface="Arial Rounded"/>
              </a:rPr>
              <a:t>MOHAMMAD SHOAIB (1809113065)</a:t>
            </a:r>
            <a:endParaRPr b="1" sz="2200">
              <a:solidFill>
                <a:srgbClr val="3C78D8"/>
              </a:solidFill>
              <a:highlight>
                <a:srgbClr val="4C1130"/>
              </a:highlight>
              <a:latin typeface="Arial Rounded"/>
              <a:ea typeface="Arial Rounded"/>
              <a:cs typeface="Arial Rounded"/>
              <a:sym typeface="Arial Rounded"/>
            </a:endParaRPr>
          </a:p>
          <a:p>
            <a:pPr indent="-368300" lvl="0" marL="457200" rtl="0" algn="l">
              <a:spcBef>
                <a:spcPts val="0"/>
              </a:spcBef>
              <a:spcAft>
                <a:spcPts val="0"/>
              </a:spcAft>
              <a:buClr>
                <a:srgbClr val="3C78D8"/>
              </a:buClr>
              <a:buSzPts val="2200"/>
              <a:buFont typeface="Arial Rounded"/>
              <a:buChar char="●"/>
            </a:pPr>
            <a:r>
              <a:rPr b="1" lang="en" sz="2200">
                <a:solidFill>
                  <a:srgbClr val="3C78D8"/>
                </a:solidFill>
                <a:highlight>
                  <a:srgbClr val="4C1130"/>
                </a:highlight>
                <a:latin typeface="Arial Rounded"/>
                <a:ea typeface="Arial Rounded"/>
                <a:cs typeface="Arial Rounded"/>
                <a:sym typeface="Arial Rounded"/>
              </a:rPr>
              <a:t>MUKUL MOHAN VARSHNEY (1809113070)</a:t>
            </a:r>
            <a:endParaRPr b="1" sz="2200">
              <a:solidFill>
                <a:srgbClr val="3C78D8"/>
              </a:solidFill>
              <a:highlight>
                <a:srgbClr val="4C1130"/>
              </a:highlight>
              <a:latin typeface="Arial Rounded"/>
              <a:ea typeface="Arial Rounded"/>
              <a:cs typeface="Arial Rounded"/>
              <a:sym typeface="Arial Rounded"/>
            </a:endParaRPr>
          </a:p>
          <a:p>
            <a:pPr indent="-368300" lvl="0" marL="457200" rtl="0" algn="l">
              <a:spcBef>
                <a:spcPts val="0"/>
              </a:spcBef>
              <a:spcAft>
                <a:spcPts val="0"/>
              </a:spcAft>
              <a:buClr>
                <a:srgbClr val="3C78D8"/>
              </a:buClr>
              <a:buSzPts val="2200"/>
              <a:buFont typeface="Arial Rounded"/>
              <a:buChar char="●"/>
            </a:pPr>
            <a:r>
              <a:rPr b="1" lang="en" sz="2200">
                <a:solidFill>
                  <a:srgbClr val="3C78D8"/>
                </a:solidFill>
                <a:highlight>
                  <a:srgbClr val="4C1130"/>
                </a:highlight>
                <a:latin typeface="Arial Rounded"/>
                <a:ea typeface="Arial Rounded"/>
                <a:cs typeface="Arial Rounded"/>
                <a:sym typeface="Arial Rounded"/>
              </a:rPr>
              <a:t>MUSKAN JOSHI (1809113072)</a:t>
            </a:r>
            <a:endParaRPr b="1" sz="2200">
              <a:solidFill>
                <a:srgbClr val="3C78D8"/>
              </a:solidFill>
              <a:highlight>
                <a:srgbClr val="4C1130"/>
              </a:highlight>
              <a:latin typeface="Arial Rounded"/>
              <a:ea typeface="Arial Rounded"/>
              <a:cs typeface="Arial Rounded"/>
              <a:sym typeface="Arial Rounded"/>
            </a:endParaRPr>
          </a:p>
          <a:p>
            <a:pPr indent="-368300" lvl="0" marL="457200" rtl="0" algn="l">
              <a:spcBef>
                <a:spcPts val="0"/>
              </a:spcBef>
              <a:spcAft>
                <a:spcPts val="0"/>
              </a:spcAft>
              <a:buClr>
                <a:srgbClr val="3C78D8"/>
              </a:buClr>
              <a:buSzPts val="2200"/>
              <a:buFont typeface="Arial Rounded"/>
              <a:buChar char="●"/>
            </a:pPr>
            <a:r>
              <a:rPr b="1" lang="en" sz="2200">
                <a:solidFill>
                  <a:srgbClr val="3C78D8"/>
                </a:solidFill>
                <a:highlight>
                  <a:srgbClr val="4C1130"/>
                </a:highlight>
                <a:latin typeface="Arial Rounded"/>
                <a:ea typeface="Arial Rounded"/>
                <a:cs typeface="Arial Rounded"/>
                <a:sym typeface="Arial Rounded"/>
              </a:rPr>
              <a:t>NAMAN JAISWAL (1809113073) </a:t>
            </a:r>
            <a:endParaRPr b="1" sz="2200">
              <a:solidFill>
                <a:srgbClr val="3C78D8"/>
              </a:solidFill>
              <a:highlight>
                <a:srgbClr val="4C1130"/>
              </a:highlight>
              <a:latin typeface="Arial Rounded"/>
              <a:ea typeface="Arial Rounded"/>
              <a:cs typeface="Arial Rounded"/>
              <a:sym typeface="Arial Rounded"/>
            </a:endParaRPr>
          </a:p>
          <a:p>
            <a:pPr indent="0" lvl="0" marL="0" rtl="0" algn="ctr">
              <a:spcBef>
                <a:spcPts val="0"/>
              </a:spcBef>
              <a:spcAft>
                <a:spcPts val="0"/>
              </a:spcAft>
              <a:buNone/>
            </a:pPr>
            <a:r>
              <a:t/>
            </a:r>
            <a:endParaRPr sz="2300">
              <a:solidFill>
                <a:srgbClr val="FFFFFF"/>
              </a:solidFill>
              <a:highlight>
                <a:srgbClr val="4C113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
              <a:t>.</a:t>
            </a:r>
            <a:endParaRPr sz="100"/>
          </a:p>
        </p:txBody>
      </p:sp>
      <p:sp>
        <p:nvSpPr>
          <p:cNvPr id="139" name="Google Shape;139;p23"/>
          <p:cNvSpPr txBox="1"/>
          <p:nvPr>
            <p:ph idx="1" type="body"/>
          </p:nvPr>
        </p:nvSpPr>
        <p:spPr>
          <a:xfrm>
            <a:off x="190875" y="281275"/>
            <a:ext cx="8709900" cy="47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00"/>
                </a:solidFill>
                <a:latin typeface="Arial Rounded"/>
                <a:ea typeface="Arial Rounded"/>
                <a:cs typeface="Arial Rounded"/>
                <a:sym typeface="Arial Rounded"/>
              </a:rPr>
              <a:t>assigned to each token not only depends on its frequency in a document but also how recurrent that term is in the entire corpus.</a:t>
            </a:r>
            <a:endParaRPr>
              <a:solidFill>
                <a:srgbClr val="00FF00"/>
              </a:solidFill>
              <a:latin typeface="Arial Rounded"/>
              <a:ea typeface="Arial Rounded"/>
              <a:cs typeface="Arial Rounded"/>
              <a:sym typeface="Arial Rounded"/>
            </a:endParaRPr>
          </a:p>
          <a:p>
            <a:pPr indent="0" lvl="0" marL="0" rtl="0" algn="l">
              <a:lnSpc>
                <a:spcPct val="100000"/>
              </a:lnSpc>
              <a:spcBef>
                <a:spcPts val="1600"/>
              </a:spcBef>
              <a:spcAft>
                <a:spcPts val="0"/>
              </a:spcAft>
              <a:buNone/>
            </a:pPr>
            <a:r>
              <a:rPr lang="en">
                <a:solidFill>
                  <a:srgbClr val="00FF00"/>
                </a:solidFill>
                <a:latin typeface="Arial Rounded"/>
                <a:ea typeface="Arial Rounded"/>
                <a:cs typeface="Arial Rounded"/>
                <a:sym typeface="Arial Rounded"/>
              </a:rPr>
              <a:t>The weight is calculated by the multiplication of term-frequency and inverse document frequency i.e. </a:t>
            </a:r>
            <a:endParaRPr>
              <a:solidFill>
                <a:srgbClr val="00FF00"/>
              </a:solidFill>
              <a:latin typeface="Arial Rounded"/>
              <a:ea typeface="Arial Rounded"/>
              <a:cs typeface="Arial Rounded"/>
              <a:sym typeface="Arial Rounded"/>
            </a:endParaRPr>
          </a:p>
          <a:p>
            <a:pPr indent="0" lvl="0" marL="0" rtl="0" algn="l">
              <a:lnSpc>
                <a:spcPct val="100000"/>
              </a:lnSpc>
              <a:spcBef>
                <a:spcPts val="1600"/>
              </a:spcBef>
              <a:spcAft>
                <a:spcPts val="0"/>
              </a:spcAft>
              <a:buNone/>
            </a:pPr>
            <a:r>
              <a:rPr lang="en">
                <a:solidFill>
                  <a:srgbClr val="00FF00"/>
                </a:solidFill>
                <a:latin typeface="Arial Rounded"/>
                <a:ea typeface="Arial Rounded"/>
                <a:cs typeface="Arial Rounded"/>
                <a:sym typeface="Arial Rounded"/>
              </a:rPr>
              <a:t>TF = No. of repetition of word in a sentence / total no of words </a:t>
            </a:r>
            <a:endParaRPr>
              <a:solidFill>
                <a:srgbClr val="00FF00"/>
              </a:solidFill>
              <a:latin typeface="Arial Rounded"/>
              <a:ea typeface="Arial Rounded"/>
              <a:cs typeface="Arial Rounded"/>
              <a:sym typeface="Arial Rounded"/>
            </a:endParaRPr>
          </a:p>
          <a:p>
            <a:pPr indent="0" lvl="0" marL="0" rtl="0" algn="l">
              <a:lnSpc>
                <a:spcPct val="100000"/>
              </a:lnSpc>
              <a:spcBef>
                <a:spcPts val="1600"/>
              </a:spcBef>
              <a:spcAft>
                <a:spcPts val="0"/>
              </a:spcAft>
              <a:buNone/>
            </a:pPr>
            <a:r>
              <a:rPr lang="en">
                <a:solidFill>
                  <a:srgbClr val="00FF00"/>
                </a:solidFill>
                <a:latin typeface="Arial Rounded"/>
                <a:ea typeface="Arial Rounded"/>
                <a:cs typeface="Arial Rounded"/>
                <a:sym typeface="Arial Rounded"/>
              </a:rPr>
              <a:t> IDF = log(no. of sentences / no. of sentences containing words)</a:t>
            </a:r>
            <a:r>
              <a:rPr lang="en" sz="1600">
                <a:solidFill>
                  <a:srgbClr val="00FF00"/>
                </a:solidFill>
                <a:latin typeface="Arial Rounded"/>
                <a:ea typeface="Arial Rounded"/>
                <a:cs typeface="Arial Rounded"/>
                <a:sym typeface="Arial Rounded"/>
              </a:rPr>
              <a:t> </a:t>
            </a:r>
            <a:endParaRPr>
              <a:solidFill>
                <a:srgbClr val="00FF00"/>
              </a:solidFill>
              <a:latin typeface="Arial Rounded"/>
              <a:ea typeface="Arial Rounded"/>
              <a:cs typeface="Arial Rounded"/>
              <a:sym typeface="Arial Rounded"/>
            </a:endParaRPr>
          </a:p>
          <a:p>
            <a:pPr indent="0" lvl="0" marL="0" rtl="0" algn="l">
              <a:spcBef>
                <a:spcPts val="1600"/>
              </a:spcBef>
              <a:spcAft>
                <a:spcPts val="1600"/>
              </a:spcAft>
              <a:buNone/>
            </a:pPr>
            <a:r>
              <a:t/>
            </a:r>
            <a:endParaRPr>
              <a:solidFill>
                <a:srgbClr val="00FF00"/>
              </a:solidFill>
              <a:latin typeface="Arial Rounded"/>
              <a:ea typeface="Arial Rounded"/>
              <a:cs typeface="Arial Rounded"/>
              <a:sym typeface="Arial Round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764475" y="241300"/>
            <a:ext cx="6243300" cy="58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solidFill>
                  <a:srgbClr val="FFFFFF"/>
                </a:solidFill>
                <a:highlight>
                  <a:srgbClr val="FF0000"/>
                </a:highlight>
                <a:latin typeface="Arial Rounded"/>
                <a:ea typeface="Arial Rounded"/>
                <a:cs typeface="Arial Rounded"/>
                <a:sym typeface="Arial Rounded"/>
              </a:rPr>
              <a:t>MODEL  SELECTION</a:t>
            </a:r>
            <a:endParaRPr b="1" sz="3400">
              <a:solidFill>
                <a:srgbClr val="FFFFFF"/>
              </a:solidFill>
              <a:highlight>
                <a:srgbClr val="FF0000"/>
              </a:highlight>
              <a:latin typeface="Arial Rounded"/>
              <a:ea typeface="Arial Rounded"/>
              <a:cs typeface="Arial Rounded"/>
              <a:sym typeface="Arial Rounded"/>
            </a:endParaRPr>
          </a:p>
        </p:txBody>
      </p:sp>
      <p:sp>
        <p:nvSpPr>
          <p:cNvPr id="145" name="Google Shape;145;p24"/>
          <p:cNvSpPr txBox="1"/>
          <p:nvPr>
            <p:ph idx="1" type="body"/>
          </p:nvPr>
        </p:nvSpPr>
        <p:spPr>
          <a:xfrm>
            <a:off x="88200" y="1026250"/>
            <a:ext cx="3858000" cy="365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rgbClr val="FFFF00"/>
                </a:solidFill>
                <a:latin typeface="Arial Rounded"/>
                <a:ea typeface="Arial Rounded"/>
                <a:cs typeface="Arial Rounded"/>
                <a:sym typeface="Arial Rounded"/>
              </a:rPr>
              <a:t>MULTINOMIAL NAIVE BAYES</a:t>
            </a:r>
            <a:endParaRPr sz="1800" u="sng">
              <a:solidFill>
                <a:srgbClr val="FFFF00"/>
              </a:solidFill>
              <a:latin typeface="Arial Rounded"/>
              <a:ea typeface="Arial Rounded"/>
              <a:cs typeface="Arial Rounded"/>
              <a:sym typeface="Arial Rounded"/>
            </a:endParaRPr>
          </a:p>
          <a:p>
            <a:pPr indent="0" lvl="0" marL="0" rtl="0" algn="just">
              <a:spcBef>
                <a:spcPts val="1600"/>
              </a:spcBef>
              <a:spcAft>
                <a:spcPts val="1600"/>
              </a:spcAft>
              <a:buNone/>
            </a:pPr>
            <a:r>
              <a:rPr lang="en">
                <a:solidFill>
                  <a:srgbClr val="00FF00"/>
                </a:solidFill>
                <a:latin typeface="Arial Rounded"/>
                <a:ea typeface="Arial Rounded"/>
                <a:cs typeface="Arial Rounded"/>
                <a:sym typeface="Arial Rounded"/>
              </a:rPr>
              <a:t>THE MULTINOMIAL NAIVE BAYES CLASSIFIER IS SUITABLE FOR CLASSIFICATION WITH DISCRETE FEATURES (e.g. WORD COUNTS FOR TEXT CLASSIFICATION). IT NORMALLY REQUIRES DISCRETE FEATURE COUNTS.</a:t>
            </a:r>
            <a:endParaRPr>
              <a:solidFill>
                <a:srgbClr val="00FF00"/>
              </a:solidFill>
              <a:latin typeface="Arial Rounded"/>
              <a:ea typeface="Arial Rounded"/>
              <a:cs typeface="Arial Rounded"/>
              <a:sym typeface="Arial Rounded"/>
            </a:endParaRPr>
          </a:p>
        </p:txBody>
      </p:sp>
      <p:sp>
        <p:nvSpPr>
          <p:cNvPr id="146" name="Google Shape;146;p24"/>
          <p:cNvSpPr txBox="1"/>
          <p:nvPr>
            <p:ph idx="2" type="body"/>
          </p:nvPr>
        </p:nvSpPr>
        <p:spPr>
          <a:xfrm>
            <a:off x="4166125" y="1039950"/>
            <a:ext cx="4825800" cy="3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rgbClr val="FFFF00"/>
                </a:solidFill>
                <a:latin typeface="Arial Rounded"/>
                <a:ea typeface="Arial Rounded"/>
                <a:cs typeface="Arial Rounded"/>
                <a:sym typeface="Arial Rounded"/>
              </a:rPr>
              <a:t>MULTINOMIAL NAIVE BAYES WITH HYPERPARAMETER</a:t>
            </a:r>
            <a:r>
              <a:rPr lang="en" sz="1600">
                <a:solidFill>
                  <a:srgbClr val="FFFF00"/>
                </a:solidFill>
                <a:latin typeface="Arial Rounded"/>
                <a:ea typeface="Arial Rounded"/>
                <a:cs typeface="Arial Rounded"/>
                <a:sym typeface="Arial Rounded"/>
              </a:rPr>
              <a:t>S</a:t>
            </a:r>
            <a:endParaRPr sz="1600">
              <a:solidFill>
                <a:srgbClr val="FFFF00"/>
              </a:solidFill>
              <a:latin typeface="Arial Rounded"/>
              <a:ea typeface="Arial Rounded"/>
              <a:cs typeface="Arial Rounded"/>
              <a:sym typeface="Arial Rounded"/>
            </a:endParaRPr>
          </a:p>
          <a:p>
            <a:pPr indent="0" lvl="0" marL="0" rtl="0" algn="l">
              <a:spcBef>
                <a:spcPts val="1600"/>
              </a:spcBef>
              <a:spcAft>
                <a:spcPts val="0"/>
              </a:spcAft>
              <a:buNone/>
            </a:pPr>
            <a:r>
              <a:t/>
            </a:r>
            <a:endParaRPr sz="1600">
              <a:solidFill>
                <a:srgbClr val="FFFF00"/>
              </a:solidFill>
            </a:endParaRPr>
          </a:p>
          <a:p>
            <a:pPr indent="0" lvl="0" marL="0" rtl="0" algn="just">
              <a:spcBef>
                <a:spcPts val="1600"/>
              </a:spcBef>
              <a:spcAft>
                <a:spcPts val="1600"/>
              </a:spcAft>
              <a:buNone/>
            </a:pPr>
            <a:r>
              <a:rPr lang="en" sz="1500">
                <a:solidFill>
                  <a:srgbClr val="00FF00"/>
                </a:solidFill>
                <a:latin typeface="Arial Rounded"/>
                <a:ea typeface="Arial Rounded"/>
                <a:cs typeface="Arial Rounded"/>
                <a:sym typeface="Arial Rounded"/>
              </a:rPr>
              <a:t>HYPERPARAMETERS CAN BE LIKE ALPHA (float) , FIT_PRIOR (bool)  , CLASS_PRIOR (array like of shape (n_classes))</a:t>
            </a:r>
            <a:r>
              <a:rPr lang="en" sz="1500">
                <a:solidFill>
                  <a:srgbClr val="FFFF00"/>
                </a:solidFill>
                <a:latin typeface="Arial Rounded"/>
                <a:ea typeface="Arial Rounded"/>
                <a:cs typeface="Arial Rounded"/>
                <a:sym typeface="Arial Rounded"/>
              </a:rPr>
              <a:t>.</a:t>
            </a:r>
            <a:endParaRPr sz="1500">
              <a:solidFill>
                <a:srgbClr val="FFFF00"/>
              </a:solidFill>
              <a:latin typeface="Arial Rounded"/>
              <a:ea typeface="Arial Rounded"/>
              <a:cs typeface="Arial Rounded"/>
              <a:sym typeface="Arial Rounded"/>
            </a:endParaRPr>
          </a:p>
        </p:txBody>
      </p:sp>
      <p:pic>
        <p:nvPicPr>
          <p:cNvPr id="147" name="Google Shape;147;p24"/>
          <p:cNvPicPr preferRelativeResize="0"/>
          <p:nvPr/>
        </p:nvPicPr>
        <p:blipFill>
          <a:blip r:embed="rId3">
            <a:alphaModFix/>
          </a:blip>
          <a:stretch>
            <a:fillRect/>
          </a:stretch>
        </p:blipFill>
        <p:spPr>
          <a:xfrm>
            <a:off x="88200" y="3392650"/>
            <a:ext cx="3858000" cy="653100"/>
          </a:xfrm>
          <a:prstGeom prst="rect">
            <a:avLst/>
          </a:prstGeom>
          <a:noFill/>
          <a:ln>
            <a:noFill/>
          </a:ln>
        </p:spPr>
      </p:pic>
      <p:pic>
        <p:nvPicPr>
          <p:cNvPr id="148" name="Google Shape;148;p24"/>
          <p:cNvPicPr preferRelativeResize="0"/>
          <p:nvPr/>
        </p:nvPicPr>
        <p:blipFill rotWithShape="1">
          <a:blip r:embed="rId4">
            <a:alphaModFix/>
          </a:blip>
          <a:srcRect b="36724" l="0" r="0" t="0"/>
          <a:stretch/>
        </p:blipFill>
        <p:spPr>
          <a:xfrm>
            <a:off x="88200" y="4045750"/>
            <a:ext cx="3858000" cy="638175"/>
          </a:xfrm>
          <a:prstGeom prst="rect">
            <a:avLst/>
          </a:prstGeom>
          <a:noFill/>
          <a:ln>
            <a:noFill/>
          </a:ln>
        </p:spPr>
      </p:pic>
      <p:pic>
        <p:nvPicPr>
          <p:cNvPr id="149" name="Google Shape;149;p24"/>
          <p:cNvPicPr preferRelativeResize="0"/>
          <p:nvPr/>
        </p:nvPicPr>
        <p:blipFill rotWithShape="1">
          <a:blip r:embed="rId5">
            <a:alphaModFix/>
          </a:blip>
          <a:srcRect b="0" l="0" r="0" t="36540"/>
          <a:stretch/>
        </p:blipFill>
        <p:spPr>
          <a:xfrm>
            <a:off x="4166125" y="3457500"/>
            <a:ext cx="4703675" cy="588250"/>
          </a:xfrm>
          <a:prstGeom prst="rect">
            <a:avLst/>
          </a:prstGeom>
          <a:noFill/>
          <a:ln>
            <a:noFill/>
          </a:ln>
        </p:spPr>
      </p:pic>
      <p:pic>
        <p:nvPicPr>
          <p:cNvPr id="150" name="Google Shape;150;p24"/>
          <p:cNvPicPr preferRelativeResize="0"/>
          <p:nvPr/>
        </p:nvPicPr>
        <p:blipFill>
          <a:blip r:embed="rId6">
            <a:alphaModFix/>
          </a:blip>
          <a:stretch>
            <a:fillRect/>
          </a:stretch>
        </p:blipFill>
        <p:spPr>
          <a:xfrm>
            <a:off x="4166125" y="4045750"/>
            <a:ext cx="4703675" cy="638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idx="1" type="body"/>
          </p:nvPr>
        </p:nvSpPr>
        <p:spPr>
          <a:xfrm>
            <a:off x="2049375" y="251150"/>
            <a:ext cx="4560900" cy="47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rgbClr val="FFFF00"/>
                </a:solidFill>
                <a:latin typeface="Arial Rounded"/>
                <a:ea typeface="Arial Rounded"/>
                <a:cs typeface="Arial Rounded"/>
                <a:sym typeface="Arial Rounded"/>
              </a:rPr>
              <a:t>PASSIVE AGGRESSIVE CLASSIFIER</a:t>
            </a:r>
            <a:endParaRPr sz="1800" u="sng">
              <a:solidFill>
                <a:srgbClr val="FFFF00"/>
              </a:solidFill>
              <a:latin typeface="Arial Rounded"/>
              <a:ea typeface="Arial Rounded"/>
              <a:cs typeface="Arial Rounded"/>
              <a:sym typeface="Arial Rounded"/>
            </a:endParaRPr>
          </a:p>
          <a:p>
            <a:pPr indent="0" lvl="0" marL="0" rtl="0" algn="just">
              <a:spcBef>
                <a:spcPts val="1600"/>
              </a:spcBef>
              <a:spcAft>
                <a:spcPts val="0"/>
              </a:spcAft>
              <a:buNone/>
            </a:pPr>
            <a:r>
              <a:rPr lang="en" sz="1200">
                <a:solidFill>
                  <a:srgbClr val="00FF00"/>
                </a:solidFill>
                <a:latin typeface="Arial Rounded"/>
                <a:ea typeface="Arial Rounded"/>
                <a:cs typeface="Arial Rounded"/>
                <a:sym typeface="Arial Rounded"/>
              </a:rPr>
              <a:t>It is an online algorithm- it learns from massive streams of data. </a:t>
            </a:r>
            <a:endParaRPr sz="1200">
              <a:solidFill>
                <a:srgbClr val="00FF00"/>
              </a:solidFill>
              <a:latin typeface="Arial Rounded"/>
              <a:ea typeface="Arial Rounded"/>
              <a:cs typeface="Arial Rounded"/>
              <a:sym typeface="Arial Rounded"/>
            </a:endParaRPr>
          </a:p>
          <a:p>
            <a:pPr indent="0" lvl="0" marL="0" rtl="0" algn="just">
              <a:spcBef>
                <a:spcPts val="1600"/>
              </a:spcBef>
              <a:spcAft>
                <a:spcPts val="0"/>
              </a:spcAft>
              <a:buNone/>
            </a:pPr>
            <a:r>
              <a:rPr lang="en" sz="1200">
                <a:solidFill>
                  <a:srgbClr val="00FF00"/>
                </a:solidFill>
                <a:latin typeface="Arial Rounded"/>
                <a:ea typeface="Arial Rounded"/>
                <a:cs typeface="Arial Rounded"/>
                <a:sym typeface="Arial Rounded"/>
              </a:rPr>
              <a:t>It uses the concept that the classifier</a:t>
            </a:r>
            <a:r>
              <a:rPr lang="en" sz="1200">
                <a:solidFill>
                  <a:srgbClr val="00FF00"/>
                </a:solidFill>
                <a:latin typeface="Arial Rounded"/>
                <a:ea typeface="Arial Rounded"/>
                <a:cs typeface="Arial Rounded"/>
                <a:sym typeface="Arial Rounded"/>
              </a:rPr>
              <a:t> adjusts its weight vector for each </a:t>
            </a:r>
            <a:r>
              <a:rPr lang="en" sz="1200">
                <a:solidFill>
                  <a:srgbClr val="00FF00"/>
                </a:solidFill>
                <a:latin typeface="Arial Rounded"/>
                <a:ea typeface="Arial Rounded"/>
                <a:cs typeface="Arial Rounded"/>
                <a:sym typeface="Arial Rounded"/>
              </a:rPr>
              <a:t>misclassified</a:t>
            </a:r>
            <a:r>
              <a:rPr lang="en" sz="1200">
                <a:solidFill>
                  <a:srgbClr val="00FF00"/>
                </a:solidFill>
                <a:latin typeface="Arial Rounded"/>
                <a:ea typeface="Arial Rounded"/>
                <a:cs typeface="Arial Rounded"/>
                <a:sym typeface="Arial Rounded"/>
              </a:rPr>
              <a:t> training sample it </a:t>
            </a:r>
            <a:r>
              <a:rPr lang="en" sz="1200">
                <a:solidFill>
                  <a:srgbClr val="00FF00"/>
                </a:solidFill>
                <a:latin typeface="Arial Rounded"/>
                <a:ea typeface="Arial Rounded"/>
                <a:cs typeface="Arial Rounded"/>
                <a:sym typeface="Arial Rounded"/>
              </a:rPr>
              <a:t>receives</a:t>
            </a:r>
            <a:r>
              <a:rPr lang="en" sz="1200">
                <a:solidFill>
                  <a:srgbClr val="00FF00"/>
                </a:solidFill>
                <a:latin typeface="Arial Rounded"/>
                <a:ea typeface="Arial Rounded"/>
                <a:cs typeface="Arial Rounded"/>
                <a:sym typeface="Arial Rounded"/>
              </a:rPr>
              <a:t>, trying to recollect it. </a:t>
            </a:r>
            <a:endParaRPr sz="1200">
              <a:solidFill>
                <a:srgbClr val="00FF00"/>
              </a:solidFill>
              <a:latin typeface="Arial Rounded"/>
              <a:ea typeface="Arial Rounded"/>
              <a:cs typeface="Arial Rounded"/>
              <a:sym typeface="Arial Rounded"/>
            </a:endParaRPr>
          </a:p>
          <a:p>
            <a:pPr indent="0" lvl="0" marL="0" rtl="0" algn="just">
              <a:spcBef>
                <a:spcPts val="1600"/>
              </a:spcBef>
              <a:spcAft>
                <a:spcPts val="0"/>
              </a:spcAft>
              <a:buNone/>
            </a:pPr>
            <a:r>
              <a:rPr b="1" lang="en" sz="1200">
                <a:solidFill>
                  <a:srgbClr val="00FF00"/>
                </a:solidFill>
                <a:latin typeface="Arial Rounded"/>
                <a:ea typeface="Arial Rounded"/>
                <a:cs typeface="Arial Rounded"/>
                <a:sym typeface="Arial Rounded"/>
              </a:rPr>
              <a:t>Passive: </a:t>
            </a:r>
            <a:r>
              <a:rPr lang="en" sz="1200">
                <a:solidFill>
                  <a:srgbClr val="00FF00"/>
                </a:solidFill>
                <a:latin typeface="Arial Rounded"/>
                <a:ea typeface="Arial Rounded"/>
                <a:cs typeface="Arial Rounded"/>
                <a:sym typeface="Arial Rounded"/>
              </a:rPr>
              <a:t>If the prediction is correct, keep the model and do not make any changes. i.e., the data in the example is not enough to cause any changes in the model. </a:t>
            </a:r>
            <a:r>
              <a:rPr b="1" lang="en" sz="1200">
                <a:solidFill>
                  <a:srgbClr val="00FF00"/>
                </a:solidFill>
                <a:latin typeface="Arial Rounded"/>
                <a:ea typeface="Arial Rounded"/>
                <a:cs typeface="Arial Rounded"/>
                <a:sym typeface="Arial Rounded"/>
              </a:rPr>
              <a:t>Aggressive: </a:t>
            </a:r>
            <a:r>
              <a:rPr lang="en" sz="1200">
                <a:solidFill>
                  <a:srgbClr val="00FF00"/>
                </a:solidFill>
                <a:latin typeface="Arial Rounded"/>
                <a:ea typeface="Arial Rounded"/>
                <a:cs typeface="Arial Rounded"/>
                <a:sym typeface="Arial Rounded"/>
              </a:rPr>
              <a:t>If the prediction is incorrect, make changes to the model. i.e., some change to the model may correct it.</a:t>
            </a:r>
            <a:endParaRPr sz="1200">
              <a:solidFill>
                <a:srgbClr val="00FF00"/>
              </a:solidFill>
              <a:latin typeface="Arial Rounded"/>
              <a:ea typeface="Arial Rounded"/>
              <a:cs typeface="Arial Rounded"/>
              <a:sym typeface="Arial Rounded"/>
            </a:endParaRPr>
          </a:p>
          <a:p>
            <a:pPr indent="0" lvl="0" marL="0" rtl="0" algn="just">
              <a:spcBef>
                <a:spcPts val="1600"/>
              </a:spcBef>
              <a:spcAft>
                <a:spcPts val="1600"/>
              </a:spcAft>
              <a:buNone/>
            </a:pPr>
            <a:r>
              <a:t/>
            </a:r>
            <a:endParaRPr>
              <a:solidFill>
                <a:srgbClr val="00FF00"/>
              </a:solidFill>
              <a:latin typeface="Arial Rounded"/>
              <a:ea typeface="Arial Rounded"/>
              <a:cs typeface="Arial Rounded"/>
              <a:sym typeface="Arial Rounded"/>
            </a:endParaRPr>
          </a:p>
        </p:txBody>
      </p:sp>
      <p:sp>
        <p:nvSpPr>
          <p:cNvPr id="156" name="Google Shape;156;p25"/>
          <p:cNvSpPr txBox="1"/>
          <p:nvPr>
            <p:ph idx="2" type="body"/>
          </p:nvPr>
        </p:nvSpPr>
        <p:spPr>
          <a:xfrm>
            <a:off x="8016625" y="3596425"/>
            <a:ext cx="792000" cy="98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
                <a:solidFill>
                  <a:srgbClr val="00FF00"/>
                </a:solidFill>
                <a:latin typeface="Arial Rounded"/>
                <a:ea typeface="Arial Rounded"/>
                <a:cs typeface="Arial Rounded"/>
                <a:sym typeface="Arial Rounded"/>
              </a:rPr>
              <a:t>.</a:t>
            </a:r>
            <a:endParaRPr sz="100">
              <a:solidFill>
                <a:srgbClr val="00FF00"/>
              </a:solidFill>
              <a:latin typeface="Arial Rounded"/>
              <a:ea typeface="Arial Rounded"/>
              <a:cs typeface="Arial Rounded"/>
              <a:sym typeface="Arial Rounded"/>
            </a:endParaRPr>
          </a:p>
        </p:txBody>
      </p:sp>
      <p:pic>
        <p:nvPicPr>
          <p:cNvPr id="157" name="Google Shape;157;p25"/>
          <p:cNvPicPr preferRelativeResize="0"/>
          <p:nvPr/>
        </p:nvPicPr>
        <p:blipFill>
          <a:blip r:embed="rId3">
            <a:alphaModFix/>
          </a:blip>
          <a:stretch>
            <a:fillRect/>
          </a:stretch>
        </p:blipFill>
        <p:spPr>
          <a:xfrm>
            <a:off x="2234626" y="3628850"/>
            <a:ext cx="4375650" cy="620575"/>
          </a:xfrm>
          <a:prstGeom prst="rect">
            <a:avLst/>
          </a:prstGeom>
          <a:noFill/>
          <a:ln>
            <a:noFill/>
          </a:ln>
        </p:spPr>
      </p:pic>
      <p:pic>
        <p:nvPicPr>
          <p:cNvPr id="158" name="Google Shape;158;p25"/>
          <p:cNvPicPr preferRelativeResize="0"/>
          <p:nvPr/>
        </p:nvPicPr>
        <p:blipFill>
          <a:blip r:embed="rId4">
            <a:alphaModFix/>
          </a:blip>
          <a:stretch>
            <a:fillRect/>
          </a:stretch>
        </p:blipFill>
        <p:spPr>
          <a:xfrm>
            <a:off x="2234650" y="4249425"/>
            <a:ext cx="4375650" cy="51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
                <a:latin typeface="Arial Rounded"/>
                <a:ea typeface="Arial Rounded"/>
                <a:cs typeface="Arial Rounded"/>
                <a:sym typeface="Arial Rounded"/>
              </a:rPr>
              <a:t>.</a:t>
            </a:r>
            <a:endParaRPr sz="100">
              <a:latin typeface="Arial Rounded"/>
              <a:ea typeface="Arial Rounded"/>
              <a:cs typeface="Arial Rounded"/>
              <a:sym typeface="Arial Rounded"/>
            </a:endParaRPr>
          </a:p>
        </p:txBody>
      </p:sp>
      <p:sp>
        <p:nvSpPr>
          <p:cNvPr id="164" name="Google Shape;164;p26"/>
          <p:cNvSpPr txBox="1"/>
          <p:nvPr>
            <p:ph idx="1" type="body"/>
          </p:nvPr>
        </p:nvSpPr>
        <p:spPr>
          <a:xfrm>
            <a:off x="387900" y="301375"/>
            <a:ext cx="3999900" cy="46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rgbClr val="FFFF00"/>
                </a:solidFill>
                <a:latin typeface="Arial Rounded"/>
                <a:ea typeface="Arial Rounded"/>
                <a:cs typeface="Arial Rounded"/>
                <a:sym typeface="Arial Rounded"/>
              </a:rPr>
              <a:t>LSTM</a:t>
            </a:r>
            <a:endParaRPr sz="1800" u="sng">
              <a:solidFill>
                <a:srgbClr val="FFFF00"/>
              </a:solidFill>
              <a:latin typeface="Arial Rounded"/>
              <a:ea typeface="Arial Rounded"/>
              <a:cs typeface="Arial Rounded"/>
              <a:sym typeface="Arial Rounded"/>
            </a:endParaRPr>
          </a:p>
          <a:p>
            <a:pPr indent="0" lvl="0" marL="0" rtl="0" algn="just">
              <a:spcBef>
                <a:spcPts val="1600"/>
              </a:spcBef>
              <a:spcAft>
                <a:spcPts val="0"/>
              </a:spcAft>
              <a:buNone/>
            </a:pPr>
            <a:r>
              <a:rPr lang="en" sz="1300">
                <a:solidFill>
                  <a:srgbClr val="00FF00"/>
                </a:solidFill>
                <a:latin typeface="Arial Rounded"/>
                <a:ea typeface="Arial Rounded"/>
                <a:cs typeface="Arial Rounded"/>
                <a:sym typeface="Arial Rounded"/>
              </a:rPr>
              <a:t>Long Short-Term Memory (LSTM) networks are a modified version of recurrent neural networks, which makes it easier to remember past data in memory. The vanishing gradient problem of RNN is resolved here. LSTM is well-suited to classify, process and predict time series given time lags of unknown duration. It trains the model by using back-propagation. In an LSTM network, three gates are present.</a:t>
            </a:r>
            <a:endParaRPr sz="900">
              <a:solidFill>
                <a:srgbClr val="00FF00"/>
              </a:solidFill>
              <a:latin typeface="Arial Rounded"/>
              <a:ea typeface="Arial Rounded"/>
              <a:cs typeface="Arial Rounded"/>
              <a:sym typeface="Arial Rounded"/>
            </a:endParaRPr>
          </a:p>
          <a:p>
            <a:pPr indent="0" lvl="0" marL="0" rtl="0" algn="just">
              <a:spcBef>
                <a:spcPts val="1600"/>
              </a:spcBef>
              <a:spcAft>
                <a:spcPts val="0"/>
              </a:spcAft>
              <a:buNone/>
            </a:pPr>
            <a:r>
              <a:t/>
            </a:r>
            <a:endParaRPr>
              <a:solidFill>
                <a:srgbClr val="00FF00"/>
              </a:solidFill>
              <a:latin typeface="Arial Rounded"/>
              <a:ea typeface="Arial Rounded"/>
              <a:cs typeface="Arial Rounded"/>
              <a:sym typeface="Arial Rounded"/>
            </a:endParaRPr>
          </a:p>
          <a:p>
            <a:pPr indent="0" lvl="0" marL="0" rtl="0" algn="ctr">
              <a:spcBef>
                <a:spcPts val="1600"/>
              </a:spcBef>
              <a:spcAft>
                <a:spcPts val="1600"/>
              </a:spcAft>
              <a:buNone/>
            </a:pPr>
            <a:r>
              <a:t/>
            </a:r>
            <a:endParaRPr sz="1800" u="sng">
              <a:solidFill>
                <a:srgbClr val="FFFF00"/>
              </a:solidFill>
              <a:latin typeface="Arial Rounded"/>
              <a:ea typeface="Arial Rounded"/>
              <a:cs typeface="Arial Rounded"/>
              <a:sym typeface="Arial Rounded"/>
            </a:endParaRPr>
          </a:p>
        </p:txBody>
      </p:sp>
      <p:sp>
        <p:nvSpPr>
          <p:cNvPr id="165" name="Google Shape;165;p26"/>
          <p:cNvSpPr txBox="1"/>
          <p:nvPr>
            <p:ph idx="2" type="body"/>
          </p:nvPr>
        </p:nvSpPr>
        <p:spPr>
          <a:xfrm>
            <a:off x="4756200" y="301375"/>
            <a:ext cx="3999900" cy="420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rgbClr val="FFFF00"/>
                </a:solidFill>
                <a:latin typeface="Arial Rounded"/>
                <a:ea typeface="Arial Rounded"/>
                <a:cs typeface="Arial Rounded"/>
                <a:sym typeface="Arial Rounded"/>
              </a:rPr>
              <a:t>LSTM(with dropout layer)</a:t>
            </a:r>
            <a:endParaRPr sz="1800" u="sng">
              <a:solidFill>
                <a:srgbClr val="FFFF00"/>
              </a:solidFill>
              <a:latin typeface="Arial Rounded"/>
              <a:ea typeface="Arial Rounded"/>
              <a:cs typeface="Arial Rounded"/>
              <a:sym typeface="Arial Rounded"/>
            </a:endParaRPr>
          </a:p>
          <a:p>
            <a:pPr indent="0" lvl="0" marL="0" rtl="0" algn="ctr">
              <a:spcBef>
                <a:spcPts val="1600"/>
              </a:spcBef>
              <a:spcAft>
                <a:spcPts val="1600"/>
              </a:spcAft>
              <a:buNone/>
            </a:pPr>
            <a:r>
              <a:rPr lang="en">
                <a:solidFill>
                  <a:srgbClr val="00FF00"/>
                </a:solidFill>
                <a:latin typeface="Arial Rounded"/>
                <a:ea typeface="Arial Rounded"/>
                <a:cs typeface="Arial Rounded"/>
                <a:sym typeface="Arial Rounded"/>
              </a:rPr>
              <a:t>Dropout is a technique used to prevent a model from overfitting. Dropout works by randomly setting the outgoing edges of hidden units (neurons that make up hidden layers) to 0 at each update of the training phase. </a:t>
            </a:r>
            <a:endParaRPr>
              <a:solidFill>
                <a:srgbClr val="00FF00"/>
              </a:solidFill>
              <a:latin typeface="Arial Rounded"/>
              <a:ea typeface="Arial Rounded"/>
              <a:cs typeface="Arial Rounded"/>
              <a:sym typeface="Arial Rounded"/>
            </a:endParaRPr>
          </a:p>
        </p:txBody>
      </p:sp>
      <p:pic>
        <p:nvPicPr>
          <p:cNvPr id="166" name="Google Shape;166;p26"/>
          <p:cNvPicPr preferRelativeResize="0"/>
          <p:nvPr/>
        </p:nvPicPr>
        <p:blipFill>
          <a:blip r:embed="rId3">
            <a:alphaModFix/>
          </a:blip>
          <a:stretch>
            <a:fillRect/>
          </a:stretch>
        </p:blipFill>
        <p:spPr>
          <a:xfrm>
            <a:off x="387900" y="3727050"/>
            <a:ext cx="4089975" cy="762000"/>
          </a:xfrm>
          <a:prstGeom prst="rect">
            <a:avLst/>
          </a:prstGeom>
          <a:noFill/>
          <a:ln>
            <a:noFill/>
          </a:ln>
        </p:spPr>
      </p:pic>
      <p:pic>
        <p:nvPicPr>
          <p:cNvPr id="167" name="Google Shape;167;p26"/>
          <p:cNvPicPr preferRelativeResize="0"/>
          <p:nvPr/>
        </p:nvPicPr>
        <p:blipFill>
          <a:blip r:embed="rId4">
            <a:alphaModFix/>
          </a:blip>
          <a:stretch>
            <a:fillRect/>
          </a:stretch>
        </p:blipFill>
        <p:spPr>
          <a:xfrm>
            <a:off x="387900" y="4418700"/>
            <a:ext cx="4089975" cy="404425"/>
          </a:xfrm>
          <a:prstGeom prst="rect">
            <a:avLst/>
          </a:prstGeom>
          <a:noFill/>
          <a:ln>
            <a:noFill/>
          </a:ln>
        </p:spPr>
      </p:pic>
      <p:pic>
        <p:nvPicPr>
          <p:cNvPr id="168" name="Google Shape;168;p26"/>
          <p:cNvPicPr preferRelativeResize="0"/>
          <p:nvPr/>
        </p:nvPicPr>
        <p:blipFill>
          <a:blip r:embed="rId5">
            <a:alphaModFix/>
          </a:blip>
          <a:stretch>
            <a:fillRect/>
          </a:stretch>
        </p:blipFill>
        <p:spPr>
          <a:xfrm>
            <a:off x="4756200" y="4203500"/>
            <a:ext cx="4318575" cy="604350"/>
          </a:xfrm>
          <a:prstGeom prst="rect">
            <a:avLst/>
          </a:prstGeom>
          <a:noFill/>
          <a:ln>
            <a:noFill/>
          </a:ln>
        </p:spPr>
      </p:pic>
      <p:pic>
        <p:nvPicPr>
          <p:cNvPr id="169" name="Google Shape;169;p26"/>
          <p:cNvPicPr preferRelativeResize="0"/>
          <p:nvPr/>
        </p:nvPicPr>
        <p:blipFill>
          <a:blip r:embed="rId6">
            <a:alphaModFix/>
          </a:blip>
          <a:stretch>
            <a:fillRect/>
          </a:stretch>
        </p:blipFill>
        <p:spPr>
          <a:xfrm>
            <a:off x="4756200" y="2861025"/>
            <a:ext cx="4318575" cy="134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
              <a:t>.</a:t>
            </a:r>
            <a:endParaRPr sz="100"/>
          </a:p>
          <a:p>
            <a:pPr indent="0" lvl="0" marL="0" rtl="0" algn="l">
              <a:spcBef>
                <a:spcPts val="0"/>
              </a:spcBef>
              <a:spcAft>
                <a:spcPts val="0"/>
              </a:spcAft>
              <a:buNone/>
            </a:pPr>
            <a:r>
              <a:t/>
            </a:r>
            <a:endParaRPr sz="100"/>
          </a:p>
        </p:txBody>
      </p:sp>
      <p:sp>
        <p:nvSpPr>
          <p:cNvPr id="175" name="Google Shape;175;p27"/>
          <p:cNvSpPr txBox="1"/>
          <p:nvPr>
            <p:ph idx="1" type="body"/>
          </p:nvPr>
        </p:nvSpPr>
        <p:spPr>
          <a:xfrm>
            <a:off x="387900" y="351600"/>
            <a:ext cx="3999900" cy="421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rgbClr val="FFFF00"/>
                </a:solidFill>
                <a:latin typeface="Arial Rounded"/>
                <a:ea typeface="Arial Rounded"/>
                <a:cs typeface="Arial Rounded"/>
                <a:sym typeface="Arial Rounded"/>
              </a:rPr>
              <a:t>BI-DIRECTIONAL </a:t>
            </a:r>
            <a:r>
              <a:rPr lang="en" sz="1800" u="sng">
                <a:solidFill>
                  <a:srgbClr val="FFFF00"/>
                </a:solidFill>
                <a:latin typeface="Arial Rounded"/>
                <a:ea typeface="Arial Rounded"/>
                <a:cs typeface="Arial Rounded"/>
                <a:sym typeface="Arial Rounded"/>
              </a:rPr>
              <a:t>LSTM</a:t>
            </a:r>
            <a:endParaRPr sz="1800" u="sng">
              <a:solidFill>
                <a:srgbClr val="FFFF00"/>
              </a:solidFill>
              <a:latin typeface="Arial Rounded"/>
              <a:ea typeface="Arial Rounded"/>
              <a:cs typeface="Arial Rounded"/>
              <a:sym typeface="Arial Rounded"/>
            </a:endParaRPr>
          </a:p>
          <a:p>
            <a:pPr indent="0" lvl="0" marL="0" rtl="0" algn="ctr">
              <a:spcBef>
                <a:spcPts val="1600"/>
              </a:spcBef>
              <a:spcAft>
                <a:spcPts val="1600"/>
              </a:spcAft>
              <a:buNone/>
            </a:pPr>
            <a:r>
              <a:rPr lang="en" sz="1300">
                <a:solidFill>
                  <a:srgbClr val="00FF00"/>
                </a:solidFill>
                <a:latin typeface="Arial Rounded"/>
                <a:ea typeface="Arial Rounded"/>
                <a:cs typeface="Arial Rounded"/>
                <a:sym typeface="Arial Rounded"/>
              </a:rPr>
              <a:t>In a bidirectional RNN, we consider 2 separate sequences. One from right to left and the other in the reverse order. The forward layer would feed the sentences as such. But, the backward layer would feed the sequence in the reverse order. Now, the outputs would be generated by concatenating the word sequences at each time and generating weights accordingly</a:t>
            </a:r>
            <a:r>
              <a:rPr lang="en" sz="1200">
                <a:solidFill>
                  <a:srgbClr val="00FF00"/>
                </a:solidFill>
                <a:latin typeface="Arial Rounded"/>
                <a:ea typeface="Arial Rounded"/>
                <a:cs typeface="Arial Rounded"/>
                <a:sym typeface="Arial Rounded"/>
              </a:rPr>
              <a:t>.</a:t>
            </a:r>
            <a:r>
              <a:rPr lang="en" sz="1600">
                <a:solidFill>
                  <a:srgbClr val="292929"/>
                </a:solidFill>
                <a:highlight>
                  <a:srgbClr val="FFFFFF"/>
                </a:highlight>
                <a:latin typeface="Georgia"/>
                <a:ea typeface="Georgia"/>
                <a:cs typeface="Georgia"/>
                <a:sym typeface="Georgia"/>
              </a:rPr>
              <a:t> </a:t>
            </a:r>
            <a:endParaRPr sz="1800" u="sng">
              <a:solidFill>
                <a:srgbClr val="FFFF00"/>
              </a:solidFill>
              <a:latin typeface="Arial Rounded"/>
              <a:ea typeface="Arial Rounded"/>
              <a:cs typeface="Arial Rounded"/>
              <a:sym typeface="Arial Rounded"/>
            </a:endParaRPr>
          </a:p>
        </p:txBody>
      </p:sp>
      <p:sp>
        <p:nvSpPr>
          <p:cNvPr id="176" name="Google Shape;176;p27"/>
          <p:cNvSpPr txBox="1"/>
          <p:nvPr>
            <p:ph idx="2" type="body"/>
          </p:nvPr>
        </p:nvSpPr>
        <p:spPr>
          <a:xfrm>
            <a:off x="4832400" y="351525"/>
            <a:ext cx="3999900" cy="421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rgbClr val="FFFF00"/>
                </a:solidFill>
                <a:latin typeface="Arial Rounded"/>
                <a:ea typeface="Arial Rounded"/>
                <a:cs typeface="Arial Rounded"/>
                <a:sym typeface="Arial Rounded"/>
              </a:rPr>
              <a:t>BI-DIRECTIONAL LSTM(with dropout layer)</a:t>
            </a:r>
            <a:endParaRPr sz="1800" u="sng">
              <a:solidFill>
                <a:srgbClr val="FFFF00"/>
              </a:solidFill>
              <a:latin typeface="Arial Rounded"/>
              <a:ea typeface="Arial Rounded"/>
              <a:cs typeface="Arial Rounded"/>
              <a:sym typeface="Arial Rounded"/>
            </a:endParaRPr>
          </a:p>
          <a:p>
            <a:pPr indent="0" lvl="0" marL="0" rtl="0" algn="ctr">
              <a:spcBef>
                <a:spcPts val="1600"/>
              </a:spcBef>
              <a:spcAft>
                <a:spcPts val="0"/>
              </a:spcAft>
              <a:buNone/>
            </a:pPr>
            <a:r>
              <a:rPr lang="en">
                <a:solidFill>
                  <a:srgbClr val="00FF00"/>
                </a:solidFill>
                <a:latin typeface="Arial Rounded"/>
                <a:ea typeface="Arial Rounded"/>
                <a:cs typeface="Arial Rounded"/>
                <a:sym typeface="Arial Rounded"/>
              </a:rPr>
              <a:t>Dropout is a technique used to prevent a model from overfitting. Dropout works by randomly setting the outgoing edges of hidden units (neurons that make up hidden layers) to 0 at each update of the training phase. </a:t>
            </a:r>
            <a:endParaRPr>
              <a:solidFill>
                <a:srgbClr val="00FF00"/>
              </a:solidFill>
              <a:latin typeface="Arial Rounded"/>
              <a:ea typeface="Arial Rounded"/>
              <a:cs typeface="Arial Rounded"/>
              <a:sym typeface="Arial Rounded"/>
            </a:endParaRPr>
          </a:p>
          <a:p>
            <a:pPr indent="0" lvl="0" marL="0" rtl="0" algn="ctr">
              <a:spcBef>
                <a:spcPts val="1600"/>
              </a:spcBef>
              <a:spcAft>
                <a:spcPts val="1600"/>
              </a:spcAft>
              <a:buNone/>
            </a:pPr>
            <a:r>
              <a:t/>
            </a:r>
            <a:endParaRPr sz="1800" u="sng">
              <a:solidFill>
                <a:srgbClr val="FFFF00"/>
              </a:solidFill>
              <a:latin typeface="Arial Rounded"/>
              <a:ea typeface="Arial Rounded"/>
              <a:cs typeface="Arial Rounded"/>
              <a:sym typeface="Arial Rounded"/>
            </a:endParaRPr>
          </a:p>
        </p:txBody>
      </p:sp>
      <p:pic>
        <p:nvPicPr>
          <p:cNvPr id="177" name="Google Shape;177;p27"/>
          <p:cNvPicPr preferRelativeResize="0"/>
          <p:nvPr/>
        </p:nvPicPr>
        <p:blipFill>
          <a:blip r:embed="rId3">
            <a:alphaModFix/>
          </a:blip>
          <a:stretch>
            <a:fillRect/>
          </a:stretch>
        </p:blipFill>
        <p:spPr>
          <a:xfrm>
            <a:off x="70950" y="3119482"/>
            <a:ext cx="4387800" cy="1267268"/>
          </a:xfrm>
          <a:prstGeom prst="rect">
            <a:avLst/>
          </a:prstGeom>
          <a:noFill/>
          <a:ln>
            <a:noFill/>
          </a:ln>
        </p:spPr>
      </p:pic>
      <p:pic>
        <p:nvPicPr>
          <p:cNvPr id="178" name="Google Shape;178;p27"/>
          <p:cNvPicPr preferRelativeResize="0"/>
          <p:nvPr/>
        </p:nvPicPr>
        <p:blipFill>
          <a:blip r:embed="rId4">
            <a:alphaModFix/>
          </a:blip>
          <a:stretch>
            <a:fillRect/>
          </a:stretch>
        </p:blipFill>
        <p:spPr>
          <a:xfrm>
            <a:off x="70950" y="4386750"/>
            <a:ext cx="4387800" cy="580700"/>
          </a:xfrm>
          <a:prstGeom prst="rect">
            <a:avLst/>
          </a:prstGeom>
          <a:noFill/>
          <a:ln>
            <a:noFill/>
          </a:ln>
        </p:spPr>
      </p:pic>
      <p:pic>
        <p:nvPicPr>
          <p:cNvPr id="179" name="Google Shape;179;p27"/>
          <p:cNvPicPr preferRelativeResize="0"/>
          <p:nvPr/>
        </p:nvPicPr>
        <p:blipFill>
          <a:blip r:embed="rId5">
            <a:alphaModFix/>
          </a:blip>
          <a:stretch>
            <a:fillRect/>
          </a:stretch>
        </p:blipFill>
        <p:spPr>
          <a:xfrm>
            <a:off x="4644800" y="3119475"/>
            <a:ext cx="4499200" cy="1267275"/>
          </a:xfrm>
          <a:prstGeom prst="rect">
            <a:avLst/>
          </a:prstGeom>
          <a:noFill/>
          <a:ln>
            <a:noFill/>
          </a:ln>
        </p:spPr>
      </p:pic>
      <p:pic>
        <p:nvPicPr>
          <p:cNvPr id="180" name="Google Shape;180;p27"/>
          <p:cNvPicPr preferRelativeResize="0"/>
          <p:nvPr/>
        </p:nvPicPr>
        <p:blipFill>
          <a:blip r:embed="rId6">
            <a:alphaModFix/>
          </a:blip>
          <a:stretch>
            <a:fillRect/>
          </a:stretch>
        </p:blipFill>
        <p:spPr>
          <a:xfrm>
            <a:off x="4644800" y="4386750"/>
            <a:ext cx="4499200" cy="580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1600475" y="134400"/>
            <a:ext cx="5595600" cy="57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FFFFFF"/>
                </a:solidFill>
                <a:highlight>
                  <a:srgbClr val="FF0000"/>
                </a:highlight>
                <a:latin typeface="Arial Rounded"/>
                <a:ea typeface="Arial Rounded"/>
                <a:cs typeface="Arial Rounded"/>
                <a:sym typeface="Arial Rounded"/>
              </a:rPr>
              <a:t>RESULTS</a:t>
            </a:r>
            <a:endParaRPr sz="3400">
              <a:solidFill>
                <a:srgbClr val="FFFFFF"/>
              </a:solidFill>
              <a:highlight>
                <a:srgbClr val="FF0000"/>
              </a:highlight>
              <a:latin typeface="Arial Rounded"/>
              <a:ea typeface="Arial Rounded"/>
              <a:cs typeface="Arial Rounded"/>
              <a:sym typeface="Arial Rounded"/>
            </a:endParaRPr>
          </a:p>
        </p:txBody>
      </p:sp>
      <p:sp>
        <p:nvSpPr>
          <p:cNvPr id="186" name="Google Shape;186;p28"/>
          <p:cNvSpPr txBox="1"/>
          <p:nvPr>
            <p:ph idx="1" type="body"/>
          </p:nvPr>
        </p:nvSpPr>
        <p:spPr>
          <a:xfrm>
            <a:off x="221000" y="783575"/>
            <a:ext cx="8685600" cy="42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FF00"/>
                </a:solidFill>
                <a:latin typeface="Arial Rounded"/>
                <a:ea typeface="Arial Rounded"/>
                <a:cs typeface="Arial Rounded"/>
                <a:sym typeface="Arial Rounded"/>
              </a:rPr>
              <a:t>AFTER COMPARING ALL THE MODELS , IT WAS FOUND THAT PASSIVE AGGRESSIVE CLASSIFIER GIVES THE MAXIMUM ACCURACY.</a:t>
            </a:r>
            <a:endParaRPr sz="1400">
              <a:solidFill>
                <a:srgbClr val="00FF00"/>
              </a:solidFill>
              <a:latin typeface="Arial Rounded"/>
              <a:ea typeface="Arial Rounded"/>
              <a:cs typeface="Arial Rounded"/>
              <a:sym typeface="Arial Rounded"/>
            </a:endParaRPr>
          </a:p>
          <a:p>
            <a:pPr indent="0" lvl="0" marL="0" rtl="0" algn="l">
              <a:spcBef>
                <a:spcPts val="1600"/>
              </a:spcBef>
              <a:spcAft>
                <a:spcPts val="0"/>
              </a:spcAft>
              <a:buNone/>
            </a:pPr>
            <a:r>
              <a:t/>
            </a:r>
            <a:endParaRPr sz="1400">
              <a:solidFill>
                <a:srgbClr val="00FF00"/>
              </a:solidFill>
              <a:latin typeface="Arial Rounded"/>
              <a:ea typeface="Arial Rounded"/>
              <a:cs typeface="Arial Rounded"/>
              <a:sym typeface="Arial Rounded"/>
            </a:endParaRPr>
          </a:p>
          <a:p>
            <a:pPr indent="0" lvl="0" marL="0" rtl="0" algn="l">
              <a:spcBef>
                <a:spcPts val="1600"/>
              </a:spcBef>
              <a:spcAft>
                <a:spcPts val="0"/>
              </a:spcAft>
              <a:buNone/>
            </a:pPr>
            <a:r>
              <a:t/>
            </a:r>
            <a:endParaRPr sz="1400">
              <a:solidFill>
                <a:srgbClr val="00FF00"/>
              </a:solidFill>
              <a:latin typeface="Arial Rounded"/>
              <a:ea typeface="Arial Rounded"/>
              <a:cs typeface="Arial Rounded"/>
              <a:sym typeface="Arial Rounded"/>
            </a:endParaRPr>
          </a:p>
          <a:p>
            <a:pPr indent="0" lvl="0" marL="0" rtl="0" algn="l">
              <a:spcBef>
                <a:spcPts val="1600"/>
              </a:spcBef>
              <a:spcAft>
                <a:spcPts val="0"/>
              </a:spcAft>
              <a:buNone/>
            </a:pPr>
            <a:r>
              <a:t/>
            </a:r>
            <a:endParaRPr sz="1400">
              <a:solidFill>
                <a:srgbClr val="00FF00"/>
              </a:solidFill>
              <a:latin typeface="Arial Rounded"/>
              <a:ea typeface="Arial Rounded"/>
              <a:cs typeface="Arial Rounded"/>
              <a:sym typeface="Arial Rounded"/>
            </a:endParaRPr>
          </a:p>
          <a:p>
            <a:pPr indent="0" lvl="0" marL="0" rtl="0" algn="l">
              <a:spcBef>
                <a:spcPts val="1600"/>
              </a:spcBef>
              <a:spcAft>
                <a:spcPts val="0"/>
              </a:spcAft>
              <a:buNone/>
            </a:pPr>
            <a:r>
              <a:t/>
            </a:r>
            <a:endParaRPr sz="1400">
              <a:solidFill>
                <a:srgbClr val="00FF00"/>
              </a:solidFill>
              <a:latin typeface="Arial Rounded"/>
              <a:ea typeface="Arial Rounded"/>
              <a:cs typeface="Arial Rounded"/>
              <a:sym typeface="Arial Rounded"/>
            </a:endParaRPr>
          </a:p>
          <a:p>
            <a:pPr indent="0" lvl="0" marL="0" rtl="0" algn="l">
              <a:spcBef>
                <a:spcPts val="1600"/>
              </a:spcBef>
              <a:spcAft>
                <a:spcPts val="0"/>
              </a:spcAft>
              <a:buNone/>
            </a:pPr>
            <a:r>
              <a:t/>
            </a:r>
            <a:endParaRPr sz="1400">
              <a:solidFill>
                <a:srgbClr val="00FF00"/>
              </a:solidFill>
              <a:latin typeface="Arial Rounded"/>
              <a:ea typeface="Arial Rounded"/>
              <a:cs typeface="Arial Rounded"/>
              <a:sym typeface="Arial Rounded"/>
            </a:endParaRPr>
          </a:p>
          <a:p>
            <a:pPr indent="0" lvl="0" marL="0" rtl="0" algn="l">
              <a:spcBef>
                <a:spcPts val="1600"/>
              </a:spcBef>
              <a:spcAft>
                <a:spcPts val="0"/>
              </a:spcAft>
              <a:buNone/>
            </a:pPr>
            <a:r>
              <a:t/>
            </a:r>
            <a:endParaRPr sz="1400">
              <a:solidFill>
                <a:srgbClr val="00FF00"/>
              </a:solidFill>
              <a:latin typeface="Arial Rounded"/>
              <a:ea typeface="Arial Rounded"/>
              <a:cs typeface="Arial Rounded"/>
              <a:sym typeface="Arial Rounded"/>
            </a:endParaRPr>
          </a:p>
          <a:p>
            <a:pPr indent="0" lvl="0" marL="0" rtl="0" algn="l">
              <a:spcBef>
                <a:spcPts val="1600"/>
              </a:spcBef>
              <a:spcAft>
                <a:spcPts val="0"/>
              </a:spcAft>
              <a:buNone/>
            </a:pPr>
            <a:r>
              <a:rPr lang="en" sz="1400">
                <a:solidFill>
                  <a:srgbClr val="00FF00"/>
                </a:solidFill>
                <a:latin typeface="Arial Rounded"/>
                <a:ea typeface="Arial Rounded"/>
                <a:cs typeface="Arial Rounded"/>
                <a:sym typeface="Arial Rounded"/>
              </a:rPr>
              <a:t>AFTER COMPARING ALL THE MODELS, IT WAS FOUND THAT PASSIVE AGGRESSIVE CLASSIFIER GIVES THE MAXIMUM PRECISION.</a:t>
            </a:r>
            <a:endParaRPr sz="1400">
              <a:solidFill>
                <a:srgbClr val="00FF00"/>
              </a:solidFill>
              <a:latin typeface="Arial Rounded"/>
              <a:ea typeface="Arial Rounded"/>
              <a:cs typeface="Arial Rounded"/>
              <a:sym typeface="Arial Rounded"/>
            </a:endParaRPr>
          </a:p>
          <a:p>
            <a:pPr indent="0" lvl="0" marL="0" rtl="0" algn="l">
              <a:spcBef>
                <a:spcPts val="1600"/>
              </a:spcBef>
              <a:spcAft>
                <a:spcPts val="1600"/>
              </a:spcAft>
              <a:buNone/>
            </a:pPr>
            <a:r>
              <a:t/>
            </a:r>
            <a:endParaRPr sz="1400">
              <a:solidFill>
                <a:srgbClr val="00FF00"/>
              </a:solidFill>
              <a:latin typeface="Arial Rounded"/>
              <a:ea typeface="Arial Rounded"/>
              <a:cs typeface="Arial Rounded"/>
              <a:sym typeface="Arial Rounded"/>
            </a:endParaRPr>
          </a:p>
        </p:txBody>
      </p:sp>
      <p:pic>
        <p:nvPicPr>
          <p:cNvPr id="187" name="Google Shape;187;p28"/>
          <p:cNvPicPr preferRelativeResize="0"/>
          <p:nvPr/>
        </p:nvPicPr>
        <p:blipFill>
          <a:blip r:embed="rId3">
            <a:alphaModFix/>
          </a:blip>
          <a:stretch>
            <a:fillRect/>
          </a:stretch>
        </p:blipFill>
        <p:spPr>
          <a:xfrm>
            <a:off x="457225" y="1514050"/>
            <a:ext cx="7428824" cy="2494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
              <a:t>.</a:t>
            </a:r>
            <a:endParaRPr sz="100"/>
          </a:p>
          <a:p>
            <a:pPr indent="0" lvl="0" marL="0" rtl="0" algn="l">
              <a:spcBef>
                <a:spcPts val="0"/>
              </a:spcBef>
              <a:spcAft>
                <a:spcPts val="0"/>
              </a:spcAft>
              <a:buNone/>
            </a:pPr>
            <a:r>
              <a:t/>
            </a:r>
            <a:endParaRPr sz="100"/>
          </a:p>
        </p:txBody>
      </p:sp>
      <p:sp>
        <p:nvSpPr>
          <p:cNvPr id="193" name="Google Shape;193;p29"/>
          <p:cNvSpPr txBox="1"/>
          <p:nvPr>
            <p:ph idx="1" type="body"/>
          </p:nvPr>
        </p:nvSpPr>
        <p:spPr>
          <a:xfrm>
            <a:off x="140650" y="160725"/>
            <a:ext cx="89208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400">
                <a:solidFill>
                  <a:srgbClr val="00FF00"/>
                </a:solidFill>
                <a:latin typeface="Arial Rounded"/>
                <a:ea typeface="Arial Rounded"/>
                <a:cs typeface="Arial Rounded"/>
                <a:sym typeface="Arial Rounded"/>
              </a:rPr>
              <a:t>AFTER COMPARING ALL THE MODELS, IT WAS FOUND THAT PASSIVE AGGRESSIVE CLASSIFIER GIVES THE MAXIMUM PRECISION.</a:t>
            </a:r>
            <a:endParaRPr sz="1400">
              <a:solidFill>
                <a:srgbClr val="00FF00"/>
              </a:solidFill>
              <a:latin typeface="Arial Rounded"/>
              <a:ea typeface="Arial Rounded"/>
              <a:cs typeface="Arial Rounded"/>
              <a:sym typeface="Arial Rounded"/>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4" name="Google Shape;194;p29"/>
          <p:cNvPicPr preferRelativeResize="0"/>
          <p:nvPr/>
        </p:nvPicPr>
        <p:blipFill>
          <a:blip r:embed="rId3">
            <a:alphaModFix/>
          </a:blip>
          <a:stretch>
            <a:fillRect/>
          </a:stretch>
        </p:blipFill>
        <p:spPr>
          <a:xfrm>
            <a:off x="618688" y="252850"/>
            <a:ext cx="6871400" cy="2129750"/>
          </a:xfrm>
          <a:prstGeom prst="rect">
            <a:avLst/>
          </a:prstGeom>
          <a:noFill/>
          <a:ln>
            <a:noFill/>
          </a:ln>
        </p:spPr>
      </p:pic>
      <p:pic>
        <p:nvPicPr>
          <p:cNvPr id="195" name="Google Shape;195;p29"/>
          <p:cNvPicPr preferRelativeResize="0"/>
          <p:nvPr/>
        </p:nvPicPr>
        <p:blipFill>
          <a:blip r:embed="rId4">
            <a:alphaModFix/>
          </a:blip>
          <a:stretch>
            <a:fillRect/>
          </a:stretch>
        </p:blipFill>
        <p:spPr>
          <a:xfrm>
            <a:off x="542500" y="2893875"/>
            <a:ext cx="7052224" cy="207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977375" y="52825"/>
            <a:ext cx="6805200" cy="71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solidFill>
                  <a:srgbClr val="FFFFFF"/>
                </a:solidFill>
                <a:highlight>
                  <a:srgbClr val="FF0000"/>
                </a:highlight>
                <a:latin typeface="Arial Rounded"/>
                <a:ea typeface="Arial Rounded"/>
                <a:cs typeface="Arial Rounded"/>
                <a:sym typeface="Arial Rounded"/>
              </a:rPr>
              <a:t>CONCLUSION</a:t>
            </a:r>
            <a:endParaRPr b="1" sz="3400">
              <a:solidFill>
                <a:srgbClr val="FFFFFF"/>
              </a:solidFill>
              <a:highlight>
                <a:srgbClr val="FF0000"/>
              </a:highlight>
              <a:latin typeface="Arial Rounded"/>
              <a:ea typeface="Arial Rounded"/>
              <a:cs typeface="Arial Rounded"/>
              <a:sym typeface="Arial Rounded"/>
            </a:endParaRPr>
          </a:p>
        </p:txBody>
      </p:sp>
      <p:sp>
        <p:nvSpPr>
          <p:cNvPr id="201" name="Google Shape;201;p30"/>
          <p:cNvSpPr txBox="1"/>
          <p:nvPr>
            <p:ph idx="1" type="body"/>
          </p:nvPr>
        </p:nvSpPr>
        <p:spPr>
          <a:xfrm>
            <a:off x="292500" y="676125"/>
            <a:ext cx="8559000" cy="427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00FF00"/>
                </a:solidFill>
                <a:latin typeface="Arial Rounded"/>
                <a:ea typeface="Arial Rounded"/>
                <a:cs typeface="Arial Rounded"/>
                <a:sym typeface="Arial Rounded"/>
              </a:rPr>
              <a:t>THE RISE OF FAKE NEWS HAS BECOME A GLOBAL PROBLEM THAT EVEN MAJOR TECH COMPANIES LIKE FACEBOOK AND GOOGLE ARE STRUGGLING TO SOLVE. IT CAN BE DIFFICULT TO DETERMINE WHETHER A TEXT IS FACTUAL WITHOUT ADDITIONAL CONTEXT AND HUMAN JUDGEMENT. NLP ALONG WITH ML MODELS CAN DETECT THE TOPIC AND FACTS OF NEWS ARTICLES, THEN CLASSIFY THEM AS REAL OR FAKE.</a:t>
            </a:r>
            <a:endParaRPr sz="1500">
              <a:solidFill>
                <a:srgbClr val="00FF00"/>
              </a:solidFill>
              <a:latin typeface="Arial Rounded"/>
              <a:ea typeface="Arial Rounded"/>
              <a:cs typeface="Arial Rounded"/>
              <a:sym typeface="Arial Rounded"/>
            </a:endParaRPr>
          </a:p>
          <a:p>
            <a:pPr indent="0" lvl="0" marL="0" rtl="0" algn="just">
              <a:spcBef>
                <a:spcPts val="1600"/>
              </a:spcBef>
              <a:spcAft>
                <a:spcPts val="0"/>
              </a:spcAft>
              <a:buNone/>
            </a:pPr>
            <a:r>
              <a:rPr lang="en" sz="1500">
                <a:solidFill>
                  <a:srgbClr val="00FF00"/>
                </a:solidFill>
                <a:latin typeface="Arial Rounded"/>
                <a:ea typeface="Arial Rounded"/>
                <a:cs typeface="Arial Rounded"/>
                <a:sym typeface="Arial Rounded"/>
              </a:rPr>
              <a:t>WE USED VARIOUS ML MODELS AND DL MODELS FOR THE SAME AND FOUND OUT THAT ML MODEL PASSIVE </a:t>
            </a:r>
            <a:r>
              <a:rPr lang="en" sz="1500">
                <a:solidFill>
                  <a:srgbClr val="00FF00"/>
                </a:solidFill>
                <a:latin typeface="Arial Rounded"/>
                <a:ea typeface="Arial Rounded"/>
                <a:cs typeface="Arial Rounded"/>
                <a:sym typeface="Arial Rounded"/>
              </a:rPr>
              <a:t>AGGRESSIVE</a:t>
            </a:r>
            <a:r>
              <a:rPr lang="en" sz="1500">
                <a:solidFill>
                  <a:srgbClr val="00FF00"/>
                </a:solidFill>
                <a:latin typeface="Arial Rounded"/>
                <a:ea typeface="Arial Rounded"/>
                <a:cs typeface="Arial Rounded"/>
                <a:sym typeface="Arial Rounded"/>
              </a:rPr>
              <a:t> CLASSIFIER IS GIVING THE HIGHEST ACCURACY, PRECISION AND F1-SCORE FOLLOWED BY LSTM(with dropout) IN TERMS OF ACCURACY, BIDIRECTIONAL LSTM RNN(with dropout) IN TERMS OF PRECISION AND BIDIRECTIONAL LSTM RNN IN TERMS OF TERMS OF F1-SCORE WHEREAS NAIVE BAYES GIVING THE LEAST ACCURACY, PRECISION AND F`-SCORE.</a:t>
            </a:r>
            <a:endParaRPr sz="1500">
              <a:solidFill>
                <a:srgbClr val="00FF00"/>
              </a:solidFill>
              <a:latin typeface="Arial Rounded"/>
              <a:ea typeface="Arial Rounded"/>
              <a:cs typeface="Arial Rounded"/>
              <a:sym typeface="Arial Rounded"/>
            </a:endParaRPr>
          </a:p>
          <a:p>
            <a:pPr indent="0" lvl="0" marL="0" rtl="0" algn="just">
              <a:spcBef>
                <a:spcPts val="1600"/>
              </a:spcBef>
              <a:spcAft>
                <a:spcPts val="1600"/>
              </a:spcAft>
              <a:buNone/>
            </a:pPr>
            <a:r>
              <a:rPr lang="en" sz="1500">
                <a:solidFill>
                  <a:srgbClr val="00FF00"/>
                </a:solidFill>
                <a:latin typeface="Arial Rounded"/>
                <a:ea typeface="Arial Rounded"/>
                <a:cs typeface="Arial Rounded"/>
                <a:sym typeface="Arial Rounded"/>
              </a:rPr>
              <a:t>IT WAS ALSO NOTICED THAT APPLYING COUNT VECTORIZER FOR FEATURE EXTRACTION IS GIVING HIGHER ACCURACY(WHEREAS TFIDF IS RESULTING IN  HIGHER PRECISION AND F1-SCORE.</a:t>
            </a:r>
            <a:endParaRPr sz="1500">
              <a:solidFill>
                <a:srgbClr val="00FF00"/>
              </a:solidFill>
              <a:latin typeface="Arial Rounded"/>
              <a:ea typeface="Arial Rounded"/>
              <a:cs typeface="Arial Rounded"/>
              <a:sym typeface="Arial Round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457200" y="273850"/>
            <a:ext cx="7760400" cy="51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a:t>
            </a:r>
            <a:r>
              <a:rPr b="1" lang="en" sz="3400">
                <a:solidFill>
                  <a:srgbClr val="FFFFFF"/>
                </a:solidFill>
                <a:highlight>
                  <a:srgbClr val="FF0000"/>
                </a:highlight>
                <a:latin typeface="Arial Rounded"/>
                <a:ea typeface="Arial Rounded"/>
                <a:cs typeface="Arial Rounded"/>
                <a:sym typeface="Arial Rounded"/>
              </a:rPr>
              <a:t>INTRODUCTION</a:t>
            </a:r>
            <a:endParaRPr b="1" sz="3400">
              <a:solidFill>
                <a:srgbClr val="FFFFFF"/>
              </a:solidFill>
              <a:highlight>
                <a:srgbClr val="FF0000"/>
              </a:highlight>
              <a:latin typeface="Arial Rounded"/>
              <a:ea typeface="Arial Rounded"/>
              <a:cs typeface="Arial Rounded"/>
              <a:sym typeface="Arial Rounded"/>
            </a:endParaRPr>
          </a:p>
        </p:txBody>
      </p:sp>
      <p:sp>
        <p:nvSpPr>
          <p:cNvPr id="74" name="Google Shape;74;p15"/>
          <p:cNvSpPr txBox="1"/>
          <p:nvPr>
            <p:ph idx="1" type="body"/>
          </p:nvPr>
        </p:nvSpPr>
        <p:spPr>
          <a:xfrm>
            <a:off x="387900" y="904125"/>
            <a:ext cx="8368200" cy="402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0FF00"/>
                </a:solidFill>
                <a:latin typeface="Arial Rounded"/>
                <a:ea typeface="Arial Rounded"/>
                <a:cs typeface="Arial Rounded"/>
                <a:sym typeface="Arial Rounded"/>
              </a:rPr>
              <a:t>FAKE NEWS SPREADS LIKE A WILDFIRE AND THE ADVENT OF THE WORLD WIDE WEB AND THE ADOPTION OF SOCIAL MEDIA PLATFORMS HAVE PAVED THE WAY FOR INFORMATION DISSEMINATION THAT HAS NEVER BEEN WITNESSED IN THE HUMAN HISTORY BEFORE AND HENCE THIS IS A BIG ISSUE IN THIS ERA.</a:t>
            </a:r>
            <a:endParaRPr sz="1200">
              <a:solidFill>
                <a:srgbClr val="00FF00"/>
              </a:solidFill>
              <a:latin typeface="Arial Rounded"/>
              <a:ea typeface="Arial Rounded"/>
              <a:cs typeface="Arial Rounded"/>
              <a:sym typeface="Arial Rounded"/>
            </a:endParaRPr>
          </a:p>
          <a:p>
            <a:pPr indent="0" lvl="0" marL="0" rtl="0" algn="just">
              <a:spcBef>
                <a:spcPts val="1600"/>
              </a:spcBef>
              <a:spcAft>
                <a:spcPts val="0"/>
              </a:spcAft>
              <a:buNone/>
            </a:pPr>
            <a:r>
              <a:rPr lang="en" sz="1200">
                <a:solidFill>
                  <a:srgbClr val="00FF00"/>
                </a:solidFill>
                <a:latin typeface="Arial Rounded"/>
                <a:ea typeface="Arial Rounded"/>
                <a:cs typeface="Arial Rounded"/>
                <a:sym typeface="Arial Rounded"/>
              </a:rPr>
              <a:t>FORTUNATELY, THERE ARE A NUMBER OF COMPUTATIONAL TECHNIQUES THAT CAN BE USED TO MARK CERTAIN ARTICLES AS FAKE ON THE BASIS OF THEIR TEXTUAL CONTENT.</a:t>
            </a:r>
            <a:endParaRPr sz="1200">
              <a:solidFill>
                <a:srgbClr val="00FF00"/>
              </a:solidFill>
              <a:latin typeface="Arial Rounded"/>
              <a:ea typeface="Arial Rounded"/>
              <a:cs typeface="Arial Rounded"/>
              <a:sym typeface="Arial Rounded"/>
            </a:endParaRPr>
          </a:p>
          <a:p>
            <a:pPr indent="0" lvl="0" marL="0" rtl="0" algn="just">
              <a:spcBef>
                <a:spcPts val="1600"/>
              </a:spcBef>
              <a:spcAft>
                <a:spcPts val="0"/>
              </a:spcAft>
              <a:buNone/>
            </a:pPr>
            <a:r>
              <a:rPr lang="en" sz="1200">
                <a:solidFill>
                  <a:srgbClr val="00FF00"/>
                </a:solidFill>
                <a:latin typeface="Arial Rounded"/>
                <a:ea typeface="Arial Rounded"/>
                <a:cs typeface="Arial Rounded"/>
                <a:sym typeface="Arial Rounded"/>
              </a:rPr>
              <a:t>THIS PROJECT IS AIMED TO DISTINGUISH FAKE NEWS FROM REAL ONES USING SUPERVISED LEARNING TO IMPLEMENT A MODEL WHICH IS BEST SUITED FOR THIS CLASSIFICATION HAVING THE MAXIMUM RESULT.</a:t>
            </a:r>
            <a:endParaRPr sz="1200">
              <a:solidFill>
                <a:srgbClr val="00FF00"/>
              </a:solidFill>
              <a:latin typeface="Arial Rounded"/>
              <a:ea typeface="Arial Rounded"/>
              <a:cs typeface="Arial Rounded"/>
              <a:sym typeface="Arial Rounded"/>
            </a:endParaRPr>
          </a:p>
          <a:p>
            <a:pPr indent="0" lvl="0" marL="0" rtl="0" algn="just">
              <a:spcBef>
                <a:spcPts val="1600"/>
              </a:spcBef>
              <a:spcAft>
                <a:spcPts val="0"/>
              </a:spcAft>
              <a:buNone/>
            </a:pPr>
            <a:r>
              <a:rPr lang="en" sz="1200">
                <a:solidFill>
                  <a:srgbClr val="00FF00"/>
                </a:solidFill>
                <a:latin typeface="Arial Rounded"/>
                <a:ea typeface="Arial Rounded"/>
                <a:cs typeface="Arial Rounded"/>
                <a:sym typeface="Arial Rounded"/>
              </a:rPr>
              <a:t>WE HUMAN BEINGS, HAVE THE CAPABILITY TO INTERPRET THE WORDS WHENEVER WE READ ANY SENTENCE OR A PARAGRAPH.</a:t>
            </a:r>
            <a:endParaRPr sz="1200">
              <a:solidFill>
                <a:srgbClr val="00FF00"/>
              </a:solidFill>
              <a:latin typeface="Arial Rounded"/>
              <a:ea typeface="Arial Rounded"/>
              <a:cs typeface="Arial Rounded"/>
              <a:sym typeface="Arial Rounded"/>
            </a:endParaRPr>
          </a:p>
          <a:p>
            <a:pPr indent="0" lvl="0" marL="0" rtl="0" algn="just">
              <a:spcBef>
                <a:spcPts val="1600"/>
              </a:spcBef>
              <a:spcAft>
                <a:spcPts val="0"/>
              </a:spcAft>
              <a:buNone/>
            </a:pPr>
            <a:r>
              <a:rPr lang="en" sz="1200">
                <a:solidFill>
                  <a:srgbClr val="00FF00"/>
                </a:solidFill>
                <a:latin typeface="Arial Rounded"/>
                <a:ea typeface="Arial Rounded"/>
                <a:cs typeface="Arial Rounded"/>
                <a:sym typeface="Arial Rounded"/>
              </a:rPr>
              <a:t>GIVEN TODAY’S TIME, IT IS POSSIBLE TO EVEN TEACH A COMPUTER TO READ AND UNDERSTAND THE DIFFERENCES BETWEEN REAL NEWS AND FAKE NEWS WITH THE HELP OF NLP(NATURAL LANGUAGE PROCESSING) AND MACHINE LEARNING ALGORITHMS, THAT CAN BE USED TO DETECT ANOMALIES THAT SEPARATE A TEXT ARTICLE THAT IS DECEPTIVE IN NATURE FROM ARTICLES THAT ARE BASED ON FACTS.</a:t>
            </a:r>
            <a:endParaRPr sz="1200">
              <a:solidFill>
                <a:srgbClr val="00FF00"/>
              </a:solidFill>
              <a:latin typeface="Arial Rounded"/>
              <a:ea typeface="Arial Rounded"/>
              <a:cs typeface="Arial Rounded"/>
              <a:sym typeface="Arial Rounded"/>
            </a:endParaRPr>
          </a:p>
          <a:p>
            <a:pPr indent="0" lvl="0" marL="0" rtl="0" algn="just">
              <a:spcBef>
                <a:spcPts val="1600"/>
              </a:spcBef>
              <a:spcAft>
                <a:spcPts val="1600"/>
              </a:spcAft>
              <a:buNone/>
            </a:pPr>
            <a:r>
              <a:t/>
            </a:r>
            <a:endParaRPr sz="1200">
              <a:solidFill>
                <a:srgbClr val="00FF00"/>
              </a:solidFill>
              <a:latin typeface="Arial Rounded"/>
              <a:ea typeface="Arial Rounded"/>
              <a:cs typeface="Arial Rounded"/>
              <a:sym typeface="Arial Round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457200" y="-150700"/>
            <a:ext cx="7348500" cy="10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a:t>
            </a:r>
            <a:r>
              <a:rPr b="1" lang="en" sz="3400">
                <a:solidFill>
                  <a:srgbClr val="FFFFFF"/>
                </a:solidFill>
                <a:highlight>
                  <a:srgbClr val="FF0000"/>
                </a:highlight>
                <a:latin typeface="Arial Rounded"/>
                <a:ea typeface="Arial Rounded"/>
                <a:cs typeface="Arial Rounded"/>
                <a:sym typeface="Arial Rounded"/>
              </a:rPr>
              <a:t>LITERATURE </a:t>
            </a:r>
            <a:r>
              <a:rPr b="1" lang="en" sz="3400">
                <a:solidFill>
                  <a:srgbClr val="FFFFFF"/>
                </a:solidFill>
                <a:highlight>
                  <a:srgbClr val="FF0000"/>
                </a:highlight>
                <a:latin typeface="Arial Rounded"/>
                <a:ea typeface="Arial Rounded"/>
                <a:cs typeface="Arial Rounded"/>
                <a:sym typeface="Arial Rounded"/>
              </a:rPr>
              <a:t>REVIEW</a:t>
            </a:r>
            <a:endParaRPr b="1" sz="3400">
              <a:solidFill>
                <a:srgbClr val="FFFFFF"/>
              </a:solidFill>
              <a:highlight>
                <a:srgbClr val="FF0000"/>
              </a:highlight>
              <a:latin typeface="Arial Rounded"/>
              <a:ea typeface="Arial Rounded"/>
              <a:cs typeface="Arial Rounded"/>
              <a:sym typeface="Arial Rounded"/>
            </a:endParaRPr>
          </a:p>
        </p:txBody>
      </p:sp>
      <p:sp>
        <p:nvSpPr>
          <p:cNvPr id="80" name="Google Shape;80;p16"/>
          <p:cNvSpPr txBox="1"/>
          <p:nvPr>
            <p:ph idx="1" type="body"/>
          </p:nvPr>
        </p:nvSpPr>
        <p:spPr>
          <a:xfrm>
            <a:off x="457200" y="924225"/>
            <a:ext cx="8242500" cy="4008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100">
                <a:latin typeface="Arial Rounded"/>
                <a:ea typeface="Arial Rounded"/>
                <a:cs typeface="Arial Rounded"/>
                <a:sym typeface="Arial Rounded"/>
              </a:rPr>
              <a:t>1.Fake news detection using Naive Bayes Classifier(IEEE 2017): </a:t>
            </a:r>
            <a:r>
              <a:rPr lang="en">
                <a:solidFill>
                  <a:srgbClr val="00FF00"/>
                </a:solidFill>
                <a:latin typeface="Arial Rounded"/>
                <a:ea typeface="Arial Rounded"/>
                <a:cs typeface="Arial Rounded"/>
                <a:sym typeface="Arial Rounded"/>
              </a:rPr>
              <a:t>Out of 881 true news, 666 were correctly classified and out of 46 fake news, 33 were correctly classified. Precision was calculated which came out to be 0.71</a:t>
            </a:r>
            <a:endParaRPr b="1">
              <a:solidFill>
                <a:srgbClr val="00FF00"/>
              </a:solidFill>
              <a:latin typeface="Arial Rounded"/>
              <a:ea typeface="Arial Rounded"/>
              <a:cs typeface="Arial Rounded"/>
              <a:sym typeface="Arial Rounded"/>
            </a:endParaRPr>
          </a:p>
          <a:p>
            <a:pPr indent="0" lvl="0" marL="0" rtl="0" algn="just">
              <a:lnSpc>
                <a:spcPct val="115000"/>
              </a:lnSpc>
              <a:spcBef>
                <a:spcPts val="1600"/>
              </a:spcBef>
              <a:spcAft>
                <a:spcPts val="0"/>
              </a:spcAft>
              <a:buNone/>
            </a:pPr>
            <a:r>
              <a:rPr lang="en" sz="2100">
                <a:solidFill>
                  <a:srgbClr val="FFFFFF"/>
                </a:solidFill>
                <a:latin typeface="Arial Rounded"/>
                <a:ea typeface="Arial Rounded"/>
                <a:cs typeface="Arial Rounded"/>
                <a:sym typeface="Arial Rounded"/>
              </a:rPr>
              <a:t>2.</a:t>
            </a:r>
            <a:r>
              <a:rPr lang="en" sz="2100">
                <a:latin typeface="Arial Rounded"/>
                <a:ea typeface="Arial Rounded"/>
                <a:cs typeface="Arial Rounded"/>
                <a:sym typeface="Arial Rounded"/>
              </a:rPr>
              <a:t>Fake news detection using a </a:t>
            </a:r>
            <a:r>
              <a:rPr lang="en" sz="2100">
                <a:solidFill>
                  <a:srgbClr val="FFFFFF"/>
                </a:solidFill>
                <a:latin typeface="Arial Rounded"/>
                <a:ea typeface="Arial Rounded"/>
                <a:cs typeface="Arial Rounded"/>
                <a:sym typeface="Arial Rounded"/>
              </a:rPr>
              <a:t>Deep Neural Network(IEEE 2018): </a:t>
            </a:r>
            <a:r>
              <a:rPr lang="en">
                <a:solidFill>
                  <a:srgbClr val="00FF00"/>
                </a:solidFill>
                <a:latin typeface="Arial Rounded"/>
                <a:ea typeface="Arial Rounded"/>
                <a:cs typeface="Arial Rounded"/>
                <a:sym typeface="Arial Rounded"/>
              </a:rPr>
              <a:t>Shallow CNN gave accuracy of 91.3%. With VDCNN accuracy of the model was increased to 98.3%. With a  combination of CNN and LSTM, accuracy was reduced by a bit to 97.3% but precision and recall were effectively improved. With Naive Bayes,Precision, Recall, f1-Score got the same value(90%), Decision tree, accuracy is 73%, Random forest, accuracy was 71% and for KNN we got an accuracy of 53%.</a:t>
            </a:r>
            <a:endParaRPr>
              <a:solidFill>
                <a:srgbClr val="00FF00"/>
              </a:solidFill>
              <a:latin typeface="Arial Rounded"/>
              <a:ea typeface="Arial Rounded"/>
              <a:cs typeface="Arial Rounded"/>
              <a:sym typeface="Arial Rounded"/>
            </a:endParaRPr>
          </a:p>
          <a:p>
            <a:pPr indent="0" lvl="0" marL="0" rtl="0" algn="just">
              <a:lnSpc>
                <a:spcPct val="115000"/>
              </a:lnSpc>
              <a:spcBef>
                <a:spcPts val="1600"/>
              </a:spcBef>
              <a:spcAft>
                <a:spcPts val="0"/>
              </a:spcAft>
              <a:buNone/>
            </a:pPr>
            <a:r>
              <a:t/>
            </a:r>
            <a:endParaRPr sz="2900">
              <a:solidFill>
                <a:srgbClr val="00FF00"/>
              </a:solidFill>
              <a:latin typeface="Arial Rounded"/>
              <a:ea typeface="Arial Rounded"/>
              <a:cs typeface="Arial Rounded"/>
              <a:sym typeface="Arial Rounded"/>
            </a:endParaRPr>
          </a:p>
          <a:p>
            <a:pPr indent="0" lvl="0" marL="0" rtl="0" algn="just">
              <a:lnSpc>
                <a:spcPct val="115000"/>
              </a:lnSpc>
              <a:spcBef>
                <a:spcPts val="1600"/>
              </a:spcBef>
              <a:spcAft>
                <a:spcPts val="0"/>
              </a:spcAft>
              <a:buNone/>
            </a:pPr>
            <a:r>
              <a:t/>
            </a:r>
            <a:endParaRPr sz="1500">
              <a:solidFill>
                <a:srgbClr val="00FF00"/>
              </a:solidFill>
              <a:latin typeface="Arial"/>
              <a:ea typeface="Arial"/>
              <a:cs typeface="Arial"/>
              <a:sym typeface="Arial"/>
            </a:endParaRPr>
          </a:p>
          <a:p>
            <a:pPr indent="0" lvl="0" marL="0" rtl="0" algn="just">
              <a:spcBef>
                <a:spcPts val="1600"/>
              </a:spcBef>
              <a:spcAft>
                <a:spcPts val="1600"/>
              </a:spcAft>
              <a:buNone/>
            </a:pPr>
            <a:r>
              <a:t/>
            </a:r>
            <a:endParaRPr sz="25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flipH="1" rot="10800000">
            <a:off x="387900" y="20025"/>
            <a:ext cx="8368200" cy="43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
              <a:t>. </a:t>
            </a:r>
            <a:endParaRPr sz="100"/>
          </a:p>
        </p:txBody>
      </p:sp>
      <p:sp>
        <p:nvSpPr>
          <p:cNvPr id="86" name="Google Shape;86;p17"/>
          <p:cNvSpPr txBox="1"/>
          <p:nvPr>
            <p:ph idx="1" type="body"/>
          </p:nvPr>
        </p:nvSpPr>
        <p:spPr>
          <a:xfrm>
            <a:off x="387900" y="231050"/>
            <a:ext cx="8368200" cy="4711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latin typeface="Arial Rounded"/>
                <a:ea typeface="Arial Rounded"/>
                <a:cs typeface="Arial Rounded"/>
                <a:sym typeface="Arial Rounded"/>
              </a:rPr>
              <a:t>3.</a:t>
            </a:r>
            <a:r>
              <a:rPr lang="en" sz="2000">
                <a:solidFill>
                  <a:srgbClr val="FFFFFF"/>
                </a:solidFill>
                <a:latin typeface="Arial Rounded"/>
                <a:ea typeface="Arial Rounded"/>
                <a:cs typeface="Arial Rounded"/>
                <a:sym typeface="Arial Rounded"/>
              </a:rPr>
              <a:t>Synonyms-Based Augmentation to Improve Fake News Detection using Bidirectional LSTM(IEEE 2020): </a:t>
            </a:r>
            <a:r>
              <a:rPr lang="en">
                <a:solidFill>
                  <a:srgbClr val="00FF00"/>
                </a:solidFill>
                <a:latin typeface="Arial Rounded"/>
                <a:ea typeface="Arial Rounded"/>
                <a:cs typeface="Arial Rounded"/>
                <a:sym typeface="Arial Rounded"/>
              </a:rPr>
              <a:t>The F1 scores produced are 0.2096 and 0.2423 for both using the subword without augmentation and the subword with augmentation, respectively.</a:t>
            </a:r>
            <a:endParaRPr>
              <a:solidFill>
                <a:srgbClr val="00FF00"/>
              </a:solidFill>
              <a:latin typeface="Arial Rounded"/>
              <a:ea typeface="Arial Rounded"/>
              <a:cs typeface="Arial Rounded"/>
              <a:sym typeface="Arial Rounded"/>
            </a:endParaRPr>
          </a:p>
          <a:p>
            <a:pPr indent="0" lvl="0" marL="0" rtl="0" algn="just">
              <a:spcBef>
                <a:spcPts val="1600"/>
              </a:spcBef>
              <a:spcAft>
                <a:spcPts val="0"/>
              </a:spcAft>
              <a:buNone/>
            </a:pPr>
            <a:r>
              <a:rPr lang="en" sz="2100">
                <a:latin typeface="Arial Rounded"/>
                <a:ea typeface="Arial Rounded"/>
                <a:cs typeface="Arial Rounded"/>
                <a:sym typeface="Arial Rounded"/>
              </a:rPr>
              <a:t>4.Fake News Detection on Social Media using K-Nearest Neighbor Classifier(IEEE 2020)</a:t>
            </a:r>
            <a:r>
              <a:rPr lang="en">
                <a:latin typeface="Arial Rounded"/>
                <a:ea typeface="Arial Rounded"/>
                <a:cs typeface="Arial Rounded"/>
                <a:sym typeface="Arial Rounded"/>
              </a:rPr>
              <a:t>: </a:t>
            </a:r>
            <a:r>
              <a:rPr lang="en">
                <a:solidFill>
                  <a:srgbClr val="00FF00"/>
                </a:solidFill>
                <a:latin typeface="Arial Rounded"/>
                <a:ea typeface="Arial Rounded"/>
                <a:cs typeface="Arial Rounded"/>
                <a:sym typeface="Arial Rounded"/>
              </a:rPr>
              <a:t>Out of 402 True news articles, 331 news articles are classified as “mostly true”. We achieved an approximate 79% classification accuracy of this model. The weight average precision of this model is .75 and recall is .79. Model has achieved maximum accuracy when the value of K is taken between 15 to 20.</a:t>
            </a:r>
            <a:endParaRPr b="1">
              <a:solidFill>
                <a:srgbClr val="00FF00"/>
              </a:solidFill>
              <a:latin typeface="Arial Rounded"/>
              <a:ea typeface="Arial Rounded"/>
              <a:cs typeface="Arial Rounded"/>
              <a:sym typeface="Arial Rounded"/>
            </a:endParaRPr>
          </a:p>
          <a:p>
            <a:pPr indent="0" lvl="0" marL="0" rtl="0" algn="just">
              <a:spcBef>
                <a:spcPts val="1600"/>
              </a:spcBef>
              <a:spcAft>
                <a:spcPts val="1600"/>
              </a:spcAft>
              <a:buNone/>
            </a:pPr>
            <a:r>
              <a:t/>
            </a:r>
            <a:endParaRPr>
              <a:solidFill>
                <a:srgbClr val="00FF00"/>
              </a:solidFill>
              <a:latin typeface="Arial Rounded"/>
              <a:ea typeface="Arial Rounded"/>
              <a:cs typeface="Arial Rounded"/>
              <a:sym typeface="Arial Round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73950" y="141350"/>
            <a:ext cx="3647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00"/>
                </a:solidFill>
              </a:rPr>
              <a:t>   </a:t>
            </a:r>
            <a:r>
              <a:rPr b="1" lang="en" sz="3400">
                <a:solidFill>
                  <a:srgbClr val="FFFFFF"/>
                </a:solidFill>
                <a:highlight>
                  <a:srgbClr val="FF0000"/>
                </a:highlight>
                <a:latin typeface="Arial Rounded"/>
                <a:ea typeface="Arial Rounded"/>
                <a:cs typeface="Arial Rounded"/>
                <a:sym typeface="Arial Rounded"/>
              </a:rPr>
              <a:t>WORKFLOW</a:t>
            </a:r>
            <a:endParaRPr b="1" sz="3400">
              <a:solidFill>
                <a:srgbClr val="FFFFFF"/>
              </a:solidFill>
              <a:highlight>
                <a:srgbClr val="FF0000"/>
              </a:highlight>
              <a:latin typeface="Arial Rounded"/>
              <a:ea typeface="Arial Rounded"/>
              <a:cs typeface="Arial Rounded"/>
              <a:sym typeface="Arial Rounded"/>
            </a:endParaRPr>
          </a:p>
        </p:txBody>
      </p:sp>
      <p:sp>
        <p:nvSpPr>
          <p:cNvPr id="92" name="Google Shape;92;p18"/>
          <p:cNvSpPr/>
          <p:nvPr/>
        </p:nvSpPr>
        <p:spPr>
          <a:xfrm>
            <a:off x="562800" y="1046925"/>
            <a:ext cx="1577100" cy="98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Extracting the training data</a:t>
            </a:r>
            <a:endParaRPr/>
          </a:p>
        </p:txBody>
      </p:sp>
      <p:sp>
        <p:nvSpPr>
          <p:cNvPr id="93" name="Google Shape;93;p18"/>
          <p:cNvSpPr/>
          <p:nvPr/>
        </p:nvSpPr>
        <p:spPr>
          <a:xfrm>
            <a:off x="1175375" y="2039325"/>
            <a:ext cx="271200" cy="542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542350" y="2571675"/>
            <a:ext cx="1577100" cy="80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Pre-processing of the data</a:t>
            </a:r>
            <a:endParaRPr/>
          </a:p>
        </p:txBody>
      </p:sp>
      <p:sp>
        <p:nvSpPr>
          <p:cNvPr id="95" name="Google Shape;95;p18"/>
          <p:cNvSpPr/>
          <p:nvPr/>
        </p:nvSpPr>
        <p:spPr>
          <a:xfrm>
            <a:off x="1155350" y="3395525"/>
            <a:ext cx="271200" cy="492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562800" y="3877725"/>
            <a:ext cx="1627200" cy="8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Feature Extraction e.g countvectorizer, tfidf</a:t>
            </a:r>
            <a:endParaRPr/>
          </a:p>
        </p:txBody>
      </p:sp>
      <p:sp>
        <p:nvSpPr>
          <p:cNvPr id="97" name="Google Shape;97;p18"/>
          <p:cNvSpPr/>
          <p:nvPr/>
        </p:nvSpPr>
        <p:spPr>
          <a:xfrm>
            <a:off x="2190000" y="4138900"/>
            <a:ext cx="743400" cy="24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2933400" y="3887775"/>
            <a:ext cx="1506600" cy="8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Test-Train split</a:t>
            </a:r>
            <a:endParaRPr/>
          </a:p>
        </p:txBody>
      </p:sp>
      <p:sp>
        <p:nvSpPr>
          <p:cNvPr id="99" name="Google Shape;99;p18"/>
          <p:cNvSpPr/>
          <p:nvPr/>
        </p:nvSpPr>
        <p:spPr>
          <a:xfrm>
            <a:off x="3526200" y="3395575"/>
            <a:ext cx="271200" cy="4923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2732625" y="1900175"/>
            <a:ext cx="2069100" cy="147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 Models using algorithms such as Naive Bayes classifier,Passive aggressive algorithm etc</a:t>
            </a:r>
            <a:endParaRPr/>
          </a:p>
        </p:txBody>
      </p:sp>
      <p:sp>
        <p:nvSpPr>
          <p:cNvPr id="101" name="Google Shape;101;p18"/>
          <p:cNvSpPr/>
          <p:nvPr/>
        </p:nvSpPr>
        <p:spPr>
          <a:xfrm>
            <a:off x="3526200" y="1407875"/>
            <a:ext cx="1687800" cy="4923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5233925" y="1131625"/>
            <a:ext cx="1687800" cy="72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 on Dataset</a:t>
            </a:r>
            <a:endParaRPr/>
          </a:p>
        </p:txBody>
      </p:sp>
      <p:sp>
        <p:nvSpPr>
          <p:cNvPr id="103" name="Google Shape;103;p18"/>
          <p:cNvSpPr/>
          <p:nvPr/>
        </p:nvSpPr>
        <p:spPr>
          <a:xfrm>
            <a:off x="5977400" y="1854925"/>
            <a:ext cx="271200" cy="542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5364575" y="2397325"/>
            <a:ext cx="1426500" cy="93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News classification</a:t>
            </a:r>
            <a:endParaRPr/>
          </a:p>
        </p:txBody>
      </p:sp>
      <p:sp>
        <p:nvSpPr>
          <p:cNvPr id="105" name="Google Shape;105;p18"/>
          <p:cNvSpPr/>
          <p:nvPr/>
        </p:nvSpPr>
        <p:spPr>
          <a:xfrm>
            <a:off x="6791075" y="2873250"/>
            <a:ext cx="582600" cy="24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5977400" y="3355325"/>
            <a:ext cx="271200" cy="412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7364100" y="2632050"/>
            <a:ext cx="1506600" cy="80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Fake News</a:t>
            </a:r>
            <a:endParaRPr/>
          </a:p>
        </p:txBody>
      </p:sp>
      <p:sp>
        <p:nvSpPr>
          <p:cNvPr id="108" name="Google Shape;108;p18"/>
          <p:cNvSpPr/>
          <p:nvPr/>
        </p:nvSpPr>
        <p:spPr>
          <a:xfrm>
            <a:off x="5424775" y="3768250"/>
            <a:ext cx="1506600" cy="93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Real News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614175" y="0"/>
            <a:ext cx="7863300" cy="75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solidFill>
                  <a:srgbClr val="FFFFFF"/>
                </a:solidFill>
                <a:highlight>
                  <a:srgbClr val="FF0000"/>
                </a:highlight>
                <a:latin typeface="Arial Rounded"/>
                <a:ea typeface="Arial Rounded"/>
                <a:cs typeface="Arial Rounded"/>
                <a:sym typeface="Arial Rounded"/>
              </a:rPr>
              <a:t>DATA COLLECTION</a:t>
            </a:r>
            <a:endParaRPr b="1" sz="3400">
              <a:solidFill>
                <a:srgbClr val="FFFFFF"/>
              </a:solidFill>
              <a:highlight>
                <a:srgbClr val="FF0000"/>
              </a:highlight>
              <a:latin typeface="Arial Rounded"/>
              <a:ea typeface="Arial Rounded"/>
              <a:cs typeface="Arial Rounded"/>
              <a:sym typeface="Arial Rounded"/>
            </a:endParaRPr>
          </a:p>
        </p:txBody>
      </p:sp>
      <p:sp>
        <p:nvSpPr>
          <p:cNvPr id="114" name="Google Shape;114;p19"/>
          <p:cNvSpPr txBox="1"/>
          <p:nvPr>
            <p:ph idx="1" type="body"/>
          </p:nvPr>
        </p:nvSpPr>
        <p:spPr>
          <a:xfrm>
            <a:off x="457200" y="572625"/>
            <a:ext cx="8502900" cy="4504800"/>
          </a:xfrm>
          <a:prstGeom prst="rect">
            <a:avLst/>
          </a:prstGeom>
        </p:spPr>
        <p:txBody>
          <a:bodyPr anchorCtr="0" anchor="t" bIns="91425" lIns="182875" spcFirstLastPara="1" rIns="91425" wrap="square" tIns="91425">
            <a:noAutofit/>
          </a:bodyPr>
          <a:lstStyle/>
          <a:p>
            <a:pPr indent="0" lvl="0" marL="0" rtl="0" algn="just">
              <a:lnSpc>
                <a:spcPct val="115000"/>
              </a:lnSpc>
              <a:spcBef>
                <a:spcPts val="0"/>
              </a:spcBef>
              <a:spcAft>
                <a:spcPts val="0"/>
              </a:spcAft>
              <a:buNone/>
            </a:pPr>
            <a:r>
              <a:rPr lang="en" sz="1600">
                <a:solidFill>
                  <a:srgbClr val="00FF00"/>
                </a:solidFill>
                <a:latin typeface="Arial Rounded"/>
                <a:ea typeface="Arial Rounded"/>
                <a:cs typeface="Arial Rounded"/>
                <a:sym typeface="Arial Rounded"/>
              </a:rPr>
              <a:t>IT IS THE PROCESS OF COLLECTING LABELLED OR UNLABELLED DATA DEPENDING UPON THE PROJECT OR IN SHORT, TO CHOOSE THE MOST SUITABLE DATA SET FOR THE PROJECT. WE TOOK DATA FOR THIS PROJECT FROM THE WEBSITE KAGGLE.</a:t>
            </a:r>
            <a:endParaRPr sz="1600">
              <a:solidFill>
                <a:srgbClr val="00FF00"/>
              </a:solidFill>
              <a:latin typeface="Arial Rounded"/>
              <a:ea typeface="Arial Rounded"/>
              <a:cs typeface="Arial Rounded"/>
              <a:sym typeface="Arial Rounded"/>
            </a:endParaRPr>
          </a:p>
          <a:p>
            <a:pPr indent="0" lvl="0" marL="0" rtl="0" algn="just">
              <a:lnSpc>
                <a:spcPct val="115000"/>
              </a:lnSpc>
              <a:spcBef>
                <a:spcPts val="1600"/>
              </a:spcBef>
              <a:spcAft>
                <a:spcPts val="1600"/>
              </a:spcAft>
              <a:buNone/>
            </a:pPr>
            <a:r>
              <a:rPr lang="en" sz="1500">
                <a:solidFill>
                  <a:srgbClr val="00FF00"/>
                </a:solidFill>
                <a:latin typeface="Arial Rounded"/>
                <a:ea typeface="Arial Rounded"/>
                <a:cs typeface="Arial Rounded"/>
                <a:sym typeface="Arial Rounded"/>
              </a:rPr>
              <a:t>OUR DATA SET LOOKS LIKE THIS :  </a:t>
            </a:r>
            <a:endParaRPr sz="1500">
              <a:solidFill>
                <a:srgbClr val="00FF00"/>
              </a:solidFill>
              <a:latin typeface="Arial Rounded"/>
              <a:ea typeface="Arial Rounded"/>
              <a:cs typeface="Arial Rounded"/>
              <a:sym typeface="Arial Rounded"/>
            </a:endParaRPr>
          </a:p>
        </p:txBody>
      </p:sp>
      <p:pic>
        <p:nvPicPr>
          <p:cNvPr id="115" name="Google Shape;115;p19"/>
          <p:cNvPicPr preferRelativeResize="0"/>
          <p:nvPr/>
        </p:nvPicPr>
        <p:blipFill>
          <a:blip r:embed="rId3">
            <a:alphaModFix/>
          </a:blip>
          <a:stretch>
            <a:fillRect/>
          </a:stretch>
        </p:blipFill>
        <p:spPr>
          <a:xfrm>
            <a:off x="614175" y="2300180"/>
            <a:ext cx="8159374" cy="27117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57200" y="60275"/>
            <a:ext cx="82425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FFFFFF"/>
                </a:solidFill>
                <a:highlight>
                  <a:srgbClr val="FF0000"/>
                </a:highlight>
                <a:latin typeface="Arial Rounded"/>
                <a:ea typeface="Arial Rounded"/>
                <a:cs typeface="Arial Rounded"/>
                <a:sym typeface="Arial Rounded"/>
              </a:rPr>
              <a:t>DATA  PRE-PROCESSING</a:t>
            </a:r>
            <a:endParaRPr sz="3400">
              <a:solidFill>
                <a:srgbClr val="FFFFFF"/>
              </a:solidFill>
              <a:highlight>
                <a:srgbClr val="FF0000"/>
              </a:highlight>
              <a:latin typeface="Arial Rounded"/>
              <a:ea typeface="Arial Rounded"/>
              <a:cs typeface="Arial Rounded"/>
              <a:sym typeface="Arial Rounded"/>
            </a:endParaRPr>
          </a:p>
        </p:txBody>
      </p:sp>
      <p:sp>
        <p:nvSpPr>
          <p:cNvPr id="121" name="Google Shape;121;p20"/>
          <p:cNvSpPr txBox="1"/>
          <p:nvPr>
            <p:ph idx="1" type="body"/>
          </p:nvPr>
        </p:nvSpPr>
        <p:spPr>
          <a:xfrm>
            <a:off x="396925" y="793775"/>
            <a:ext cx="8544000" cy="44199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400">
                <a:solidFill>
                  <a:srgbClr val="00FF00"/>
                </a:solidFill>
                <a:latin typeface="Arial Rounded"/>
                <a:ea typeface="Arial Rounded"/>
                <a:cs typeface="Arial Rounded"/>
                <a:sym typeface="Arial Rounded"/>
              </a:rPr>
              <a:t>Data preprocessing is a process of preparing the raw data and making it suitable for a machine learning model. It is the first and crucial step while creating a machine learning model. </a:t>
            </a:r>
            <a:r>
              <a:rPr lang="en" sz="1400">
                <a:solidFill>
                  <a:srgbClr val="00FF00"/>
                </a:solidFill>
                <a:latin typeface="Arial Rounded"/>
                <a:ea typeface="Arial Rounded"/>
                <a:cs typeface="Arial Rounded"/>
                <a:sym typeface="Arial Rounded"/>
              </a:rPr>
              <a:t>When creating a machine learning project, it is not always a case that we come across the clean and formatted data so it is mandatory to clean it and put in a formatted way.</a:t>
            </a:r>
            <a:endParaRPr sz="1400">
              <a:solidFill>
                <a:srgbClr val="00FF00"/>
              </a:solidFill>
              <a:latin typeface="Arial Rounded"/>
              <a:ea typeface="Arial Rounded"/>
              <a:cs typeface="Arial Rounded"/>
              <a:sym typeface="Arial Rounded"/>
            </a:endParaRPr>
          </a:p>
          <a:p>
            <a:pPr indent="0" lvl="0" marL="0" rtl="0" algn="l">
              <a:lnSpc>
                <a:spcPct val="115000"/>
              </a:lnSpc>
              <a:spcBef>
                <a:spcPts val="1000"/>
              </a:spcBef>
              <a:spcAft>
                <a:spcPts val="0"/>
              </a:spcAft>
              <a:buNone/>
            </a:pPr>
            <a:r>
              <a:rPr lang="en" sz="1400">
                <a:solidFill>
                  <a:srgbClr val="00FF00"/>
                </a:solidFill>
                <a:latin typeface="Arial Rounded"/>
                <a:ea typeface="Arial Rounded"/>
                <a:cs typeface="Arial Rounded"/>
                <a:sym typeface="Arial Rounded"/>
              </a:rPr>
              <a:t>Textual data pre-processing involves below steps:</a:t>
            </a:r>
            <a:endParaRPr b="1" sz="1300">
              <a:solidFill>
                <a:srgbClr val="00FF00"/>
              </a:solidFill>
              <a:latin typeface="Arial Rounded"/>
              <a:ea typeface="Arial Rounded"/>
              <a:cs typeface="Arial Rounded"/>
              <a:sym typeface="Arial Rounded"/>
            </a:endParaRPr>
          </a:p>
          <a:p>
            <a:pPr indent="-311150" lvl="0" marL="457200" marR="25400" rtl="0" algn="l">
              <a:lnSpc>
                <a:spcPct val="157500"/>
              </a:lnSpc>
              <a:spcBef>
                <a:spcPts val="1300"/>
              </a:spcBef>
              <a:spcAft>
                <a:spcPts val="0"/>
              </a:spcAft>
              <a:buClr>
                <a:srgbClr val="00FF00"/>
              </a:buClr>
              <a:buSzPts val="1300"/>
              <a:buFont typeface="Arial Rounded"/>
              <a:buChar char="●"/>
            </a:pPr>
            <a:r>
              <a:rPr b="1" lang="en" sz="1300">
                <a:solidFill>
                  <a:srgbClr val="00FF00"/>
                </a:solidFill>
                <a:latin typeface="Arial Rounded"/>
                <a:ea typeface="Arial Rounded"/>
                <a:cs typeface="Arial Rounded"/>
                <a:sym typeface="Arial Rounded"/>
              </a:rPr>
              <a:t>Tokenization: </a:t>
            </a:r>
            <a:r>
              <a:rPr lang="en" sz="1300">
                <a:solidFill>
                  <a:srgbClr val="00FF00"/>
                </a:solidFill>
                <a:latin typeface="Arial Rounded"/>
                <a:ea typeface="Arial Rounded"/>
                <a:cs typeface="Arial Rounded"/>
                <a:sym typeface="Arial Rounded"/>
              </a:rPr>
              <a:t>Tokenization is a step which splits longer strings of text into smaller pieces, or tokens. Larger chunks of text can be tokenized into sentences, sentences can be tokenized into words, etc. Further processing is generally performed after a piece of text has been appropriately tokenized. Tokenization is also referred to as text segmentation or lexical analysis.</a:t>
            </a:r>
            <a:endParaRPr sz="1300">
              <a:solidFill>
                <a:srgbClr val="00FF00"/>
              </a:solidFill>
              <a:latin typeface="Arial Rounded"/>
              <a:ea typeface="Arial Rounded"/>
              <a:cs typeface="Arial Rounded"/>
              <a:sym typeface="Arial Rounded"/>
            </a:endParaRPr>
          </a:p>
          <a:p>
            <a:pPr indent="-311150" lvl="0" marL="457200" marR="25400" rtl="0" algn="l">
              <a:lnSpc>
                <a:spcPct val="157500"/>
              </a:lnSpc>
              <a:spcBef>
                <a:spcPts val="0"/>
              </a:spcBef>
              <a:spcAft>
                <a:spcPts val="0"/>
              </a:spcAft>
              <a:buClr>
                <a:srgbClr val="00FF00"/>
              </a:buClr>
              <a:buSzPts val="1300"/>
              <a:buFont typeface="Arial Rounded"/>
              <a:buChar char="●"/>
            </a:pPr>
            <a:r>
              <a:rPr lang="en" sz="1300">
                <a:solidFill>
                  <a:srgbClr val="00FF00"/>
                </a:solidFill>
                <a:latin typeface="Arial Rounded"/>
                <a:ea typeface="Arial Rounded"/>
                <a:cs typeface="Arial Rounded"/>
                <a:sym typeface="Arial Rounded"/>
              </a:rPr>
              <a:t>Normalization:  Normalization generally refers to a series of related tasks meant to put all text on a level playing field: converting all text to the same case (upper or lower), removing punctuation, converting numbers to their word equivalents, and so on. </a:t>
            </a:r>
            <a:endParaRPr sz="1100">
              <a:solidFill>
                <a:srgbClr val="111111"/>
              </a:solidFill>
              <a:highlight>
                <a:srgbClr val="FFFFFF"/>
              </a:highlight>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200">
              <a:solidFill>
                <a:srgbClr val="00FF00"/>
              </a:solidFill>
              <a:highlight>
                <a:srgbClr val="FFFFFF"/>
              </a:highlight>
              <a:latin typeface="Comfortaa"/>
              <a:ea typeface="Comfortaa"/>
              <a:cs typeface="Comfortaa"/>
              <a:sym typeface="Comfortaa"/>
            </a:endParaRPr>
          </a:p>
          <a:p>
            <a:pPr indent="0" lvl="0" marL="0" rtl="0" algn="l">
              <a:lnSpc>
                <a:spcPct val="115000"/>
              </a:lnSpc>
              <a:spcBef>
                <a:spcPts val="1000"/>
              </a:spcBef>
              <a:spcAft>
                <a:spcPts val="1000"/>
              </a:spcAft>
              <a:buClr>
                <a:schemeClr val="dk1"/>
              </a:buClr>
              <a:buSzPts val="1100"/>
              <a:buFont typeface="Arial"/>
              <a:buNone/>
            </a:pPr>
            <a:r>
              <a:t/>
            </a:r>
            <a:endParaRPr sz="1200" u="sng">
              <a:solidFill>
                <a:srgbClr val="00FF00"/>
              </a:solidFill>
              <a:highlight>
                <a:srgbClr val="FFFFFF"/>
              </a:highlight>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
              <a:t>.</a:t>
            </a:r>
            <a:endParaRPr sz="100"/>
          </a:p>
        </p:txBody>
      </p:sp>
      <p:sp>
        <p:nvSpPr>
          <p:cNvPr id="127" name="Google Shape;127;p21"/>
          <p:cNvSpPr txBox="1"/>
          <p:nvPr>
            <p:ph idx="1" type="body"/>
          </p:nvPr>
        </p:nvSpPr>
        <p:spPr>
          <a:xfrm>
            <a:off x="-170775" y="-90425"/>
            <a:ext cx="8926800" cy="4659300"/>
          </a:xfrm>
          <a:prstGeom prst="rect">
            <a:avLst/>
          </a:prstGeom>
        </p:spPr>
        <p:txBody>
          <a:bodyPr anchorCtr="0" anchor="t" bIns="91425" lIns="91425" spcFirstLastPara="1" rIns="91425" wrap="square" tIns="91425">
            <a:noAutofit/>
          </a:bodyPr>
          <a:lstStyle/>
          <a:p>
            <a:pPr indent="0" lvl="0" marL="457200" marR="25400" rtl="0" algn="l">
              <a:lnSpc>
                <a:spcPct val="157500"/>
              </a:lnSpc>
              <a:spcBef>
                <a:spcPts val="1300"/>
              </a:spcBef>
              <a:spcAft>
                <a:spcPts val="0"/>
              </a:spcAft>
              <a:buNone/>
            </a:pPr>
            <a:r>
              <a:t/>
            </a:r>
            <a:endParaRPr sz="1200">
              <a:solidFill>
                <a:srgbClr val="00FF00"/>
              </a:solidFill>
              <a:latin typeface="Arial Rounded"/>
              <a:ea typeface="Arial Rounded"/>
              <a:cs typeface="Arial Rounded"/>
              <a:sym typeface="Arial Rounded"/>
            </a:endParaRPr>
          </a:p>
          <a:p>
            <a:pPr indent="0" lvl="0" marL="457200" marR="25400" rtl="0" algn="l">
              <a:lnSpc>
                <a:spcPct val="157500"/>
              </a:lnSpc>
              <a:spcBef>
                <a:spcPts val="1300"/>
              </a:spcBef>
              <a:spcAft>
                <a:spcPts val="0"/>
              </a:spcAft>
              <a:buNone/>
            </a:pPr>
            <a:r>
              <a:rPr lang="en" sz="1400">
                <a:solidFill>
                  <a:srgbClr val="00FF00"/>
                </a:solidFill>
                <a:latin typeface="Arial Rounded"/>
                <a:ea typeface="Arial Rounded"/>
                <a:cs typeface="Arial Rounded"/>
                <a:sym typeface="Arial Rounded"/>
              </a:rPr>
              <a:t>Normalization puts all words on equal footing, and allows processing to proceed uniformly. Normalizing text can mean performing a number of tasks, but for our framework we will approach normalization in 3 distinct steps: </a:t>
            </a:r>
            <a:endParaRPr sz="1400">
              <a:solidFill>
                <a:srgbClr val="00FF00"/>
              </a:solidFill>
              <a:latin typeface="Arial Rounded"/>
              <a:ea typeface="Arial Rounded"/>
              <a:cs typeface="Arial Rounded"/>
              <a:sym typeface="Arial Rounded"/>
            </a:endParaRPr>
          </a:p>
          <a:p>
            <a:pPr indent="0" lvl="0" marL="457200" marR="25400" rtl="0" algn="l">
              <a:lnSpc>
                <a:spcPct val="157500"/>
              </a:lnSpc>
              <a:spcBef>
                <a:spcPts val="1300"/>
              </a:spcBef>
              <a:spcAft>
                <a:spcPts val="0"/>
              </a:spcAft>
              <a:buNone/>
            </a:pPr>
            <a:r>
              <a:rPr lang="en" sz="1400">
                <a:solidFill>
                  <a:srgbClr val="00FF00"/>
                </a:solidFill>
                <a:latin typeface="Arial Rounded"/>
                <a:ea typeface="Arial Rounded"/>
                <a:cs typeface="Arial Rounded"/>
                <a:sym typeface="Arial Rounded"/>
              </a:rPr>
              <a:t>(1) </a:t>
            </a:r>
            <a:r>
              <a:rPr i="1" lang="en" sz="1400">
                <a:solidFill>
                  <a:srgbClr val="00FF00"/>
                </a:solidFill>
                <a:latin typeface="Arial Rounded"/>
                <a:ea typeface="Arial Rounded"/>
                <a:cs typeface="Arial Rounded"/>
                <a:sym typeface="Arial Rounded"/>
              </a:rPr>
              <a:t>stemming</a:t>
            </a:r>
            <a:r>
              <a:rPr lang="en" sz="1400">
                <a:solidFill>
                  <a:srgbClr val="00FF00"/>
                </a:solidFill>
                <a:latin typeface="Arial Rounded"/>
                <a:ea typeface="Arial Rounded"/>
                <a:cs typeface="Arial Rounded"/>
                <a:sym typeface="Arial Rounded"/>
              </a:rPr>
              <a:t>: </a:t>
            </a:r>
            <a:r>
              <a:rPr lang="en" sz="1300">
                <a:solidFill>
                  <a:srgbClr val="00FF00"/>
                </a:solidFill>
                <a:latin typeface="Arial Rounded"/>
                <a:ea typeface="Arial Rounded"/>
                <a:cs typeface="Arial Rounded"/>
                <a:sym typeface="Arial Rounded"/>
              </a:rPr>
              <a:t>Stemming is the process of eliminating affixes (suffixed, prefixes, infixes, circumfixes) from a word in order to obtain a word stem.</a:t>
            </a:r>
            <a:endParaRPr sz="1500">
              <a:solidFill>
                <a:srgbClr val="00FF00"/>
              </a:solidFill>
              <a:latin typeface="Arial Rounded"/>
              <a:ea typeface="Arial Rounded"/>
              <a:cs typeface="Arial Rounded"/>
              <a:sym typeface="Arial Rounded"/>
            </a:endParaRPr>
          </a:p>
          <a:p>
            <a:pPr indent="0" lvl="0" marL="457200" marR="25400" rtl="0" algn="l">
              <a:lnSpc>
                <a:spcPct val="157500"/>
              </a:lnSpc>
              <a:spcBef>
                <a:spcPts val="1300"/>
              </a:spcBef>
              <a:spcAft>
                <a:spcPts val="0"/>
              </a:spcAft>
              <a:buNone/>
            </a:pPr>
            <a:r>
              <a:rPr lang="en" sz="1400">
                <a:solidFill>
                  <a:srgbClr val="00FF00"/>
                </a:solidFill>
                <a:latin typeface="Arial Rounded"/>
                <a:ea typeface="Arial Rounded"/>
                <a:cs typeface="Arial Rounded"/>
                <a:sym typeface="Arial Rounded"/>
              </a:rPr>
              <a:t>(2) </a:t>
            </a:r>
            <a:r>
              <a:rPr i="1" lang="en" sz="1400">
                <a:solidFill>
                  <a:srgbClr val="00FF00"/>
                </a:solidFill>
                <a:latin typeface="Arial Rounded"/>
                <a:ea typeface="Arial Rounded"/>
                <a:cs typeface="Arial Rounded"/>
                <a:sym typeface="Arial Rounded"/>
              </a:rPr>
              <a:t>lemmatization: </a:t>
            </a:r>
            <a:r>
              <a:rPr lang="en" sz="1300">
                <a:solidFill>
                  <a:srgbClr val="00FF00"/>
                </a:solidFill>
                <a:latin typeface="Arial Rounded"/>
                <a:ea typeface="Arial Rounded"/>
                <a:cs typeface="Arial Rounded"/>
                <a:sym typeface="Arial Rounded"/>
              </a:rPr>
              <a:t>Lemmatization is related to stemming, differing in that lemmatization is able to capture canonical forms based on a word's lemma.</a:t>
            </a:r>
            <a:endParaRPr sz="1500">
              <a:solidFill>
                <a:srgbClr val="00FF00"/>
              </a:solidFill>
              <a:latin typeface="Arial Rounded"/>
              <a:ea typeface="Arial Rounded"/>
              <a:cs typeface="Arial Rounded"/>
              <a:sym typeface="Arial Rounded"/>
            </a:endParaRPr>
          </a:p>
          <a:p>
            <a:pPr indent="0" lvl="0" marL="457200" marR="25400" rtl="0" algn="l">
              <a:lnSpc>
                <a:spcPct val="157500"/>
              </a:lnSpc>
              <a:spcBef>
                <a:spcPts val="1300"/>
              </a:spcBef>
              <a:spcAft>
                <a:spcPts val="0"/>
              </a:spcAft>
              <a:buNone/>
            </a:pPr>
            <a:r>
              <a:rPr lang="en" sz="1400">
                <a:solidFill>
                  <a:srgbClr val="00FF00"/>
                </a:solidFill>
                <a:latin typeface="Arial Rounded"/>
                <a:ea typeface="Arial Rounded"/>
                <a:cs typeface="Arial Rounded"/>
                <a:sym typeface="Arial Rounded"/>
              </a:rPr>
              <a:t>(3) </a:t>
            </a:r>
            <a:r>
              <a:rPr i="1" lang="en" sz="1400">
                <a:solidFill>
                  <a:srgbClr val="00FF00"/>
                </a:solidFill>
                <a:latin typeface="Arial Rounded"/>
                <a:ea typeface="Arial Rounded"/>
                <a:cs typeface="Arial Rounded"/>
                <a:sym typeface="Arial Rounded"/>
              </a:rPr>
              <a:t>everything else</a:t>
            </a:r>
            <a:r>
              <a:rPr lang="en" sz="1400">
                <a:solidFill>
                  <a:srgbClr val="00FF00"/>
                </a:solidFill>
                <a:latin typeface="Arial Rounded"/>
                <a:ea typeface="Arial Rounded"/>
                <a:cs typeface="Arial Rounded"/>
                <a:sym typeface="Arial Rounded"/>
              </a:rPr>
              <a:t>: Set all characters to lowercase, remove numbers (or convert numbers to textual representations), remove punctuation (generally part of tokenization, but still worth keeping in mind at this stage, even as confirmation), strip white space (also generally part of tokenization), remove default </a:t>
            </a:r>
            <a:r>
              <a:rPr b="1" lang="en" sz="1400">
                <a:solidFill>
                  <a:srgbClr val="00FF00"/>
                </a:solidFill>
                <a:latin typeface="Arial Rounded"/>
                <a:ea typeface="Arial Rounded"/>
                <a:cs typeface="Arial Rounded"/>
                <a:sym typeface="Arial Rounded"/>
              </a:rPr>
              <a:t>stop words</a:t>
            </a:r>
            <a:r>
              <a:rPr lang="en" sz="1400">
                <a:solidFill>
                  <a:srgbClr val="00FF00"/>
                </a:solidFill>
                <a:latin typeface="Arial Rounded"/>
                <a:ea typeface="Arial Rounded"/>
                <a:cs typeface="Arial Rounded"/>
                <a:sym typeface="Arial Rounded"/>
              </a:rPr>
              <a:t> (general English stop words)).</a:t>
            </a:r>
            <a:endParaRPr sz="1400">
              <a:solidFill>
                <a:srgbClr val="00FF00"/>
              </a:solidFill>
              <a:latin typeface="Arial Rounded"/>
              <a:ea typeface="Arial Rounded"/>
              <a:cs typeface="Arial Rounded"/>
              <a:sym typeface="Arial Rounded"/>
            </a:endParaRPr>
          </a:p>
          <a:p>
            <a:pPr indent="0" lvl="0" marL="457200" marR="25400" rtl="0" algn="l">
              <a:lnSpc>
                <a:spcPct val="157500"/>
              </a:lnSpc>
              <a:spcBef>
                <a:spcPts val="1300"/>
              </a:spcBef>
              <a:spcAft>
                <a:spcPts val="0"/>
              </a:spcAft>
              <a:buNone/>
            </a:pPr>
            <a:r>
              <a:t/>
            </a:r>
            <a:endParaRPr sz="1200">
              <a:solidFill>
                <a:srgbClr val="00FF00"/>
              </a:solidFill>
              <a:latin typeface="Arial Rounded"/>
              <a:ea typeface="Arial Rounded"/>
              <a:cs typeface="Arial Rounded"/>
              <a:sym typeface="Arial Rounded"/>
            </a:endParaRPr>
          </a:p>
          <a:p>
            <a:pPr indent="0" lvl="0" marL="457200" marR="25400" rtl="0" algn="l">
              <a:lnSpc>
                <a:spcPct val="157500"/>
              </a:lnSpc>
              <a:spcBef>
                <a:spcPts val="1300"/>
              </a:spcBef>
              <a:spcAft>
                <a:spcPts val="0"/>
              </a:spcAft>
              <a:buNone/>
            </a:pPr>
            <a:r>
              <a:t/>
            </a:r>
            <a:endParaRPr sz="1200">
              <a:solidFill>
                <a:srgbClr val="00FF00"/>
              </a:solidFill>
              <a:latin typeface="Arial Rounded"/>
              <a:ea typeface="Arial Rounded"/>
              <a:cs typeface="Arial Rounded"/>
              <a:sym typeface="Arial Rounded"/>
            </a:endParaRPr>
          </a:p>
          <a:p>
            <a:pPr indent="0" lvl="0" marL="0" rtl="0" algn="l">
              <a:spcBef>
                <a:spcPts val="10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87900" y="237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highlight>
                  <a:srgbClr val="FF0000"/>
                </a:highlight>
                <a:latin typeface="Arial Rounded"/>
                <a:ea typeface="Arial Rounded"/>
                <a:cs typeface="Arial Rounded"/>
                <a:sym typeface="Arial Rounded"/>
              </a:rPr>
              <a:t>FEATURE EXTRACTION</a:t>
            </a:r>
            <a:endParaRPr b="1"/>
          </a:p>
        </p:txBody>
      </p:sp>
      <p:sp>
        <p:nvSpPr>
          <p:cNvPr id="133" name="Google Shape;133;p22"/>
          <p:cNvSpPr txBox="1"/>
          <p:nvPr>
            <p:ph idx="1" type="body"/>
          </p:nvPr>
        </p:nvSpPr>
        <p:spPr>
          <a:xfrm>
            <a:off x="143100" y="462125"/>
            <a:ext cx="9000900" cy="43497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t/>
            </a:r>
            <a:endParaRPr b="1" sz="1600">
              <a:solidFill>
                <a:srgbClr val="00FF00"/>
              </a:solidFill>
              <a:latin typeface="Arial Rounded"/>
              <a:ea typeface="Arial Rounded"/>
              <a:cs typeface="Arial Rounded"/>
              <a:sym typeface="Arial Rounded"/>
            </a:endParaRPr>
          </a:p>
          <a:p>
            <a:pPr indent="0" lvl="0" marL="0" rtl="0" algn="l">
              <a:lnSpc>
                <a:spcPct val="100000"/>
              </a:lnSpc>
              <a:spcBef>
                <a:spcPts val="1000"/>
              </a:spcBef>
              <a:spcAft>
                <a:spcPts val="0"/>
              </a:spcAft>
              <a:buNone/>
            </a:pPr>
            <a:r>
              <a:rPr b="1" lang="en">
                <a:solidFill>
                  <a:srgbClr val="00FF00"/>
                </a:solidFill>
                <a:latin typeface="Arial Rounded"/>
                <a:ea typeface="Arial Rounded"/>
                <a:cs typeface="Arial Rounded"/>
                <a:sym typeface="Arial Rounded"/>
              </a:rPr>
              <a:t>CountVectorizer</a:t>
            </a:r>
            <a:r>
              <a:rPr b="1" lang="en">
                <a:solidFill>
                  <a:srgbClr val="00FF00"/>
                </a:solidFill>
                <a:latin typeface="Arial Rounded"/>
                <a:ea typeface="Arial Rounded"/>
                <a:cs typeface="Arial Rounded"/>
                <a:sym typeface="Arial Rounded"/>
              </a:rPr>
              <a:t>:</a:t>
            </a:r>
            <a:endParaRPr b="1">
              <a:solidFill>
                <a:srgbClr val="00FF00"/>
              </a:solidFill>
              <a:latin typeface="Arial Rounded"/>
              <a:ea typeface="Arial Rounded"/>
              <a:cs typeface="Arial Rounded"/>
              <a:sym typeface="Arial Rounded"/>
            </a:endParaRPr>
          </a:p>
          <a:p>
            <a:pPr indent="0" lvl="0" marL="0" rtl="0" algn="l">
              <a:lnSpc>
                <a:spcPct val="100000"/>
              </a:lnSpc>
              <a:spcBef>
                <a:spcPts val="1000"/>
              </a:spcBef>
              <a:spcAft>
                <a:spcPts val="0"/>
              </a:spcAft>
              <a:buNone/>
            </a:pPr>
            <a:r>
              <a:rPr b="1" lang="en">
                <a:solidFill>
                  <a:srgbClr val="00FF00"/>
                </a:solidFill>
                <a:latin typeface="Arial Rounded"/>
                <a:ea typeface="Arial Rounded"/>
                <a:cs typeface="Arial Rounded"/>
                <a:sym typeface="Arial Rounded"/>
              </a:rPr>
              <a:t>Bag-of-Words</a:t>
            </a:r>
            <a:r>
              <a:rPr lang="en">
                <a:solidFill>
                  <a:srgbClr val="00FF00"/>
                </a:solidFill>
                <a:latin typeface="Arial Rounded"/>
                <a:ea typeface="Arial Rounded"/>
                <a:cs typeface="Arial Rounded"/>
                <a:sym typeface="Arial Rounded"/>
              </a:rPr>
              <a:t> is a very intuitive approach to this problem, the methods comprise of:</a:t>
            </a:r>
            <a:endParaRPr>
              <a:solidFill>
                <a:srgbClr val="00FF00"/>
              </a:solidFill>
              <a:latin typeface="Arial Rounded"/>
              <a:ea typeface="Arial Rounded"/>
              <a:cs typeface="Arial Rounded"/>
              <a:sym typeface="Arial Rounded"/>
            </a:endParaRPr>
          </a:p>
          <a:p>
            <a:pPr indent="0" lvl="0" marL="0" rtl="0" algn="l">
              <a:lnSpc>
                <a:spcPct val="100000"/>
              </a:lnSpc>
              <a:spcBef>
                <a:spcPts val="1000"/>
              </a:spcBef>
              <a:spcAft>
                <a:spcPts val="0"/>
              </a:spcAft>
              <a:buNone/>
            </a:pPr>
            <a:r>
              <a:rPr lang="en">
                <a:solidFill>
                  <a:srgbClr val="00FF00"/>
                </a:solidFill>
                <a:latin typeface="Arial Rounded"/>
                <a:ea typeface="Arial Rounded"/>
                <a:cs typeface="Arial Rounded"/>
                <a:sym typeface="Arial Rounded"/>
              </a:rPr>
              <a:t>1) Assigning a weight to each token(word) which is </a:t>
            </a:r>
            <a:r>
              <a:rPr lang="en">
                <a:solidFill>
                  <a:srgbClr val="00FF00"/>
                </a:solidFill>
                <a:latin typeface="Arial Rounded"/>
                <a:ea typeface="Arial Rounded"/>
                <a:cs typeface="Arial Rounded"/>
                <a:sym typeface="Arial Rounded"/>
              </a:rPr>
              <a:t>calculated by the number of times a token shows up in the sentence and uses this value as its weight. </a:t>
            </a:r>
            <a:endParaRPr>
              <a:solidFill>
                <a:srgbClr val="00FF00"/>
              </a:solidFill>
              <a:latin typeface="Arial Rounded"/>
              <a:ea typeface="Arial Rounded"/>
              <a:cs typeface="Arial Rounded"/>
              <a:sym typeface="Arial Rounded"/>
            </a:endParaRPr>
          </a:p>
          <a:p>
            <a:pPr indent="0" lvl="0" marL="0" rtl="0" algn="l">
              <a:lnSpc>
                <a:spcPct val="100000"/>
              </a:lnSpc>
              <a:spcBef>
                <a:spcPts val="1000"/>
              </a:spcBef>
              <a:spcAft>
                <a:spcPts val="0"/>
              </a:spcAft>
              <a:buNone/>
            </a:pPr>
            <a:r>
              <a:rPr lang="en">
                <a:solidFill>
                  <a:srgbClr val="00FF00"/>
                </a:solidFill>
                <a:latin typeface="Arial Rounded"/>
                <a:ea typeface="Arial Rounded"/>
                <a:cs typeface="Arial Rounded"/>
                <a:sym typeface="Arial Rounded"/>
              </a:rPr>
              <a:t>2</a:t>
            </a:r>
            <a:r>
              <a:rPr lang="en">
                <a:solidFill>
                  <a:srgbClr val="00FF00"/>
                </a:solidFill>
                <a:latin typeface="Arial Rounded"/>
                <a:ea typeface="Arial Rounded"/>
                <a:cs typeface="Arial Rounded"/>
                <a:sym typeface="Arial Rounded"/>
              </a:rPr>
              <a:t>) Creating a sentence-term matrix with each row representing a sentence and each column addressing a token. </a:t>
            </a:r>
            <a:endParaRPr>
              <a:solidFill>
                <a:srgbClr val="00FF00"/>
              </a:solidFill>
              <a:latin typeface="Arial Rounded"/>
              <a:ea typeface="Arial Rounded"/>
              <a:cs typeface="Arial Rounded"/>
              <a:sym typeface="Arial Rounded"/>
            </a:endParaRPr>
          </a:p>
          <a:p>
            <a:pPr indent="0" lvl="0" marL="0" rtl="0" algn="l">
              <a:lnSpc>
                <a:spcPct val="100000"/>
              </a:lnSpc>
              <a:spcBef>
                <a:spcPts val="1000"/>
              </a:spcBef>
              <a:spcAft>
                <a:spcPts val="0"/>
              </a:spcAft>
              <a:buNone/>
            </a:pPr>
            <a:r>
              <a:t/>
            </a:r>
            <a:endParaRPr sz="1600">
              <a:solidFill>
                <a:srgbClr val="00FF00"/>
              </a:solidFill>
              <a:latin typeface="Arial Rounded"/>
              <a:ea typeface="Arial Rounded"/>
              <a:cs typeface="Arial Rounded"/>
              <a:sym typeface="Arial Rounded"/>
            </a:endParaRPr>
          </a:p>
          <a:p>
            <a:pPr indent="0" lvl="0" marL="0" rtl="0" algn="l">
              <a:lnSpc>
                <a:spcPct val="100000"/>
              </a:lnSpc>
              <a:spcBef>
                <a:spcPts val="0"/>
              </a:spcBef>
              <a:spcAft>
                <a:spcPts val="0"/>
              </a:spcAft>
              <a:buNone/>
            </a:pPr>
            <a:r>
              <a:rPr lang="en">
                <a:solidFill>
                  <a:srgbClr val="00FF00"/>
                </a:solidFill>
                <a:latin typeface="Arial Rounded"/>
                <a:ea typeface="Arial Rounded"/>
                <a:cs typeface="Arial Rounded"/>
                <a:sym typeface="Arial Rounded"/>
              </a:rPr>
              <a:t>Tfidf:</a:t>
            </a:r>
            <a:endParaRPr>
              <a:solidFill>
                <a:srgbClr val="00FF00"/>
              </a:solidFill>
              <a:latin typeface="Arial Rounded"/>
              <a:ea typeface="Arial Rounded"/>
              <a:cs typeface="Arial Rounded"/>
              <a:sym typeface="Arial Rounded"/>
            </a:endParaRPr>
          </a:p>
          <a:p>
            <a:pPr indent="0" lvl="0" marL="0" rtl="0" algn="l">
              <a:lnSpc>
                <a:spcPct val="100000"/>
              </a:lnSpc>
              <a:spcBef>
                <a:spcPts val="0"/>
              </a:spcBef>
              <a:spcAft>
                <a:spcPts val="0"/>
              </a:spcAft>
              <a:buNone/>
            </a:pPr>
            <a:r>
              <a:t/>
            </a:r>
            <a:endParaRPr>
              <a:solidFill>
                <a:srgbClr val="00FF00"/>
              </a:solidFill>
              <a:latin typeface="Arial Rounded"/>
              <a:ea typeface="Arial Rounded"/>
              <a:cs typeface="Arial Rounded"/>
              <a:sym typeface="Arial Rounded"/>
            </a:endParaRPr>
          </a:p>
          <a:p>
            <a:pPr indent="0" lvl="0" marL="0" rtl="0" algn="l">
              <a:spcBef>
                <a:spcPts val="0"/>
              </a:spcBef>
              <a:spcAft>
                <a:spcPts val="0"/>
              </a:spcAft>
              <a:buNone/>
            </a:pPr>
            <a:r>
              <a:rPr lang="en">
                <a:solidFill>
                  <a:srgbClr val="00FF00"/>
                </a:solidFill>
                <a:latin typeface="Arial Rounded"/>
                <a:ea typeface="Arial Rounded"/>
                <a:cs typeface="Arial Rounded"/>
                <a:sym typeface="Arial Rounded"/>
              </a:rPr>
              <a:t>TF-IDF stands for “term frequency-inverse document frequency”, meaning the weight</a:t>
            </a:r>
            <a:r>
              <a:rPr lang="en" sz="1600">
                <a:solidFill>
                  <a:srgbClr val="00FF00"/>
                </a:solidFill>
                <a:latin typeface="Arial Rounded"/>
                <a:ea typeface="Arial Rounded"/>
                <a:cs typeface="Arial Rounded"/>
                <a:sym typeface="Arial Rounded"/>
              </a:rPr>
              <a:t> </a:t>
            </a:r>
            <a:endParaRPr sz="1600">
              <a:solidFill>
                <a:srgbClr val="00FF00"/>
              </a:solidFill>
              <a:latin typeface="Arial Rounded"/>
              <a:ea typeface="Arial Rounded"/>
              <a:cs typeface="Arial Rounded"/>
              <a:sym typeface="Arial Rounded"/>
            </a:endParaRPr>
          </a:p>
          <a:p>
            <a:pPr indent="0" lvl="0" marL="0" rtl="0" algn="l">
              <a:spcBef>
                <a:spcPts val="1600"/>
              </a:spcBef>
              <a:spcAft>
                <a:spcPts val="0"/>
              </a:spcAft>
              <a:buNone/>
            </a:pPr>
            <a:r>
              <a:t/>
            </a:r>
            <a:endParaRPr>
              <a:solidFill>
                <a:srgbClr val="00FF00"/>
              </a:solidFill>
              <a:latin typeface="Arial Rounded"/>
              <a:ea typeface="Arial Rounded"/>
              <a:cs typeface="Arial Rounded"/>
              <a:sym typeface="Arial Rounded"/>
            </a:endParaRPr>
          </a:p>
          <a:p>
            <a:pPr indent="0" lvl="0" marL="0" rtl="0" algn="l">
              <a:lnSpc>
                <a:spcPct val="218181"/>
              </a:lnSpc>
              <a:spcBef>
                <a:spcPts val="3200"/>
              </a:spcBef>
              <a:spcAft>
                <a:spcPts val="0"/>
              </a:spcAft>
              <a:buNone/>
            </a:pPr>
            <a:r>
              <a:t/>
            </a:r>
            <a:endParaRPr sz="1600">
              <a:solidFill>
                <a:srgbClr val="00FF00"/>
              </a:solidFill>
              <a:latin typeface="Arial Rounded"/>
              <a:ea typeface="Arial Rounded"/>
              <a:cs typeface="Arial Rounded"/>
              <a:sym typeface="Arial Rounded"/>
            </a:endParaRPr>
          </a:p>
          <a:p>
            <a:pPr indent="0" lvl="0" marL="0" rtl="0" algn="l">
              <a:spcBef>
                <a:spcPts val="0"/>
              </a:spcBef>
              <a:spcAft>
                <a:spcPts val="1600"/>
              </a:spcAft>
              <a:buNone/>
            </a:pPr>
            <a:r>
              <a:t/>
            </a:r>
            <a:endParaRPr>
              <a:solidFill>
                <a:srgbClr val="00FF00"/>
              </a:solidFill>
              <a:latin typeface="Arial Rounded"/>
              <a:ea typeface="Arial Rounded"/>
              <a:cs typeface="Arial Rounded"/>
              <a:sym typeface="Arial Rounde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