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70" r:id="rId11"/>
    <p:sldId id="272" r:id="rId12"/>
    <p:sldId id="282" r:id="rId13"/>
    <p:sldId id="281" r:id="rId14"/>
    <p:sldId id="278" r:id="rId15"/>
    <p:sldId id="279" r:id="rId16"/>
    <p:sldId id="280" r:id="rId17"/>
  </p:sldIdLst>
  <p:sldSz cx="18288000" cy="10287000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Oswald Bold" charset="0"/>
      <p:regular r:id="rId22"/>
    </p:embeddedFont>
    <p:embeddedFont>
      <p:font typeface="DM Sans" charset="0"/>
      <p:regular r:id="rId23"/>
      <p:bold r:id="rId24"/>
      <p:italic r:id="rId25"/>
      <p:boldItalic r:id="rId26"/>
    </p:embeddedFont>
    <p:embeddedFont>
      <p:font typeface="Oswald" charset="0"/>
      <p:regular r:id="rId27"/>
      <p:bold r:id="rId28"/>
    </p:embeddedFont>
    <p:embeddedFont>
      <p:font typeface="Montserrat Classic Bold" charset="0"/>
      <p:regular r:id="rId29"/>
    </p:embeddedFont>
    <p:embeddedFont>
      <p:font typeface="Mongolian Baiti" pitchFamily="66" charset="0"/>
      <p:regular r:id="rId30"/>
    </p:embeddedFont>
    <p:embeddedFont>
      <p:font typeface="DM Sans Italics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8" y="4625010"/>
            <a:ext cx="9815306" cy="2573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3000" spc="1610" dirty="0">
                <a:solidFill>
                  <a:srgbClr val="231F20"/>
                </a:solidFill>
                <a:latin typeface="Oswald Bold"/>
              </a:rPr>
              <a:t>With JDBC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11308453" cy="114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Banking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4759" y="1143539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Method CHAINING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2643142" y="3428988"/>
            <a:ext cx="133741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Programming technique known as "method chaining" entails invoking </a:t>
            </a:r>
          </a:p>
          <a:p>
            <a:r>
              <a:rPr lang="en-US" sz="2800" dirty="0" smtClean="0">
                <a:latin typeface="DM Sans" charset="0"/>
              </a:rPr>
              <a:t>several methods on an object within a single, continuous line of code. </a:t>
            </a:r>
          </a:p>
          <a:p>
            <a:endParaRPr lang="en-US" sz="2800" dirty="0" smtClean="0">
              <a:latin typeface="DM Sans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Every method in a method chain is called based on the outcome of the </a:t>
            </a:r>
          </a:p>
          <a:p>
            <a:r>
              <a:rPr lang="en-US" sz="2800" dirty="0" smtClean="0">
                <a:latin typeface="DM Sans" charset="0"/>
              </a:rPr>
              <a:t>one before it, and the process keeps going until the intended tasks are finished.</a:t>
            </a:r>
          </a:p>
          <a:p>
            <a:endParaRPr lang="en-US" sz="2800" dirty="0" smtClean="0">
              <a:latin typeface="DM Sans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It enhances code readability and conciseness, making complex operations </a:t>
            </a:r>
          </a:p>
          <a:p>
            <a:r>
              <a:rPr lang="en-US" sz="2800" dirty="0" smtClean="0">
                <a:latin typeface="DM Sans" charset="0"/>
              </a:rPr>
              <a:t>more straightforward.</a:t>
            </a:r>
          </a:p>
          <a:p>
            <a:r>
              <a:rPr lang="en-US" sz="2800" dirty="0" smtClean="0">
                <a:latin typeface="DM Sans" charset="0"/>
              </a:rPr>
              <a:t/>
            </a:r>
            <a:br>
              <a:rPr lang="en-US" sz="2800" dirty="0" smtClean="0">
                <a:latin typeface="DM Sans" charset="0"/>
              </a:rPr>
            </a:br>
            <a:endParaRPr lang="en-US" sz="28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ESTABLISHING DATABASE CONNECTION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establishing a connection to the MySQL database to facilitate interactions with transaction records.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</a:p>
                    <a:p>
                      <a:pPr marL="280671" marR="0" lvl="1" indent="0" algn="l" defTabSz="914400" rtl="0" eaLnBrk="1" fontAlgn="auto" latinLnBrk="0" hangingPunct="1">
                        <a:lnSpc>
                          <a:spcPts val="3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Uses JDBC to load the MySQL driver and establish a connection.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Ensures the connection is created only if it does not already exist.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Considerations: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/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Handles exceptions related to database connection, printing stack traces if necessary.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3549316"/>
              </p:ext>
            </p:extLst>
          </p:nvPr>
        </p:nvGraphicFramePr>
        <p:xfrm>
          <a:off x="1028700" y="2917138"/>
          <a:ext cx="16013159" cy="722559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UPDATING </a:t>
                      </a:r>
                      <a:r>
                        <a:rPr lang="en-US" sz="2600" baseline="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updating transaction details, such as new balance and transaction status, in the database.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Parameters: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New balance after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Unique identifier for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Implementation Details: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Prepares and executes an SQL update statement using JDBC.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Updates the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and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TransStat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columns in the transactions table.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3549316"/>
              </p:ext>
            </p:extLst>
          </p:nvPr>
        </p:nvGraphicFramePr>
        <p:xfrm>
          <a:off x="1028700" y="2917138"/>
          <a:ext cx="16013159" cy="722559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INSERTING</a:t>
                      </a:r>
                      <a:r>
                        <a:rPr lang="en-US" sz="2600" baseline="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inserting transaction records into the appropriate tables based on their validity.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Parameters: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tableName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Name of the table (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/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InValidTrans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transType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transAmt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Transaction details.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  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baseline="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</a:t>
                      </a: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Determines the appropriate SQL query based on the table name.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Prepares and executes the insertion statement using JDBC.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857324" y="6215070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 dirty="0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  <p:sp>
        <p:nvSpPr>
          <p:cNvPr id="27" name="AutoShape 5"/>
          <p:cNvSpPr/>
          <p:nvPr/>
        </p:nvSpPr>
        <p:spPr>
          <a:xfrm>
            <a:off x="8929686" y="3214674"/>
            <a:ext cx="45719" cy="614366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7"/>
          <p:cNvSpPr txBox="1"/>
          <p:nvPr/>
        </p:nvSpPr>
        <p:spPr>
          <a:xfrm>
            <a:off x="2071638" y="3428988"/>
            <a:ext cx="70009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Database and Server: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MySQL Server: Ensure proper configuration.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Version: Compatible with MySQL, </a:t>
            </a:r>
          </a:p>
          <a:p>
            <a:r>
              <a:rPr lang="en-US" sz="2800" dirty="0" smtClean="0">
                <a:latin typeface="DM Sans" charset="0"/>
              </a:rPr>
              <a:t>specify the version.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44002" y="3428988"/>
            <a:ext cx="86439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Java Environment: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JRE Version: Specify the required Java Runtime Environment version.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Dependencies: List necessary libraries or dependencies.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00200" y="6643698"/>
            <a:ext cx="66437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Development Environment: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Integrated Development Environment (IDE): Eclipse IDE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44066" y="6572260"/>
            <a:ext cx="8501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Network and Configuration: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Connection: Stable network connection to the MySQL database server.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Ports: Specify required open network ports.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Security: Briefly mention security measures and configuration files.</a:t>
            </a:r>
          </a:p>
          <a:p>
            <a:endParaRPr lang="en-US" sz="28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8407" y="388159"/>
            <a:ext cx="12866393" cy="11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Hierarchy of Project Artifacts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390" y="2786046"/>
            <a:ext cx="1438622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By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886" y="4895020"/>
            <a:ext cx="29065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err="1" smtClean="0">
                <a:latin typeface="DM Sans Italics" charset="0"/>
              </a:rPr>
              <a:t>Muskan</a:t>
            </a:r>
            <a:r>
              <a:rPr lang="en-US" sz="3800" b="1" dirty="0" smtClean="0">
                <a:latin typeface="DM Sans Italics" charset="0"/>
              </a:rPr>
              <a:t> Jain</a:t>
            </a:r>
            <a:endParaRPr lang="en-US" sz="3800" b="1" dirty="0">
              <a:latin typeface="DM Sans Italic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823398"/>
            <a:ext cx="1400485" cy="6858583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JAVA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JDBC Connections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PROJECT CONFIGURATIONS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DEPENDENCIES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FUNCTIONAL REQUIREMENTS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OPERATING ENVIRONMENT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8963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9029976"/>
            <a:ext cx="6650728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HIERARCHY OF PROJECT ARTIFACTS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28696" y="3396304"/>
            <a:ext cx="10715699" cy="5533410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142191" y="5727727"/>
            <a:ext cx="2121399" cy="217112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26951" y="4420879"/>
            <a:ext cx="9030579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57325" y="3602428"/>
            <a:ext cx="9600206" cy="5198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 smtClean="0"/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Java is a high-level, class-based, object-oriented programming language. It is a compiled language, which means that the Java source code is converted into byte code that can be executed by the Java Virtual Machine (JVM).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Java is a popular programming language for a variety of applications, including web development, mobile development, and enterprise software development. 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Some of the Key features of JAVA are: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Object Oriented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Platform Independent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Secure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Robust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050" name="Picture 2" descr="Java Logo PNG vector in SVG, PDF, AI, CDR format">
            <a:extLst>
              <a:ext uri="{FF2B5EF4-FFF2-40B4-BE49-F238E27FC236}">
                <a16:creationId xmlns:a16="http://schemas.microsoft.com/office/drawing/2014/main" xmlns="" id="{A53F887A-230A-41B4-BCD6-5862CD5C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35799" y="3396305"/>
            <a:ext cx="4677869" cy="2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511565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2879882"/>
            <a:ext cx="9610044" cy="5621204"/>
            <a:chOff x="0" y="0"/>
            <a:chExt cx="3682024" cy="8672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867290"/>
            </a:xfrm>
            <a:custGeom>
              <a:avLst/>
              <a:gdLst/>
              <a:ahLst/>
              <a:cxnLst/>
              <a:rect l="l" t="t" r="r" b="b"/>
              <a:pathLst>
                <a:path w="3682024" h="867290">
                  <a:moveTo>
                    <a:pt x="0" y="0"/>
                  </a:moveTo>
                  <a:lnTo>
                    <a:pt x="3682024" y="0"/>
                  </a:lnTo>
                  <a:lnTo>
                    <a:pt x="3682024" y="867290"/>
                  </a:lnTo>
                  <a:lnTo>
                    <a:pt x="0" y="8672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JDBC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8327" y="3113725"/>
            <a:ext cx="9030579" cy="399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JDBC allows JAVA programs to connect to databases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Provides Connectivity and data access across relational databases from different vendors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Classes and Interfaces allow users to access the database in a standard way.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JDBC makes it possible to do: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Establish a connection with a database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Send SQL statements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Process the results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 charset="0"/>
            </a:endParaRPr>
          </a:p>
        </p:txBody>
      </p:sp>
      <p:pic>
        <p:nvPicPr>
          <p:cNvPr id="1026" name="Picture 2" descr="JDBC Drivers | Oracle">
            <a:extLst>
              <a:ext uri="{FF2B5EF4-FFF2-40B4-BE49-F238E27FC236}">
                <a16:creationId xmlns:a16="http://schemas.microsoft.com/office/drawing/2014/main" xmlns="" id="{035A8C96-4617-4417-9D1A-54A6A1EE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31633" y="3624246"/>
            <a:ext cx="3949389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208677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SCOPE OF </a:t>
            </a:r>
            <a:r>
              <a:rPr lang="en-US" sz="10107" dirty="0" smtClean="0">
                <a:solidFill>
                  <a:srgbClr val="100F0D"/>
                </a:solidFill>
                <a:latin typeface="Oswald Bold"/>
              </a:rPr>
              <a:t>PROJECT</a:t>
            </a:r>
            <a:endParaRPr lang="en-US" sz="10107" dirty="0">
              <a:solidFill>
                <a:srgbClr val="100F0D"/>
              </a:solidFill>
              <a:latin typeface="Oswald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/>
          <p:cNvSpPr txBox="1"/>
          <p:nvPr/>
        </p:nvSpPr>
        <p:spPr>
          <a:xfrm>
            <a:off x="2714580" y="3878790"/>
            <a:ext cx="1354088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The Bank App aims to provide a comprehensive solution for handling and</a:t>
            </a:r>
          </a:p>
          <a:p>
            <a:pPr fontAlgn="base"/>
            <a:r>
              <a:rPr lang="en-US" sz="2600" dirty="0" smtClean="0">
                <a:latin typeface="DM Sans" charset="0"/>
                <a:cs typeface="Times New Roman" pitchFamily="18" charset="0"/>
              </a:rPr>
              <a:t>     processing financial transactions within a banking environment.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The Scope of the Project includes the key components 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Transaction Processing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Facilitate the processing of Deposit(D) and Withdrawal(W) transactions.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Validate transactions against predefined rules.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Transaction Classification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Classify transactions either “VALID” or “InValid”.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Database Integration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Interact with an MySQL database to store and retrieve transactions data.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Maintain separate table for Valid and Invalid transactions for auditing purposes.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User Interface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Display a summary of Valid and Invalid Transactions for easy monitoring.</a:t>
            </a:r>
          </a:p>
          <a:p>
            <a:pPr>
              <a:buFont typeface="Wingdings" pitchFamily="2" charset="2"/>
              <a:buChar char="v"/>
            </a:pPr>
            <a:endParaRPr lang="en-US" sz="26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4" y="218764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Project CONFIGs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3000332" y="4500558"/>
            <a:ext cx="73495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b="1" dirty="0" smtClean="0"/>
              <a:t>Development Environment &amp; Versions -</a:t>
            </a:r>
          </a:p>
          <a:p>
            <a:pPr lvl="1"/>
            <a:r>
              <a:rPr lang="en-IN" sz="2400" b="1" dirty="0" smtClean="0"/>
              <a:t>	IDE – </a:t>
            </a:r>
            <a:r>
              <a:rPr lang="en-IN" sz="2400" dirty="0" smtClean="0"/>
              <a:t>Eclipse 2023-21</a:t>
            </a:r>
          </a:p>
          <a:p>
            <a:pPr lvl="1"/>
            <a:r>
              <a:rPr lang="en-IN" sz="2400" b="1" dirty="0" smtClean="0"/>
              <a:t>	Language – </a:t>
            </a:r>
            <a:r>
              <a:rPr lang="en-IN" sz="2400" dirty="0" smtClean="0"/>
              <a:t>Java 17.2.0</a:t>
            </a:r>
          </a:p>
          <a:p>
            <a:endParaRPr lang="en-IN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smtClean="0"/>
              <a:t>Database Configuration Environment -</a:t>
            </a:r>
          </a:p>
          <a:p>
            <a:pPr lvl="1"/>
            <a:r>
              <a:rPr lang="en-IN" sz="2400" b="1" dirty="0" smtClean="0"/>
              <a:t>	Database – </a:t>
            </a:r>
            <a:r>
              <a:rPr lang="en-IN" sz="2400" dirty="0" err="1" smtClean="0"/>
              <a:t>MySQL</a:t>
            </a:r>
            <a:r>
              <a:rPr lang="en-IN" sz="2400" dirty="0" smtClean="0"/>
              <a:t> Workbench 8.0</a:t>
            </a:r>
          </a:p>
          <a:p>
            <a:pPr lvl="1"/>
            <a:r>
              <a:rPr lang="en-IN" sz="2400" b="1" dirty="0" smtClean="0"/>
              <a:t>	Database Driver - </a:t>
            </a:r>
            <a:r>
              <a:rPr lang="en-IN" sz="2400" dirty="0" smtClean="0"/>
              <a:t>mysql-connector-java-8.0.27.jar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DM Sans" pitchFamily="2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Connection String </a:t>
            </a:r>
            <a:r>
              <a:rPr lang="en-US" sz="2400" b="1" dirty="0" err="1" smtClean="0">
                <a:solidFill>
                  <a:srgbClr val="000000"/>
                </a:solidFill>
              </a:rPr>
              <a:t>i.e</a:t>
            </a:r>
            <a:r>
              <a:rPr lang="en-US" sz="2400" b="1" dirty="0" smtClean="0">
                <a:solidFill>
                  <a:srgbClr val="000000"/>
                </a:solidFill>
              </a:rPr>
              <a:t>,  JDBC URL</a:t>
            </a:r>
            <a:r>
              <a:rPr lang="en-IN" sz="2400" dirty="0" smtClean="0">
                <a:solidFill>
                  <a:srgbClr val="000000"/>
                </a:solidFill>
                <a:latin typeface="DM Sans" pitchFamily="2" charset="0"/>
              </a:rPr>
              <a:t>	</a:t>
            </a:r>
            <a:endParaRPr lang="en-US" sz="4000" dirty="0" smtClean="0">
              <a:latin typeface="DM Sans" charset="0"/>
            </a:endParaRPr>
          </a:p>
          <a:p>
            <a:endParaRPr lang="en-US" sz="40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-71502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3607" y="694320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DEPENDENCIES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8094302" y="468752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815197"/>
            <a:ext cx="16230600" cy="7188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3200" dirty="0" smtClean="0">
                <a:latin typeface="DM Sans" charset="0"/>
              </a:rPr>
              <a:t>MySQL-connector </a:t>
            </a:r>
            <a:r>
              <a:rPr lang="en-US" sz="2965" spc="290" dirty="0" smtClean="0">
                <a:solidFill>
                  <a:srgbClr val="100F0D"/>
                </a:solidFill>
                <a:latin typeface="DM Sans"/>
              </a:rPr>
              <a:t>: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MySQL Connector is a software component that enables communication between applications and the MySQL database server.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MySQL Connector provides drivers or libraries that facilitate the connection and communication processes.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3200" spc="290" dirty="0" smtClean="0">
                <a:solidFill>
                  <a:srgbClr val="100F0D"/>
                </a:solidFill>
                <a:latin typeface="DM Sans"/>
              </a:rPr>
              <a:t>MySQL Driver</a:t>
            </a:r>
            <a:r>
              <a:rPr lang="en-US" sz="2965" spc="290" dirty="0" smtClean="0">
                <a:solidFill>
                  <a:srgbClr val="100F0D"/>
                </a:solidFill>
                <a:latin typeface="DM Sans"/>
              </a:rPr>
              <a:t>: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It acts as a bridge or interface that allows programming languages and applications to interact with a MySQL database.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Specify the JDBC URL in the DriverManager.getconnection(); along the MYSQL DB details Such as username and password.</a:t>
            </a:r>
          </a:p>
          <a:p>
            <a:pPr marL="640276" lvl="1" indent="-320138"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 algn="l"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924490" y="3239281"/>
            <a:ext cx="2612434" cy="279612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929818" y="342898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3214646" y="4429120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428960" y="4786310"/>
            <a:ext cx="3643338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BASE </a:t>
            </a:r>
            <a:r>
              <a:rPr lang="en-US" sz="3049" spc="298" dirty="0" smtClean="0">
                <a:solidFill>
                  <a:srgbClr val="FDFBFB"/>
                </a:solidFill>
                <a:latin typeface="Oswald"/>
              </a:rPr>
              <a:t>CLASS : Test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01256" y="3571864"/>
            <a:ext cx="364333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 smtClean="0">
                <a:solidFill>
                  <a:srgbClr val="FDFBFB"/>
                </a:solidFill>
                <a:latin typeface="Oswald"/>
              </a:rPr>
              <a:t>ConnectionProvider Class :</a:t>
            </a:r>
            <a:endParaRPr lang="en-US" sz="3049" spc="298" dirty="0">
              <a:solidFill>
                <a:srgbClr val="FDFBFB"/>
              </a:solidFill>
              <a:latin typeface="Oswa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19729" y="866775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7522" y="5786442"/>
            <a:ext cx="3857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primary class responsible for managing bank transactions and run entire functionality.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72694" y="4857748"/>
            <a:ext cx="37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class responsible for managing database connections.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use of the singleton pattern to ensure a single connection instance.</a:t>
            </a:r>
            <a:endParaRPr lang="en-US" sz="2800" dirty="0">
              <a:solidFill>
                <a:schemeClr val="bg1"/>
              </a:solidFill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257863">
            <a:off x="-2226788" y="8364038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58165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52846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7123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42944" y="2474867"/>
            <a:ext cx="4398931" cy="5097525"/>
            <a:chOff x="-51191" y="-57150"/>
            <a:chExt cx="1279723" cy="1451004"/>
          </a:xfrm>
        </p:grpSpPr>
        <p:sp>
          <p:nvSpPr>
            <p:cNvPr id="14" name="Freeform 14"/>
            <p:cNvSpPr/>
            <p:nvPr/>
          </p:nvSpPr>
          <p:spPr>
            <a:xfrm>
              <a:off x="-51191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68247" y="54415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Utility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7258" y="3000360"/>
            <a:ext cx="5053682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  Method :           </a:t>
            </a:r>
          </a:p>
          <a:p>
            <a:pPr>
              <a:lnSpc>
                <a:spcPts val="2377"/>
              </a:lnSpc>
            </a:pP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calculateNewBalance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 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calculating the new balance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based on transaction type.</a:t>
            </a: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         </a:t>
            </a:r>
          </a:p>
          <a:p>
            <a:pPr>
              <a:lnSpc>
                <a:spcPts val="2377"/>
              </a:lnSpc>
            </a:pP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updateTransactions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 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updating transaction details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in the database. </a:t>
            </a:r>
            <a:endParaRPr lang="en-US" sz="2400" spc="168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29410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47693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2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xmlns="" id="{6DF6F969-F10C-4F7A-89CC-76FEAF2E5B19}"/>
              </a:ext>
            </a:extLst>
          </p:cNvPr>
          <p:cNvGrpSpPr/>
          <p:nvPr/>
        </p:nvGrpSpPr>
        <p:grpSpPr>
          <a:xfrm>
            <a:off x="6643670" y="2571732"/>
            <a:ext cx="4399200" cy="5097600"/>
            <a:chOff x="0" y="0"/>
            <a:chExt cx="1279723" cy="1393854"/>
          </a:xfrm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8664970C-319D-4C53-81B1-C160D95FCCD5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xmlns="" id="{EECCAE19-F219-460D-B0D2-9914711948C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xmlns="" id="{A7CFCDD8-9D82-49AE-A74C-1BF6983C6B33}"/>
              </a:ext>
            </a:extLst>
          </p:cNvPr>
          <p:cNvSpPr txBox="1"/>
          <p:nvPr/>
        </p:nvSpPr>
        <p:spPr>
          <a:xfrm>
            <a:off x="6929422" y="3000360"/>
            <a:ext cx="3857652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Method :</a:t>
            </a: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insertIntoTransaction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Inserting transactions into appropriate tables.</a:t>
            </a:r>
          </a:p>
          <a:p>
            <a:pPr>
              <a:lnSpc>
                <a:spcPts val="2377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DisplayAllTransactions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spc="168" dirty="0" smtClean="0">
                <a:solidFill>
                  <a:srgbClr val="FFFBFB"/>
                </a:solidFill>
                <a:latin typeface="DM Sans"/>
              </a:rPr>
              <a:t>displaying all transactions in all tables</a:t>
            </a:r>
            <a:endParaRPr lang="en-US" sz="2400" spc="168" dirty="0">
              <a:solidFill>
                <a:srgbClr val="FFFBFB"/>
              </a:solidFill>
              <a:latin typeface="DM Sans"/>
            </a:endParaRP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xmlns="" id="{F82BA370-460E-4284-A3BA-A40F908330FE}"/>
              </a:ext>
            </a:extLst>
          </p:cNvPr>
          <p:cNvGrpSpPr/>
          <p:nvPr/>
        </p:nvGrpSpPr>
        <p:grpSpPr>
          <a:xfrm>
            <a:off x="11960038" y="2617668"/>
            <a:ext cx="4399200" cy="5097600"/>
            <a:chOff x="0" y="0"/>
            <a:chExt cx="1279723" cy="1393854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59B8FE1F-03A7-4C2B-8D26-44A2FB33AA9B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xmlns="" id="{AC7C9C32-BC08-444B-90A0-9138E00C466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17">
            <a:extLst>
              <a:ext uri="{FF2B5EF4-FFF2-40B4-BE49-F238E27FC236}">
                <a16:creationId xmlns:a16="http://schemas.microsoft.com/office/drawing/2014/main" xmlns="" id="{A7CFCDD8-9D82-49AE-A74C-1BF6983C6B33}"/>
              </a:ext>
            </a:extLst>
          </p:cNvPr>
          <p:cNvSpPr txBox="1"/>
          <p:nvPr/>
        </p:nvSpPr>
        <p:spPr>
          <a:xfrm>
            <a:off x="12215834" y="3000360"/>
            <a:ext cx="385765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Method :</a:t>
            </a: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getConnection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obtaining database connection.</a:t>
            </a:r>
          </a:p>
          <a:p>
            <a:pPr>
              <a:lnSpc>
                <a:spcPts val="2377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closeConnection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spc="168" dirty="0" smtClean="0">
                <a:solidFill>
                  <a:srgbClr val="FFFBFB"/>
                </a:solidFill>
                <a:latin typeface="DM Sans"/>
              </a:rPr>
              <a:t>closing the database connection</a:t>
            </a:r>
            <a:endParaRPr lang="en-US" sz="2400" spc="168" dirty="0">
              <a:solidFill>
                <a:srgbClr val="FFFBFB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891</Words>
  <Application>Microsoft Office PowerPoint</Application>
  <PresentationFormat>Custom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Oswald Bold</vt:lpstr>
      <vt:lpstr>Oswald Bold Italics</vt:lpstr>
      <vt:lpstr>DM Sans</vt:lpstr>
      <vt:lpstr>Times New Roman</vt:lpstr>
      <vt:lpstr>Wingdings</vt:lpstr>
      <vt:lpstr>Oswald</vt:lpstr>
      <vt:lpstr>Montserrat Classic Bold</vt:lpstr>
      <vt:lpstr>Mongolian Baiti</vt:lpstr>
      <vt:lpstr>DM Sans Italics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</dc:title>
  <dc:creator>Muskan Jain</dc:creator>
  <cp:lastModifiedBy>dell</cp:lastModifiedBy>
  <cp:revision>38</cp:revision>
  <dcterms:created xsi:type="dcterms:W3CDTF">2006-08-16T00:00:00Z</dcterms:created>
  <dcterms:modified xsi:type="dcterms:W3CDTF">2024-01-16T04:48:17Z</dcterms:modified>
  <dc:identifier>DAFm5cSVI_8</dc:identifier>
</cp:coreProperties>
</file>