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4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83290A-013B-479A-A770-DD6F93CFE62F}">
  <a:tblStyle styleId="{8E83290A-013B-479A-A770-DD6F93CFE6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4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GvZ30OxdJ0NGI_018p_PIPFzGhNfb1ANlSUWpTMarjk/edit#gid=0"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5373cea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5373cea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5373ceaa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5373cea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c4d762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c4d762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7c4d7622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7c4d7622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7c4d762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7c4d762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c4d7622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c4d7622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32aece2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32aece2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6f01218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f01218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7c4d762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7c4d762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6fd6e42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6fd6e42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bc7284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bc7284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4bc7284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4bc7284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032aece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032aece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032aece2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032aece2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7c930b9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7c930b9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7e3a55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7e3a55f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5336b63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5336b63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5336b63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5336b63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5373ceaa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5373ceaa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5373cea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373cea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7e3a55f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e3a55f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https://docs.google.com/spreadsheets/d/1GvZ30OxdJ0NGI_018p_PIPFzGhNfb1ANlSUWpTMarjk/edit#gid=0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741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Online Market Database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Database </a:t>
            </a:r>
            <a:r>
              <a:rPr lang="en" sz="2400"/>
              <a:t>Management</a:t>
            </a:r>
            <a:r>
              <a:rPr lang="en" sz="2400"/>
              <a:t> CSCI 435 Professor Raman Kannan</a:t>
            </a:r>
            <a:endParaRPr sz="2400"/>
          </a:p>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a:t>Jinxiu Liu, Muskan Kapoor</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188600" y="187100"/>
            <a:ext cx="6240898" cy="2723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2NF - 3NF for Customers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210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customer:</a:t>
            </a:r>
            <a:endParaRPr b="1" sz="1000">
              <a:solidFill>
                <a:srgbClr val="000000"/>
              </a:solidFill>
            </a:endParaRPr>
          </a:p>
          <a:p>
            <a:pPr indent="0" lvl="0" marL="0" rtl="0" algn="l">
              <a:spcBef>
                <a:spcPts val="1600"/>
              </a:spcBef>
              <a:spcAft>
                <a:spcPts val="1600"/>
              </a:spcAft>
              <a:buNone/>
            </a:pPr>
            <a:r>
              <a:t/>
            </a:r>
            <a:endParaRPr b="1"/>
          </a:p>
        </p:txBody>
      </p:sp>
      <p:graphicFrame>
        <p:nvGraphicFramePr>
          <p:cNvPr id="113" name="Google Shape;113;p22"/>
          <p:cNvGraphicFramePr/>
          <p:nvPr/>
        </p:nvGraphicFramePr>
        <p:xfrm>
          <a:off x="311700" y="2441700"/>
          <a:ext cx="3000000" cy="3000000"/>
        </p:xfrm>
        <a:graphic>
          <a:graphicData uri="http://schemas.openxmlformats.org/drawingml/2006/table">
            <a:tbl>
              <a:tblPr>
                <a:noFill/>
                <a:tableStyleId>{8E83290A-013B-479A-A770-DD6F93CFE62F}</a:tableStyleId>
              </a:tblPr>
              <a:tblGrid>
                <a:gridCol w="942975"/>
                <a:gridCol w="2257425"/>
              </a:tblGrid>
              <a:tr h="200025">
                <a:tc>
                  <a:txBody>
                    <a:bodyPr/>
                    <a:lstStyle/>
                    <a:p>
                      <a:pPr indent="0" lvl="0" marL="0" rtl="0" algn="l">
                        <a:lnSpc>
                          <a:spcPct val="115000"/>
                        </a:lnSpc>
                        <a:spcBef>
                          <a:spcPts val="0"/>
                        </a:spcBef>
                        <a:spcAft>
                          <a:spcPts val="0"/>
                        </a:spcAft>
                        <a:buNone/>
                      </a:pPr>
                      <a:r>
                        <a:rPr lang="en" sz="2000"/>
                        <a:t>2NF</a:t>
                      </a:r>
                      <a:endParaRPr sz="2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000"/>
                        <a:t>no compound primary key</a:t>
                      </a:r>
                      <a:endParaRPr sz="2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2000"/>
                        <a:t>3NF</a:t>
                      </a:r>
                      <a:endParaRPr sz="2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000"/>
                        <a:t>no transitive, no transitive dependence</a:t>
                      </a:r>
                      <a:endParaRPr sz="2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14" name="Google Shape;114;p22"/>
          <p:cNvGraphicFramePr/>
          <p:nvPr/>
        </p:nvGraphicFramePr>
        <p:xfrm>
          <a:off x="4334950" y="1472650"/>
          <a:ext cx="3000000" cy="3000000"/>
        </p:xfrm>
        <a:graphic>
          <a:graphicData uri="http://schemas.openxmlformats.org/drawingml/2006/table">
            <a:tbl>
              <a:tblPr>
                <a:noFill/>
                <a:tableStyleId>{8E83290A-013B-479A-A770-DD6F93CFE62F}</a:tableStyleId>
              </a:tblPr>
              <a:tblGrid>
                <a:gridCol w="2132650"/>
                <a:gridCol w="659800"/>
                <a:gridCol w="659800"/>
                <a:gridCol w="833075"/>
                <a:gridCol w="299900"/>
              </a:tblGrid>
              <a:tr h="229125">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r>
              <a:tr h="229125">
                <a:tc>
                  <a:txBody>
                    <a:bodyPr/>
                    <a:lstStyle/>
                    <a:p>
                      <a:pPr indent="0" lvl="0" marL="0" rtl="0" algn="l">
                        <a:lnSpc>
                          <a:spcPct val="115000"/>
                        </a:lnSpc>
                        <a:spcBef>
                          <a:spcPts val="0"/>
                        </a:spcBef>
                        <a:spcAft>
                          <a:spcPts val="0"/>
                        </a:spcAft>
                        <a:buNone/>
                      </a:pPr>
                      <a:r>
                        <a:rPr lang="en" sz="1000"/>
                        <a:t>Customer Table</a:t>
                      </a:r>
                      <a:endParaRPr sz="10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r h="229125">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r h="229125">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Address Table</a:t>
                      </a:r>
                      <a:endParaRPr sz="10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r h="229125">
                <a:tc>
                  <a:txBody>
                    <a:bodyPr/>
                    <a:lstStyle/>
                    <a:p>
                      <a:pPr indent="0" lvl="0" marL="0" rtl="0" algn="l">
                        <a:lnSpc>
                          <a:spcPct val="115000"/>
                        </a:lnSpc>
                        <a:spcBef>
                          <a:spcPts val="0"/>
                        </a:spcBef>
                        <a:spcAft>
                          <a:spcPts val="0"/>
                        </a:spcAft>
                        <a:buNone/>
                      </a:pPr>
                      <a:r>
                        <a:rPr lang="en" sz="1000"/>
                        <a:t>customer_identification (CID)</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r h="347175">
                <a:tc>
                  <a:txBody>
                    <a:bodyPr/>
                    <a:lstStyle/>
                    <a:p>
                      <a:pPr indent="0" lvl="0" marL="0" rtl="0" algn="l">
                        <a:lnSpc>
                          <a:spcPct val="115000"/>
                        </a:lnSpc>
                        <a:spcBef>
                          <a:spcPts val="0"/>
                        </a:spcBef>
                        <a:spcAft>
                          <a:spcPts val="0"/>
                        </a:spcAft>
                        <a:buNone/>
                      </a:pPr>
                      <a:r>
                        <a:rPr lang="en" sz="1000"/>
                        <a:t>username</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primary key: zipcode</a:t>
                      </a:r>
                      <a:endParaRPr sz="10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r h="229125">
                <a:tc>
                  <a:txBody>
                    <a:bodyPr/>
                    <a:lstStyle/>
                    <a:p>
                      <a:pPr indent="0" lvl="0" marL="0" rtl="0" algn="l">
                        <a:lnSpc>
                          <a:spcPct val="115000"/>
                        </a:lnSpc>
                        <a:spcBef>
                          <a:spcPts val="0"/>
                        </a:spcBef>
                        <a:spcAft>
                          <a:spcPts val="0"/>
                        </a:spcAft>
                        <a:buNone/>
                      </a:pPr>
                      <a:r>
                        <a:rPr lang="en" sz="1000"/>
                        <a:t>customer_email</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address</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solidFill>
                      <a:srgbClr val="4285F4"/>
                    </a:solidFill>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r h="229125">
                <a:tc>
                  <a:txBody>
                    <a:bodyPr/>
                    <a:lstStyle/>
                    <a:p>
                      <a:pPr indent="0" lvl="0" marL="0" rtl="0" algn="l">
                        <a:lnSpc>
                          <a:spcPct val="115000"/>
                        </a:lnSpc>
                        <a:spcBef>
                          <a:spcPts val="0"/>
                        </a:spcBef>
                        <a:spcAft>
                          <a:spcPts val="0"/>
                        </a:spcAft>
                        <a:buNone/>
                      </a:pPr>
                      <a:r>
                        <a:rPr lang="en" sz="1000"/>
                        <a:t>password</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street_address</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r h="229125">
                <a:tc>
                  <a:txBody>
                    <a:bodyPr/>
                    <a:lstStyle/>
                    <a:p>
                      <a:pPr indent="0" lvl="0" marL="0" rtl="0" algn="l">
                        <a:lnSpc>
                          <a:spcPct val="115000"/>
                        </a:lnSpc>
                        <a:spcBef>
                          <a:spcPts val="0"/>
                        </a:spcBef>
                        <a:spcAft>
                          <a:spcPts val="0"/>
                        </a:spcAft>
                        <a:buNone/>
                      </a:pPr>
                      <a:r>
                        <a:rPr lang="en" sz="1000"/>
                        <a:t>phone</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state</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r h="229125">
                <a:tc>
                  <a:txBody>
                    <a:bodyPr/>
                    <a:lstStyle/>
                    <a:p>
                      <a:pPr indent="0" lvl="0" marL="0" rtl="0" algn="l">
                        <a:lnSpc>
                          <a:spcPct val="115000"/>
                        </a:lnSpc>
                        <a:spcBef>
                          <a:spcPts val="0"/>
                        </a:spcBef>
                        <a:spcAft>
                          <a:spcPts val="0"/>
                        </a:spcAft>
                        <a:buNone/>
                      </a:pPr>
                      <a:r>
                        <a:rPr lang="en" sz="1000"/>
                        <a:t>address</a:t>
                      </a:r>
                      <a:endParaRPr sz="1000"/>
                    </a:p>
                  </a:txBody>
                  <a:tcPr marT="19050" marB="19050" marR="28575" marL="28575" anchor="b">
                    <a:lnL cap="flat" cmpd="sng" w="9375">
                      <a:solidFill>
                        <a:srgbClr val="000000"/>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4285F4"/>
                    </a:solidFill>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solidFill>
                      <a:srgbClr val="FFFFFF"/>
                    </a:solidFill>
                  </a:tcPr>
                </a:tc>
              </a:tr>
              <a:tr h="229125">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2NF - 3NF for Purchase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0" name="Google Shape;120;p23"/>
          <p:cNvPicPr preferRelativeResize="0"/>
          <p:nvPr/>
        </p:nvPicPr>
        <p:blipFill>
          <a:blip r:embed="rId3">
            <a:alphaModFix/>
          </a:blip>
          <a:stretch>
            <a:fillRect/>
          </a:stretch>
        </p:blipFill>
        <p:spPr>
          <a:xfrm>
            <a:off x="64425" y="1170125"/>
            <a:ext cx="8927177" cy="1889025"/>
          </a:xfrm>
          <a:prstGeom prst="rect">
            <a:avLst/>
          </a:prstGeom>
          <a:noFill/>
          <a:ln>
            <a:noFill/>
          </a:ln>
        </p:spPr>
      </p:pic>
      <p:graphicFrame>
        <p:nvGraphicFramePr>
          <p:cNvPr id="121" name="Google Shape;121;p23"/>
          <p:cNvGraphicFramePr/>
          <p:nvPr/>
        </p:nvGraphicFramePr>
        <p:xfrm>
          <a:off x="311700" y="3427925"/>
          <a:ext cx="3000000" cy="3000000"/>
        </p:xfrm>
        <a:graphic>
          <a:graphicData uri="http://schemas.openxmlformats.org/drawingml/2006/table">
            <a:tbl>
              <a:tblPr>
                <a:noFill/>
                <a:tableStyleId>{8E83290A-013B-479A-A770-DD6F93CFE62F}</a:tableStyleId>
              </a:tblPr>
              <a:tblGrid>
                <a:gridCol w="942975"/>
                <a:gridCol w="257150"/>
              </a:tblGrid>
              <a:tr h="200025">
                <a:tc>
                  <a:txBody>
                    <a:bodyPr/>
                    <a:lstStyle/>
                    <a:p>
                      <a:pPr indent="0" lvl="0" marL="0" rtl="0" algn="l">
                        <a:lnSpc>
                          <a:spcPct val="115000"/>
                        </a:lnSpc>
                        <a:spcBef>
                          <a:spcPts val="0"/>
                        </a:spcBef>
                        <a:spcAft>
                          <a:spcPts val="0"/>
                        </a:spcAft>
                        <a:buNone/>
                      </a:pPr>
                      <a:r>
                        <a:rPr lang="en" sz="1000"/>
                        <a:t>3NF: no transitive, no transitive dependence</a:t>
                      </a:r>
                      <a:endParaRPr sz="1000"/>
                    </a:p>
                  </a:txBody>
                  <a:tcPr marT="19050" marB="19050" marR="91425" marL="91425" anchor="b">
                    <a:lnL cap="flat" cmpd="sng" w="9375">
                      <a:solidFill>
                        <a:srgbClr val="CCCCCC"/>
                      </a:solidFill>
                      <a:prstDash val="solid"/>
                      <a:round/>
                      <a:headEnd len="sm" w="sm" type="none"/>
                      <a:tailEnd len="sm" w="sm" type="none"/>
                    </a:lnL>
                    <a:lnR cap="flat" cmpd="sng" w="9375">
                      <a:solidFill>
                        <a:srgbClr val="000000"/>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375">
                      <a:solidFill>
                        <a:srgbClr val="000000"/>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CCCCCC"/>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Data (we create data ourselves)</a:t>
            </a:r>
            <a:endParaRPr/>
          </a:p>
        </p:txBody>
      </p:sp>
      <p:sp>
        <p:nvSpPr>
          <p:cNvPr id="127" name="Google Shape;127;p24"/>
          <p:cNvSpPr txBox="1"/>
          <p:nvPr>
            <p:ph idx="1" type="body"/>
          </p:nvPr>
        </p:nvSpPr>
        <p:spPr>
          <a:xfrm>
            <a:off x="311700" y="1152475"/>
            <a:ext cx="8520600" cy="38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create tables</a:t>
            </a:r>
            <a:endParaRPr sz="1200"/>
          </a:p>
          <a:p>
            <a:pPr indent="-304800" lvl="0" marL="457200" rtl="0" algn="l">
              <a:spcBef>
                <a:spcPts val="1600"/>
              </a:spcBef>
              <a:spcAft>
                <a:spcPts val="0"/>
              </a:spcAft>
              <a:buSzPts val="1200"/>
              <a:buChar char="●"/>
            </a:pPr>
            <a:r>
              <a:rPr lang="en" sz="1200"/>
              <a:t>create table items (barcode_id int auto_increment primary key , item_name varchar(20), img_url varchar(200), department varchar(20), taxable varchar(5), unit_price double, price_unit varchar(5), case_price double, num_lb_in_case double, cases_in_stock int, remain_not_in_case double);</a:t>
            </a:r>
            <a:endParaRPr sz="1200"/>
          </a:p>
          <a:p>
            <a:pPr indent="-304800" lvl="0" marL="457200" rtl="0" algn="l">
              <a:spcBef>
                <a:spcPts val="0"/>
              </a:spcBef>
              <a:spcAft>
                <a:spcPts val="0"/>
              </a:spcAft>
              <a:buSzPts val="1200"/>
              <a:buChar char="●"/>
            </a:pPr>
            <a:r>
              <a:rPr lang="en" sz="1200"/>
              <a:t>create table company(company_id int auto_increment primary key, item_company_name varchar(20), item_company_phone varchar (20));</a:t>
            </a:r>
            <a:endParaRPr sz="1200"/>
          </a:p>
          <a:p>
            <a:pPr indent="-304800" lvl="0" marL="457200" rtl="0" algn="l">
              <a:spcBef>
                <a:spcPts val="0"/>
              </a:spcBef>
              <a:spcAft>
                <a:spcPts val="0"/>
              </a:spcAft>
              <a:buSzPts val="1200"/>
              <a:buChar char="●"/>
            </a:pPr>
            <a:r>
              <a:rPr lang="en" sz="1200"/>
              <a:t>create table item_company_key (item_com_key int auto_increment primary key, barcode_id int, company_id int);</a:t>
            </a:r>
            <a:endParaRPr sz="1200"/>
          </a:p>
          <a:p>
            <a:pPr indent="-304800" lvl="0" marL="457200" rtl="0" algn="l">
              <a:spcBef>
                <a:spcPts val="0"/>
              </a:spcBef>
              <a:spcAft>
                <a:spcPts val="0"/>
              </a:spcAft>
              <a:buSzPts val="1200"/>
              <a:buChar char="●"/>
            </a:pPr>
            <a:r>
              <a:rPr lang="en" sz="1200"/>
              <a:t>create table customers (cid int auto_increment primary key, username varchar(20), email varchar(50), passowrd varchar(20), phone varchar(15));</a:t>
            </a:r>
            <a:endParaRPr sz="1200"/>
          </a:p>
          <a:p>
            <a:pPr indent="-304800" lvl="0" marL="457200" rtl="0" algn="l">
              <a:spcBef>
                <a:spcPts val="0"/>
              </a:spcBef>
              <a:spcAft>
                <a:spcPts val="0"/>
              </a:spcAft>
              <a:buSzPts val="1200"/>
              <a:buChar char="●"/>
            </a:pPr>
            <a:r>
              <a:rPr lang="en" sz="1200"/>
              <a:t>create table address ( zipcode varchar(10) primary key, street_address varchar(50), state varchar(30) );</a:t>
            </a:r>
            <a:endParaRPr sz="1200"/>
          </a:p>
          <a:p>
            <a:pPr indent="-304800" lvl="0" marL="457200" rtl="0" algn="l">
              <a:spcBef>
                <a:spcPts val="0"/>
              </a:spcBef>
              <a:spcAft>
                <a:spcPts val="0"/>
              </a:spcAft>
              <a:buSzPts val="1200"/>
              <a:buChar char="●"/>
            </a:pPr>
            <a:r>
              <a:rPr lang="en" sz="1200"/>
              <a:t>create table shoppingcart(cid int, barcode_id int, quantity double);</a:t>
            </a:r>
            <a:endParaRPr sz="1200"/>
          </a:p>
          <a:p>
            <a:pPr indent="-304800" lvl="0" marL="457200" rtl="0" algn="l">
              <a:spcBef>
                <a:spcPts val="0"/>
              </a:spcBef>
              <a:spcAft>
                <a:spcPts val="0"/>
              </a:spcAft>
              <a:buSzPts val="1200"/>
              <a:buChar char="●"/>
            </a:pPr>
            <a:r>
              <a:rPr lang="en" sz="1200"/>
              <a:t>create table purchase (purchase_id int auto_increment primary key, barcode_id int, quantity double);</a:t>
            </a:r>
            <a:endParaRPr sz="1200"/>
          </a:p>
          <a:p>
            <a:pPr indent="-304800" lvl="0" marL="457200" rtl="0" algn="l">
              <a:spcBef>
                <a:spcPts val="0"/>
              </a:spcBef>
              <a:spcAft>
                <a:spcPts val="0"/>
              </a:spcAft>
              <a:buSzPts val="1200"/>
              <a:buChar char="●"/>
            </a:pPr>
            <a:r>
              <a:rPr lang="en" sz="1200"/>
              <a:t>create table transaction (transaction_id int auto_increment primary key, cid int, payment_date timestamp default current_timestamp, total_price double);</a:t>
            </a:r>
            <a:endParaRPr sz="1200"/>
          </a:p>
          <a:p>
            <a:pPr indent="-304800" lvl="0" marL="457200" rtl="0" algn="l">
              <a:spcBef>
                <a:spcPts val="0"/>
              </a:spcBef>
              <a:spcAft>
                <a:spcPts val="0"/>
              </a:spcAft>
              <a:buSzPts val="1200"/>
              <a:buChar char="●"/>
            </a:pPr>
            <a:r>
              <a:rPr lang="en" sz="1200"/>
              <a:t>create table purchase_history (purchase_history_id  int auto_increment primary key, purchase_id int, transaction_id int);</a:t>
            </a:r>
            <a:endParaRPr sz="1200"/>
          </a:p>
          <a:p>
            <a:pPr indent="0" lvl="0" marL="457200" rtl="0" algn="l">
              <a:spcBef>
                <a:spcPts val="1600"/>
              </a:spcBef>
              <a:spcAft>
                <a:spcPts val="0"/>
              </a:spcAft>
              <a:buNone/>
            </a:pPr>
            <a:r>
              <a:t/>
            </a:r>
            <a:endParaRPr sz="1200"/>
          </a:p>
          <a:p>
            <a:pPr indent="0" lvl="0" marL="0" rtl="0" algn="l">
              <a:spcBef>
                <a:spcPts val="1600"/>
              </a:spcBef>
              <a:spcAft>
                <a:spcPts val="1600"/>
              </a:spcAft>
              <a:buNone/>
            </a:pPr>
            <a:r>
              <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Load data</a:t>
            </a:r>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8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items into item table:</a:t>
            </a:r>
            <a:endParaRPr/>
          </a:p>
          <a:p>
            <a:pPr indent="-304800" lvl="0" marL="457200" rtl="0" algn="l">
              <a:spcBef>
                <a:spcPts val="1600"/>
              </a:spcBef>
              <a:spcAft>
                <a:spcPts val="0"/>
              </a:spcAft>
              <a:buSzPts val="1200"/>
              <a:buChar char="●"/>
            </a:pPr>
            <a:r>
              <a:rPr lang="en" sz="1200"/>
              <a:t>insert into items (item_name, img_url, department, taxable, unit_price, price_unit, case_price, num_lb_in_case, cases_in_stock, remain_not_in_case) values ('Apple'  , 'https://encrypted-tbn0.gstatic.com/images?q=tbn%3AANd9GcSp89ikEgfC2Y5HxhUTB5Tz1ilCzCRIq8yY3UXt19BXahpghGTPm0Kr5l-ANN0Dlxg-IHSrqBNZ&amp;usqp=CAc','Fruit'    , 'No'  , 0.6  ,'Each' ,   16 ,  30 , 25 ,   18 ),('Bounty'    ,'https://encrypted-tbn0.gstatic.com/images?q=tbn%3AANd9GcSiL4Gqt_Pmr5hXWxjakXdu0cDdVxGFvo7rOniatg9jtJ_xjpgL6H9wtNOvYAddjdoz5JmetRw&amp;usqp=CAc','Grocery'  , 'Yes' , 4.99 ,'Each' ,   52 ,  12 , 18 ,   10 ),('Raddish'   ,'https://encrypted-tbn0.gstatic.com/images?q=tbn%3AANd9GcRf0D--PDlAmJNTi-_z9rdSjlTZWcrziQWDCKuUpC_VTLYLdsV2&amp;usqp=CAU', 'Veg'      , 'No'  , 1.29 ,'lb'   ,   23 ,  20 , 12 ,15.27 ),('Braccoli'  ,'https://encrypted-tbn0.gstatic.com/images?q=tbn%3AANd9GcQqqi9FXbF5W17YJWTK3OHB9YC_ZC7yK46PVLW-K1ybJczVLzOP&amp;usqp=CAU', 'Veg'      , 'No'  , 1.99 ,'lb'   ,   35 ,  20 , 10 ,  5.3 ),('Toast'     ,'https://www.jongerius-int.com/image/Toast-Speedbag10769_Cop5686.jpg', 'Grocery'  , 'No'  , 2.99 ,'Each' , 13.5 ,   5 , 11 ,    2 );</a:t>
            </a:r>
            <a:endParaRPr sz="1200"/>
          </a:p>
          <a:p>
            <a:pPr indent="-304800" lvl="0" marL="457200" rtl="0" algn="l">
              <a:spcBef>
                <a:spcPts val="0"/>
              </a:spcBef>
              <a:spcAft>
                <a:spcPts val="0"/>
              </a:spcAft>
              <a:buSzPts val="1200"/>
              <a:buChar char="●"/>
            </a:pPr>
            <a:r>
              <a:rPr lang="en" sz="1200"/>
              <a:t>insert into company (item_company_name, item_company_phone) values ('AAA', '7189991011'),('BBB', '7182411013'),('CCC', '7189871837'),('DDD', '7180971011'),('EEE', '7180938761');</a:t>
            </a:r>
            <a:endParaRPr sz="1200"/>
          </a:p>
          <a:p>
            <a:pPr indent="-304800" lvl="0" marL="457200" rtl="0" algn="l">
              <a:spcBef>
                <a:spcPts val="0"/>
              </a:spcBef>
              <a:spcAft>
                <a:spcPts val="0"/>
              </a:spcAft>
              <a:buSzPts val="1200"/>
              <a:buChar char="●"/>
            </a:pPr>
            <a:r>
              <a:rPr lang="en" sz="1200"/>
              <a:t>insert into item_company_key (barcode_id, company_id) values (1,1), (2,3), (4,5), (3,4), (5,2);</a:t>
            </a:r>
            <a:endParaRPr sz="1200"/>
          </a:p>
          <a:p>
            <a:pPr indent="0" lvl="0" marL="0" rtl="0" algn="l">
              <a:spcBef>
                <a:spcPts val="160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Queries Used</a:t>
            </a:r>
            <a:endParaRPr/>
          </a:p>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For month Graph:</a:t>
            </a:r>
            <a:endParaRPr b="1"/>
          </a:p>
          <a:p>
            <a:pPr indent="0" lvl="0" marL="0" rtl="0" algn="l">
              <a:spcBef>
                <a:spcPts val="1600"/>
              </a:spcBef>
              <a:spcAft>
                <a:spcPts val="0"/>
              </a:spcAft>
              <a:buClr>
                <a:schemeClr val="dk1"/>
              </a:buClr>
              <a:buSzPts val="1100"/>
              <a:buFont typeface="Arial"/>
              <a:buNone/>
            </a:pPr>
            <a:r>
              <a:rPr lang="en"/>
              <a:t>select c.barcode_id as item, sum(c.quantity) as sum, c.date from (</a:t>
            </a:r>
            <a:r>
              <a:rPr lang="en" u="sng"/>
              <a:t>select barcode_id, quantity, DATE_FORMAT(payment_date, '%Y-%m') as date from transaction join purchase_history on transaction.transaction_id = purchase_history.transaction_id join purchase on purchase.purchase_id = purchase_history.purchase_id and barcode_id='4'</a:t>
            </a:r>
            <a:r>
              <a:rPr lang="en"/>
              <a:t>) as c group by c.date;</a:t>
            </a:r>
            <a:endParaRPr/>
          </a:p>
          <a:p>
            <a:pPr indent="0" lvl="0" marL="0" rtl="0" algn="l">
              <a:spcBef>
                <a:spcPts val="1600"/>
              </a:spcBef>
              <a:spcAft>
                <a:spcPts val="1600"/>
              </a:spcAft>
              <a:buNone/>
            </a:pPr>
            <a:r>
              <a:t/>
            </a:r>
            <a:endParaRPr/>
          </a:p>
        </p:txBody>
      </p:sp>
      <p:sp>
        <p:nvSpPr>
          <p:cNvPr id="140" name="Google Shape;140;p26"/>
          <p:cNvSpPr txBox="1"/>
          <p:nvPr/>
        </p:nvSpPr>
        <p:spPr>
          <a:xfrm>
            <a:off x="5645500" y="3425700"/>
            <a:ext cx="2488500" cy="16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item | sum  | date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4  |    7   | 2020-02 |</a:t>
            </a:r>
            <a:endParaRPr/>
          </a:p>
          <a:p>
            <a:pPr indent="0" lvl="0" marL="0" rtl="0" algn="l">
              <a:spcBef>
                <a:spcPts val="0"/>
              </a:spcBef>
              <a:spcAft>
                <a:spcPts val="0"/>
              </a:spcAft>
              <a:buClr>
                <a:schemeClr val="dk1"/>
              </a:buClr>
              <a:buSzPts val="1100"/>
              <a:buFont typeface="Arial"/>
              <a:buNone/>
            </a:pPr>
            <a:r>
              <a:rPr lang="en"/>
              <a:t>|    4  |   23  | 2020-03 |</a:t>
            </a:r>
            <a:endParaRPr/>
          </a:p>
          <a:p>
            <a:pPr indent="0" lvl="0" marL="0" rtl="0" algn="l">
              <a:spcBef>
                <a:spcPts val="0"/>
              </a:spcBef>
              <a:spcAft>
                <a:spcPts val="0"/>
              </a:spcAft>
              <a:buClr>
                <a:schemeClr val="dk1"/>
              </a:buClr>
              <a:buSzPts val="1100"/>
              <a:buFont typeface="Arial"/>
              <a:buNone/>
            </a:pPr>
            <a:r>
              <a:rPr lang="en"/>
              <a:t>|    4  |   13  | 2020-04 |</a:t>
            </a:r>
            <a:endParaRPr/>
          </a:p>
          <a:p>
            <a:pPr indent="0" lvl="0" marL="0" rtl="0" algn="l">
              <a:spcBef>
                <a:spcPts val="0"/>
              </a:spcBef>
              <a:spcAft>
                <a:spcPts val="0"/>
              </a:spcAft>
              <a:buClr>
                <a:schemeClr val="dk1"/>
              </a:buClr>
              <a:buSzPts val="1100"/>
              <a:buFont typeface="Arial"/>
              <a:buNone/>
            </a:pPr>
            <a:r>
              <a:rPr lang="en"/>
              <a:t>|    4  |    3   | 2020-05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Used</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select barcode_id, quantity, DATE_FORMAT(payment_date, '%Y-%m') as date from transaction join purchase_history on transaction.transaction_id = purchase_history.transaction_id join purchase on purchase.purchase_id = purchase_history.purchase_id and barcode_id='4';</a:t>
            </a:r>
            <a:endParaRPr/>
          </a:p>
        </p:txBody>
      </p:sp>
      <p:sp>
        <p:nvSpPr>
          <p:cNvPr id="147" name="Google Shape;147;p27"/>
          <p:cNvSpPr txBox="1"/>
          <p:nvPr/>
        </p:nvSpPr>
        <p:spPr>
          <a:xfrm>
            <a:off x="6239025" y="2233200"/>
            <a:ext cx="2683500" cy="29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barcode_id | quantity | date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4 |        2 | 2020-04 |</a:t>
            </a:r>
            <a:endParaRPr/>
          </a:p>
          <a:p>
            <a:pPr indent="0" lvl="0" marL="0" rtl="0" algn="l">
              <a:spcBef>
                <a:spcPts val="0"/>
              </a:spcBef>
              <a:spcAft>
                <a:spcPts val="0"/>
              </a:spcAft>
              <a:buClr>
                <a:schemeClr val="dk1"/>
              </a:buClr>
              <a:buSzPts val="1100"/>
              <a:buFont typeface="Arial"/>
              <a:buNone/>
            </a:pPr>
            <a:r>
              <a:rPr lang="en"/>
              <a:t>|             4 |        3 | 2020-04 |</a:t>
            </a:r>
            <a:endParaRPr/>
          </a:p>
          <a:p>
            <a:pPr indent="0" lvl="0" marL="0" rtl="0" algn="l">
              <a:spcBef>
                <a:spcPts val="0"/>
              </a:spcBef>
              <a:spcAft>
                <a:spcPts val="0"/>
              </a:spcAft>
              <a:buClr>
                <a:schemeClr val="dk1"/>
              </a:buClr>
              <a:buSzPts val="1100"/>
              <a:buFont typeface="Arial"/>
              <a:buNone/>
            </a:pPr>
            <a:r>
              <a:rPr lang="en"/>
              <a:t>|             4 |        2 | 2020-04 |</a:t>
            </a:r>
            <a:endParaRPr/>
          </a:p>
          <a:p>
            <a:pPr indent="0" lvl="0" marL="0" rtl="0" algn="l">
              <a:spcBef>
                <a:spcPts val="0"/>
              </a:spcBef>
              <a:spcAft>
                <a:spcPts val="0"/>
              </a:spcAft>
              <a:buClr>
                <a:schemeClr val="dk1"/>
              </a:buClr>
              <a:buSzPts val="1100"/>
              <a:buFont typeface="Arial"/>
              <a:buNone/>
            </a:pPr>
            <a:r>
              <a:rPr lang="en"/>
              <a:t>|             4 |        6 | 2020-04 |</a:t>
            </a:r>
            <a:endParaRPr/>
          </a:p>
          <a:p>
            <a:pPr indent="0" lvl="0" marL="0" rtl="0" algn="l">
              <a:spcBef>
                <a:spcPts val="0"/>
              </a:spcBef>
              <a:spcAft>
                <a:spcPts val="0"/>
              </a:spcAft>
              <a:buClr>
                <a:schemeClr val="dk1"/>
              </a:buClr>
              <a:buSzPts val="1100"/>
              <a:buFont typeface="Arial"/>
              <a:buNone/>
            </a:pPr>
            <a:r>
              <a:rPr lang="en"/>
              <a:t>|             4 |        6 | 2020-03 |</a:t>
            </a:r>
            <a:endParaRPr/>
          </a:p>
          <a:p>
            <a:pPr indent="0" lvl="0" marL="0" rtl="0" algn="l">
              <a:spcBef>
                <a:spcPts val="0"/>
              </a:spcBef>
              <a:spcAft>
                <a:spcPts val="0"/>
              </a:spcAft>
              <a:buClr>
                <a:schemeClr val="dk1"/>
              </a:buClr>
              <a:buSzPts val="1100"/>
              <a:buFont typeface="Arial"/>
              <a:buNone/>
            </a:pPr>
            <a:r>
              <a:rPr lang="en"/>
              <a:t>|             4 |        6 | 2020-03 |</a:t>
            </a:r>
            <a:endParaRPr/>
          </a:p>
          <a:p>
            <a:pPr indent="0" lvl="0" marL="0" rtl="0" algn="l">
              <a:spcBef>
                <a:spcPts val="0"/>
              </a:spcBef>
              <a:spcAft>
                <a:spcPts val="0"/>
              </a:spcAft>
              <a:buClr>
                <a:schemeClr val="dk1"/>
              </a:buClr>
              <a:buSzPts val="1100"/>
              <a:buFont typeface="Arial"/>
              <a:buNone/>
            </a:pPr>
            <a:r>
              <a:rPr lang="en"/>
              <a:t>|             4 |        7 | 2020-02 |</a:t>
            </a:r>
            <a:endParaRPr/>
          </a:p>
          <a:p>
            <a:pPr indent="0" lvl="0" marL="0" rtl="0" algn="l">
              <a:spcBef>
                <a:spcPts val="0"/>
              </a:spcBef>
              <a:spcAft>
                <a:spcPts val="0"/>
              </a:spcAft>
              <a:buClr>
                <a:schemeClr val="dk1"/>
              </a:buClr>
              <a:buSzPts val="1100"/>
              <a:buFont typeface="Arial"/>
              <a:buNone/>
            </a:pPr>
            <a:r>
              <a:rPr lang="en"/>
              <a:t>|             4 |       11 | 2020-03 |</a:t>
            </a:r>
            <a:endParaRPr/>
          </a:p>
          <a:p>
            <a:pPr indent="0" lvl="0" marL="0" rtl="0" algn="l">
              <a:spcBef>
                <a:spcPts val="0"/>
              </a:spcBef>
              <a:spcAft>
                <a:spcPts val="0"/>
              </a:spcAft>
              <a:buClr>
                <a:schemeClr val="dk1"/>
              </a:buClr>
              <a:buSzPts val="1100"/>
              <a:buFont typeface="Arial"/>
              <a:buNone/>
            </a:pPr>
            <a:r>
              <a:rPr lang="en"/>
              <a:t>|             4 |        3 | 2020-05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 of the Month Graph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8"/>
          <p:cNvPicPr preferRelativeResize="0"/>
          <p:nvPr/>
        </p:nvPicPr>
        <p:blipFill>
          <a:blip r:embed="rId3">
            <a:alphaModFix/>
          </a:blip>
          <a:stretch>
            <a:fillRect/>
          </a:stretch>
        </p:blipFill>
        <p:spPr>
          <a:xfrm>
            <a:off x="253350" y="954950"/>
            <a:ext cx="8071373" cy="3811450"/>
          </a:xfrm>
          <a:prstGeom prst="rect">
            <a:avLst/>
          </a:prstGeom>
          <a:noFill/>
          <a:ln>
            <a:noFill/>
          </a:ln>
        </p:spPr>
      </p:pic>
      <p:sp>
        <p:nvSpPr>
          <p:cNvPr id="155" name="Google Shape;155;p28"/>
          <p:cNvSpPr txBox="1"/>
          <p:nvPr/>
        </p:nvSpPr>
        <p:spPr>
          <a:xfrm>
            <a:off x="6282775" y="2109900"/>
            <a:ext cx="21003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pounds of </a:t>
            </a:r>
            <a:r>
              <a:rPr lang="en"/>
              <a:t>broccoli</a:t>
            </a:r>
            <a:r>
              <a:rPr lang="en"/>
              <a:t> were sold in may 2020, so far.</a:t>
            </a:r>
            <a:endParaRPr/>
          </a:p>
        </p:txBody>
      </p:sp>
      <p:cxnSp>
        <p:nvCxnSpPr>
          <p:cNvPr id="156" name="Google Shape;156;p28"/>
          <p:cNvCxnSpPr/>
          <p:nvPr/>
        </p:nvCxnSpPr>
        <p:spPr>
          <a:xfrm flipH="1">
            <a:off x="5936450" y="2819700"/>
            <a:ext cx="1089000" cy="1487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Used</a:t>
            </a:r>
            <a:endParaRPr/>
          </a:p>
        </p:txBody>
      </p:sp>
      <p:sp>
        <p:nvSpPr>
          <p:cNvPr id="162" name="Google Shape;162;p29"/>
          <p:cNvSpPr txBox="1"/>
          <p:nvPr>
            <p:ph idx="1" type="body"/>
          </p:nvPr>
        </p:nvSpPr>
        <p:spPr>
          <a:xfrm>
            <a:off x="215875" y="1017725"/>
            <a:ext cx="8520600" cy="3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For daily Graph :</a:t>
            </a:r>
            <a:endParaRPr b="1"/>
          </a:p>
          <a:p>
            <a:pPr indent="0" lvl="0" marL="0" rtl="0" algn="l">
              <a:spcBef>
                <a:spcPts val="1600"/>
              </a:spcBef>
              <a:spcAft>
                <a:spcPts val="0"/>
              </a:spcAft>
              <a:buNone/>
            </a:pPr>
            <a:r>
              <a:rPr lang="en"/>
              <a:t>select c.barcode_id as item, sum(c.quantity) as sum, c.date from (select barcode_id, quantity, DATE_FORMAT(payment_date, '%Y-%m-%d') as date from transaction join purchase_history on transaction.transaction_id = purchase_history.transaction_id join purchase on purchase.purchase_id = purchase_history.purchase_id and barcode_id='4' and (transaction.payment_date BETWEEN '2020-04-15' AND '2020-04-30')) as c group by c.date;</a:t>
            </a:r>
            <a:endParaRPr/>
          </a:p>
          <a:p>
            <a:pPr indent="0" lvl="0" marL="0" rtl="0" algn="l">
              <a:spcBef>
                <a:spcPts val="1600"/>
              </a:spcBef>
              <a:spcAft>
                <a:spcPts val="1600"/>
              </a:spcAft>
              <a:buNone/>
            </a:pPr>
            <a:r>
              <a:t/>
            </a:r>
            <a:endParaRPr/>
          </a:p>
        </p:txBody>
      </p:sp>
      <p:sp>
        <p:nvSpPr>
          <p:cNvPr id="163" name="Google Shape;163;p29"/>
          <p:cNvSpPr txBox="1"/>
          <p:nvPr/>
        </p:nvSpPr>
        <p:spPr>
          <a:xfrm>
            <a:off x="4457250" y="3506925"/>
            <a:ext cx="2357400" cy="11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item | sum  | date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4 |    8 | 2020-04-23 |</a:t>
            </a:r>
            <a:endParaRPr/>
          </a:p>
          <a:p>
            <a:pPr indent="0" lvl="0" marL="0" rtl="0" algn="l">
              <a:spcBef>
                <a:spcPts val="0"/>
              </a:spcBef>
              <a:spcAft>
                <a:spcPts val="0"/>
              </a:spcAft>
              <a:buClr>
                <a:schemeClr val="dk1"/>
              </a:buClr>
              <a:buSzPts val="1100"/>
              <a:buFont typeface="Arial"/>
              <a:buNone/>
            </a:pPr>
            <a:r>
              <a:rPr lang="en"/>
              <a:t>|    4 |    5 | 2020-04-26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Daily graph</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181750" y="1100775"/>
            <a:ext cx="8221925" cy="3633576"/>
          </a:xfrm>
          <a:prstGeom prst="rect">
            <a:avLst/>
          </a:prstGeom>
          <a:noFill/>
          <a:ln>
            <a:noFill/>
          </a:ln>
        </p:spPr>
      </p:pic>
      <p:sp>
        <p:nvSpPr>
          <p:cNvPr id="171" name="Google Shape;171;p30"/>
          <p:cNvSpPr txBox="1"/>
          <p:nvPr/>
        </p:nvSpPr>
        <p:spPr>
          <a:xfrm>
            <a:off x="5965650" y="2275200"/>
            <a:ext cx="2722500" cy="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pounds of broccoli were sold on April 26th 2020</a:t>
            </a:r>
            <a:endParaRPr/>
          </a:p>
        </p:txBody>
      </p:sp>
      <p:cxnSp>
        <p:nvCxnSpPr>
          <p:cNvPr id="172" name="Google Shape;172;p30"/>
          <p:cNvCxnSpPr/>
          <p:nvPr/>
        </p:nvCxnSpPr>
        <p:spPr>
          <a:xfrm flipH="1">
            <a:off x="6746350" y="2844500"/>
            <a:ext cx="360600" cy="131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Queries used</a:t>
            </a:r>
            <a:endParaRPr/>
          </a:p>
        </p:txBody>
      </p:sp>
      <p:sp>
        <p:nvSpPr>
          <p:cNvPr id="178" name="Google Shape;178;p31"/>
          <p:cNvSpPr txBox="1"/>
          <p:nvPr>
            <p:ph idx="1" type="body"/>
          </p:nvPr>
        </p:nvSpPr>
        <p:spPr>
          <a:xfrm>
            <a:off x="311700" y="1035800"/>
            <a:ext cx="8520600" cy="25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t>To update items in stock after a customer pays:</a:t>
            </a:r>
            <a:endParaRPr b="1" sz="1100"/>
          </a:p>
          <a:p>
            <a:pPr indent="0" lvl="0" marL="457200" rtl="0" algn="l">
              <a:spcBef>
                <a:spcPts val="1600"/>
              </a:spcBef>
              <a:spcAft>
                <a:spcPts val="0"/>
              </a:spcAft>
              <a:buClr>
                <a:schemeClr val="dk1"/>
              </a:buClr>
              <a:buSzPts val="1100"/>
              <a:buFont typeface="Arial"/>
              <a:buNone/>
            </a:pPr>
            <a:r>
              <a:rPr lang="en" sz="1100"/>
              <a:t>UPDATE items SET cases_in_stock= 14 where item_name='Bounty’;</a:t>
            </a:r>
            <a:endParaRPr sz="1100"/>
          </a:p>
          <a:p>
            <a:pPr indent="0" lvl="0" marL="0" rtl="0" algn="l">
              <a:spcBef>
                <a:spcPts val="1600"/>
              </a:spcBef>
              <a:spcAft>
                <a:spcPts val="0"/>
              </a:spcAft>
              <a:buClr>
                <a:schemeClr val="dk1"/>
              </a:buClr>
              <a:buSzPts val="1100"/>
              <a:buFont typeface="Arial"/>
              <a:buNone/>
            </a:pPr>
            <a:r>
              <a:rPr b="1" lang="en" sz="1100"/>
              <a:t>To add more items in stock after new importation:</a:t>
            </a:r>
            <a:endParaRPr b="1" sz="1100"/>
          </a:p>
          <a:p>
            <a:pPr indent="0" lvl="0" marL="457200" rtl="0" algn="l">
              <a:spcBef>
                <a:spcPts val="1600"/>
              </a:spcBef>
              <a:spcAft>
                <a:spcPts val="0"/>
              </a:spcAft>
              <a:buClr>
                <a:schemeClr val="dk1"/>
              </a:buClr>
              <a:buSzPts val="1100"/>
              <a:buFont typeface="Arial"/>
              <a:buNone/>
            </a:pPr>
            <a:r>
              <a:rPr lang="en" sz="1100"/>
              <a:t>UPDATE items SET cases_in_stock= 20 where barcode_id=4;</a:t>
            </a:r>
            <a:endParaRPr sz="11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What we Accomplished </a:t>
            </a:r>
            <a:endParaRPr/>
          </a:p>
        </p:txBody>
      </p:sp>
      <p:sp>
        <p:nvSpPr>
          <p:cNvPr id="62" name="Google Shape;62;p14"/>
          <p:cNvSpPr txBox="1"/>
          <p:nvPr>
            <p:ph idx="1" type="body"/>
          </p:nvPr>
        </p:nvSpPr>
        <p:spPr>
          <a:xfrm>
            <a:off x="409100" y="1097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Problem: How  and what can we do to gain more profit in an online market? In order to solve any such problem, it is important to analyze and collect data. </a:t>
            </a:r>
            <a:endParaRPr b="1" sz="1500">
              <a:solidFill>
                <a:srgbClr val="000000"/>
              </a:solidFill>
            </a:endParaRPr>
          </a:p>
          <a:p>
            <a:pPr indent="0" lvl="0" marL="0" rtl="0" algn="l">
              <a:spcBef>
                <a:spcPts val="1600"/>
              </a:spcBef>
              <a:spcAft>
                <a:spcPts val="1600"/>
              </a:spcAft>
              <a:buNone/>
            </a:pPr>
            <a:r>
              <a:rPr lang="en" sz="1500">
                <a:solidFill>
                  <a:schemeClr val="dk1"/>
                </a:solidFill>
              </a:rPr>
              <a:t>In this web application, buyers are able to buy things by adding items in their shopping cart. Once they pay their items the system will be able to decrease the number of items in the market. Sellers will be able to add more items and the product details and the system will autumnally update the information. The data that we am collecting here is in regards to the items. Different items will have different prices and a specially generated code (or barcode) will help differentiate all these items.  Use graphs to show when is profitable to import more items in stock   </a:t>
            </a:r>
            <a:endParaRPr sz="1500">
              <a:solidFill>
                <a:srgbClr val="000000"/>
              </a:solidFill>
            </a:endParaRPr>
          </a:p>
        </p:txBody>
      </p:sp>
      <p:pic>
        <p:nvPicPr>
          <p:cNvPr id="63" name="Google Shape;63;p14"/>
          <p:cNvPicPr preferRelativeResize="0"/>
          <p:nvPr/>
        </p:nvPicPr>
        <p:blipFill>
          <a:blip r:embed="rId3">
            <a:alphaModFix/>
          </a:blip>
          <a:stretch>
            <a:fillRect/>
          </a:stretch>
        </p:blipFill>
        <p:spPr>
          <a:xfrm>
            <a:off x="5039923" y="3528625"/>
            <a:ext cx="3500150" cy="1339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 technologies:</a:t>
            </a:r>
            <a:endParaRPr/>
          </a:p>
        </p:txBody>
      </p:sp>
      <p:sp>
        <p:nvSpPr>
          <p:cNvPr id="184" name="Google Shape;184;p32"/>
          <p:cNvSpPr txBox="1"/>
          <p:nvPr>
            <p:ph idx="1" type="body"/>
          </p:nvPr>
        </p:nvSpPr>
        <p:spPr>
          <a:xfrm>
            <a:off x="311700" y="1152475"/>
            <a:ext cx="8520600" cy="17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Cloud platform: AWS Cloud </a:t>
            </a:r>
            <a:endParaRPr sz="2000">
              <a:solidFill>
                <a:srgbClr val="000000"/>
              </a:solidFill>
            </a:endParaRPr>
          </a:p>
          <a:p>
            <a:pPr indent="0" lvl="0" marL="0" rtl="0" algn="l">
              <a:spcBef>
                <a:spcPts val="1600"/>
              </a:spcBef>
              <a:spcAft>
                <a:spcPts val="0"/>
              </a:spcAft>
              <a:buNone/>
            </a:pPr>
            <a:r>
              <a:rPr lang="en" sz="2000">
                <a:solidFill>
                  <a:srgbClr val="000000"/>
                </a:solidFill>
              </a:rPr>
              <a:t>To build web app, we use:</a:t>
            </a:r>
            <a:endParaRPr sz="2000">
              <a:solidFill>
                <a:srgbClr val="000000"/>
              </a:solidFill>
            </a:endParaRPr>
          </a:p>
          <a:p>
            <a:pPr indent="457200" lvl="0" marL="0" rtl="0" algn="l">
              <a:spcBef>
                <a:spcPts val="1600"/>
              </a:spcBef>
              <a:spcAft>
                <a:spcPts val="0"/>
              </a:spcAft>
              <a:buNone/>
            </a:pPr>
            <a:r>
              <a:rPr lang="en" sz="2000">
                <a:solidFill>
                  <a:srgbClr val="000000"/>
                </a:solidFill>
              </a:rPr>
              <a:t>Node js, mysql, express-handlebars, git/github, javascript, css</a:t>
            </a:r>
            <a:endParaRPr sz="2000">
              <a:solidFill>
                <a:srgbClr val="000000"/>
              </a:solidFill>
            </a:endParaRPr>
          </a:p>
          <a:p>
            <a:pPr indent="0" lvl="0" marL="0" rtl="0" algn="l">
              <a:lnSpc>
                <a:spcPct val="100000"/>
              </a:lnSpc>
              <a:spcBef>
                <a:spcPts val="1600"/>
              </a:spcBef>
              <a:spcAft>
                <a:spcPts val="0"/>
              </a:spcAft>
              <a:buNone/>
            </a:pPr>
            <a:r>
              <a:t/>
            </a:r>
            <a:endParaRPr sz="2000">
              <a:solidFill>
                <a:srgbClr val="000000"/>
              </a:solidFill>
            </a:endParaRPr>
          </a:p>
          <a:p>
            <a:pPr indent="0" lvl="0" marL="0" rtl="0" algn="l">
              <a:spcBef>
                <a:spcPts val="0"/>
              </a:spcBef>
              <a:spcAft>
                <a:spcPts val="0"/>
              </a:spcAft>
              <a:buNone/>
            </a:pPr>
            <a:r>
              <a:t/>
            </a:r>
            <a:endParaRPr sz="2000">
              <a:solidFill>
                <a:srgbClr val="000000"/>
              </a:solidFill>
            </a:endParaRPr>
          </a:p>
          <a:p>
            <a:pPr indent="0" lvl="0" marL="0" rtl="0" algn="l">
              <a:spcBef>
                <a:spcPts val="1600"/>
              </a:spcBef>
              <a:spcAft>
                <a:spcPts val="1600"/>
              </a:spcAft>
              <a:buNone/>
            </a:pPr>
            <a:r>
              <a:t/>
            </a:r>
            <a:endParaRPr sz="2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 </a:t>
            </a:r>
            <a:r>
              <a:rPr lang="en"/>
              <a:t>Difficulties</a:t>
            </a:r>
            <a:r>
              <a:rPr lang="en"/>
              <a:t> Faced</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rPr>
              <a:t>AWS credit is limited, AWS database access is limited</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Problems with asynchronous in using javascript</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Normalization! This was not exactly a problem. But we definitely spend the core part of our project focusing on perfecting and refining this process </a:t>
            </a:r>
            <a:endParaRPr sz="2000">
              <a:solidFill>
                <a:schemeClr val="dk1"/>
              </a:solidFill>
            </a:endParaRPr>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  </a:t>
            </a:r>
            <a:r>
              <a:rPr lang="en" sz="2400">
                <a:solidFill>
                  <a:srgbClr val="000000"/>
                </a:solidFill>
                <a:highlight>
                  <a:srgbClr val="F8F8F8"/>
                </a:highlight>
              </a:rPr>
              <a:t>IBM Cloud sponsored by Power Systems Academic Initiative</a:t>
            </a:r>
            <a:r>
              <a:rPr lang="en" sz="2400">
                <a:solidFill>
                  <a:srgbClr val="000000"/>
                </a:solidFill>
              </a:rPr>
              <a:t> </a:t>
            </a:r>
            <a:endParaRPr sz="2400">
              <a:solidFill>
                <a:srgbClr val="000000"/>
              </a:solidFill>
            </a:endParaRPr>
          </a:p>
          <a:p>
            <a:pPr indent="0" lvl="0" marL="0" rtl="0" algn="ctr">
              <a:spcBef>
                <a:spcPts val="1600"/>
              </a:spcBef>
              <a:spcAft>
                <a:spcPts val="0"/>
              </a:spcAft>
              <a:buNone/>
            </a:pPr>
            <a:r>
              <a:rPr lang="en" sz="2400">
                <a:solidFill>
                  <a:srgbClr val="000000"/>
                </a:solidFill>
              </a:rPr>
              <a:t>Thank you Professor</a:t>
            </a:r>
            <a:endParaRPr sz="2400">
              <a:solidFill>
                <a:srgbClr val="000000"/>
              </a:solidFill>
            </a:endParaRPr>
          </a:p>
          <a:p>
            <a:pPr indent="0" lvl="0" marL="0" rtl="0" algn="ctr">
              <a:spcBef>
                <a:spcPts val="1600"/>
              </a:spcBef>
              <a:spcAft>
                <a:spcPts val="0"/>
              </a:spcAft>
              <a:buNone/>
            </a:pPr>
            <a:r>
              <a:rPr lang="en" sz="2400">
                <a:solidFill>
                  <a:srgbClr val="000000"/>
                </a:solidFill>
              </a:rPr>
              <a:t>Thank you classmates</a:t>
            </a:r>
            <a:endParaRPr sz="2400">
              <a:solidFill>
                <a:srgbClr val="000000"/>
              </a:solidFill>
            </a:endParaRPr>
          </a:p>
          <a:p>
            <a:pPr indent="0" lvl="0" marL="0" rtl="0" algn="ctr">
              <a:spcBef>
                <a:spcPts val="1600"/>
              </a:spcBef>
              <a:spcAft>
                <a:spcPts val="1600"/>
              </a:spcAft>
              <a:buNone/>
            </a:pPr>
            <a:r>
              <a:rPr lang="en" sz="2400">
                <a:solidFill>
                  <a:srgbClr val="000000"/>
                </a:solidFill>
              </a:rPr>
              <a:t> </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Initial Data Attributes and Information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977150"/>
            <a:ext cx="8520600" cy="3771600"/>
          </a:xfrm>
          <a:prstGeom prst="rect">
            <a:avLst/>
          </a:prstGeom>
        </p:spPr>
        <p:txBody>
          <a:bodyPr anchorCtr="0" anchor="t" bIns="91425" lIns="91425" spcFirstLastPara="1" rIns="91425" wrap="square" tIns="91425">
            <a:noAutofit/>
          </a:bodyPr>
          <a:lstStyle/>
          <a:p>
            <a:pPr indent="-298450" lvl="2" marL="1371600" rtl="0" algn="l">
              <a:spcBef>
                <a:spcPts val="0"/>
              </a:spcBef>
              <a:spcAft>
                <a:spcPts val="0"/>
              </a:spcAft>
              <a:buClr>
                <a:schemeClr val="dk1"/>
              </a:buClr>
              <a:buSzPts val="1100"/>
              <a:buChar char="■"/>
            </a:pPr>
            <a:r>
              <a:rPr lang="en" sz="1100">
                <a:solidFill>
                  <a:schemeClr val="dk1"/>
                </a:solidFill>
              </a:rPr>
              <a:t>barcode_id	                    (ex: barcode id for apple is 1)</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item_name	                    (ex: apple)</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img_url	                    (ex: using url to get an image of an apple)</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department	                    (ex:  apple is in Fruit Departement)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taxable	                                (ex: apple is not taxable)</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price	                	        (ex: how much is an apple: $0.6/each) </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case_price	         	        (ex:  a case of apple is 20 dollars)</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num_lb_in_case	        (ex: how many pounds of </a:t>
            </a:r>
            <a:r>
              <a:rPr lang="en" sz="1100">
                <a:solidFill>
                  <a:schemeClr val="dk1"/>
                </a:solidFill>
              </a:rPr>
              <a:t>radish</a:t>
            </a:r>
            <a:r>
              <a:rPr lang="en" sz="1100">
                <a:solidFill>
                  <a:schemeClr val="dk1"/>
                </a:solidFill>
              </a:rPr>
              <a:t> in a case)</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cases_in_stock	        (ex: how many cases of apples left in stock)</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remain_not_in_case	        (ex: how many singles in stock, not including the cases)</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company_info	                    (ex: information about apple's importation)</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username                           (ex: Ju)</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Customer_id                       (customer id for Ju is 1)</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customer_email                  (ex: yei@gmail.com)</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password                            (ex: password for login)</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phone                                 (customer's phone number)</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address                              (where customer live )</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Purchase_id                       (ex: purchase number)</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quantity                              (ex: I </a:t>
            </a:r>
            <a:r>
              <a:rPr lang="en" sz="1100">
                <a:solidFill>
                  <a:schemeClr val="dk1"/>
                </a:solidFill>
              </a:rPr>
              <a:t>bought</a:t>
            </a:r>
            <a:r>
              <a:rPr lang="en" sz="1100">
                <a:solidFill>
                  <a:schemeClr val="dk1"/>
                </a:solidFill>
              </a:rPr>
              <a:t> 5 apples )</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payment_date                    (ex: I purchased 5 apples on 5/11/2020 at 12:12:12 )</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total price                           (ex: total price for 5 apples)</a:t>
            </a:r>
            <a:endParaRPr sz="1100">
              <a:solidFill>
                <a:schemeClr val="dk1"/>
              </a:solidFill>
            </a:endParaRPr>
          </a:p>
          <a:p>
            <a:pPr indent="0" lvl="0" marL="1371600" rtl="0" algn="l">
              <a:spcBef>
                <a:spcPts val="0"/>
              </a:spcBef>
              <a:spcAft>
                <a:spcPts val="0"/>
              </a:spcAft>
              <a:buNone/>
            </a:pPr>
            <a:r>
              <a:t/>
            </a:r>
            <a:endParaRPr sz="1100">
              <a:solidFill>
                <a:schemeClr val="dk1"/>
              </a:solidFill>
            </a:endParaRPr>
          </a:p>
          <a:p>
            <a:pPr indent="0" lvl="0" marL="0" rtl="0" algn="l">
              <a:spcBef>
                <a:spcPts val="0"/>
              </a:spcBef>
              <a:spcAft>
                <a:spcPts val="16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170125"/>
            <a:ext cx="8839198" cy="3186325"/>
          </a:xfrm>
          <a:prstGeom prst="rect">
            <a:avLst/>
          </a:prstGeom>
          <a:noFill/>
          <a:ln>
            <a:noFill/>
          </a:ln>
        </p:spPr>
      </p:pic>
      <p:sp>
        <p:nvSpPr>
          <p:cNvPr id="75" name="Google Shape;75;p16"/>
          <p:cNvSpPr txBox="1"/>
          <p:nvPr/>
        </p:nvSpPr>
        <p:spPr>
          <a:xfrm>
            <a:off x="0" y="304150"/>
            <a:ext cx="7429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1NF for Items Table </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1NF for Items Table </a:t>
            </a:r>
            <a:endParaRPr/>
          </a:p>
          <a:p>
            <a:pPr indent="0" lvl="0" marL="0" rtl="0" algn="l">
              <a:spcBef>
                <a:spcPts val="0"/>
              </a:spcBef>
              <a:spcAft>
                <a:spcPts val="0"/>
              </a:spcAft>
              <a:buNone/>
            </a:pPr>
            <a:r>
              <a:t/>
            </a:r>
            <a:endParaRPr/>
          </a:p>
        </p:txBody>
      </p:sp>
      <p:sp>
        <p:nvSpPr>
          <p:cNvPr id="81" name="Google Shape;81;p17"/>
          <p:cNvSpPr txBox="1"/>
          <p:nvPr/>
        </p:nvSpPr>
        <p:spPr>
          <a:xfrm>
            <a:off x="573600" y="1357750"/>
            <a:ext cx="3908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There were no repeating groups </a:t>
            </a:r>
            <a:endParaRPr/>
          </a:p>
        </p:txBody>
      </p:sp>
      <p:pic>
        <p:nvPicPr>
          <p:cNvPr id="82" name="Google Shape;82;p17"/>
          <p:cNvPicPr preferRelativeResize="0"/>
          <p:nvPr/>
        </p:nvPicPr>
        <p:blipFill>
          <a:blip r:embed="rId3">
            <a:alphaModFix/>
          </a:blip>
          <a:stretch>
            <a:fillRect/>
          </a:stretch>
        </p:blipFill>
        <p:spPr>
          <a:xfrm>
            <a:off x="4387325" y="762975"/>
            <a:ext cx="3535100" cy="444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1NF for Customers Table</a:t>
            </a:r>
            <a:endParaRPr/>
          </a:p>
          <a:p>
            <a:pPr indent="0" lvl="0" marL="0" rtl="0" algn="l">
              <a:spcBef>
                <a:spcPts val="0"/>
              </a:spcBef>
              <a:spcAft>
                <a:spcPts val="0"/>
              </a:spcAft>
              <a:buNone/>
            </a:pPr>
            <a:r>
              <a:t/>
            </a:r>
            <a:endParaRPr/>
          </a:p>
        </p:txBody>
      </p:sp>
      <p:pic>
        <p:nvPicPr>
          <p:cNvPr id="88" name="Google Shape;88;p18"/>
          <p:cNvPicPr preferRelativeResize="0"/>
          <p:nvPr/>
        </p:nvPicPr>
        <p:blipFill>
          <a:blip r:embed="rId3">
            <a:alphaModFix/>
          </a:blip>
          <a:stretch>
            <a:fillRect/>
          </a:stretch>
        </p:blipFill>
        <p:spPr>
          <a:xfrm>
            <a:off x="152400" y="1170125"/>
            <a:ext cx="8839203" cy="2899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1NF for Customers Table</a:t>
            </a:r>
            <a:endParaRPr/>
          </a:p>
          <a:p>
            <a:pPr indent="0" lvl="0" marL="0" rtl="0" algn="l">
              <a:spcBef>
                <a:spcPts val="0"/>
              </a:spcBef>
              <a:spcAft>
                <a:spcPts val="0"/>
              </a:spcAft>
              <a:buNone/>
            </a:pPr>
            <a:r>
              <a:t/>
            </a:r>
            <a:endParaRPr/>
          </a:p>
        </p:txBody>
      </p:sp>
      <p:pic>
        <p:nvPicPr>
          <p:cNvPr id="94" name="Google Shape;94;p19"/>
          <p:cNvPicPr preferRelativeResize="0"/>
          <p:nvPr/>
        </p:nvPicPr>
        <p:blipFill>
          <a:blip r:embed="rId3">
            <a:alphaModFix/>
          </a:blip>
          <a:stretch>
            <a:fillRect/>
          </a:stretch>
        </p:blipFill>
        <p:spPr>
          <a:xfrm>
            <a:off x="553225" y="1170125"/>
            <a:ext cx="7252925" cy="362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1NF for Purchase Table</a:t>
            </a:r>
            <a:endParaRPr/>
          </a:p>
          <a:p>
            <a:pPr indent="0" lvl="0" marL="0" rtl="0" algn="l">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152400" y="1170125"/>
            <a:ext cx="8839200" cy="238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2NF - 3NF for Items Table</a:t>
            </a:r>
            <a:endParaRPr/>
          </a:p>
          <a:p>
            <a:pPr indent="0" lvl="0" marL="0" rtl="0" algn="l">
              <a:spcBef>
                <a:spcPts val="0"/>
              </a:spcBef>
              <a:spcAft>
                <a:spcPts val="0"/>
              </a:spcAft>
              <a:buClr>
                <a:schemeClr val="dk1"/>
              </a:buClr>
              <a:buSzPts val="1100"/>
              <a:buFont typeface="Arial"/>
              <a:buNone/>
            </a:pPr>
            <a:r>
              <a:t/>
            </a:r>
            <a:endParaRPr/>
          </a:p>
        </p:txBody>
      </p:sp>
      <p:pic>
        <p:nvPicPr>
          <p:cNvPr id="106" name="Google Shape;106;p21"/>
          <p:cNvPicPr preferRelativeResize="0"/>
          <p:nvPr/>
        </p:nvPicPr>
        <p:blipFill>
          <a:blip r:embed="rId3">
            <a:alphaModFix/>
          </a:blip>
          <a:stretch>
            <a:fillRect/>
          </a:stretch>
        </p:blipFill>
        <p:spPr>
          <a:xfrm>
            <a:off x="152400" y="1246325"/>
            <a:ext cx="8839202" cy="2988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