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lice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Comic Sans" panose="020B0604020202020204" charset="0"/>
      <p:regular r:id="rId12"/>
    </p:embeddedFont>
    <p:embeddedFont>
      <p:font typeface="DM Sans" panose="020F0502020204030204" pitchFamily="2" charset="0"/>
      <p:regular r:id="rId13"/>
    </p:embeddedFont>
    <p:embeddedFont>
      <p:font typeface="Gotham" panose="020B0604020202020204" charset="0"/>
      <p:regular r:id="rId14"/>
    </p:embeddedFont>
    <p:embeddedFont>
      <p:font typeface="Gotham Bold" panose="020B0604020202020204" charset="0"/>
      <p:regular r:id="rId15"/>
    </p:embeddedFont>
    <p:embeddedFont>
      <p:font typeface="Gotham Light" panose="020B0604020202020204" charset="0"/>
      <p:regular r:id="rId16"/>
    </p:embeddedFont>
    <p:embeddedFont>
      <p:font typeface="Oswal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552588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5CE1E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5271FF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5271FF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49428" y="424417"/>
            <a:ext cx="16072144" cy="2765524"/>
          </a:xfrm>
          <a:custGeom>
            <a:avLst/>
            <a:gdLst/>
            <a:ahLst/>
            <a:cxnLst/>
            <a:rect l="l" t="t" r="r" b="b"/>
            <a:pathLst>
              <a:path w="16072144" h="2765524">
                <a:moveTo>
                  <a:pt x="0" y="0"/>
                </a:moveTo>
                <a:lnTo>
                  <a:pt x="16072144" y="0"/>
                </a:lnTo>
                <a:lnTo>
                  <a:pt x="16072144" y="2765524"/>
                </a:lnTo>
                <a:lnTo>
                  <a:pt x="0" y="27655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3" t="-910" r="-415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801493" y="5676179"/>
            <a:ext cx="8246732" cy="3463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8"/>
              </a:lnSpc>
            </a:pPr>
            <a:r>
              <a:rPr lang="en-US" sz="3284" spc="18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 </a:t>
            </a:r>
          </a:p>
          <a:p>
            <a:pPr algn="ctr">
              <a:lnSpc>
                <a:spcPts val="4598"/>
              </a:lnSpc>
            </a:pPr>
            <a:r>
              <a:rPr lang="en-US" sz="3284" spc="18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SUBMITTED BY:  </a:t>
            </a:r>
          </a:p>
          <a:p>
            <a:pPr algn="ctr">
              <a:lnSpc>
                <a:spcPts val="4598"/>
              </a:lnSpc>
            </a:pPr>
            <a:r>
              <a:rPr lang="en-US" sz="3284" spc="18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Sagar Jaswal               (2330193)</a:t>
            </a:r>
          </a:p>
          <a:p>
            <a:pPr algn="ctr">
              <a:lnSpc>
                <a:spcPts val="4598"/>
              </a:lnSpc>
            </a:pPr>
            <a:r>
              <a:rPr lang="en-US" sz="3284" spc="18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Divyanshi Dadhawal   (2330099) </a:t>
            </a:r>
          </a:p>
          <a:p>
            <a:pPr algn="ctr">
              <a:lnSpc>
                <a:spcPts val="4598"/>
              </a:lnSpc>
            </a:pPr>
            <a:r>
              <a:rPr lang="en-US" sz="3284" spc="18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Geetanjali shree          (2330104)</a:t>
            </a:r>
          </a:p>
          <a:p>
            <a:pPr algn="ctr">
              <a:lnSpc>
                <a:spcPts val="4598"/>
              </a:lnSpc>
              <a:spcBef>
                <a:spcPct val="0"/>
              </a:spcBef>
            </a:pPr>
            <a:r>
              <a:rPr lang="en-US" sz="3284" spc="18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Muskan kumari           (2420360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01493" y="3351866"/>
            <a:ext cx="11159517" cy="111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11"/>
              </a:lnSpc>
              <a:spcBef>
                <a:spcPct val="0"/>
              </a:spcBef>
            </a:pPr>
            <a:r>
              <a:rPr lang="en-US" sz="6508" b="1" spc="71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BUDGET PLANNER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01493" y="4486407"/>
            <a:ext cx="10429378" cy="969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sz="5108" spc="56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(0/1 Knapsack Problem Solver) </a:t>
            </a:r>
          </a:p>
          <a:p>
            <a:pPr algn="ctr">
              <a:lnSpc>
                <a:spcPts val="104"/>
              </a:lnSpc>
              <a:spcBef>
                <a:spcPct val="0"/>
              </a:spcBef>
            </a:pPr>
            <a:endParaRPr lang="en-US" sz="5108" spc="56">
              <a:solidFill>
                <a:srgbClr val="191919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5271FF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51509" y="4685464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1509" y="3242782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51509" y="5438819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1509" y="3958038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51509" y="6902991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51509" y="6153682"/>
            <a:ext cx="508158" cy="543805"/>
            <a:chOff x="0" y="0"/>
            <a:chExt cx="812800" cy="86981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978708" y="2513233"/>
            <a:ext cx="1400485" cy="6493178"/>
            <a:chOff x="0" y="0"/>
            <a:chExt cx="368852" cy="171013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210342" y="281096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592572" y="513763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OBJECTIVE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495536" y="277055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10342" y="609221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210342" y="38446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210342" y="505349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210342" y="729384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592572" y="3991792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592572" y="2916019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BOUT - PROJECT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592572" y="740869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FINAL RESULT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592572" y="6213411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FUTURE SCOPE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709357" y="2040769"/>
            <a:ext cx="992463" cy="992463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834701">
            <a:off x="10627676" y="-5180391"/>
            <a:ext cx="11314455" cy="9344958"/>
            <a:chOff x="0" y="0"/>
            <a:chExt cx="823467" cy="68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3467" cy="680127"/>
            </a:xfrm>
            <a:custGeom>
              <a:avLst/>
              <a:gdLst/>
              <a:ahLst/>
              <a:cxnLst/>
              <a:rect l="l" t="t" r="r" b="b"/>
              <a:pathLst>
                <a:path w="823467" h="680127">
                  <a:moveTo>
                    <a:pt x="411733" y="0"/>
                  </a:moveTo>
                  <a:cubicBezTo>
                    <a:pt x="184339" y="0"/>
                    <a:pt x="0" y="152252"/>
                    <a:pt x="0" y="340063"/>
                  </a:cubicBezTo>
                  <a:cubicBezTo>
                    <a:pt x="0" y="527875"/>
                    <a:pt x="184339" y="680127"/>
                    <a:pt x="411733" y="680127"/>
                  </a:cubicBezTo>
                  <a:cubicBezTo>
                    <a:pt x="639127" y="680127"/>
                    <a:pt x="823467" y="527875"/>
                    <a:pt x="823467" y="340063"/>
                  </a:cubicBezTo>
                  <a:cubicBezTo>
                    <a:pt x="823467" y="152252"/>
                    <a:pt x="639127" y="0"/>
                    <a:pt x="4117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7200" y="35187"/>
              <a:ext cx="669067" cy="581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18009" y="2745240"/>
            <a:ext cx="992463" cy="9924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60161" y="4702924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8235" y="1992567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60161" y="5456279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8235" y="3949568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8235" y="6941069"/>
            <a:ext cx="508158" cy="547028"/>
            <a:chOff x="0" y="0"/>
            <a:chExt cx="812800" cy="87497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74973"/>
            </a:xfrm>
            <a:custGeom>
              <a:avLst/>
              <a:gdLst/>
              <a:ahLst/>
              <a:cxnLst/>
              <a:rect l="l" t="t" r="r" b="b"/>
              <a:pathLst>
                <a:path w="812800" h="874973">
                  <a:moveTo>
                    <a:pt x="406400" y="0"/>
                  </a:moveTo>
                  <a:cubicBezTo>
                    <a:pt x="181951" y="0"/>
                    <a:pt x="0" y="195869"/>
                    <a:pt x="0" y="437486"/>
                  </a:cubicBezTo>
                  <a:cubicBezTo>
                    <a:pt x="0" y="679104"/>
                    <a:pt x="181951" y="874973"/>
                    <a:pt x="406400" y="874973"/>
                  </a:cubicBezTo>
                  <a:cubicBezTo>
                    <a:pt x="630849" y="874973"/>
                    <a:pt x="812800" y="679104"/>
                    <a:pt x="812800" y="437486"/>
                  </a:cubicBezTo>
                  <a:cubicBezTo>
                    <a:pt x="812800" y="19586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53454"/>
              <a:ext cx="660400" cy="7394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48235" y="6209635"/>
            <a:ext cx="508158" cy="522365"/>
            <a:chOff x="0" y="0"/>
            <a:chExt cx="812800" cy="83552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35524"/>
            </a:xfrm>
            <a:custGeom>
              <a:avLst/>
              <a:gdLst/>
              <a:ahLst/>
              <a:cxnLst/>
              <a:rect l="l" t="t" r="r" b="b"/>
              <a:pathLst>
                <a:path w="812800" h="835524">
                  <a:moveTo>
                    <a:pt x="406400" y="0"/>
                  </a:moveTo>
                  <a:cubicBezTo>
                    <a:pt x="181951" y="0"/>
                    <a:pt x="0" y="187038"/>
                    <a:pt x="0" y="417762"/>
                  </a:cubicBezTo>
                  <a:cubicBezTo>
                    <a:pt x="0" y="648486"/>
                    <a:pt x="181951" y="835524"/>
                    <a:pt x="406400" y="835524"/>
                  </a:cubicBezTo>
                  <a:cubicBezTo>
                    <a:pt x="630849" y="835524"/>
                    <a:pt x="812800" y="648486"/>
                    <a:pt x="812800" y="417762"/>
                  </a:cubicBezTo>
                  <a:cubicBezTo>
                    <a:pt x="812800" y="1870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49755"/>
              <a:ext cx="660400" cy="7074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450579" y="2611890"/>
            <a:ext cx="9816904" cy="4329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3785" lvl="1" indent="-401892" algn="l">
              <a:lnSpc>
                <a:spcPts val="5733"/>
              </a:lnSpc>
              <a:buFont typeface="Arial"/>
              <a:buChar char="•"/>
            </a:pPr>
            <a:r>
              <a:rPr lang="en-US" sz="3722" spc="-349">
                <a:solidFill>
                  <a:srgbClr val="191919"/>
                </a:solidFill>
                <a:latin typeface="Gotham Light"/>
                <a:ea typeface="Gotham Light"/>
                <a:cs typeface="Gotham Light"/>
                <a:sym typeface="Gotham Light"/>
              </a:rPr>
              <a:t>TSimple &amp; user-friendly interface</a:t>
            </a:r>
          </a:p>
          <a:p>
            <a:pPr marL="803785" lvl="1" indent="-401892" algn="l">
              <a:lnSpc>
                <a:spcPts val="5733"/>
              </a:lnSpc>
              <a:buFont typeface="Arial"/>
              <a:buChar char="•"/>
            </a:pPr>
            <a:r>
              <a:rPr lang="en-US" sz="3722" spc="-349">
                <a:solidFill>
                  <a:srgbClr val="191919"/>
                </a:solidFill>
                <a:latin typeface="Gotham Light"/>
                <a:ea typeface="Gotham Light"/>
                <a:cs typeface="Gotham Light"/>
                <a:sym typeface="Gotham Light"/>
              </a:rPr>
              <a:t>Based entirely on frontend (HTML, CSS, JS)</a:t>
            </a:r>
          </a:p>
          <a:p>
            <a:pPr marL="803785" lvl="1" indent="-401892" algn="l">
              <a:lnSpc>
                <a:spcPts val="5733"/>
              </a:lnSpc>
              <a:buFont typeface="Arial"/>
              <a:buChar char="•"/>
            </a:pPr>
            <a:r>
              <a:rPr lang="en-US" sz="3722" spc="-349">
                <a:solidFill>
                  <a:srgbClr val="191919"/>
                </a:solidFill>
                <a:latin typeface="Gotham Light"/>
                <a:ea typeface="Gotham Light"/>
                <a:cs typeface="Gotham Light"/>
                <a:sym typeface="Gotham Light"/>
              </a:rPr>
              <a:t>Educational + practical use</a:t>
            </a:r>
          </a:p>
          <a:p>
            <a:pPr marL="803785" lvl="1" indent="-401892" algn="l">
              <a:lnSpc>
                <a:spcPts val="5733"/>
              </a:lnSpc>
              <a:buFont typeface="Arial"/>
              <a:buChar char="•"/>
            </a:pPr>
            <a:r>
              <a:rPr lang="en-US" sz="3722" spc="-349">
                <a:solidFill>
                  <a:srgbClr val="191919"/>
                </a:solidFill>
                <a:latin typeface="Gotham Light"/>
                <a:ea typeface="Gotham Light"/>
                <a:cs typeface="Gotham Light"/>
                <a:sym typeface="Gotham Light"/>
              </a:rPr>
              <a:t>Inspired by real-world stock investment problems</a:t>
            </a:r>
          </a:p>
          <a:p>
            <a:pPr algn="l">
              <a:lnSpc>
                <a:spcPts val="5733"/>
              </a:lnSpc>
            </a:pPr>
            <a:endParaRPr lang="en-US" sz="3722" spc="-349">
              <a:solidFill>
                <a:srgbClr val="191919"/>
              </a:solidFill>
              <a:latin typeface="Gotham Light"/>
              <a:ea typeface="Gotham Light"/>
              <a:cs typeface="Gotham Light"/>
              <a:sym typeface="Gotham Light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793796" y="1503501"/>
            <a:ext cx="8407603" cy="704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66"/>
              </a:lnSpc>
            </a:pPr>
            <a:r>
              <a:rPr lang="en-US" sz="7500" b="1" spc="245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About</a:t>
            </a:r>
            <a:r>
              <a:rPr lang="en-US" sz="7900" b="1" spc="245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- Project</a:t>
            </a:r>
          </a:p>
        </p:txBody>
      </p:sp>
      <p:grpSp>
        <p:nvGrpSpPr>
          <p:cNvPr id="32" name="Group 32"/>
          <p:cNvGrpSpPr/>
          <p:nvPr/>
        </p:nvGrpSpPr>
        <p:grpSpPr>
          <a:xfrm rot="3011839">
            <a:off x="14113041" y="7930706"/>
            <a:ext cx="4400759" cy="4908119"/>
            <a:chOff x="0" y="0"/>
            <a:chExt cx="748877" cy="83521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48877" cy="835214"/>
            </a:xfrm>
            <a:custGeom>
              <a:avLst/>
              <a:gdLst/>
              <a:ahLst/>
              <a:cxnLst/>
              <a:rect l="l" t="t" r="r" b="b"/>
              <a:pathLst>
                <a:path w="748877" h="835214">
                  <a:moveTo>
                    <a:pt x="374438" y="0"/>
                  </a:moveTo>
                  <a:cubicBezTo>
                    <a:pt x="167642" y="0"/>
                    <a:pt x="0" y="186969"/>
                    <a:pt x="0" y="417607"/>
                  </a:cubicBezTo>
                  <a:cubicBezTo>
                    <a:pt x="0" y="648245"/>
                    <a:pt x="167642" y="835214"/>
                    <a:pt x="374438" y="835214"/>
                  </a:cubicBezTo>
                  <a:cubicBezTo>
                    <a:pt x="581235" y="835214"/>
                    <a:pt x="748877" y="648245"/>
                    <a:pt x="748877" y="417607"/>
                  </a:cubicBezTo>
                  <a:cubicBezTo>
                    <a:pt x="748877" y="186969"/>
                    <a:pt x="581235" y="0"/>
                    <a:pt x="374438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0207" y="49726"/>
              <a:ext cx="608462" cy="7071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 rot="4244971">
            <a:off x="14385360" y="6754610"/>
            <a:ext cx="1902803" cy="3913243"/>
          </a:xfrm>
          <a:custGeom>
            <a:avLst/>
            <a:gdLst/>
            <a:ahLst/>
            <a:cxnLst/>
            <a:rect l="l" t="t" r="r" b="b"/>
            <a:pathLst>
              <a:path w="1902803" h="3913243">
                <a:moveTo>
                  <a:pt x="0" y="0"/>
                </a:moveTo>
                <a:lnTo>
                  <a:pt x="1902802" y="0"/>
                </a:lnTo>
                <a:lnTo>
                  <a:pt x="1902802" y="3913243"/>
                </a:lnTo>
                <a:lnTo>
                  <a:pt x="0" y="3913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3315742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039627" y="595597"/>
            <a:ext cx="1436473" cy="3317308"/>
            <a:chOff x="0" y="0"/>
            <a:chExt cx="1915297" cy="4423077"/>
          </a:xfrm>
        </p:grpSpPr>
        <p:sp>
          <p:nvSpPr>
            <p:cNvPr id="27" name="AutoShape 27"/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5CE1E6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2581662" y="1411863"/>
            <a:ext cx="10645510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5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Problem</a:t>
            </a:r>
            <a:r>
              <a:rPr lang="en-US" sz="7399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Statement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492175" y="2944233"/>
            <a:ext cx="10260446" cy="4885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3304" lvl="1" indent="-331652" algn="l">
              <a:lnSpc>
                <a:spcPts val="4301"/>
              </a:lnSpc>
              <a:buFont typeface="Arial"/>
              <a:buChar char="•"/>
            </a:pPr>
            <a:r>
              <a:rPr lang="en-US" sz="3072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Budget allocation is often done without proper planning.</a:t>
            </a:r>
          </a:p>
          <a:p>
            <a:pPr marL="663304" lvl="1" indent="-331652" algn="l">
              <a:lnSpc>
                <a:spcPts val="4301"/>
              </a:lnSpc>
              <a:buFont typeface="Arial"/>
              <a:buChar char="•"/>
            </a:pPr>
            <a:r>
              <a:rPr lang="en-US" sz="3072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Users find it difficult to select the most valuable items under budget constraints.</a:t>
            </a:r>
          </a:p>
          <a:p>
            <a:pPr marL="663304" lvl="1" indent="-331652" algn="l">
              <a:lnSpc>
                <a:spcPts val="4301"/>
              </a:lnSpc>
              <a:buFont typeface="Arial"/>
              <a:buChar char="•"/>
            </a:pPr>
            <a:r>
              <a:rPr lang="en-US" sz="3072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Manual planning can lead to suboptimal decisions.</a:t>
            </a:r>
          </a:p>
          <a:p>
            <a:pPr marL="663304" lvl="1" indent="-331652" algn="l">
              <a:lnSpc>
                <a:spcPts val="4301"/>
              </a:lnSpc>
              <a:buFont typeface="Arial"/>
              <a:buChar char="•"/>
            </a:pPr>
            <a:r>
              <a:rPr lang="en-US" sz="3072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 smart, algorithm-based tool is needed to make the process easier and more effective.</a:t>
            </a:r>
          </a:p>
          <a:p>
            <a:pPr algn="l">
              <a:lnSpc>
                <a:spcPts val="4301"/>
              </a:lnSpc>
            </a:pPr>
            <a:endParaRPr lang="en-US" sz="3072" dirty="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04120" y="885825"/>
            <a:ext cx="7824944" cy="1285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79800" y="2469004"/>
            <a:ext cx="8788292" cy="5835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6286" lvl="1" indent="-323143" algn="l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To build a frontend web application for smart budget planning.</a:t>
            </a:r>
          </a:p>
          <a:p>
            <a:pPr marL="646286" lvl="1" indent="-323143" algn="l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To implement the 0/1 Knapsack algorithm for optimal selection.</a:t>
            </a:r>
          </a:p>
          <a:p>
            <a:pPr marL="646286" lvl="1" indent="-323143" algn="l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To help users achieve maximum value within a fixed budget.</a:t>
            </a:r>
          </a:p>
          <a:p>
            <a:pPr marL="646286" lvl="1" indent="-323143" algn="l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To create a clean, interactive, and easy-to-use interface.</a:t>
            </a:r>
          </a:p>
          <a:p>
            <a:pPr marL="646286" lvl="1" indent="-323143" algn="l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To demonstrate real-life use of algorithms in financial/resource planning.</a:t>
            </a:r>
          </a:p>
          <a:p>
            <a:pPr algn="l">
              <a:lnSpc>
                <a:spcPts val="4190"/>
              </a:lnSpc>
            </a:pPr>
            <a:endParaRPr lang="en-US" sz="2993">
              <a:solidFill>
                <a:srgbClr val="000000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09357" y="3983373"/>
            <a:ext cx="992463" cy="99246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1509" y="3315742"/>
            <a:ext cx="508158" cy="543805"/>
            <a:chOff x="0" y="0"/>
            <a:chExt cx="812800" cy="8698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CE1E6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CE1E6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CE1E6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5271FF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4655766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3320505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7111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3988135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52874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30348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64584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126549" y="2674012"/>
            <a:ext cx="13909813" cy="5900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732" lvl="1" indent="-277366" algn="just">
              <a:lnSpc>
                <a:spcPts val="3597"/>
              </a:lnSpc>
              <a:buFont typeface="Arial"/>
              <a:buChar char="•"/>
            </a:pPr>
            <a:r>
              <a:rPr lang="en-US" sz="256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Backend Integration: Add a database to store user data, previous plans, and history.</a:t>
            </a:r>
          </a:p>
          <a:p>
            <a:pPr marL="554732" lvl="1" indent="-277366" algn="just">
              <a:lnSpc>
                <a:spcPts val="3597"/>
              </a:lnSpc>
              <a:buFont typeface="Arial"/>
              <a:buChar char="•"/>
            </a:pPr>
            <a:r>
              <a:rPr lang="en-US" sz="256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Real-Time Stock/Expense APIs: Integrate real market data to plan actual investments.</a:t>
            </a:r>
          </a:p>
          <a:p>
            <a:pPr marL="554732" lvl="1" indent="-277366" algn="just">
              <a:lnSpc>
                <a:spcPts val="3597"/>
              </a:lnSpc>
              <a:buFont typeface="Arial"/>
              <a:buChar char="•"/>
            </a:pPr>
            <a:r>
              <a:rPr lang="en-US" sz="256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User Authentication: Allow login/signup for personalized budget tracking.</a:t>
            </a:r>
          </a:p>
          <a:p>
            <a:pPr marL="554732" lvl="1" indent="-277366" algn="just">
              <a:lnSpc>
                <a:spcPts val="3597"/>
              </a:lnSpc>
              <a:buFont typeface="Arial"/>
              <a:buChar char="•"/>
            </a:pPr>
            <a:r>
              <a:rPr lang="en-US" sz="256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Analytics Dashboard: Show charts, graphs, and summaries of spending/investments.</a:t>
            </a:r>
          </a:p>
          <a:p>
            <a:pPr marL="554732" lvl="1" indent="-277366" algn="just">
              <a:lnSpc>
                <a:spcPts val="3597"/>
              </a:lnSpc>
              <a:buFont typeface="Arial"/>
              <a:buChar char="•"/>
            </a:pPr>
            <a:r>
              <a:rPr lang="en-US" sz="256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Mobile App Version: Develop a cross-platform app using React Native or Flutter.</a:t>
            </a:r>
          </a:p>
          <a:p>
            <a:pPr marL="554732" lvl="1" indent="-277366" algn="just">
              <a:lnSpc>
                <a:spcPts val="3597"/>
              </a:lnSpc>
              <a:buFont typeface="Arial"/>
              <a:buChar char="•"/>
            </a:pPr>
            <a:r>
              <a:rPr lang="en-US" sz="256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AI-Based Suggestions: Use machine learning to suggest best items based on past inputs.</a:t>
            </a:r>
          </a:p>
          <a:p>
            <a:pPr marL="554732" lvl="1" indent="-277366" algn="just">
              <a:lnSpc>
                <a:spcPts val="3597"/>
              </a:lnSpc>
              <a:buFont typeface="Arial"/>
              <a:buChar char="•"/>
            </a:pPr>
            <a:r>
              <a:rPr lang="en-US" sz="256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Multi-Category Budgeting: Expand to handle multiple budget types (food, education, health, etc.)</a:t>
            </a:r>
          </a:p>
          <a:p>
            <a:pPr algn="just">
              <a:lnSpc>
                <a:spcPts val="3597"/>
              </a:lnSpc>
            </a:pPr>
            <a:endParaRPr lang="en-US" sz="2569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5271FF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525600" y="1218916"/>
            <a:ext cx="7824944" cy="1285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Future Scope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5318634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6425585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5271FF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9" name="Picture 2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2732212" y="2920014"/>
            <a:ext cx="13072510" cy="7368703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2732212" y="571600"/>
            <a:ext cx="8021630" cy="1336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40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Result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732212" y="1841972"/>
            <a:ext cx="12373639" cy="806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6"/>
              </a:lnSpc>
            </a:pPr>
            <a:r>
              <a:rPr lang="en-US" sz="2312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The project proves how algorithmic logic can be applied in a real-life financial planning tool through a clean and functional frontend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6247955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5084569" y="3968200"/>
            <a:ext cx="9362592" cy="162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43"/>
              </a:lnSpc>
            </a:pPr>
            <a:r>
              <a:rPr lang="en-US" sz="13014">
                <a:solidFill>
                  <a:srgbClr val="191919"/>
                </a:solidFill>
                <a:latin typeface="Comic Sans"/>
                <a:ea typeface="Comic Sans"/>
                <a:cs typeface="Comic Sans"/>
                <a:sym typeface="Comic Sans"/>
              </a:rPr>
              <a:t>Thank you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5271FF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367</Words>
  <Application>Microsoft Office PowerPoint</Application>
  <PresentationFormat>Custom</PresentationFormat>
  <Paragraphs>95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Gotham Light</vt:lpstr>
      <vt:lpstr>Gotham</vt:lpstr>
      <vt:lpstr>Alice</vt:lpstr>
      <vt:lpstr>Canva Sans Bold</vt:lpstr>
      <vt:lpstr>DM Sans</vt:lpstr>
      <vt:lpstr>Gotham Bold</vt:lpstr>
      <vt:lpstr>Oswald Bold</vt:lpstr>
      <vt:lpstr>Comic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</dc:title>
  <cp:lastModifiedBy>MUSKAN KUMARI</cp:lastModifiedBy>
  <cp:revision>2</cp:revision>
  <dcterms:created xsi:type="dcterms:W3CDTF">2006-08-16T00:00:00Z</dcterms:created>
  <dcterms:modified xsi:type="dcterms:W3CDTF">2025-04-18T15:33:30Z</dcterms:modified>
  <dc:identifier>DAGkQm5CSsg</dc:identifier>
</cp:coreProperties>
</file>