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y="6832600" cx="9105900"/>
  <p:notesSz cx="9105900" cy="68326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2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Holder 2"/>
          <p:cNvSpPr>
            <a:spLocks noGrp="1"/>
          </p:cNvSpPr>
          <p:nvPr>
            <p:ph type="ctrTitle"/>
          </p:nvPr>
        </p:nvSpPr>
        <p:spPr>
          <a:xfrm>
            <a:off x="1385569" y="67309"/>
            <a:ext cx="6334760" cy="10858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0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15" name="Holder 3"/>
          <p:cNvSpPr>
            <a:spLocks noGrp="1"/>
          </p:cNvSpPr>
          <p:nvPr>
            <p:ph type="subTitle" idx="4"/>
          </p:nvPr>
        </p:nvSpPr>
        <p:spPr>
          <a:xfrm>
            <a:off x="1365885" y="3826256"/>
            <a:ext cx="6374130" cy="170815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1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Sequence and Collaboration</a:t>
            </a:r>
            <a:r>
              <a:rPr dirty="0" spc="-30"/>
              <a:t> </a:t>
            </a:r>
            <a:r>
              <a:rPr dirty="0"/>
              <a:t>Diagrams</a:t>
            </a:r>
          </a:p>
        </p:txBody>
      </p:sp>
      <p:sp>
        <p:nvSpPr>
          <p:cNvPr id="104861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104861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00339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0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6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1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Sequence and Collaboration</a:t>
            </a:r>
            <a:r>
              <a:rPr dirty="0" spc="-30"/>
              <a:t> </a:t>
            </a:r>
            <a:r>
              <a:rPr dirty="0"/>
              <a:t>Diagrams</a:t>
            </a:r>
          </a:p>
        </p:txBody>
      </p:sp>
      <p:sp>
        <p:nvSpPr>
          <p:cNvPr id="10486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10486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00339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0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647" name="Holder 3"/>
          <p:cNvSpPr>
            <a:spLocks noGrp="1"/>
          </p:cNvSpPr>
          <p:nvPr>
            <p:ph sz="half" idx="2"/>
          </p:nvPr>
        </p:nvSpPr>
        <p:spPr>
          <a:xfrm>
            <a:off x="455295" y="1571498"/>
            <a:ext cx="3961066" cy="4509516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8" name="Holder 4"/>
          <p:cNvSpPr>
            <a:spLocks noGrp="1"/>
          </p:cNvSpPr>
          <p:nvPr>
            <p:ph sz="half" idx="3"/>
          </p:nvPr>
        </p:nvSpPr>
        <p:spPr>
          <a:xfrm>
            <a:off x="4689538" y="1571498"/>
            <a:ext cx="3961066" cy="4509516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1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Sequence and Collaboration</a:t>
            </a:r>
            <a:r>
              <a:rPr dirty="0" spc="-30"/>
              <a:t> </a:t>
            </a:r>
            <a:r>
              <a:rPr dirty="0"/>
              <a:t>Diagrams</a:t>
            </a:r>
          </a:p>
        </p:txBody>
      </p:sp>
      <p:sp>
        <p:nvSpPr>
          <p:cNvPr id="104865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104865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00339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0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5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1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Sequence and Collaboration</a:t>
            </a:r>
            <a:r>
              <a:rPr dirty="0" spc="-30"/>
              <a:t> </a:t>
            </a:r>
            <a:r>
              <a:rPr dirty="0"/>
              <a:t>Diagrams</a:t>
            </a:r>
          </a:p>
        </p:txBody>
      </p:sp>
      <p:sp>
        <p:nvSpPr>
          <p:cNvPr id="1048586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1048587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00339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">
  <p:cSld name="Blank"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bk object 16"/>
          <p:cNvSpPr/>
          <p:nvPr/>
        </p:nvSpPr>
        <p:spPr>
          <a:xfrm>
            <a:off x="0" y="0"/>
            <a:ext cx="9104630" cy="68326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40" name="bk object 17"/>
          <p:cNvSpPr/>
          <p:nvPr/>
        </p:nvSpPr>
        <p:spPr>
          <a:xfrm>
            <a:off x="8362950" y="6464300"/>
            <a:ext cx="666750" cy="368300"/>
          </a:xfrm>
          <a:custGeom>
            <a:avLst/>
            <a:ahLst/>
            <a:rect l="l" t="t" r="r" b="b"/>
            <a:pathLst>
              <a:path w="666750" h="368300">
                <a:moveTo>
                  <a:pt x="332740" y="0"/>
                </a:moveTo>
                <a:lnTo>
                  <a:pt x="272828" y="2970"/>
                </a:lnTo>
                <a:lnTo>
                  <a:pt x="216481" y="11532"/>
                </a:lnTo>
                <a:lnTo>
                  <a:pt x="164629" y="25164"/>
                </a:lnTo>
                <a:lnTo>
                  <a:pt x="118202" y="43343"/>
                </a:lnTo>
                <a:lnTo>
                  <a:pt x="78130" y="65546"/>
                </a:lnTo>
                <a:lnTo>
                  <a:pt x="45343" y="91251"/>
                </a:lnTo>
                <a:lnTo>
                  <a:pt x="5348" y="151075"/>
                </a:lnTo>
                <a:lnTo>
                  <a:pt x="0" y="184150"/>
                </a:lnTo>
                <a:lnTo>
                  <a:pt x="5348" y="217224"/>
                </a:lnTo>
                <a:lnTo>
                  <a:pt x="45343" y="277048"/>
                </a:lnTo>
                <a:lnTo>
                  <a:pt x="78130" y="302753"/>
                </a:lnTo>
                <a:lnTo>
                  <a:pt x="118202" y="324956"/>
                </a:lnTo>
                <a:lnTo>
                  <a:pt x="164629" y="343135"/>
                </a:lnTo>
                <a:lnTo>
                  <a:pt x="216481" y="356767"/>
                </a:lnTo>
                <a:lnTo>
                  <a:pt x="272828" y="365329"/>
                </a:lnTo>
                <a:lnTo>
                  <a:pt x="332740" y="368300"/>
                </a:lnTo>
                <a:lnTo>
                  <a:pt x="392694" y="365329"/>
                </a:lnTo>
                <a:lnTo>
                  <a:pt x="449158" y="356767"/>
                </a:lnTo>
                <a:lnTo>
                  <a:pt x="501179" y="343135"/>
                </a:lnTo>
                <a:lnTo>
                  <a:pt x="547807" y="324956"/>
                </a:lnTo>
                <a:lnTo>
                  <a:pt x="588090" y="302753"/>
                </a:lnTo>
                <a:lnTo>
                  <a:pt x="621077" y="277048"/>
                </a:lnTo>
                <a:lnTo>
                  <a:pt x="661358" y="217224"/>
                </a:lnTo>
                <a:lnTo>
                  <a:pt x="666750" y="184150"/>
                </a:lnTo>
                <a:lnTo>
                  <a:pt x="661358" y="151075"/>
                </a:lnTo>
                <a:lnTo>
                  <a:pt x="621077" y="91251"/>
                </a:lnTo>
                <a:lnTo>
                  <a:pt x="588090" y="65546"/>
                </a:lnTo>
                <a:lnTo>
                  <a:pt x="547807" y="43343"/>
                </a:lnTo>
                <a:lnTo>
                  <a:pt x="501179" y="25164"/>
                </a:lnTo>
                <a:lnTo>
                  <a:pt x="449158" y="11532"/>
                </a:lnTo>
                <a:lnTo>
                  <a:pt x="392694" y="2970"/>
                </a:lnTo>
                <a:lnTo>
                  <a:pt x="3327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bIns="0" lIns="0" rIns="0" rtlCol="0" tIns="0" wrap="square"/>
          <a:p/>
        </p:txBody>
      </p:sp>
      <p:sp>
        <p:nvSpPr>
          <p:cNvPr id="1048641" name="bk object 18"/>
          <p:cNvSpPr/>
          <p:nvPr/>
        </p:nvSpPr>
        <p:spPr>
          <a:xfrm>
            <a:off x="8362950" y="6464300"/>
            <a:ext cx="666750" cy="368300"/>
          </a:xfrm>
          <a:custGeom>
            <a:avLst/>
            <a:ahLst/>
            <a:rect l="l" t="t" r="r" b="b"/>
            <a:pathLst>
              <a:path w="666750" h="368300">
                <a:moveTo>
                  <a:pt x="332740" y="368300"/>
                </a:moveTo>
                <a:lnTo>
                  <a:pt x="272828" y="365329"/>
                </a:lnTo>
                <a:lnTo>
                  <a:pt x="216481" y="356767"/>
                </a:lnTo>
                <a:lnTo>
                  <a:pt x="164629" y="343135"/>
                </a:lnTo>
                <a:lnTo>
                  <a:pt x="118202" y="324956"/>
                </a:lnTo>
                <a:lnTo>
                  <a:pt x="78130" y="302753"/>
                </a:lnTo>
                <a:lnTo>
                  <a:pt x="45343" y="277048"/>
                </a:lnTo>
                <a:lnTo>
                  <a:pt x="5348" y="217224"/>
                </a:lnTo>
                <a:lnTo>
                  <a:pt x="0" y="184150"/>
                </a:lnTo>
                <a:lnTo>
                  <a:pt x="5348" y="151075"/>
                </a:lnTo>
                <a:lnTo>
                  <a:pt x="45343" y="91251"/>
                </a:lnTo>
                <a:lnTo>
                  <a:pt x="78130" y="65546"/>
                </a:lnTo>
                <a:lnTo>
                  <a:pt x="118202" y="43343"/>
                </a:lnTo>
                <a:lnTo>
                  <a:pt x="164629" y="25164"/>
                </a:lnTo>
                <a:lnTo>
                  <a:pt x="216481" y="11532"/>
                </a:lnTo>
                <a:lnTo>
                  <a:pt x="272828" y="2970"/>
                </a:lnTo>
                <a:lnTo>
                  <a:pt x="332740" y="0"/>
                </a:lnTo>
                <a:lnTo>
                  <a:pt x="392694" y="2970"/>
                </a:lnTo>
                <a:lnTo>
                  <a:pt x="449158" y="11532"/>
                </a:lnTo>
                <a:lnTo>
                  <a:pt x="501179" y="25164"/>
                </a:lnTo>
                <a:lnTo>
                  <a:pt x="547807" y="43343"/>
                </a:lnTo>
                <a:lnTo>
                  <a:pt x="588090" y="65546"/>
                </a:lnTo>
                <a:lnTo>
                  <a:pt x="621077" y="91251"/>
                </a:lnTo>
                <a:lnTo>
                  <a:pt x="661358" y="151075"/>
                </a:lnTo>
                <a:lnTo>
                  <a:pt x="666750" y="184150"/>
                </a:lnTo>
                <a:lnTo>
                  <a:pt x="661358" y="217224"/>
                </a:lnTo>
                <a:lnTo>
                  <a:pt x="621077" y="277048"/>
                </a:lnTo>
                <a:lnTo>
                  <a:pt x="588090" y="302753"/>
                </a:lnTo>
                <a:lnTo>
                  <a:pt x="547807" y="324956"/>
                </a:lnTo>
                <a:lnTo>
                  <a:pt x="501179" y="343135"/>
                </a:lnTo>
                <a:lnTo>
                  <a:pt x="449158" y="356767"/>
                </a:lnTo>
                <a:lnTo>
                  <a:pt x="392694" y="365329"/>
                </a:lnTo>
                <a:lnTo>
                  <a:pt x="332740" y="3683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42" name="bk object 19"/>
          <p:cNvSpPr/>
          <p:nvPr/>
        </p:nvSpPr>
        <p:spPr>
          <a:xfrm>
            <a:off x="971550" y="1206500"/>
            <a:ext cx="7086600" cy="5181600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4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>
              <a:defRPr b="0" sz="1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Sequence and Collaboration</a:t>
            </a:r>
            <a:r>
              <a:rPr dirty="0" spc="-30"/>
              <a:t> </a:t>
            </a:r>
            <a:r>
              <a:rPr dirty="0"/>
              <a:t>Diagrams</a:t>
            </a:r>
          </a:p>
        </p:txBody>
      </p:sp>
      <p:sp>
        <p:nvSpPr>
          <p:cNvPr id="104864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104864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1" sz="1400" i="0">
                <a:solidFill>
                  <a:srgbClr val="00339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jpeg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k object 16"/>
          <p:cNvSpPr/>
          <p:nvPr/>
        </p:nvSpPr>
        <p:spPr>
          <a:xfrm>
            <a:off x="0" y="0"/>
            <a:ext cx="9104630" cy="6832600"/>
          </a:xfrm>
          <a:prstGeom prst="rect"/>
          <a:blipFill>
            <a:blip xmlns:r="http://schemas.openxmlformats.org/officeDocument/2006/relationships" r:embed="rId6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77" name="bk object 17"/>
          <p:cNvSpPr/>
          <p:nvPr/>
        </p:nvSpPr>
        <p:spPr>
          <a:xfrm>
            <a:off x="8362950" y="6464300"/>
            <a:ext cx="666750" cy="368300"/>
          </a:xfrm>
          <a:custGeom>
            <a:avLst/>
            <a:ahLst/>
            <a:rect l="l" t="t" r="r" b="b"/>
            <a:pathLst>
              <a:path w="666750" h="368300">
                <a:moveTo>
                  <a:pt x="332740" y="0"/>
                </a:moveTo>
                <a:lnTo>
                  <a:pt x="272828" y="2970"/>
                </a:lnTo>
                <a:lnTo>
                  <a:pt x="216481" y="11532"/>
                </a:lnTo>
                <a:lnTo>
                  <a:pt x="164629" y="25164"/>
                </a:lnTo>
                <a:lnTo>
                  <a:pt x="118202" y="43343"/>
                </a:lnTo>
                <a:lnTo>
                  <a:pt x="78130" y="65546"/>
                </a:lnTo>
                <a:lnTo>
                  <a:pt x="45343" y="91251"/>
                </a:lnTo>
                <a:lnTo>
                  <a:pt x="5348" y="151075"/>
                </a:lnTo>
                <a:lnTo>
                  <a:pt x="0" y="184150"/>
                </a:lnTo>
                <a:lnTo>
                  <a:pt x="5348" y="217224"/>
                </a:lnTo>
                <a:lnTo>
                  <a:pt x="45343" y="277048"/>
                </a:lnTo>
                <a:lnTo>
                  <a:pt x="78130" y="302753"/>
                </a:lnTo>
                <a:lnTo>
                  <a:pt x="118202" y="324956"/>
                </a:lnTo>
                <a:lnTo>
                  <a:pt x="164629" y="343135"/>
                </a:lnTo>
                <a:lnTo>
                  <a:pt x="216481" y="356767"/>
                </a:lnTo>
                <a:lnTo>
                  <a:pt x="272828" y="365329"/>
                </a:lnTo>
                <a:lnTo>
                  <a:pt x="332740" y="368300"/>
                </a:lnTo>
                <a:lnTo>
                  <a:pt x="392694" y="365329"/>
                </a:lnTo>
                <a:lnTo>
                  <a:pt x="449158" y="356767"/>
                </a:lnTo>
                <a:lnTo>
                  <a:pt x="501179" y="343135"/>
                </a:lnTo>
                <a:lnTo>
                  <a:pt x="547807" y="324956"/>
                </a:lnTo>
                <a:lnTo>
                  <a:pt x="588090" y="302753"/>
                </a:lnTo>
                <a:lnTo>
                  <a:pt x="621077" y="277048"/>
                </a:lnTo>
                <a:lnTo>
                  <a:pt x="661358" y="217224"/>
                </a:lnTo>
                <a:lnTo>
                  <a:pt x="666750" y="184150"/>
                </a:lnTo>
                <a:lnTo>
                  <a:pt x="661358" y="151075"/>
                </a:lnTo>
                <a:lnTo>
                  <a:pt x="621077" y="91251"/>
                </a:lnTo>
                <a:lnTo>
                  <a:pt x="588090" y="65546"/>
                </a:lnTo>
                <a:lnTo>
                  <a:pt x="547807" y="43343"/>
                </a:lnTo>
                <a:lnTo>
                  <a:pt x="501179" y="25164"/>
                </a:lnTo>
                <a:lnTo>
                  <a:pt x="449158" y="11532"/>
                </a:lnTo>
                <a:lnTo>
                  <a:pt x="392694" y="2970"/>
                </a:lnTo>
                <a:lnTo>
                  <a:pt x="33274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bIns="0" lIns="0" rIns="0" rtlCol="0" tIns="0" wrap="square"/>
          <a:p/>
        </p:txBody>
      </p:sp>
      <p:sp>
        <p:nvSpPr>
          <p:cNvPr id="1048578" name="bk object 18"/>
          <p:cNvSpPr/>
          <p:nvPr/>
        </p:nvSpPr>
        <p:spPr>
          <a:xfrm>
            <a:off x="8362950" y="6464300"/>
            <a:ext cx="666750" cy="368300"/>
          </a:xfrm>
          <a:custGeom>
            <a:avLst/>
            <a:ahLst/>
            <a:rect l="l" t="t" r="r" b="b"/>
            <a:pathLst>
              <a:path w="666750" h="368300">
                <a:moveTo>
                  <a:pt x="332740" y="368300"/>
                </a:moveTo>
                <a:lnTo>
                  <a:pt x="272828" y="365329"/>
                </a:lnTo>
                <a:lnTo>
                  <a:pt x="216481" y="356767"/>
                </a:lnTo>
                <a:lnTo>
                  <a:pt x="164629" y="343135"/>
                </a:lnTo>
                <a:lnTo>
                  <a:pt x="118202" y="324956"/>
                </a:lnTo>
                <a:lnTo>
                  <a:pt x="78130" y="302753"/>
                </a:lnTo>
                <a:lnTo>
                  <a:pt x="45343" y="277048"/>
                </a:lnTo>
                <a:lnTo>
                  <a:pt x="5348" y="217224"/>
                </a:lnTo>
                <a:lnTo>
                  <a:pt x="0" y="184150"/>
                </a:lnTo>
                <a:lnTo>
                  <a:pt x="5348" y="151075"/>
                </a:lnTo>
                <a:lnTo>
                  <a:pt x="45343" y="91251"/>
                </a:lnTo>
                <a:lnTo>
                  <a:pt x="78130" y="65546"/>
                </a:lnTo>
                <a:lnTo>
                  <a:pt x="118202" y="43343"/>
                </a:lnTo>
                <a:lnTo>
                  <a:pt x="164629" y="25164"/>
                </a:lnTo>
                <a:lnTo>
                  <a:pt x="216481" y="11532"/>
                </a:lnTo>
                <a:lnTo>
                  <a:pt x="272828" y="2970"/>
                </a:lnTo>
                <a:lnTo>
                  <a:pt x="332740" y="0"/>
                </a:lnTo>
                <a:lnTo>
                  <a:pt x="392694" y="2970"/>
                </a:lnTo>
                <a:lnTo>
                  <a:pt x="449158" y="11532"/>
                </a:lnTo>
                <a:lnTo>
                  <a:pt x="501179" y="25164"/>
                </a:lnTo>
                <a:lnTo>
                  <a:pt x="547807" y="43343"/>
                </a:lnTo>
                <a:lnTo>
                  <a:pt x="588090" y="65546"/>
                </a:lnTo>
                <a:lnTo>
                  <a:pt x="621077" y="91251"/>
                </a:lnTo>
                <a:lnTo>
                  <a:pt x="661358" y="151075"/>
                </a:lnTo>
                <a:lnTo>
                  <a:pt x="666750" y="184150"/>
                </a:lnTo>
                <a:lnTo>
                  <a:pt x="661358" y="217224"/>
                </a:lnTo>
                <a:lnTo>
                  <a:pt x="621077" y="277048"/>
                </a:lnTo>
                <a:lnTo>
                  <a:pt x="588090" y="302753"/>
                </a:lnTo>
                <a:lnTo>
                  <a:pt x="547807" y="324956"/>
                </a:lnTo>
                <a:lnTo>
                  <a:pt x="501179" y="343135"/>
                </a:lnTo>
                <a:lnTo>
                  <a:pt x="449158" y="356767"/>
                </a:lnTo>
                <a:lnTo>
                  <a:pt x="392694" y="365329"/>
                </a:lnTo>
                <a:lnTo>
                  <a:pt x="332740" y="36830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9" name="Holder 2"/>
          <p:cNvSpPr>
            <a:spLocks noGrp="1"/>
          </p:cNvSpPr>
          <p:nvPr>
            <p:ph type="title"/>
          </p:nvPr>
        </p:nvSpPr>
        <p:spPr>
          <a:xfrm>
            <a:off x="2307589" y="67309"/>
            <a:ext cx="4490720" cy="10858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0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1048580" name="Holder 3"/>
          <p:cNvSpPr>
            <a:spLocks noGrp="1"/>
          </p:cNvSpPr>
          <p:nvPr>
            <p:ph type="body" idx="1"/>
          </p:nvPr>
        </p:nvSpPr>
        <p:spPr>
          <a:xfrm>
            <a:off x="288290" y="1133202"/>
            <a:ext cx="8529319" cy="24345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1048581" name="Holder 4"/>
          <p:cNvSpPr>
            <a:spLocks noGrp="1"/>
          </p:cNvSpPr>
          <p:nvPr>
            <p:ph type="ftr" sz="quarter" idx="5"/>
          </p:nvPr>
        </p:nvSpPr>
        <p:spPr>
          <a:xfrm>
            <a:off x="3388359" y="6572560"/>
            <a:ext cx="2785745" cy="22288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40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/>
              <a:t>Sequence and Collaboration</a:t>
            </a:r>
            <a:r>
              <a:rPr dirty="0" spc="-30"/>
              <a:t> </a:t>
            </a:r>
            <a:r>
              <a:rPr dirty="0"/>
              <a:t>Diagrams</a:t>
            </a:r>
          </a:p>
        </p:txBody>
      </p:sp>
      <p:sp>
        <p:nvSpPr>
          <p:cNvPr id="1048582" name="Holder 5"/>
          <p:cNvSpPr>
            <a:spLocks noGrp="1"/>
          </p:cNvSpPr>
          <p:nvPr>
            <p:ph type="dt" sz="half" idx="6"/>
          </p:nvPr>
        </p:nvSpPr>
        <p:spPr>
          <a:xfrm>
            <a:off x="455295" y="6354318"/>
            <a:ext cx="2094357" cy="34163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4/7/2019</a:t>
            </a:fld>
            <a:endParaRPr lang="en-US"/>
          </a:p>
        </p:txBody>
      </p:sp>
      <p:sp>
        <p:nvSpPr>
          <p:cNvPr id="1048583" name="Holder 6"/>
          <p:cNvSpPr>
            <a:spLocks noGrp="1"/>
          </p:cNvSpPr>
          <p:nvPr>
            <p:ph type="sldNum" sz="quarter" idx="7"/>
          </p:nvPr>
        </p:nvSpPr>
        <p:spPr>
          <a:xfrm>
            <a:off x="8592819" y="6512869"/>
            <a:ext cx="226695" cy="22288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1400" i="0">
                <a:solidFill>
                  <a:srgbClr val="003398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/>
          <p:nvPr/>
        </p:nvSpPr>
        <p:spPr>
          <a:xfrm>
            <a:off x="0" y="0"/>
            <a:ext cx="9104630" cy="68326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8" name="object 3"/>
          <p:cNvSpPr txBox="1">
            <a:spLocks noGrp="1"/>
          </p:cNvSpPr>
          <p:nvPr>
            <p:ph type="title"/>
          </p:nvPr>
        </p:nvSpPr>
        <p:spPr>
          <a:xfrm>
            <a:off x="1657350" y="2120900"/>
            <a:ext cx="7162800" cy="16129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chemeClr val="bg1"/>
                </a:solidFill>
              </a:rPr>
              <a:t>Collaboration</a:t>
            </a:r>
            <a:r>
              <a:rPr dirty="0" sz="5400" spc="-80">
                <a:solidFill>
                  <a:schemeClr val="bg1"/>
                </a:solidFill>
              </a:rPr>
              <a:t> </a:t>
            </a:r>
            <a:br>
              <a:rPr dirty="0" sz="5400" lang="en-IN" spc="-80">
                <a:solidFill>
                  <a:schemeClr val="bg1"/>
                </a:solidFill>
              </a:rPr>
            </a:br>
            <a:r>
              <a:rPr dirty="0" sz="5400">
                <a:solidFill>
                  <a:schemeClr val="bg1"/>
                </a:solidFill>
              </a:rPr>
              <a:t>Diagram</a:t>
            </a:r>
          </a:p>
        </p:txBody>
      </p:sp>
      <p:sp>
        <p:nvSpPr>
          <p:cNvPr id="1048659" name=""/>
          <p:cNvSpPr txBox="1"/>
          <p:nvPr/>
        </p:nvSpPr>
        <p:spPr>
          <a:xfrm>
            <a:off x="5999762" y="4938275"/>
            <a:ext cx="4000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mitted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b</a:t>
            </a:r>
            <a:r>
              <a:rPr sz="2800" lang="en-US">
                <a:solidFill>
                  <a:srgbClr val="FFFFFF"/>
                </a:solidFill>
              </a:rPr>
              <a:t>y</a:t>
            </a:r>
            <a:endParaRPr sz="2800" lang="en-US">
              <a:solidFill>
                <a:srgbClr val="FFFFFF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U</a:t>
            </a:r>
            <a:r>
              <a:rPr sz="2800" lang="en-US">
                <a:solidFill>
                  <a:srgbClr val="FFFFFF"/>
                </a:solidFill>
              </a:rPr>
              <a:t>d</a:t>
            </a:r>
            <a:r>
              <a:rPr sz="2800" lang="en-US">
                <a:solidFill>
                  <a:srgbClr val="FFFFFF"/>
                </a:solidFill>
              </a:rPr>
              <a:t>i</a:t>
            </a:r>
            <a:r>
              <a:rPr sz="2800" lang="en-US">
                <a:solidFill>
                  <a:srgbClr val="FFFFFF"/>
                </a:solidFill>
              </a:rPr>
              <a:t>t</a:t>
            </a:r>
            <a:r>
              <a:rPr sz="2800" lang="en-US">
                <a:solidFill>
                  <a:srgbClr val="FFFFFF"/>
                </a:solidFill>
              </a:rPr>
              <a:t> </a:t>
            </a:r>
            <a:r>
              <a:rPr sz="2800" lang="en-US">
                <a:solidFill>
                  <a:srgbClr val="FFFFFF"/>
                </a:solidFill>
              </a:rPr>
              <a:t>S</a:t>
            </a:r>
            <a:r>
              <a:rPr sz="2800" lang="en-US">
                <a:solidFill>
                  <a:srgbClr val="FFFFFF"/>
                </a:solidFill>
              </a:rPr>
              <a:t>h</a:t>
            </a:r>
            <a:r>
              <a:rPr sz="2800" lang="en-US">
                <a:solidFill>
                  <a:srgbClr val="FFFFFF"/>
                </a:solidFill>
              </a:rPr>
              <a:t>a</a:t>
            </a:r>
            <a:r>
              <a:rPr sz="2800" lang="en-US">
                <a:solidFill>
                  <a:srgbClr val="FFFFFF"/>
                </a:solidFill>
              </a:rPr>
              <a:t>r</a:t>
            </a:r>
            <a:r>
              <a:rPr sz="2800" lang="en-US">
                <a:solidFill>
                  <a:srgbClr val="FFFFFF"/>
                </a:solidFill>
              </a:rPr>
              <a:t>m</a:t>
            </a:r>
            <a:r>
              <a:rPr sz="2800" lang="en-US">
                <a:solidFill>
                  <a:srgbClr val="FFFFFF"/>
                </a:solidFill>
              </a:rPr>
              <a:t>a</a:t>
            </a:r>
            <a:endParaRPr sz="2800" lang="en-US">
              <a:solidFill>
                <a:srgbClr val="FFFFFF"/>
              </a:solidFill>
            </a:endParaRPr>
          </a:p>
          <a:p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6</a:t>
            </a:r>
            <a:r>
              <a:rPr sz="2800" lang="en-US">
                <a:solidFill>
                  <a:srgbClr val="FFFFFF"/>
                </a:solidFill>
              </a:rPr>
              <a:t>0</a:t>
            </a:r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1</a:t>
            </a:r>
            <a:r>
              <a:rPr sz="2800" lang="en-US">
                <a:solidFill>
                  <a:srgbClr val="FFFFFF"/>
                </a:solidFill>
              </a:rPr>
              <a:t>2</a:t>
            </a:r>
            <a:r>
              <a:rPr sz="2800" lang="en-US">
                <a:solidFill>
                  <a:srgbClr val="FFFFFF"/>
                </a:solidFill>
              </a:rPr>
              <a:t>1</a:t>
            </a:r>
            <a:endParaRPr sz="2800"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288290" y="1133202"/>
            <a:ext cx="8529319" cy="266700"/>
          </a:xfrm>
        </p:spPr>
        <p:txBody>
          <a:bodyPr/>
          <a:p>
            <a:endParaRPr dirty="0" lang="en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3350" y="711200"/>
            <a:ext cx="8839200" cy="54102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60325" vert="horz" wrap="square">
            <a:spAutoFit/>
          </a:bodyPr>
          <a:p>
            <a:pPr indent="-562610" marL="1447165" marR="5080">
              <a:lnSpc>
                <a:spcPts val="4029"/>
              </a:lnSpc>
              <a:spcBef>
                <a:spcPts val="475"/>
              </a:spcBef>
            </a:pPr>
            <a:r>
              <a:rPr dirty="0" spc="-25"/>
              <a:t>Fun</a:t>
            </a:r>
            <a:r>
              <a:rPr dirty="0" spc="-150"/>
              <a:t> </a:t>
            </a:r>
            <a:r>
              <a:rPr dirty="0" spc="-35"/>
              <a:t>Example  </a:t>
            </a:r>
            <a:r>
              <a:rPr dirty="0" spc="-30"/>
              <a:t>Objects</a:t>
            </a:r>
          </a:p>
        </p:txBody>
      </p:sp>
      <p:sp>
        <p:nvSpPr>
          <p:cNvPr id="1048637" name="object 3"/>
          <p:cNvSpPr/>
          <p:nvPr/>
        </p:nvSpPr>
        <p:spPr>
          <a:xfrm>
            <a:off x="1276350" y="1358900"/>
            <a:ext cx="6629400" cy="49530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638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92819" y="6512869"/>
            <a:ext cx="226695" cy="40639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60325" vert="horz" wrap="square">
            <a:spAutoFit/>
          </a:bodyPr>
          <a:p>
            <a:pPr indent="561340" marL="323850" marR="5080">
              <a:lnSpc>
                <a:spcPts val="4029"/>
              </a:lnSpc>
              <a:spcBef>
                <a:spcPts val="475"/>
              </a:spcBef>
            </a:pPr>
            <a:r>
              <a:rPr dirty="0" spc="-25"/>
              <a:t>Fun </a:t>
            </a:r>
            <a:r>
              <a:rPr dirty="0" spc="-35"/>
              <a:t>Example  Sequence</a:t>
            </a:r>
            <a:r>
              <a:rPr dirty="0" spc="-135"/>
              <a:t> </a:t>
            </a:r>
            <a:r>
              <a:rPr dirty="0" spc="-30"/>
              <a:t>diagram</a:t>
            </a:r>
          </a:p>
        </p:txBody>
      </p:sp>
      <p:sp>
        <p:nvSpPr>
          <p:cNvPr id="1048595" name="object 3"/>
          <p:cNvSpPr/>
          <p:nvPr/>
        </p:nvSpPr>
        <p:spPr>
          <a:xfrm>
            <a:off x="209550" y="1206500"/>
            <a:ext cx="8610600" cy="52578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6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92819" y="6512869"/>
            <a:ext cx="226695" cy="40639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60325" vert="horz" wrap="square">
            <a:spAutoFit/>
          </a:bodyPr>
          <a:p>
            <a:pPr indent="561340" marL="323850" marR="5080">
              <a:lnSpc>
                <a:spcPts val="4029"/>
              </a:lnSpc>
              <a:spcBef>
                <a:spcPts val="475"/>
              </a:spcBef>
            </a:pPr>
            <a:r>
              <a:rPr dirty="0" spc="-25"/>
              <a:t>Fun </a:t>
            </a:r>
            <a:r>
              <a:rPr dirty="0" spc="-35"/>
              <a:t>Example  Sequence</a:t>
            </a:r>
            <a:r>
              <a:rPr dirty="0" spc="-135"/>
              <a:t> </a:t>
            </a:r>
            <a:r>
              <a:rPr dirty="0" spc="-30"/>
              <a:t>diagram</a:t>
            </a:r>
          </a:p>
        </p:txBody>
      </p:sp>
      <p:sp>
        <p:nvSpPr>
          <p:cNvPr id="1048592" name="object 3"/>
          <p:cNvSpPr/>
          <p:nvPr/>
        </p:nvSpPr>
        <p:spPr>
          <a:xfrm>
            <a:off x="209550" y="1206500"/>
            <a:ext cx="8610600" cy="5257800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3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92819" y="6512869"/>
            <a:ext cx="226695" cy="40639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>
            <a:spLocks noGrp="1"/>
          </p:cNvSpPr>
          <p:nvPr>
            <p:ph type="title"/>
          </p:nvPr>
        </p:nvSpPr>
        <p:spPr>
          <a:xfrm>
            <a:off x="1095541" y="67309"/>
            <a:ext cx="6702112" cy="1584325"/>
          </a:xfrm>
          <a:prstGeom prst="rect"/>
        </p:spPr>
        <p:txBody>
          <a:bodyPr bIns="0" lIns="0" rIns="0" rtlCol="0" tIns="60325" vert="horz" wrap="square">
            <a:spAutoFit/>
          </a:bodyPr>
          <a:p>
            <a:pPr indent="0" marL="12700" marR="5080">
              <a:lnSpc>
                <a:spcPts val="4029"/>
              </a:lnSpc>
              <a:spcBef>
                <a:spcPts val="475"/>
              </a:spcBef>
              <a:buNone/>
            </a:pPr>
            <a:r>
              <a:rPr dirty="0" spc="-25"/>
              <a:t>Fun </a:t>
            </a:r>
            <a:r>
              <a:rPr dirty="0" spc="-35"/>
              <a:t>Example  </a:t>
            </a:r>
            <a:r>
              <a:rPr dirty="0" spc="-30"/>
              <a:t>Collaboration</a:t>
            </a:r>
            <a:r>
              <a:rPr dirty="0" spc="-130"/>
              <a:t> </a:t>
            </a:r>
            <a:r>
              <a:rPr dirty="0" lang="en-US" spc="-130"/>
              <a:t> </a:t>
            </a:r>
            <a:r>
              <a:rPr dirty="0" lang="en-US" spc="-130">
                <a:solidFill>
                  <a:srgbClr val="FFCB00"/>
                </a:solidFill>
              </a:rPr>
              <a:t> </a:t>
            </a:r>
            <a:r>
              <a:rPr dirty="0" lang="en-US" spc="-30">
                <a:solidFill>
                  <a:srgbClr val="FFFF00"/>
                </a:solidFill>
              </a:rPr>
              <a:t>Diagram</a:t>
            </a:r>
            <a:br>
              <a:rPr dirty="0" lang="en-US" spc="-30">
                <a:solidFill>
                  <a:srgbClr val="FFCB00"/>
                </a:solidFill>
              </a:rPr>
            </a:br>
            <a:endParaRPr altLang="en-US" lang="zh-CN"/>
          </a:p>
        </p:txBody>
      </p:sp>
      <p:sp>
        <p:nvSpPr>
          <p:cNvPr id="1048589" name="object 3"/>
          <p:cNvSpPr/>
          <p:nvPr/>
        </p:nvSpPr>
        <p:spPr>
          <a:xfrm>
            <a:off x="1436696" y="1397510"/>
            <a:ext cx="6019800" cy="5318557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/>
        </p:txBody>
      </p:sp>
      <p:sp>
        <p:nvSpPr>
          <p:cNvPr id="1048590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592819" y="6512869"/>
            <a:ext cx="226695" cy="406399"/>
          </a:xfrm>
          <a:prstGeom prst="rect"/>
        </p:spPr>
        <p:txBody>
          <a:bodyPr bIns="0" lIns="0" rIns="0" rtlCol="0" tIns="0" vert="horz" wrap="square">
            <a:spAutoFit/>
          </a:bodyPr>
          <a:p>
            <a:pPr marL="25400">
              <a:lnSpc>
                <a:spcPts val="163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4" name="Table 3"/>
          <p:cNvGraphicFramePr>
            <a:graphicFrameLocks noGrp="1"/>
          </p:cNvGraphicFramePr>
          <p:nvPr/>
        </p:nvGraphicFramePr>
        <p:xfrm>
          <a:off x="323850" y="330200"/>
          <a:ext cx="8458200" cy="6172200"/>
        </p:xfrm>
        <a:graphic>
          <a:graphicData uri="http://schemas.openxmlformats.org/drawingml/2006/table">
            <a:tbl>
              <a:tblPr/>
              <a:tblGrid>
                <a:gridCol w="4229100"/>
                <a:gridCol w="4229100"/>
              </a:tblGrid>
              <a:tr h="465444">
                <a:tc>
                  <a:txBody>
                    <a:bodyPr/>
                    <a:p>
                      <a:pPr algn="ctr" fontAlgn="base"/>
                      <a:r>
                        <a:rPr b="1" cap="all" dirty="0" sz="1800" lang="en-IN">
                          <a:solidFill>
                            <a:srgbClr val="000000"/>
                          </a:solidFill>
                          <a:effectLst/>
                        </a:rPr>
                        <a:t>SEQUENCE DIAGRAMS</a:t>
                      </a:r>
                    </a:p>
                  </a:txBody>
                  <a:tcPr marL="32976" marR="32976" marT="32976" marB="32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  <a:tc>
                  <a:txBody>
                    <a:bodyPr/>
                    <a:p>
                      <a:pPr algn="ctr" fontAlgn="base"/>
                      <a:r>
                        <a:rPr b="1" cap="all" dirty="0" sz="1800" lang="en-IN">
                          <a:solidFill>
                            <a:srgbClr val="000000"/>
                          </a:solidFill>
                          <a:effectLst/>
                        </a:rPr>
                        <a:t>COLLABORATION DIAGRAMS</a:t>
                      </a:r>
                    </a:p>
                  </a:txBody>
                  <a:tcPr marL="32976" marR="32976" marT="32976" marB="329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D58"/>
                    </a:solidFill>
                  </a:tcPr>
                </a:tc>
              </a:tr>
              <a:tr h="1653228">
                <a:tc>
                  <a:txBody>
                    <a:bodyPr/>
                    <a:p>
                      <a:pPr algn="l" fontAlgn="base"/>
                      <a:endParaRPr b="0" dirty="0" sz="1800" lang="en-IN">
                        <a:effectLst/>
                        <a:latin typeface="Arial Unicode MS" panose="020B0604020202020204" pitchFamily="34" charset="-128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l" fontAlgn="base"/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sequence diagram is used to 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visualize the sequence of calls</a:t>
                      </a:r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in a system that is used to perform a specific function.</a:t>
                      </a:r>
                    </a:p>
                  </a:txBody>
                  <a:tcPr marL="57708" marR="57708" marT="28854" marB="288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collaboration diagram is used to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visualize the organization of the objects</a:t>
                      </a:r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and their 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interaction.</a:t>
                      </a:r>
                    </a:p>
                  </a:txBody>
                  <a:tcPr marL="57708" marR="57708" marT="28854" marB="288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53228">
                <a:tc>
                  <a:txBody>
                    <a:bodyPr/>
                    <a:p>
                      <a:pPr algn="l" fontAlgn="base"/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sequence diagram are used </a:t>
                      </a:r>
                      <a:r>
                        <a:rPr b="0" dirty="0" sz="1800" lang="en-IN" u="none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to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represent the sequence of messages</a:t>
                      </a:r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that are flowing from one object to another.</a:t>
                      </a:r>
                    </a:p>
                  </a:txBody>
                  <a:tcPr marL="57708" marR="57708" marT="28854" marB="288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collaboration diagram are used 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to represent the structural organization of the system </a:t>
                      </a:r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and the messages that are sent and received.</a:t>
                      </a:r>
                    </a:p>
                  </a:txBody>
                  <a:tcPr marL="57708" marR="57708" marT="28854" marB="288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49124">
                <a:tc>
                  <a:txBody>
                    <a:bodyPr/>
                    <a:p>
                      <a:pPr algn="l" fontAlgn="base"/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sequence diagram is used when 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time sequence is main focus.</a:t>
                      </a:r>
                    </a:p>
                  </a:txBody>
                  <a:tcPr marL="57708" marR="57708" marT="28854" marB="288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collaboration diagram is used 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when object organization is main focus.</a:t>
                      </a:r>
                    </a:p>
                  </a:txBody>
                  <a:tcPr marL="57708" marR="57708" marT="28854" marB="288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51176">
                <a:tc>
                  <a:txBody>
                    <a:bodyPr/>
                    <a:p>
                      <a:pPr algn="l" fontAlgn="base"/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sequence diagrams 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are better suited of analysis activities.</a:t>
                      </a:r>
                    </a:p>
                  </a:txBody>
                  <a:tcPr marL="57708" marR="57708" marT="28854" marB="288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The collaboration diagrams </a:t>
                      </a:r>
                      <a:r>
                        <a:rPr b="0" dirty="0" sz="1800" lang="en-IN" u="sng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are better suited for depicting simpler interactions </a:t>
                      </a:r>
                      <a:r>
                        <a:rPr b="0" dirty="0" sz="1800" lang="en-IN">
                          <a:effectLst/>
                          <a:latin typeface="Arial Unicode MS" panose="020B0604020202020204" pitchFamily="34" charset="-128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of the smaller number of objects.</a:t>
                      </a:r>
                    </a:p>
                  </a:txBody>
                  <a:tcPr marL="57708" marR="57708" marT="28854" marB="2885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2"/>
          <p:cNvSpPr txBox="1">
            <a:spLocks noGrp="1"/>
          </p:cNvSpPr>
          <p:nvPr>
            <p:ph type="title"/>
          </p:nvPr>
        </p:nvSpPr>
        <p:spPr>
          <a:xfrm>
            <a:off x="288288" y="486043"/>
            <a:ext cx="6715759" cy="12065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Types of Interaction</a:t>
            </a:r>
            <a:r>
              <a:rPr dirty="0" sz="4000" spc="-15"/>
              <a:t> </a:t>
            </a:r>
            <a:r>
              <a:rPr dirty="0" sz="4000" spc="-5"/>
              <a:t>diagrams</a:t>
            </a:r>
            <a:endParaRPr sz="4000"/>
          </a:p>
        </p:txBody>
      </p:sp>
      <p:sp>
        <p:nvSpPr>
          <p:cNvPr id="1048605" name="object 3"/>
          <p:cNvSpPr txBox="1"/>
          <p:nvPr/>
        </p:nvSpPr>
        <p:spPr>
          <a:xfrm>
            <a:off x="288289" y="2223897"/>
            <a:ext cx="7976234" cy="3020060"/>
          </a:xfrm>
          <a:prstGeom prst="rect"/>
        </p:spPr>
        <p:txBody>
          <a:bodyPr bIns="0" lIns="0" rIns="0" rtlCol="0" tIns="82550" vert="horz" wrap="square">
            <a:spAutoFit/>
          </a:bodyPr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There are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of interaction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diagrams:</a:t>
            </a:r>
            <a:endParaRPr sz="3200">
              <a:latin typeface="Arial"/>
              <a:cs typeface="Arial"/>
            </a:endParaRPr>
          </a:p>
          <a:p>
            <a:pPr indent="-341630" marL="354330">
              <a:lnSpc>
                <a:spcPct val="100000"/>
              </a:lnSpc>
              <a:spcBef>
                <a:spcPts val="550"/>
              </a:spcBef>
              <a:buClr>
                <a:srgbClr val="FFFF00"/>
              </a:buClr>
              <a:buFont typeface="Arial"/>
              <a:buChar char="•"/>
              <a:tabLst>
                <a:tab algn="l" pos="353695"/>
                <a:tab algn="l" pos="354330"/>
              </a:tabLst>
            </a:pPr>
            <a:r>
              <a:rPr b="1" dirty="0" sz="3200">
                <a:solidFill>
                  <a:srgbClr val="FFFFFF"/>
                </a:solidFill>
                <a:latin typeface="Arial"/>
                <a:cs typeface="Arial"/>
              </a:rPr>
              <a:t>Sequence</a:t>
            </a:r>
            <a:r>
              <a:rPr b="1" dirty="0" sz="32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diagrams:</a:t>
            </a:r>
            <a:endParaRPr sz="3200">
              <a:latin typeface="Arial"/>
              <a:cs typeface="Arial"/>
            </a:endParaRPr>
          </a:p>
          <a:p>
            <a:pPr indent="-283210" lvl="1" marL="751840">
              <a:lnSpc>
                <a:spcPts val="3240"/>
              </a:lnSpc>
              <a:spcBef>
                <a:spcPts val="480"/>
              </a:spcBef>
              <a:buClr>
                <a:srgbClr val="FFFF00"/>
              </a:buClr>
              <a:buFont typeface="Times New Roman"/>
              <a:buChar char="–"/>
              <a:tabLst>
                <a:tab algn="l" pos="751840"/>
              </a:tabLst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emphasize the </a:t>
            </a:r>
            <a:r>
              <a:rPr b="1" dirty="0" sz="2800" spc="-5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b="1" dirty="0" sz="280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b="1" dirty="0" sz="2800" spc="-5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751840">
              <a:lnSpc>
                <a:spcPts val="3240"/>
              </a:lnSpc>
            </a:pPr>
            <a:r>
              <a:rPr b="1" dirty="0" sz="2800" spc="-5">
                <a:solidFill>
                  <a:srgbClr val="FFFFFF"/>
                </a:solidFill>
                <a:latin typeface="Arial"/>
                <a:cs typeface="Arial"/>
              </a:rPr>
              <a:t>concurrency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of the</a:t>
            </a:r>
            <a:r>
              <a:rPr dirty="0" sz="2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interactions.</a:t>
            </a:r>
            <a:endParaRPr sz="2800">
              <a:latin typeface="Arial"/>
              <a:cs typeface="Arial"/>
            </a:endParaRPr>
          </a:p>
          <a:p>
            <a:pPr indent="-341630" marL="354330">
              <a:lnSpc>
                <a:spcPct val="100000"/>
              </a:lnSpc>
              <a:spcBef>
                <a:spcPts val="530"/>
              </a:spcBef>
              <a:buClr>
                <a:srgbClr val="FFFF00"/>
              </a:buClr>
              <a:buFont typeface="Arial"/>
              <a:buChar char="•"/>
              <a:tabLst>
                <a:tab algn="l" pos="353695"/>
                <a:tab algn="l" pos="354330"/>
              </a:tabLst>
            </a:pPr>
            <a:r>
              <a:rPr b="1" dirty="0" sz="3200" spc="-5">
                <a:solidFill>
                  <a:srgbClr val="FFFFFF"/>
                </a:solidFill>
                <a:latin typeface="Arial"/>
                <a:cs typeface="Arial"/>
              </a:rPr>
              <a:t>Collaboration 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diagrams:</a:t>
            </a:r>
            <a:endParaRPr sz="3200">
              <a:latin typeface="Arial"/>
              <a:cs typeface="Arial"/>
            </a:endParaRPr>
          </a:p>
          <a:p>
            <a:pPr indent="-382270" lvl="1" marL="850900">
              <a:lnSpc>
                <a:spcPct val="100000"/>
              </a:lnSpc>
              <a:spcBef>
                <a:spcPts val="470"/>
              </a:spcBef>
              <a:buClr>
                <a:srgbClr val="FFFF00"/>
              </a:buClr>
              <a:buFont typeface="Times New Roman"/>
              <a:buChar char="–"/>
              <a:tabLst>
                <a:tab algn="l" pos="850265"/>
                <a:tab algn="l" pos="850900"/>
              </a:tabLst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emphasize the interacting </a:t>
            </a:r>
            <a:r>
              <a:rPr b="1" dirty="0" sz="2800" spc="-5">
                <a:solidFill>
                  <a:srgbClr val="FFFFFF"/>
                </a:solidFill>
                <a:latin typeface="Arial"/>
                <a:cs typeface="Arial"/>
              </a:rPr>
              <a:t>objects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>
            <a:spLocks noGrp="1"/>
          </p:cNvSpPr>
          <p:nvPr>
            <p:ph type="title"/>
          </p:nvPr>
        </p:nvSpPr>
        <p:spPr>
          <a:xfrm>
            <a:off x="1181964" y="506542"/>
            <a:ext cx="6668312" cy="6096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/>
              <a:t>Collaboration</a:t>
            </a:r>
            <a:r>
              <a:rPr dirty="0" sz="4000" spc="-55"/>
              <a:t> </a:t>
            </a:r>
            <a:r>
              <a:rPr dirty="0" sz="4000" spc="-5"/>
              <a:t>Diagrams</a:t>
            </a:r>
            <a:endParaRPr sz="4000"/>
          </a:p>
        </p:txBody>
      </p:sp>
      <p:sp>
        <p:nvSpPr>
          <p:cNvPr id="1048607" name="object 3"/>
          <p:cNvSpPr txBox="1"/>
          <p:nvPr/>
        </p:nvSpPr>
        <p:spPr>
          <a:xfrm>
            <a:off x="311785" y="1332121"/>
            <a:ext cx="8408670" cy="495998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341630" marL="354330">
              <a:lnSpc>
                <a:spcPts val="2930"/>
              </a:lnSpc>
              <a:spcBef>
                <a:spcPts val="100"/>
              </a:spcBef>
              <a:buClr>
                <a:srgbClr val="FFFF00"/>
              </a:buClr>
              <a:buChar char="•"/>
              <a:tabLst>
                <a:tab algn="l" pos="353695"/>
                <a:tab algn="l" pos="354330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Dynamic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behavior of objects can</a:t>
            </a:r>
            <a:r>
              <a:rPr dirty="0" sz="2800" lang="en-IN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be represented</a:t>
            </a:r>
            <a:r>
              <a:rPr dirty="0" sz="2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800" lang="en-IN">
                <a:latin typeface="Arial"/>
                <a:cs typeface="Arial"/>
              </a:rPr>
              <a:t> </a:t>
            </a:r>
            <a:r>
              <a:rPr b="1" dirty="0" sz="2800" spc="-5">
                <a:solidFill>
                  <a:srgbClr val="FFFFFF"/>
                </a:solidFill>
                <a:latin typeface="Arial"/>
                <a:cs typeface="Arial"/>
              </a:rPr>
              <a:t>collaboration</a:t>
            </a:r>
            <a:r>
              <a:rPr b="1"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diagrams.</a:t>
            </a:r>
            <a:endParaRPr dirty="0" sz="2800">
              <a:latin typeface="Arial"/>
              <a:cs typeface="Arial"/>
            </a:endParaRPr>
          </a:p>
          <a:p>
            <a:pPr indent="-341630" marL="354330" marR="121920">
              <a:lnSpc>
                <a:spcPct val="74400"/>
              </a:lnSpc>
              <a:spcBef>
                <a:spcPts val="775"/>
              </a:spcBef>
              <a:buClr>
                <a:srgbClr val="FFFF00"/>
              </a:buClr>
              <a:buChar char="•"/>
              <a:tabLst>
                <a:tab algn="l" pos="353695"/>
                <a:tab algn="l" pos="354330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transformation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 sequence diagram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into 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 collaboration diagram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 bi-directional</a:t>
            </a:r>
            <a:r>
              <a:rPr dirty="0" sz="28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function.</a:t>
            </a:r>
            <a:endParaRPr dirty="0" sz="2800" lang="en-IN">
              <a:solidFill>
                <a:srgbClr val="FFFFFF"/>
              </a:solidFill>
              <a:latin typeface="Arial"/>
              <a:cs typeface="Arial"/>
            </a:endParaRPr>
          </a:p>
          <a:p>
            <a:pPr indent="-341630" marL="354330" marR="121920">
              <a:lnSpc>
                <a:spcPct val="74400"/>
              </a:lnSpc>
              <a:spcBef>
                <a:spcPts val="775"/>
              </a:spcBef>
              <a:buClr>
                <a:srgbClr val="FFFF00"/>
              </a:buClr>
              <a:buChar char="•"/>
              <a:tabLst>
                <a:tab algn="l" pos="353695"/>
                <a:tab algn="l" pos="354330"/>
              </a:tabLst>
            </a:pPr>
            <a:endParaRPr dirty="0" sz="2800">
              <a:latin typeface="Arial"/>
              <a:cs typeface="Arial"/>
            </a:endParaRPr>
          </a:p>
          <a:p>
            <a:pPr indent="-341630" marL="354330">
              <a:lnSpc>
                <a:spcPts val="2755"/>
              </a:lnSpc>
              <a:buClr>
                <a:srgbClr val="FFFF00"/>
              </a:buClr>
              <a:buChar char="•"/>
              <a:tabLst>
                <a:tab algn="l" pos="353695"/>
                <a:tab algn="l" pos="354330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difference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diagrams</a:t>
            </a:r>
            <a:r>
              <a:rPr dirty="0" sz="2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dirty="0" sz="2800">
              <a:latin typeface="Arial"/>
              <a:cs typeface="Arial"/>
            </a:endParaRPr>
          </a:p>
          <a:p>
            <a:pPr marL="354330">
              <a:lnSpc>
                <a:spcPts val="2495"/>
              </a:lnSpc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collaboration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diagrams is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collaboration</a:t>
            </a:r>
            <a:endParaRPr dirty="0" sz="2800">
              <a:latin typeface="Arial"/>
              <a:cs typeface="Arial"/>
            </a:endParaRPr>
          </a:p>
          <a:p>
            <a:pPr marL="354330" marR="384175">
              <a:lnSpc>
                <a:spcPct val="74100"/>
              </a:lnSpc>
              <a:spcBef>
                <a:spcPts val="440"/>
              </a:spcBef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diagrams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emphasize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the structure than the  sequence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interactions.</a:t>
            </a:r>
            <a:endParaRPr dirty="0" sz="2800" lang="en-IN">
              <a:solidFill>
                <a:srgbClr val="FFFFFF"/>
              </a:solidFill>
              <a:latin typeface="Arial"/>
              <a:cs typeface="Arial"/>
            </a:endParaRPr>
          </a:p>
          <a:p>
            <a:pPr marL="354330" marR="384175">
              <a:lnSpc>
                <a:spcPct val="74100"/>
              </a:lnSpc>
              <a:spcBef>
                <a:spcPts val="440"/>
              </a:spcBef>
            </a:pPr>
            <a:endParaRPr dirty="0" sz="2800">
              <a:latin typeface="Arial"/>
              <a:cs typeface="Arial"/>
            </a:endParaRPr>
          </a:p>
          <a:p>
            <a:pPr indent="-341630" marL="354330">
              <a:lnSpc>
                <a:spcPts val="2760"/>
              </a:lnSpc>
              <a:buClr>
                <a:srgbClr val="FFFF00"/>
              </a:buClr>
              <a:buChar char="•"/>
              <a:tabLst>
                <a:tab algn="l" pos="353695"/>
                <a:tab algn="l" pos="354330"/>
              </a:tabLst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Within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diagrams the order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800" spc="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interactions</a:t>
            </a:r>
            <a:endParaRPr dirty="0" sz="2800">
              <a:latin typeface="Arial"/>
              <a:cs typeface="Arial"/>
            </a:endParaRPr>
          </a:p>
          <a:p>
            <a:pPr marL="354330">
              <a:lnSpc>
                <a:spcPts val="2495"/>
              </a:lnSpc>
            </a:pP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established by vertical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positioning whereas</a:t>
            </a:r>
            <a:r>
              <a:rPr dirty="0" sz="2800" spc="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in</a:t>
            </a:r>
            <a:endParaRPr dirty="0" sz="2800">
              <a:latin typeface="Arial"/>
              <a:cs typeface="Arial"/>
            </a:endParaRPr>
          </a:p>
          <a:p>
            <a:pPr marL="354330" marR="441325">
              <a:lnSpc>
                <a:spcPct val="74400"/>
              </a:lnSpc>
              <a:spcBef>
                <a:spcPts val="425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collaboration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diagrams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the sequence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is given by  numbering the</a:t>
            </a:r>
            <a:r>
              <a:rPr dirty="0" sz="28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interactions.</a:t>
            </a:r>
            <a:endParaRPr dirty="0"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>
            <a:spLocks noGrp="1"/>
          </p:cNvSpPr>
          <p:nvPr>
            <p:ph type="title"/>
          </p:nvPr>
        </p:nvSpPr>
        <p:spPr>
          <a:xfrm>
            <a:off x="1018196" y="498489"/>
            <a:ext cx="5029200" cy="1077615"/>
          </a:xfrm>
          <a:prstGeom prst="rect"/>
        </p:spPr>
        <p:txBody>
          <a:bodyPr bIns="0" lIns="0" rIns="0" rtlCol="0" tIns="10815" vert="horz" wrap="square">
            <a:spAutoFit/>
          </a:bodyPr>
          <a:p>
            <a:pPr marL="10814">
              <a:spcBef>
                <a:spcPts val="85"/>
              </a:spcBef>
            </a:pPr>
            <a:r>
              <a:rPr dirty="0" spc="-9">
                <a:latin typeface="Calibri"/>
                <a:cs typeface="Calibri"/>
              </a:rPr>
              <a:t>Collaboration </a:t>
            </a:r>
            <a:r>
              <a:rPr dirty="0" spc="-13">
                <a:latin typeface="Calibri"/>
                <a:cs typeface="Calibri"/>
              </a:rPr>
              <a:t>Diagram</a:t>
            </a:r>
            <a:r>
              <a:rPr dirty="0" spc="9">
                <a:latin typeface="Calibri"/>
                <a:cs typeface="Calibri"/>
              </a:rPr>
              <a:t> </a:t>
            </a:r>
            <a:r>
              <a:rPr dirty="0" spc="-9">
                <a:latin typeface="Calibri"/>
                <a:cs typeface="Calibri"/>
              </a:rPr>
              <a:t>Definition</a:t>
            </a:r>
          </a:p>
        </p:txBody>
      </p:sp>
      <p:sp>
        <p:nvSpPr>
          <p:cNvPr id="1048609" name="object 4"/>
          <p:cNvSpPr txBox="1"/>
          <p:nvPr/>
        </p:nvSpPr>
        <p:spPr>
          <a:xfrm>
            <a:off x="1018196" y="2284784"/>
            <a:ext cx="7069509" cy="3271826"/>
          </a:xfrm>
          <a:prstGeom prst="rect"/>
        </p:spPr>
        <p:txBody>
          <a:bodyPr bIns="0" lIns="0" rIns="0" rtlCol="0" tIns="11355" vert="horz" wrap="square">
            <a:spAutoFit/>
          </a:bodyPr>
          <a:p>
            <a:pPr algn="just" marL="10814" marR="5948">
              <a:spcBef>
                <a:spcPts val="89"/>
              </a:spcBef>
            </a:pPr>
            <a:r>
              <a:rPr dirty="0" sz="1958" spc="-4">
                <a:solidFill>
                  <a:srgbClr val="FFFFFF"/>
                </a:solidFill>
                <a:latin typeface="Century Gothic"/>
                <a:cs typeface="Century Gothic"/>
              </a:rPr>
              <a:t>Collaboration Diagrams captures dynamic behavior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of  the objects </a:t>
            </a:r>
            <a:r>
              <a:rPr dirty="0" sz="1958" spc="-4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the system</a:t>
            </a:r>
            <a:r>
              <a:rPr dirty="0" sz="1958" spc="-97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(message-oriented).</a:t>
            </a:r>
            <a:endParaRPr dirty="0" sz="1958">
              <a:latin typeface="Century Gothic"/>
              <a:cs typeface="Century Gothic"/>
            </a:endParaRPr>
          </a:p>
          <a:p>
            <a:pPr>
              <a:spcBef>
                <a:spcPts val="47"/>
              </a:spcBef>
            </a:pPr>
            <a:endParaRPr dirty="0" sz="2001">
              <a:latin typeface="Times New Roman"/>
              <a:cs typeface="Times New Roman"/>
            </a:endParaRPr>
          </a:p>
          <a:p>
            <a:pPr algn="just" marL="10814" marR="4326"/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They </a:t>
            </a:r>
            <a:r>
              <a:rPr dirty="0" sz="1958" spc="-4">
                <a:solidFill>
                  <a:srgbClr val="FFFFFF"/>
                </a:solidFill>
                <a:latin typeface="Century Gothic"/>
                <a:cs typeface="Century Gothic"/>
              </a:rPr>
              <a:t>are very useful for visualizing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dirty="0" sz="1958" spc="-4">
                <a:solidFill>
                  <a:srgbClr val="FFFFFF"/>
                </a:solidFill>
                <a:latin typeface="Century Gothic"/>
                <a:cs typeface="Century Gothic"/>
              </a:rPr>
              <a:t>relationship 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between </a:t>
            </a:r>
            <a:r>
              <a:rPr dirty="0" sz="1958" spc="-4">
                <a:solidFill>
                  <a:srgbClr val="FFFFFF"/>
                </a:solidFill>
                <a:latin typeface="Century Gothic"/>
                <a:cs typeface="Century Gothic"/>
              </a:rPr>
              <a:t>objects collaborating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1958" spc="-4">
                <a:solidFill>
                  <a:srgbClr val="FFFFFF"/>
                </a:solidFill>
                <a:latin typeface="Century Gothic"/>
                <a:cs typeface="Century Gothic"/>
              </a:rPr>
              <a:t>perform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dirty="0" sz="1958" spc="-4">
                <a:solidFill>
                  <a:srgbClr val="FFFFFF"/>
                </a:solidFill>
                <a:latin typeface="Century Gothic"/>
                <a:cs typeface="Century Gothic"/>
              </a:rPr>
              <a:t>particular 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task.</a:t>
            </a:r>
            <a:endParaRPr dirty="0" sz="1958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dirty="0" sz="2044">
              <a:latin typeface="Times New Roman"/>
              <a:cs typeface="Times New Roman"/>
            </a:endParaRPr>
          </a:p>
          <a:p>
            <a:pPr algn="just" marL="10814"/>
            <a:r>
              <a:rPr dirty="0" sz="1958">
                <a:solidFill>
                  <a:srgbClr val="FFEE74"/>
                </a:solidFill>
                <a:latin typeface="Century Gothic"/>
                <a:cs typeface="Century Gothic"/>
              </a:rPr>
              <a:t>Their purpose </a:t>
            </a:r>
            <a:r>
              <a:rPr dirty="0" sz="1958" spc="-4">
                <a:solidFill>
                  <a:srgbClr val="FFEE74"/>
                </a:solidFill>
                <a:latin typeface="Century Gothic"/>
                <a:cs typeface="Century Gothic"/>
              </a:rPr>
              <a:t>is</a:t>
            </a:r>
            <a:r>
              <a:rPr dirty="0" sz="1958" spc="-55">
                <a:solidFill>
                  <a:srgbClr val="FFEE74"/>
                </a:solidFill>
                <a:latin typeface="Century Gothic"/>
                <a:cs typeface="Century Gothic"/>
              </a:rPr>
              <a:t> </a:t>
            </a:r>
            <a:r>
              <a:rPr dirty="0" sz="1958">
                <a:solidFill>
                  <a:srgbClr val="FFEE74"/>
                </a:solidFill>
                <a:latin typeface="Century Gothic"/>
                <a:cs typeface="Century Gothic"/>
              </a:rPr>
              <a:t>to:</a:t>
            </a:r>
            <a:endParaRPr dirty="0" sz="1958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dirty="0" sz="2044">
              <a:latin typeface="Times New Roman"/>
              <a:cs typeface="Times New Roman"/>
            </a:endParaRPr>
          </a:p>
          <a:p>
            <a:pPr indent="-198978" marL="511505">
              <a:buClr>
                <a:srgbClr val="FFE636"/>
              </a:buClr>
              <a:buSzPct val="95652"/>
              <a:buFont typeface="Wingdings"/>
              <a:buChar char=""/>
              <a:tabLst>
                <a:tab algn="l" pos="512045"/>
              </a:tabLst>
            </a:pP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Model flow of</a:t>
            </a:r>
            <a:r>
              <a:rPr dirty="0" sz="1958" spc="-38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control</a:t>
            </a:r>
            <a:endParaRPr dirty="0" sz="1958">
              <a:latin typeface="Century Gothic"/>
              <a:cs typeface="Century Gothic"/>
            </a:endParaRPr>
          </a:p>
          <a:p>
            <a:pPr>
              <a:spcBef>
                <a:spcPts val="26"/>
              </a:spcBef>
              <a:buClr>
                <a:srgbClr val="FFE636"/>
              </a:buClr>
              <a:buFont typeface="Wingdings"/>
              <a:buChar char=""/>
            </a:pPr>
            <a:endParaRPr dirty="0" sz="1958">
              <a:latin typeface="Times New Roman"/>
              <a:cs typeface="Times New Roman"/>
            </a:endParaRPr>
          </a:p>
          <a:p>
            <a:pPr indent="-198978" marL="511505">
              <a:buClr>
                <a:srgbClr val="FFE636"/>
              </a:buClr>
              <a:buSzPct val="95652"/>
              <a:buFont typeface="Wingdings"/>
              <a:buChar char=""/>
              <a:tabLst>
                <a:tab algn="l" pos="512045"/>
              </a:tabLst>
            </a:pP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Illustrate coordination of object </a:t>
            </a:r>
            <a:r>
              <a:rPr dirty="0" sz="1958" spc="-4">
                <a:solidFill>
                  <a:srgbClr val="FFFFFF"/>
                </a:solidFill>
                <a:latin typeface="Century Gothic"/>
                <a:cs typeface="Century Gothic"/>
              </a:rPr>
              <a:t>structure and</a:t>
            </a:r>
            <a:r>
              <a:rPr dirty="0" sz="1958" spc="-149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1958">
                <a:solidFill>
                  <a:srgbClr val="FFFFFF"/>
                </a:solidFill>
                <a:latin typeface="Century Gothic"/>
                <a:cs typeface="Century Gothic"/>
              </a:rPr>
              <a:t>control</a:t>
            </a:r>
            <a:endParaRPr dirty="0" sz="1958">
              <a:latin typeface="Century Gothic"/>
              <a:cs typeface="Century Gothic"/>
            </a:endParaRPr>
          </a:p>
        </p:txBody>
      </p:sp>
      <p:sp>
        <p:nvSpPr>
          <p:cNvPr id="1048610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317163" y="5742245"/>
            <a:ext cx="193041" cy="226909"/>
          </a:xfrm>
          <a:prstGeom prst="rect"/>
        </p:spPr>
        <p:txBody>
          <a:bodyPr bIns="0" lIns="0" rIns="0" rtlCol="0" tIns="11355" vert="horz" wrap="square">
            <a:spAutoFit/>
          </a:bodyPr>
          <a:p>
            <a:pPr marL="21628">
              <a:spcBef>
                <a:spcPts val="89"/>
              </a:spcBef>
            </a:pPr>
            <a:fld id="{81D60167-4931-47E6-BA6A-407CBD079E47}" type="slidenum">
              <a:rPr dirty="0"/>
              <a:pPr marL="21628">
                <a:spcBef>
                  <a:spcPts val="89"/>
                </a:spcBef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xfrm>
            <a:off x="919537" y="695536"/>
            <a:ext cx="4552950" cy="1077615"/>
          </a:xfrm>
          <a:prstGeom prst="rect"/>
        </p:spPr>
        <p:txBody>
          <a:bodyPr bIns="0" lIns="0" rIns="0" rtlCol="0" tIns="10815" vert="horz" wrap="square">
            <a:spAutoFit/>
          </a:bodyPr>
          <a:p>
            <a:pPr marL="10814">
              <a:spcBef>
                <a:spcPts val="85"/>
              </a:spcBef>
            </a:pPr>
            <a:r>
              <a:rPr dirty="0" spc="-9">
                <a:latin typeface="Calibri"/>
                <a:cs typeface="Calibri"/>
              </a:rPr>
              <a:t>Collaboration </a:t>
            </a:r>
            <a:r>
              <a:rPr dirty="0" spc="-13">
                <a:latin typeface="Calibri"/>
                <a:cs typeface="Calibri"/>
              </a:rPr>
              <a:t>Diagram</a:t>
            </a:r>
            <a:r>
              <a:rPr dirty="0" spc="13">
                <a:latin typeface="Calibri"/>
                <a:cs typeface="Calibri"/>
              </a:rPr>
              <a:t> </a:t>
            </a:r>
            <a:r>
              <a:rPr dirty="0" spc="-9">
                <a:latin typeface="Calibri"/>
                <a:cs typeface="Calibri"/>
              </a:rPr>
              <a:t>Elements</a:t>
            </a:r>
          </a:p>
        </p:txBody>
      </p:sp>
      <p:sp>
        <p:nvSpPr>
          <p:cNvPr id="1048612" name="object 3"/>
          <p:cNvSpPr txBox="1"/>
          <p:nvPr/>
        </p:nvSpPr>
        <p:spPr>
          <a:xfrm>
            <a:off x="919537" y="2120900"/>
            <a:ext cx="6509853" cy="2525923"/>
          </a:xfrm>
          <a:prstGeom prst="rect"/>
        </p:spPr>
        <p:txBody>
          <a:bodyPr bIns="0" lIns="0" rIns="0" rtlCol="0" tIns="10815" vert="horz" wrap="square">
            <a:spAutoFit/>
          </a:bodyPr>
          <a:p>
            <a:pPr marL="10814" marR="4326">
              <a:spcBef>
                <a:spcPts val="85"/>
              </a:spcBef>
            </a:pPr>
            <a:r>
              <a:rPr dirty="0" sz="2800" spc="-4">
                <a:solidFill>
                  <a:srgbClr val="FFFFFF"/>
                </a:solidFill>
                <a:latin typeface="Century Gothic"/>
                <a:cs typeface="Century Gothic"/>
              </a:rPr>
              <a:t>There are </a:t>
            </a:r>
            <a:r>
              <a:rPr dirty="0" sz="2800">
                <a:solidFill>
                  <a:srgbClr val="FFFFFF"/>
                </a:solidFill>
                <a:latin typeface="Century Gothic"/>
                <a:cs typeface="Century Gothic"/>
              </a:rPr>
              <a:t>three primary elements of a</a:t>
            </a:r>
            <a:r>
              <a:rPr dirty="0" sz="2800" spc="-6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entury Gothic"/>
                <a:cs typeface="Century Gothic"/>
              </a:rPr>
              <a:t>collaboration  diagram:</a:t>
            </a:r>
            <a:endParaRPr dirty="0" sz="2800">
              <a:latin typeface="Century Gothic"/>
              <a:cs typeface="Century Gothic"/>
            </a:endParaRPr>
          </a:p>
          <a:p>
            <a:pPr>
              <a:spcBef>
                <a:spcPts val="4"/>
              </a:spcBef>
            </a:pPr>
            <a:endParaRPr dirty="0" sz="2800">
              <a:latin typeface="Times New Roman"/>
              <a:cs typeface="Times New Roman"/>
            </a:endParaRPr>
          </a:p>
          <a:p>
            <a:pPr indent="-389306" marL="789426">
              <a:buAutoNum type="arabicPeriod"/>
              <a:tabLst>
                <a:tab algn="l" pos="788885"/>
                <a:tab algn="l" pos="789426"/>
              </a:tabLst>
            </a:pPr>
            <a:r>
              <a:rPr dirty="0" sz="2800">
                <a:solidFill>
                  <a:srgbClr val="FFFF00"/>
                </a:solidFill>
                <a:latin typeface="Century Gothic"/>
                <a:cs typeface="Century Gothic"/>
              </a:rPr>
              <a:t>Objects</a:t>
            </a:r>
          </a:p>
          <a:p>
            <a:pPr indent="-389306" marL="789426">
              <a:buAutoNum type="arabicPeriod"/>
              <a:tabLst>
                <a:tab algn="l" pos="788885"/>
                <a:tab algn="l" pos="789426"/>
              </a:tabLst>
            </a:pPr>
            <a:r>
              <a:rPr dirty="0" sz="2800">
                <a:solidFill>
                  <a:srgbClr val="FFFF00"/>
                </a:solidFill>
                <a:latin typeface="Century Gothic"/>
                <a:cs typeface="Century Gothic"/>
              </a:rPr>
              <a:t>Links</a:t>
            </a:r>
            <a:endParaRPr dirty="0" sz="2800" lang="en-IN">
              <a:solidFill>
                <a:srgbClr val="FFFF00"/>
              </a:solidFill>
              <a:latin typeface="Century Gothic"/>
              <a:cs typeface="Century Gothic"/>
            </a:endParaRPr>
          </a:p>
          <a:p>
            <a:pPr indent="-389306" marL="789426">
              <a:buAutoNum type="arabicPeriod"/>
              <a:tabLst>
                <a:tab algn="l" pos="788885"/>
                <a:tab algn="l" pos="789426"/>
              </a:tabLst>
            </a:pPr>
            <a:r>
              <a:rPr dirty="0" sz="2800" lang="en-IN">
                <a:solidFill>
                  <a:srgbClr val="FFFF00"/>
                </a:solidFill>
                <a:latin typeface="Century Gothic"/>
                <a:cs typeface="Century Gothic"/>
              </a:rPr>
              <a:t>Messages</a:t>
            </a:r>
          </a:p>
        </p:txBody>
      </p:sp>
      <p:sp>
        <p:nvSpPr>
          <p:cNvPr id="1048613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317163" y="5742245"/>
            <a:ext cx="193041" cy="226909"/>
          </a:xfrm>
          <a:prstGeom prst="rect"/>
        </p:spPr>
        <p:txBody>
          <a:bodyPr bIns="0" lIns="0" rIns="0" rtlCol="0" tIns="11355" vert="horz" wrap="square">
            <a:spAutoFit/>
          </a:bodyPr>
          <a:p>
            <a:pPr marL="21628">
              <a:spcBef>
                <a:spcPts val="89"/>
              </a:spcBef>
            </a:pPr>
            <a:fld id="{81D60167-4931-47E6-BA6A-407CBD079E47}" type="slidenum">
              <a:rPr dirty="0"/>
              <a:pPr marL="21628">
                <a:spcBef>
                  <a:spcPts val="89"/>
                </a:spcBef>
              </a:pPr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/>
          <p:nvPr/>
        </p:nvSpPr>
        <p:spPr>
          <a:xfrm>
            <a:off x="919538" y="695535"/>
            <a:ext cx="5843212" cy="749584"/>
          </a:xfrm>
          <a:prstGeom prst="rect"/>
        </p:spPr>
        <p:txBody>
          <a:bodyPr bIns="0" lIns="0" rIns="0" rtlCol="0" tIns="10815" vert="horz" wrap="square">
            <a:spAutoFit/>
          </a:bodyPr>
          <a:p>
            <a:pPr marL="10814">
              <a:spcBef>
                <a:spcPts val="85"/>
              </a:spcBef>
            </a:pPr>
            <a:r>
              <a:rPr dirty="0" sz="4800" spc="-4">
                <a:solidFill>
                  <a:srgbClr val="FFC000"/>
                </a:solidFill>
                <a:latin typeface="Calibri"/>
                <a:cs typeface="Calibri"/>
              </a:rPr>
              <a:t>What it</a:t>
            </a:r>
            <a:r>
              <a:rPr dirty="0" sz="4800" spc="-6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4800" spc="-9">
                <a:solidFill>
                  <a:srgbClr val="FFC000"/>
                </a:solidFill>
                <a:latin typeface="Calibri"/>
                <a:cs typeface="Calibri"/>
              </a:rPr>
              <a:t>represents</a:t>
            </a:r>
            <a:r>
              <a:rPr dirty="0" sz="4800" lang="en-IN" spc="-9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z="4800" spc="-9">
                <a:solidFill>
                  <a:srgbClr val="FFC000"/>
                </a:solidFill>
                <a:latin typeface="Calibri"/>
                <a:cs typeface="Calibri"/>
              </a:rPr>
              <a:t>?</a:t>
            </a:r>
            <a:endParaRPr dirty="0" sz="4800">
              <a:latin typeface="Calibri"/>
              <a:cs typeface="Calibri"/>
            </a:endParaRPr>
          </a:p>
        </p:txBody>
      </p:sp>
      <p:sp>
        <p:nvSpPr>
          <p:cNvPr id="1048620" name="object 3"/>
          <p:cNvSpPr txBox="1"/>
          <p:nvPr/>
        </p:nvSpPr>
        <p:spPr>
          <a:xfrm>
            <a:off x="1049403" y="1685689"/>
            <a:ext cx="6844565" cy="849555"/>
          </a:xfrm>
          <a:prstGeom prst="rect"/>
        </p:spPr>
        <p:txBody>
          <a:bodyPr bIns="0" lIns="0" rIns="0" rtlCol="0" tIns="11355" vert="horz" wrap="square">
            <a:spAutoFit/>
          </a:bodyPr>
          <a:p>
            <a:pPr marL="10814" marR="4326">
              <a:spcBef>
                <a:spcPts val="89"/>
              </a:spcBef>
            </a:pPr>
            <a:r>
              <a:rPr b="1" dirty="0" sz="2800" spc="-4">
                <a:solidFill>
                  <a:srgbClr val="FFFFFF"/>
                </a:solidFill>
                <a:latin typeface="Century Gothic"/>
                <a:cs typeface="Century Gothic"/>
              </a:rPr>
              <a:t>Collaboration Diagrams </a:t>
            </a:r>
            <a:r>
              <a:rPr dirty="0" sz="2800">
                <a:solidFill>
                  <a:srgbClr val="FFFFFF"/>
                </a:solidFill>
                <a:latin typeface="Century Gothic"/>
                <a:cs typeface="Century Gothic"/>
              </a:rPr>
              <a:t>illustrate object interactions </a:t>
            </a:r>
            <a:r>
              <a:rPr dirty="0" sz="2800" spc="-4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dirty="0" sz="2800">
                <a:solidFill>
                  <a:srgbClr val="FFFFFF"/>
                </a:solidFill>
                <a:latin typeface="Century Gothic"/>
                <a:cs typeface="Century Gothic"/>
              </a:rPr>
              <a:t>a graph </a:t>
            </a:r>
            <a:r>
              <a:rPr dirty="0" sz="2800" spc="-9">
                <a:solidFill>
                  <a:srgbClr val="FFFFFF"/>
                </a:solidFill>
                <a:latin typeface="Century Gothic"/>
                <a:cs typeface="Century Gothic"/>
              </a:rPr>
              <a:t>or  </a:t>
            </a:r>
            <a:r>
              <a:rPr dirty="0" sz="2800">
                <a:solidFill>
                  <a:srgbClr val="FFFFFF"/>
                </a:solidFill>
                <a:latin typeface="Century Gothic"/>
                <a:cs typeface="Century Gothic"/>
              </a:rPr>
              <a:t>network</a:t>
            </a:r>
            <a:r>
              <a:rPr dirty="0" sz="2800" spc="-51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800">
                <a:solidFill>
                  <a:srgbClr val="FFFFFF"/>
                </a:solidFill>
                <a:latin typeface="Century Gothic"/>
                <a:cs typeface="Century Gothic"/>
              </a:rPr>
              <a:t>format.</a:t>
            </a:r>
            <a:endParaRPr dirty="0" sz="2800">
              <a:latin typeface="Century Gothic"/>
              <a:cs typeface="Century Gothic"/>
            </a:endParaRPr>
          </a:p>
        </p:txBody>
      </p:sp>
      <p:sp>
        <p:nvSpPr>
          <p:cNvPr id="1048621" name="object 4"/>
          <p:cNvSpPr/>
          <p:nvPr/>
        </p:nvSpPr>
        <p:spPr>
          <a:xfrm>
            <a:off x="2894033" y="3535317"/>
            <a:ext cx="3117203" cy="973315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533"/>
          </a:p>
        </p:txBody>
      </p:sp>
      <p:sp>
        <p:nvSpPr>
          <p:cNvPr id="1048622" name="object 6"/>
          <p:cNvSpPr/>
          <p:nvPr/>
        </p:nvSpPr>
        <p:spPr>
          <a:xfrm>
            <a:off x="2894033" y="4508632"/>
            <a:ext cx="3117203" cy="1347067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533"/>
          </a:p>
        </p:txBody>
      </p:sp>
      <p:sp>
        <p:nvSpPr>
          <p:cNvPr id="1048623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7317163" y="5742245"/>
            <a:ext cx="193041" cy="226909"/>
          </a:xfrm>
          <a:prstGeom prst="rect"/>
        </p:spPr>
        <p:txBody>
          <a:bodyPr bIns="0" lIns="0" rIns="0" rtlCol="0" tIns="11355" vert="horz" wrap="square">
            <a:spAutoFit/>
          </a:bodyPr>
          <a:p>
            <a:pPr marL="21628">
              <a:spcBef>
                <a:spcPts val="89"/>
              </a:spcBef>
            </a:pPr>
            <a:fld id="{81D60167-4931-47E6-BA6A-407CBD079E47}" type="slidenum">
              <a:rPr dirty="0"/>
              <a:pPr marL="21628">
                <a:spcBef>
                  <a:spcPts val="89"/>
                </a:spcBef>
              </a:pPr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 txBox="1">
            <a:spLocks noGrp="1"/>
          </p:cNvSpPr>
          <p:nvPr>
            <p:ph type="title"/>
          </p:nvPr>
        </p:nvSpPr>
        <p:spPr>
          <a:xfrm>
            <a:off x="742950" y="307090"/>
            <a:ext cx="5993456" cy="1077615"/>
          </a:xfrm>
          <a:prstGeom prst="rect"/>
        </p:spPr>
        <p:txBody>
          <a:bodyPr bIns="0" lIns="0" rIns="0" rtlCol="0" tIns="10815" vert="horz" wrap="square">
            <a:spAutoFit/>
          </a:bodyPr>
          <a:p>
            <a:pPr marL="10814">
              <a:spcBef>
                <a:spcPts val="85"/>
              </a:spcBef>
            </a:pPr>
            <a:r>
              <a:rPr dirty="0" spc="-9">
                <a:latin typeface="Calibri"/>
                <a:cs typeface="Calibri"/>
              </a:rPr>
              <a:t>Notations </a:t>
            </a:r>
            <a:r>
              <a:rPr dirty="0" spc="-4">
                <a:latin typeface="Calibri"/>
                <a:cs typeface="Calibri"/>
              </a:rPr>
              <a:t>used </a:t>
            </a:r>
            <a:r>
              <a:rPr dirty="0" spc="-21">
                <a:latin typeface="Calibri"/>
                <a:cs typeface="Calibri"/>
              </a:rPr>
              <a:t>for </a:t>
            </a:r>
            <a:r>
              <a:rPr dirty="0" spc="-9">
                <a:latin typeface="Calibri"/>
                <a:cs typeface="Calibri"/>
              </a:rPr>
              <a:t>Collaboration</a:t>
            </a:r>
            <a:r>
              <a:rPr dirty="0" spc="13">
                <a:latin typeface="Calibri"/>
                <a:cs typeface="Calibri"/>
              </a:rPr>
              <a:t> </a:t>
            </a:r>
            <a:r>
              <a:rPr dirty="0" spc="-9">
                <a:latin typeface="Calibri"/>
                <a:cs typeface="Calibri"/>
              </a:rPr>
              <a:t>Diagrams</a:t>
            </a:r>
          </a:p>
        </p:txBody>
      </p:sp>
      <p:sp>
        <p:nvSpPr>
          <p:cNvPr id="1048625" name="object 3"/>
          <p:cNvSpPr/>
          <p:nvPr/>
        </p:nvSpPr>
        <p:spPr>
          <a:xfrm>
            <a:off x="5936027" y="2673718"/>
            <a:ext cx="3148349" cy="1362641"/>
          </a:xfrm>
          <a:prstGeom prst="rect"/>
          <a:blipFill>
            <a:blip xmlns:r="http://schemas.openxmlformats.org/officeDocument/2006/relationships" r:embed="rId1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533"/>
          </a:p>
        </p:txBody>
      </p:sp>
      <p:sp>
        <p:nvSpPr>
          <p:cNvPr id="1048626" name="object 4"/>
          <p:cNvSpPr txBox="1"/>
          <p:nvPr/>
        </p:nvSpPr>
        <p:spPr>
          <a:xfrm>
            <a:off x="21522" y="2403094"/>
            <a:ext cx="5993456" cy="2801164"/>
          </a:xfrm>
          <a:prstGeom prst="rect"/>
        </p:spPr>
        <p:txBody>
          <a:bodyPr bIns="0" lIns="0" rIns="0" rtlCol="0" tIns="11355" vert="horz" wrap="square">
            <a:spAutoFit/>
          </a:bodyPr>
          <a:p>
            <a:r>
              <a:rPr dirty="0" sz="2400" spc="-166">
                <a:solidFill>
                  <a:srgbClr val="FFE636"/>
                </a:solidFill>
                <a:latin typeface="Times New Roman"/>
                <a:cs typeface="Times New Roman"/>
              </a:rPr>
              <a:t> </a:t>
            </a:r>
            <a:endParaRPr dirty="0" sz="2400" lang="en-IN" spc="-166">
              <a:solidFill>
                <a:srgbClr val="FFE636"/>
              </a:solidFill>
              <a:latin typeface="Times New Roman"/>
              <a:cs typeface="Times New Roman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>
                <a:solidFill>
                  <a:schemeClr val="bg1"/>
                </a:solidFill>
              </a:rPr>
              <a:t>An object is represented by an object symbol showing the name of the object and its class underlined, separated by a colon: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000" lang="en-IN" err="1" u="sng">
                <a:solidFill>
                  <a:schemeClr val="bg1"/>
                </a:solidFill>
              </a:rPr>
              <a:t>Object_name</a:t>
            </a:r>
            <a:r>
              <a:rPr dirty="0" sz="2000" lang="en-IN" u="sng">
                <a:solidFill>
                  <a:schemeClr val="bg1"/>
                </a:solidFill>
              </a:rPr>
              <a:t> : class_name</a:t>
            </a:r>
            <a:endParaRPr dirty="0" sz="2000" lang="en-IN">
              <a:solidFill>
                <a:schemeClr val="bg1"/>
              </a:solidFill>
            </a:endParaRPr>
          </a:p>
          <a:p>
            <a:pPr algn="just" indent="-249264" marL="259537" marR="4326">
              <a:lnSpc>
                <a:spcPct val="110000"/>
              </a:lnSpc>
              <a:spcBef>
                <a:spcPts val="89"/>
              </a:spcBef>
            </a:pPr>
            <a:endParaRPr dirty="0" sz="2400" lang="en-IN" spc="-166">
              <a:solidFill>
                <a:srgbClr val="FFE636"/>
              </a:solidFill>
              <a:latin typeface="Times New Roman"/>
              <a:cs typeface="Times New Roman"/>
            </a:endParaRPr>
          </a:p>
          <a:p>
            <a:pPr algn="just" indent="-249264" marL="259537" marR="4326">
              <a:lnSpc>
                <a:spcPct val="110000"/>
              </a:lnSpc>
              <a:spcBef>
                <a:spcPts val="89"/>
              </a:spcBef>
            </a:pPr>
            <a:endParaRPr dirty="0" sz="2400" lang="en-IN" spc="-166">
              <a:solidFill>
                <a:srgbClr val="FFE636"/>
              </a:solidFill>
              <a:latin typeface="Times New Roman"/>
              <a:cs typeface="Times New Roman"/>
            </a:endParaRPr>
          </a:p>
          <a:p>
            <a:pPr algn="just" indent="-249264" marL="259537" marR="4326">
              <a:lnSpc>
                <a:spcPct val="110000"/>
              </a:lnSpc>
              <a:spcBef>
                <a:spcPts val="89"/>
              </a:spcBef>
            </a:pPr>
            <a:endParaRPr dirty="0" sz="2400" lang="en-IN" spc="-166">
              <a:solidFill>
                <a:srgbClr val="FFE636"/>
              </a:solidFill>
              <a:latin typeface="Times New Roman"/>
              <a:cs typeface="Times New Roman"/>
            </a:endParaRPr>
          </a:p>
        </p:txBody>
      </p:sp>
      <p:sp>
        <p:nvSpPr>
          <p:cNvPr id="1048627" name="object 6"/>
          <p:cNvSpPr/>
          <p:nvPr/>
        </p:nvSpPr>
        <p:spPr>
          <a:xfrm>
            <a:off x="5936027" y="4027589"/>
            <a:ext cx="3148349" cy="911022"/>
          </a:xfrm>
          <a:prstGeom prst="rect"/>
          <a:blipFill>
            <a:blip xmlns:r="http://schemas.openxmlformats.org/officeDocument/2006/relationships" r:embed="rId2" cstate="print"/>
            <a:stretch>
              <a:fillRect/>
            </a:stretch>
          </a:blipFill>
        </p:spPr>
        <p:txBody>
          <a:bodyPr bIns="0" lIns="0" rIns="0" rtlCol="0" tIns="0" wrap="square"/>
          <a:p>
            <a:endParaRPr sz="1533"/>
          </a:p>
        </p:txBody>
      </p:sp>
      <p:sp>
        <p:nvSpPr>
          <p:cNvPr id="1048628" name="object 7"/>
          <p:cNvSpPr txBox="1"/>
          <p:nvPr/>
        </p:nvSpPr>
        <p:spPr>
          <a:xfrm>
            <a:off x="209550" y="4483100"/>
            <a:ext cx="3952739" cy="998820"/>
          </a:xfrm>
          <a:prstGeom prst="rect"/>
        </p:spPr>
        <p:txBody>
          <a:bodyPr bIns="0" lIns="0" rIns="0" rtlCol="0" tIns="10815" vert="horz" wrap="square">
            <a:spAutoFit/>
          </a:bodyPr>
          <a:p>
            <a:pPr indent="-249264" marL="259537" marR="4326">
              <a:lnSpc>
                <a:spcPct val="110300"/>
              </a:lnSpc>
              <a:spcBef>
                <a:spcPts val="85"/>
              </a:spcBef>
              <a:tabLst>
                <a:tab algn="l" pos="259537"/>
                <a:tab algn="l" pos="658035"/>
                <a:tab algn="l" pos="1579392"/>
                <a:tab algn="l" pos="2267166"/>
                <a:tab algn="l" pos="2775967"/>
                <a:tab algn="l" pos="3169057"/>
                <a:tab algn="l" pos="3753016"/>
              </a:tabLst>
            </a:pPr>
            <a:r>
              <a:rPr dirty="0" sz="1022" lang="en-IN" spc="-166">
                <a:solidFill>
                  <a:srgbClr val="FFE636"/>
                </a:solidFill>
                <a:latin typeface="Times New Roman"/>
                <a:cs typeface="Times New Roman"/>
              </a:rPr>
              <a:t>                       \</a:t>
            </a:r>
            <a:r>
              <a:rPr dirty="0" sz="2000" spc="17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n	</a:t>
            </a:r>
            <a:r>
              <a:rPr dirty="0" sz="2000" lang="en-IN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 spc="-4">
                <a:solidFill>
                  <a:srgbClr val="FFFFFF"/>
                </a:solidFill>
                <a:latin typeface="Century Gothic"/>
                <a:cs typeface="Century Gothic"/>
              </a:rPr>
              <a:t>inst</a:t>
            </a:r>
            <a:r>
              <a:rPr dirty="0" sz="2000" spc="-13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nce</a:t>
            </a:r>
            <a:r>
              <a:rPr dirty="0" sz="2000" lang="en-IN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name</a:t>
            </a:r>
            <a:r>
              <a:rPr dirty="0" sz="2000" lang="en-IN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can	</a:t>
            </a:r>
            <a:r>
              <a:rPr dirty="0" sz="2000" spc="-4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dirty="0" sz="2000" lang="en-IN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used</a:t>
            </a:r>
            <a:r>
              <a:rPr dirty="0" sz="2000" lang="en-IN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dirty="0" sz="2000" spc="-4">
                <a:solidFill>
                  <a:srgbClr val="FFFFFF"/>
                </a:solidFill>
                <a:latin typeface="Century Gothic"/>
                <a:cs typeface="Century Gothic"/>
              </a:rPr>
              <a:t>uniquely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identify the</a:t>
            </a:r>
            <a:r>
              <a:rPr dirty="0" sz="2000" spc="-89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FFFFFF"/>
                </a:solidFill>
                <a:latin typeface="Century Gothic"/>
                <a:cs typeface="Century Gothic"/>
              </a:rPr>
              <a:t>instance.</a:t>
            </a:r>
            <a:endParaRPr dirty="0" sz="2000">
              <a:latin typeface="Century Gothic"/>
              <a:cs typeface="Century Gothic"/>
            </a:endParaRPr>
          </a:p>
        </p:txBody>
      </p:sp>
      <p:sp>
        <p:nvSpPr>
          <p:cNvPr id="1048629" name="Title 1"/>
          <p:cNvSpPr txBox="1"/>
          <p:nvPr/>
        </p:nvSpPr>
        <p:spPr>
          <a:xfrm>
            <a:off x="361950" y="1972207"/>
            <a:ext cx="4490720" cy="861774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00" i="0">
                <a:solidFill>
                  <a:srgbClr val="FFFF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dirty="0" sz="2800" kern="0" lang="en-IN"/>
              <a:t>Objects</a:t>
            </a:r>
            <a:br>
              <a:rPr dirty="0" sz="2800" kern="0" lang="en-IN"/>
            </a:br>
            <a:endParaRPr dirty="0" sz="2800" kern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666750" y="520700"/>
            <a:ext cx="4490720" cy="553998"/>
          </a:xfrm>
        </p:spPr>
        <p:txBody>
          <a:bodyPr/>
          <a:p>
            <a:r>
              <a:rPr dirty="0" lang="en-IN"/>
              <a:t>Links</a:t>
            </a:r>
          </a:p>
        </p:txBody>
      </p:sp>
      <p:sp>
        <p:nvSpPr>
          <p:cNvPr id="1048631" name="Text Placeholder 2"/>
          <p:cNvSpPr>
            <a:spLocks noGrp="1"/>
          </p:cNvSpPr>
          <p:nvPr>
            <p:ph type="body" idx="1"/>
          </p:nvPr>
        </p:nvSpPr>
        <p:spPr>
          <a:xfrm>
            <a:off x="288290" y="1663700"/>
            <a:ext cx="8529319" cy="34671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IN">
                <a:solidFill>
                  <a:schemeClr val="bg1"/>
                </a:solidFill>
              </a:rPr>
              <a:t>Links connect objects and actors and are instances of associations and each link corresponds to an association in the class diagram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IN">
              <a:solidFill>
                <a:schemeClr val="bg1"/>
              </a:solidFill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IN">
                <a:solidFill>
                  <a:schemeClr val="bg1"/>
                </a:solidFill>
              </a:rPr>
              <a:t>Links are defined as follows: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400" lang="en-IN">
              <a:solidFill>
                <a:schemeClr val="bg1"/>
              </a:solidFill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IN">
                <a:solidFill>
                  <a:schemeClr val="bg1"/>
                </a:solidFill>
              </a:rPr>
              <a:t>A link is a relationship among objects across which messages can be sent. In collaboration diagrams, a link is shown as a solid line between two objects.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 txBox="1">
            <a:spLocks noGrp="1"/>
          </p:cNvSpPr>
          <p:nvPr>
            <p:ph type="title"/>
          </p:nvPr>
        </p:nvSpPr>
        <p:spPr>
          <a:xfrm>
            <a:off x="919538" y="709743"/>
            <a:ext cx="2677156" cy="564918"/>
          </a:xfrm>
          <a:prstGeom prst="rect"/>
        </p:spPr>
        <p:txBody>
          <a:bodyPr bIns="0" lIns="0" rIns="0" rtlCol="0" tIns="10815" vert="horz" wrap="square">
            <a:spAutoFit/>
          </a:bodyPr>
          <a:p>
            <a:pPr marL="10814">
              <a:spcBef>
                <a:spcPts val="85"/>
              </a:spcBef>
            </a:pPr>
            <a:r>
              <a:rPr dirty="0" spc="-64"/>
              <a:t> </a:t>
            </a:r>
            <a:r>
              <a:rPr dirty="0"/>
              <a:t>Messages</a:t>
            </a:r>
          </a:p>
        </p:txBody>
      </p:sp>
      <p:sp>
        <p:nvSpPr>
          <p:cNvPr id="1048633" name="object 3"/>
          <p:cNvSpPr txBox="1"/>
          <p:nvPr/>
        </p:nvSpPr>
        <p:spPr>
          <a:xfrm>
            <a:off x="1049455" y="1689594"/>
            <a:ext cx="6824018" cy="4153174"/>
          </a:xfrm>
          <a:prstGeom prst="rect"/>
        </p:spPr>
        <p:txBody>
          <a:bodyPr bIns="0" lIns="0" rIns="0" rtlCol="0" tIns="10815" vert="horz" wrap="square">
            <a:spAutoFit/>
          </a:bodyPr>
          <a:p>
            <a:pPr indent="-285750" marL="285750">
              <a:spcBef>
                <a:spcPts val="17"/>
              </a:spcBef>
              <a:buClr>
                <a:srgbClr val="FFE636"/>
              </a:buClr>
              <a:buFont typeface="Arial" panose="020B0604020202020204" pitchFamily="34" charset="0"/>
              <a:buChar char="•"/>
            </a:pPr>
            <a:r>
              <a:rPr dirty="0" sz="2400" lang="en-IN">
                <a:solidFill>
                  <a:schemeClr val="bg1"/>
                </a:solidFill>
              </a:rPr>
              <a:t>Objects collaborate by communicating (passing messages) with one another in order to work together</a:t>
            </a:r>
          </a:p>
          <a:p>
            <a:pPr indent="-342900" marL="342900">
              <a:spcBef>
                <a:spcPts val="17"/>
              </a:spcBef>
              <a:buClr>
                <a:srgbClr val="FFE636"/>
              </a:buClr>
              <a:buFont typeface="Arial" panose="020B0604020202020204" pitchFamily="34" charset="0"/>
              <a:buChar char="•"/>
            </a:pPr>
            <a:endParaRPr dirty="0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solidFill>
                  <a:schemeClr val="bg1"/>
                </a:solidFill>
              </a:rPr>
              <a:t>A message is a communication between objects that conveys information In collaboration diagrams, a message is shown as a </a:t>
            </a:r>
            <a:r>
              <a:rPr dirty="0" sz="2400" lang="en-IN" err="1">
                <a:solidFill>
                  <a:schemeClr val="bg1"/>
                </a:solidFill>
              </a:rPr>
              <a:t>labeled</a:t>
            </a:r>
            <a:r>
              <a:rPr dirty="0" sz="2400" lang="en-IN">
                <a:solidFill>
                  <a:schemeClr val="bg1"/>
                </a:solidFill>
              </a:rPr>
              <a:t> arrow placed near a link.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IN">
              <a:solidFill>
                <a:schemeClr val="bg1"/>
              </a:solidFill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IN">
                <a:solidFill>
                  <a:schemeClr val="bg1"/>
                </a:solidFill>
              </a:rPr>
              <a:t>The message is directed from sender to receiver</a:t>
            </a:r>
          </a:p>
          <a:p>
            <a:pPr marL="10273">
              <a:buClr>
                <a:srgbClr val="FFE636"/>
              </a:buClr>
              <a:buSzPct val="69444"/>
              <a:tabLst>
                <a:tab algn="l" pos="259537"/>
                <a:tab algn="l" pos="260078"/>
              </a:tabLst>
            </a:pPr>
            <a:endParaRPr dirty="0" sz="1533">
              <a:latin typeface="Century Gothic"/>
              <a:cs typeface="Century Gothic"/>
            </a:endParaRPr>
          </a:p>
        </p:txBody>
      </p:sp>
      <p:sp>
        <p:nvSpPr>
          <p:cNvPr id="1048634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7317163" y="5742245"/>
            <a:ext cx="193041" cy="226909"/>
          </a:xfrm>
          <a:prstGeom prst="rect"/>
        </p:spPr>
        <p:txBody>
          <a:bodyPr bIns="0" lIns="0" rIns="0" rtlCol="0" tIns="11355" vert="horz" wrap="square">
            <a:spAutoFit/>
          </a:bodyPr>
          <a:p>
            <a:pPr marL="21628">
              <a:spcBef>
                <a:spcPts val="89"/>
              </a:spcBef>
            </a:pPr>
            <a:fld id="{81D60167-4931-47E6-BA6A-407CBD079E47}" type="slidenum">
              <a:rPr dirty="0"/>
              <a:pPr marL="21628">
                <a:spcBef>
                  <a:spcPts val="89"/>
                </a:spcBef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Software Processes</dc:title>
  <dc:creator>alshayeb</dc:creator>
  <cp:lastModifiedBy>Udit Sharma</cp:lastModifiedBy>
  <dcterms:created xsi:type="dcterms:W3CDTF">2019-04-06T18:50:24Z</dcterms:created>
  <dcterms:modified xsi:type="dcterms:W3CDTF">2019-04-08T11:06:56Z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2009-05-06T00:00:00Z</vt:filetime>
  </property>
  <property fmtid="{D5CDD505-2E9C-101B-9397-08002B2CF9AE}" pid="3" name="Creator">
    <vt:lpwstr>Impress</vt:lpwstr>
  </property>
  <property fmtid="{D5CDD505-2E9C-101B-9397-08002B2CF9AE}" pid="4" name="LastSaved">
    <vt:filetime>2019-04-07T00:00:00Z</vt:filetime>
  </property>
</Properties>
</file>