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3" r:id="rId14"/>
    <p:sldId id="268"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322C22-297C-47C7-AE4C-F4A87CE6C508}" type="datetimeFigureOut">
              <a:rPr lang="en-US" smtClean="0"/>
              <a:t>5/25/2019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C8957A-4F21-41F4-8192-1923ABEA30D0}" type="slidenum">
              <a:rPr lang="en-US" smtClean="0"/>
              <a:t>‹#›</a:t>
            </a:fld>
            <a:endParaRPr lang="en-US"/>
          </a:p>
        </p:txBody>
      </p:sp>
    </p:spTree>
    <p:extLst>
      <p:ext uri="{BB962C8B-B14F-4D97-AF65-F5344CB8AC3E}">
        <p14:creationId xmlns:p14="http://schemas.microsoft.com/office/powerpoint/2010/main" val="2437181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9322C22-297C-47C7-AE4C-F4A87CE6C508}" type="datetimeFigureOut">
              <a:rPr lang="en-US" smtClean="0"/>
              <a:t>5/25/2019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C8957A-4F21-41F4-8192-1923ABEA30D0}" type="slidenum">
              <a:rPr lang="en-US" smtClean="0"/>
              <a:t>‹#›</a:t>
            </a:fld>
            <a:endParaRPr lang="en-US"/>
          </a:p>
        </p:txBody>
      </p:sp>
    </p:spTree>
    <p:extLst>
      <p:ext uri="{BB962C8B-B14F-4D97-AF65-F5344CB8AC3E}">
        <p14:creationId xmlns:p14="http://schemas.microsoft.com/office/powerpoint/2010/main" val="843432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9322C22-297C-47C7-AE4C-F4A87CE6C508}" type="datetimeFigureOut">
              <a:rPr lang="en-US" smtClean="0"/>
              <a:t>5/25/2019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C8957A-4F21-41F4-8192-1923ABEA30D0}" type="slidenum">
              <a:rPr lang="en-US" smtClean="0"/>
              <a:t>‹#›</a:t>
            </a:fld>
            <a:endParaRPr lang="en-US"/>
          </a:p>
        </p:txBody>
      </p:sp>
    </p:spTree>
    <p:extLst>
      <p:ext uri="{BB962C8B-B14F-4D97-AF65-F5344CB8AC3E}">
        <p14:creationId xmlns:p14="http://schemas.microsoft.com/office/powerpoint/2010/main" val="3925307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9322C22-297C-47C7-AE4C-F4A87CE6C508}" type="datetimeFigureOut">
              <a:rPr lang="en-US" smtClean="0"/>
              <a:t>5/25/2019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C8957A-4F21-41F4-8192-1923ABEA30D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54038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322C22-297C-47C7-AE4C-F4A87CE6C508}" type="datetimeFigureOut">
              <a:rPr lang="en-US" smtClean="0"/>
              <a:t>5/25/2019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C8957A-4F21-41F4-8192-1923ABEA30D0}" type="slidenum">
              <a:rPr lang="en-US" smtClean="0"/>
              <a:t>‹#›</a:t>
            </a:fld>
            <a:endParaRPr lang="en-US"/>
          </a:p>
        </p:txBody>
      </p:sp>
    </p:spTree>
    <p:extLst>
      <p:ext uri="{BB962C8B-B14F-4D97-AF65-F5344CB8AC3E}">
        <p14:creationId xmlns:p14="http://schemas.microsoft.com/office/powerpoint/2010/main" val="2752933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9322C22-297C-47C7-AE4C-F4A87CE6C508}" type="datetimeFigureOut">
              <a:rPr lang="en-US" smtClean="0"/>
              <a:t>5/25/2019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C8957A-4F21-41F4-8192-1923ABEA30D0}" type="slidenum">
              <a:rPr lang="en-US" smtClean="0"/>
              <a:t>‹#›</a:t>
            </a:fld>
            <a:endParaRPr lang="en-US"/>
          </a:p>
        </p:txBody>
      </p:sp>
    </p:spTree>
    <p:extLst>
      <p:ext uri="{BB962C8B-B14F-4D97-AF65-F5344CB8AC3E}">
        <p14:creationId xmlns:p14="http://schemas.microsoft.com/office/powerpoint/2010/main" val="3864684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9322C22-297C-47C7-AE4C-F4A87CE6C508}" type="datetimeFigureOut">
              <a:rPr lang="en-US" smtClean="0"/>
              <a:t>5/25/2019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C8957A-4F21-41F4-8192-1923ABEA30D0}" type="slidenum">
              <a:rPr lang="en-US" smtClean="0"/>
              <a:t>‹#›</a:t>
            </a:fld>
            <a:endParaRPr lang="en-US"/>
          </a:p>
        </p:txBody>
      </p:sp>
    </p:spTree>
    <p:extLst>
      <p:ext uri="{BB962C8B-B14F-4D97-AF65-F5344CB8AC3E}">
        <p14:creationId xmlns:p14="http://schemas.microsoft.com/office/powerpoint/2010/main" val="120378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322C22-297C-47C7-AE4C-F4A87CE6C508}" type="datetimeFigureOut">
              <a:rPr lang="en-US" smtClean="0"/>
              <a:t>5/25/2019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C8957A-4F21-41F4-8192-1923ABEA30D0}" type="slidenum">
              <a:rPr lang="en-US" smtClean="0"/>
              <a:t>‹#›</a:t>
            </a:fld>
            <a:endParaRPr lang="en-US"/>
          </a:p>
        </p:txBody>
      </p:sp>
    </p:spTree>
    <p:extLst>
      <p:ext uri="{BB962C8B-B14F-4D97-AF65-F5344CB8AC3E}">
        <p14:creationId xmlns:p14="http://schemas.microsoft.com/office/powerpoint/2010/main" val="39459974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322C22-297C-47C7-AE4C-F4A87CE6C508}" type="datetimeFigureOut">
              <a:rPr lang="en-US" smtClean="0"/>
              <a:t>5/25/2019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C8957A-4F21-41F4-8192-1923ABEA30D0}" type="slidenum">
              <a:rPr lang="en-US" smtClean="0"/>
              <a:t>‹#›</a:t>
            </a:fld>
            <a:endParaRPr lang="en-US"/>
          </a:p>
        </p:txBody>
      </p:sp>
    </p:spTree>
    <p:extLst>
      <p:ext uri="{BB962C8B-B14F-4D97-AF65-F5344CB8AC3E}">
        <p14:creationId xmlns:p14="http://schemas.microsoft.com/office/powerpoint/2010/main" val="3490331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9322C22-297C-47C7-AE4C-F4A87CE6C508}" type="datetimeFigureOut">
              <a:rPr lang="en-US" smtClean="0"/>
              <a:t>5/25/2019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C8957A-4F21-41F4-8192-1923ABEA30D0}" type="slidenum">
              <a:rPr lang="en-US" smtClean="0"/>
              <a:t>‹#›</a:t>
            </a:fld>
            <a:endParaRPr lang="en-US"/>
          </a:p>
        </p:txBody>
      </p:sp>
    </p:spTree>
    <p:extLst>
      <p:ext uri="{BB962C8B-B14F-4D97-AF65-F5344CB8AC3E}">
        <p14:creationId xmlns:p14="http://schemas.microsoft.com/office/powerpoint/2010/main" val="3570317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322C22-297C-47C7-AE4C-F4A87CE6C508}" type="datetimeFigureOut">
              <a:rPr lang="en-US" smtClean="0"/>
              <a:t>5/25/2019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C8957A-4F21-41F4-8192-1923ABEA30D0}" type="slidenum">
              <a:rPr lang="en-US" smtClean="0"/>
              <a:t>‹#›</a:t>
            </a:fld>
            <a:endParaRPr lang="en-US"/>
          </a:p>
        </p:txBody>
      </p:sp>
    </p:spTree>
    <p:extLst>
      <p:ext uri="{BB962C8B-B14F-4D97-AF65-F5344CB8AC3E}">
        <p14:creationId xmlns:p14="http://schemas.microsoft.com/office/powerpoint/2010/main" val="2712686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322C22-297C-47C7-AE4C-F4A87CE6C508}" type="datetimeFigureOut">
              <a:rPr lang="en-US" smtClean="0"/>
              <a:t>5/25/2019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C8957A-4F21-41F4-8192-1923ABEA30D0}" type="slidenum">
              <a:rPr lang="en-US" smtClean="0"/>
              <a:t>‹#›</a:t>
            </a:fld>
            <a:endParaRPr lang="en-US"/>
          </a:p>
        </p:txBody>
      </p:sp>
    </p:spTree>
    <p:extLst>
      <p:ext uri="{BB962C8B-B14F-4D97-AF65-F5344CB8AC3E}">
        <p14:creationId xmlns:p14="http://schemas.microsoft.com/office/powerpoint/2010/main" val="3076958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322C22-297C-47C7-AE4C-F4A87CE6C508}" type="datetimeFigureOut">
              <a:rPr lang="en-US" smtClean="0"/>
              <a:t>5/25/2019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C8957A-4F21-41F4-8192-1923ABEA30D0}" type="slidenum">
              <a:rPr lang="en-US" smtClean="0"/>
              <a:t>‹#›</a:t>
            </a:fld>
            <a:endParaRPr lang="en-US"/>
          </a:p>
        </p:txBody>
      </p:sp>
    </p:spTree>
    <p:extLst>
      <p:ext uri="{BB962C8B-B14F-4D97-AF65-F5344CB8AC3E}">
        <p14:creationId xmlns:p14="http://schemas.microsoft.com/office/powerpoint/2010/main" val="310348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9322C22-297C-47C7-AE4C-F4A87CE6C508}" type="datetimeFigureOut">
              <a:rPr lang="en-US" smtClean="0"/>
              <a:t>5/25/2019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AC8957A-4F21-41F4-8192-1923ABEA30D0}" type="slidenum">
              <a:rPr lang="en-US" smtClean="0"/>
              <a:t>‹#›</a:t>
            </a:fld>
            <a:endParaRPr lang="en-US"/>
          </a:p>
        </p:txBody>
      </p:sp>
    </p:spTree>
    <p:extLst>
      <p:ext uri="{BB962C8B-B14F-4D97-AF65-F5344CB8AC3E}">
        <p14:creationId xmlns:p14="http://schemas.microsoft.com/office/powerpoint/2010/main" val="1774019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9322C22-297C-47C7-AE4C-F4A87CE6C508}" type="datetimeFigureOut">
              <a:rPr lang="en-US" smtClean="0"/>
              <a:t>5/25/2019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AC8957A-4F21-41F4-8192-1923ABEA30D0}" type="slidenum">
              <a:rPr lang="en-US" smtClean="0"/>
              <a:t>‹#›</a:t>
            </a:fld>
            <a:endParaRPr lang="en-US"/>
          </a:p>
        </p:txBody>
      </p:sp>
    </p:spTree>
    <p:extLst>
      <p:ext uri="{BB962C8B-B14F-4D97-AF65-F5344CB8AC3E}">
        <p14:creationId xmlns:p14="http://schemas.microsoft.com/office/powerpoint/2010/main" val="2895133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39322C22-297C-47C7-AE4C-F4A87CE6C508}" type="datetimeFigureOut">
              <a:rPr lang="en-US" smtClean="0"/>
              <a:t>5/25/2019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AC8957A-4F21-41F4-8192-1923ABEA30D0}" type="slidenum">
              <a:rPr lang="en-US" smtClean="0"/>
              <a:t>‹#›</a:t>
            </a:fld>
            <a:endParaRPr lang="en-US"/>
          </a:p>
        </p:txBody>
      </p:sp>
    </p:spTree>
    <p:extLst>
      <p:ext uri="{BB962C8B-B14F-4D97-AF65-F5344CB8AC3E}">
        <p14:creationId xmlns:p14="http://schemas.microsoft.com/office/powerpoint/2010/main" val="123866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9322C22-297C-47C7-AE4C-F4A87CE6C508}" type="datetimeFigureOut">
              <a:rPr lang="en-US" smtClean="0"/>
              <a:t>5/25/2019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C8957A-4F21-41F4-8192-1923ABEA30D0}" type="slidenum">
              <a:rPr lang="en-US" smtClean="0"/>
              <a:t>‹#›</a:t>
            </a:fld>
            <a:endParaRPr lang="en-US"/>
          </a:p>
        </p:txBody>
      </p:sp>
    </p:spTree>
    <p:extLst>
      <p:ext uri="{BB962C8B-B14F-4D97-AF65-F5344CB8AC3E}">
        <p14:creationId xmlns:p14="http://schemas.microsoft.com/office/powerpoint/2010/main" val="3912300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9322C22-297C-47C7-AE4C-F4A87CE6C508}" type="datetimeFigureOut">
              <a:rPr lang="en-US" smtClean="0"/>
              <a:t>5/25/2019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AC8957A-4F21-41F4-8192-1923ABEA30D0}" type="slidenum">
              <a:rPr lang="en-US" smtClean="0"/>
              <a:t>‹#›</a:t>
            </a:fld>
            <a:endParaRPr lang="en-US"/>
          </a:p>
        </p:txBody>
      </p:sp>
    </p:spTree>
    <p:extLst>
      <p:ext uri="{BB962C8B-B14F-4D97-AF65-F5344CB8AC3E}">
        <p14:creationId xmlns:p14="http://schemas.microsoft.com/office/powerpoint/2010/main" val="2697576146"/>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5.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hyperlink" Target="http://the-happy-manager.com/tips/steps-in-decision-making/" TargetMode="Externa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1850" y="1709739"/>
            <a:ext cx="9213487" cy="1699668"/>
          </a:xfrm>
        </p:spPr>
        <p:txBody>
          <a:bodyPr>
            <a:normAutofit fontScale="90000"/>
          </a:bodyPr>
          <a:lstStyle/>
          <a:p>
            <a:r>
              <a:rPr lang="en-US" dirty="0"/>
              <a:t>A Presentation on Group </a:t>
            </a:r>
            <a:r>
              <a:rPr lang="en-US" dirty="0" err="1"/>
              <a:t>Development,Cohessiveness,Team</a:t>
            </a:r>
            <a:r>
              <a:rPr lang="en-US" dirty="0"/>
              <a:t> </a:t>
            </a:r>
            <a:r>
              <a:rPr lang="en-US" dirty="0" err="1"/>
              <a:t>Performance,Decision</a:t>
            </a:r>
            <a:r>
              <a:rPr lang="en-US" dirty="0"/>
              <a:t> Making</a:t>
            </a:r>
          </a:p>
        </p:txBody>
      </p:sp>
      <p:sp>
        <p:nvSpPr>
          <p:cNvPr id="7" name="Text Placeholder 6"/>
          <p:cNvSpPr>
            <a:spLocks noGrp="1"/>
          </p:cNvSpPr>
          <p:nvPr>
            <p:ph type="body" idx="1"/>
          </p:nvPr>
        </p:nvSpPr>
        <p:spPr/>
        <p:txBody>
          <a:bodyPr>
            <a:normAutofit fontScale="70000" lnSpcReduction="20000"/>
          </a:bodyPr>
          <a:lstStyle/>
          <a:p>
            <a:r>
              <a:rPr lang="en-US" dirty="0"/>
              <a:t>Submitted By:-</a:t>
            </a:r>
          </a:p>
          <a:p>
            <a:r>
              <a:rPr lang="en-US" dirty="0" err="1"/>
              <a:t>Chahat</a:t>
            </a:r>
            <a:r>
              <a:rPr lang="en-US" dirty="0"/>
              <a:t> (11501173)</a:t>
            </a:r>
          </a:p>
          <a:p>
            <a:r>
              <a:rPr lang="en-US" dirty="0" err="1"/>
              <a:t>Divya</a:t>
            </a:r>
            <a:r>
              <a:rPr lang="en-US" dirty="0"/>
              <a:t>(11501183)</a:t>
            </a:r>
          </a:p>
        </p:txBody>
      </p:sp>
    </p:spTree>
    <p:extLst>
      <p:ext uri="{BB962C8B-B14F-4D97-AF65-F5344CB8AC3E}">
        <p14:creationId xmlns:p14="http://schemas.microsoft.com/office/powerpoint/2010/main" val="4219332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dirty="0"/>
              <a:t>ADVANTAGES AND DISADVANTAGES OF GROUP COHESIVENESS</a:t>
            </a:r>
          </a:p>
        </p:txBody>
      </p:sp>
      <p:sp>
        <p:nvSpPr>
          <p:cNvPr id="3" name="Text Placeholder 2"/>
          <p:cNvSpPr>
            <a:spLocks noGrp="1"/>
          </p:cNvSpPr>
          <p:nvPr>
            <p:ph type="body" idx="1"/>
          </p:nvPr>
        </p:nvSpPr>
        <p:spPr/>
        <p:txBody>
          <a:bodyPr/>
          <a:lstStyle/>
          <a:p>
            <a:r>
              <a:rPr lang="en-IN" dirty="0"/>
              <a:t>ADVANTAGES	</a:t>
            </a:r>
          </a:p>
        </p:txBody>
      </p:sp>
      <p:sp>
        <p:nvSpPr>
          <p:cNvPr id="4" name="Content Placeholder 3"/>
          <p:cNvSpPr>
            <a:spLocks noGrp="1"/>
          </p:cNvSpPr>
          <p:nvPr>
            <p:ph sz="half" idx="2"/>
          </p:nvPr>
        </p:nvSpPr>
        <p:spPr/>
        <p:txBody>
          <a:bodyPr/>
          <a:lstStyle/>
          <a:p>
            <a:r>
              <a:rPr lang="en-IN" dirty="0"/>
              <a:t>experience lower levels of stress</a:t>
            </a:r>
          </a:p>
          <a:p>
            <a:r>
              <a:rPr lang="en-IN" dirty="0"/>
              <a:t>have lower rates of absenteeism</a:t>
            </a:r>
          </a:p>
          <a:p>
            <a:r>
              <a:rPr lang="en-IN" dirty="0"/>
              <a:t>have lower turnover rates</a:t>
            </a:r>
          </a:p>
          <a:p>
            <a:r>
              <a:rPr lang="en-IN" dirty="0"/>
              <a:t>experience greater job satisfaction and</a:t>
            </a:r>
          </a:p>
          <a:p>
            <a:r>
              <a:rPr lang="en-IN" dirty="0"/>
              <a:t>have more consistent individual productivity outcomes within the group</a:t>
            </a:r>
          </a:p>
        </p:txBody>
      </p:sp>
      <p:sp>
        <p:nvSpPr>
          <p:cNvPr id="5" name="Text Placeholder 4"/>
          <p:cNvSpPr>
            <a:spLocks noGrp="1"/>
          </p:cNvSpPr>
          <p:nvPr>
            <p:ph type="body" sz="quarter" idx="3"/>
          </p:nvPr>
        </p:nvSpPr>
        <p:spPr/>
        <p:txBody>
          <a:bodyPr/>
          <a:lstStyle/>
          <a:p>
            <a:r>
              <a:rPr lang="en-IN" dirty="0"/>
              <a:t>DISADVANTAGES</a:t>
            </a:r>
          </a:p>
        </p:txBody>
      </p:sp>
      <p:sp>
        <p:nvSpPr>
          <p:cNvPr id="6" name="Content Placeholder 5"/>
          <p:cNvSpPr>
            <a:spLocks noGrp="1"/>
          </p:cNvSpPr>
          <p:nvPr>
            <p:ph sz="quarter" idx="4"/>
          </p:nvPr>
        </p:nvSpPr>
        <p:spPr/>
        <p:txBody>
          <a:bodyPr/>
          <a:lstStyle/>
          <a:p>
            <a:r>
              <a:rPr lang="en-IN" b="1" dirty="0"/>
              <a:t>Group allegiance to unsatisfactory leaders</a:t>
            </a:r>
            <a:endParaRPr lang="en-IN" dirty="0"/>
          </a:p>
          <a:p>
            <a:r>
              <a:rPr lang="en-IN" b="1" dirty="0"/>
              <a:t>Unrealistic or inadequate goals</a:t>
            </a:r>
            <a:endParaRPr lang="en-IN" dirty="0"/>
          </a:p>
          <a:p>
            <a:r>
              <a:rPr lang="en-IN" b="1" dirty="0"/>
              <a:t>Excessive competitiveness with others outside the group</a:t>
            </a:r>
            <a:endParaRPr lang="en-IN" dirty="0"/>
          </a:p>
          <a:p>
            <a:r>
              <a:rPr lang="en-IN" b="1" dirty="0"/>
              <a:t>Attenuation of critical judgments within the group that are necessary for course correction</a:t>
            </a:r>
            <a:endParaRPr lang="en-IN" dirty="0"/>
          </a:p>
          <a:p>
            <a:endParaRPr lang="en-IN" dirty="0"/>
          </a:p>
        </p:txBody>
      </p:sp>
    </p:spTree>
    <p:extLst>
      <p:ext uri="{BB962C8B-B14F-4D97-AF65-F5344CB8AC3E}">
        <p14:creationId xmlns:p14="http://schemas.microsoft.com/office/powerpoint/2010/main" val="1807448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TEAM PERFORMANCE	</a:t>
            </a:r>
          </a:p>
        </p:txBody>
      </p:sp>
      <p:sp>
        <p:nvSpPr>
          <p:cNvPr id="3" name="Content Placeholder 2"/>
          <p:cNvSpPr>
            <a:spLocks noGrp="1"/>
          </p:cNvSpPr>
          <p:nvPr>
            <p:ph idx="1"/>
          </p:nvPr>
        </p:nvSpPr>
        <p:spPr/>
        <p:txBody>
          <a:bodyPr/>
          <a:lstStyle/>
          <a:p>
            <a:r>
              <a:rPr lang="en-IN" dirty="0"/>
              <a:t>Team - A team is a dynamic system of interrelationships between a group of people, linked to a common purpose</a:t>
            </a:r>
          </a:p>
          <a:p>
            <a:r>
              <a:rPr lang="en-IN" dirty="0"/>
              <a:t>Teams exist to produce results. The nature and measure of results vary from team to team, yet ultimately all teams are evaluated on their ability to produce results over time. Although there are times when a team must stay focused on the task, deadline and deliverables, the intensity of that focus is not sustainable. </a:t>
            </a:r>
          </a:p>
          <a:p>
            <a:endParaRPr lang="en-IN" dirty="0"/>
          </a:p>
        </p:txBody>
      </p:sp>
    </p:spTree>
    <p:extLst>
      <p:ext uri="{BB962C8B-B14F-4D97-AF65-F5344CB8AC3E}">
        <p14:creationId xmlns:p14="http://schemas.microsoft.com/office/powerpoint/2010/main" val="2726153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 of team performance	</a:t>
            </a:r>
          </a:p>
        </p:txBody>
      </p:sp>
      <p:sp>
        <p:nvSpPr>
          <p:cNvPr id="3" name="Content Placeholder 2"/>
          <p:cNvSpPr>
            <a:spLocks noGrp="1"/>
          </p:cNvSpPr>
          <p:nvPr>
            <p:ph idx="1"/>
          </p:nvPr>
        </p:nvSpPr>
        <p:spPr/>
        <p:txBody>
          <a:bodyPr/>
          <a:lstStyle/>
          <a:p>
            <a:r>
              <a:rPr lang="en-IN" dirty="0"/>
              <a:t>Expand leadership capacity and impact</a:t>
            </a:r>
          </a:p>
          <a:p>
            <a:r>
              <a:rPr lang="en-IN" dirty="0"/>
              <a:t>Accelerate relationship and results</a:t>
            </a:r>
          </a:p>
          <a:p>
            <a:r>
              <a:rPr lang="en-IN" dirty="0"/>
              <a:t>Engage in open and candid dialogue</a:t>
            </a:r>
          </a:p>
          <a:p>
            <a:r>
              <a:rPr lang="en-IN" dirty="0"/>
              <a:t>Develop powerful terms of engagement</a:t>
            </a:r>
          </a:p>
          <a:p>
            <a:r>
              <a:rPr lang="en-IN" dirty="0"/>
              <a:t>Build on collective strengths</a:t>
            </a:r>
          </a:p>
          <a:p>
            <a:r>
              <a:rPr lang="en-IN" dirty="0"/>
              <a:t>Maximize team dynamics</a:t>
            </a:r>
          </a:p>
          <a:p>
            <a:r>
              <a:rPr lang="en-IN" dirty="0"/>
              <a:t>Create a common vision and values</a:t>
            </a:r>
          </a:p>
          <a:p>
            <a:endParaRPr lang="en-IN" dirty="0"/>
          </a:p>
        </p:txBody>
      </p:sp>
    </p:spTree>
    <p:extLst>
      <p:ext uri="{BB962C8B-B14F-4D97-AF65-F5344CB8AC3E}">
        <p14:creationId xmlns:p14="http://schemas.microsoft.com/office/powerpoint/2010/main" val="2563110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8088" y="244699"/>
            <a:ext cx="7287275" cy="6473592"/>
          </a:xfrm>
          <a:prstGeom prst="rect">
            <a:avLst/>
          </a:prstGeom>
        </p:spPr>
      </p:pic>
    </p:spTree>
    <p:extLst>
      <p:ext uri="{BB962C8B-B14F-4D97-AF65-F5344CB8AC3E}">
        <p14:creationId xmlns:p14="http://schemas.microsoft.com/office/powerpoint/2010/main" val="739807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DECISION MAKING	</a:t>
            </a:r>
          </a:p>
        </p:txBody>
      </p:sp>
      <p:sp>
        <p:nvSpPr>
          <p:cNvPr id="3" name="Content Placeholder 2"/>
          <p:cNvSpPr>
            <a:spLocks noGrp="1"/>
          </p:cNvSpPr>
          <p:nvPr>
            <p:ph idx="1"/>
          </p:nvPr>
        </p:nvSpPr>
        <p:spPr/>
        <p:txBody>
          <a:bodyPr/>
          <a:lstStyle/>
          <a:p>
            <a:br>
              <a:rPr lang="en-IN" dirty="0"/>
            </a:br>
            <a:r>
              <a:rPr lang="en-IN" dirty="0"/>
              <a:t>The thought process of selecting a logical choice from the available options.</a:t>
            </a:r>
            <a:br>
              <a:rPr lang="en-IN" dirty="0"/>
            </a:br>
            <a:br>
              <a:rPr lang="en-IN" dirty="0"/>
            </a:br>
            <a:r>
              <a:rPr lang="en-IN" dirty="0"/>
              <a:t>When trying to make a good decision, a person must weight the positives and negatives of each option, and consider all the alternatives. For effective decision making, a person must be able to forecast the outcome of each option as well, and based on all these items, determine which option is the best for that particular situation.</a:t>
            </a:r>
            <a:br>
              <a:rPr lang="en-IN" dirty="0"/>
            </a:br>
            <a:endParaRPr lang="en-IN" dirty="0">
              <a:effectLst/>
            </a:endParaRPr>
          </a:p>
        </p:txBody>
      </p:sp>
    </p:spTree>
    <p:extLst>
      <p:ext uri="{BB962C8B-B14F-4D97-AF65-F5344CB8AC3E}">
        <p14:creationId xmlns:p14="http://schemas.microsoft.com/office/powerpoint/2010/main" val="1674764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STEPS OF DECISION MAKING</a:t>
            </a:r>
          </a:p>
        </p:txBody>
      </p:sp>
      <p:sp>
        <p:nvSpPr>
          <p:cNvPr id="3" name="Content Placeholder 2"/>
          <p:cNvSpPr>
            <a:spLocks noGrp="1"/>
          </p:cNvSpPr>
          <p:nvPr>
            <p:ph idx="1"/>
          </p:nvPr>
        </p:nvSpPr>
        <p:spPr/>
        <p:txBody>
          <a:bodyPr/>
          <a:lstStyle/>
          <a:p>
            <a:r>
              <a:rPr lang="en-IN" b="1" dirty="0"/>
              <a:t>Identify the decision.- </a:t>
            </a:r>
            <a:r>
              <a:rPr lang="en-IN" dirty="0"/>
              <a:t>The first step in making the right decision is recognizing the problem or opportunity and deciding to address it. Determine why this decision will make a difference to your customers or fellow employees.</a:t>
            </a:r>
          </a:p>
          <a:p>
            <a:r>
              <a:rPr lang="en-IN" b="1" dirty="0"/>
              <a:t>Gather information. </a:t>
            </a:r>
            <a:r>
              <a:rPr lang="en-IN" dirty="0"/>
              <a:t>Next, it’s time to gather information so that you can make a decision based on facts and data. This requires making a value judgment, determining what information is relevant to the decision at hand, along with how you can get it. Ask yourself what you need to know in order to make the right decision, then actively seek out anyone who needs to be involved.</a:t>
            </a:r>
          </a:p>
        </p:txBody>
      </p:sp>
    </p:spTree>
    <p:extLst>
      <p:ext uri="{BB962C8B-B14F-4D97-AF65-F5344CB8AC3E}">
        <p14:creationId xmlns:p14="http://schemas.microsoft.com/office/powerpoint/2010/main" val="2151939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321972"/>
            <a:ext cx="8946541" cy="5926427"/>
          </a:xfrm>
        </p:spPr>
        <p:txBody>
          <a:bodyPr/>
          <a:lstStyle/>
          <a:p>
            <a:r>
              <a:rPr lang="en-IN" b="1" dirty="0"/>
              <a:t>Identify alternatives.-- </a:t>
            </a:r>
            <a:r>
              <a:rPr lang="en-IN" dirty="0"/>
              <a:t>Once you have a clear understanding of the issue, it’s time to identify the various solutions at your disposal. It’s likely that you have many different options when it comes to making your decision, so it is important to come up with a range of options. This helps you determine which course of action is the best way to achieve your objective.</a:t>
            </a:r>
          </a:p>
          <a:p>
            <a:r>
              <a:rPr lang="en-IN" b="1" dirty="0"/>
              <a:t>Weigh the evidence.-- </a:t>
            </a:r>
            <a:r>
              <a:rPr lang="en-IN" dirty="0"/>
              <a:t>In this step, you’ll need to “</a:t>
            </a:r>
            <a:r>
              <a:rPr lang="en-IN" dirty="0">
                <a:hlinkClick r:id="rId2" tooltip="7 Steps in Decision Making"/>
              </a:rPr>
              <a:t>evaluate for feasibility, acceptability and desirability</a:t>
            </a:r>
            <a:r>
              <a:rPr lang="en-IN" dirty="0"/>
              <a:t>” to know which alternative is best, according to management experts Phil Higson and Anthony </a:t>
            </a:r>
            <a:r>
              <a:rPr lang="en-IN" dirty="0" err="1"/>
              <a:t>Sturgess</a:t>
            </a:r>
            <a:r>
              <a:rPr lang="en-IN" dirty="0"/>
              <a:t>. Managers need to be able to weigh pros and cons, then select the option that has the highest chances of success. It may be helpful to seek out a trusted second opinion to gain a new perspective on the issue at hand.</a:t>
            </a:r>
          </a:p>
          <a:p>
            <a:r>
              <a:rPr lang="en-IN" b="1" dirty="0"/>
              <a:t>Choose among alternatives.-- </a:t>
            </a:r>
            <a:r>
              <a:rPr lang="en-IN" dirty="0"/>
              <a:t>When it’s time to make your decision, be sure that you understand the risks involved with your chosen route. You may also choose a combination of alternatives now that you fully grasp all relevant information and potential risks.</a:t>
            </a:r>
          </a:p>
        </p:txBody>
      </p:sp>
    </p:spTree>
    <p:extLst>
      <p:ext uri="{BB962C8B-B14F-4D97-AF65-F5344CB8AC3E}">
        <p14:creationId xmlns:p14="http://schemas.microsoft.com/office/powerpoint/2010/main" val="244449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67425"/>
            <a:ext cx="8946541" cy="6080974"/>
          </a:xfrm>
        </p:spPr>
        <p:txBody>
          <a:bodyPr/>
          <a:lstStyle/>
          <a:p>
            <a:r>
              <a:rPr lang="en-IN" b="1" dirty="0"/>
              <a:t>Take action.-- </a:t>
            </a:r>
            <a:r>
              <a:rPr lang="en-IN" dirty="0"/>
              <a:t>Next, you’ll need to create a plan for implementation. This involves identifying what resources are required and gaining support from employees and stakeholders. Getting others </a:t>
            </a:r>
            <a:r>
              <a:rPr lang="en-IN" dirty="0" err="1"/>
              <a:t>onboard</a:t>
            </a:r>
            <a:r>
              <a:rPr lang="en-IN" dirty="0"/>
              <a:t> with your decision is a key component of executing your plan effectively, so be prepared to address any questions or concerns that may arise.</a:t>
            </a:r>
          </a:p>
          <a:p>
            <a:r>
              <a:rPr lang="en-IN" b="1" dirty="0"/>
              <a:t>Review your decision. --</a:t>
            </a:r>
            <a:r>
              <a:rPr lang="en-IN" dirty="0"/>
              <a:t>An often-overlooked but important step in the decision making process is evaluating your decision for effectiveness. Ask yourself what you did well and what can be improved next time.</a:t>
            </a:r>
          </a:p>
        </p:txBody>
      </p:sp>
    </p:spTree>
    <p:extLst>
      <p:ext uri="{BB962C8B-B14F-4D97-AF65-F5344CB8AC3E}">
        <p14:creationId xmlns:p14="http://schemas.microsoft.com/office/powerpoint/2010/main" val="1663129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5987" y="4986081"/>
            <a:ext cx="9404723" cy="1400530"/>
          </a:xfrm>
        </p:spPr>
        <p:txBody>
          <a:bodyPr/>
          <a:lstStyle/>
          <a:p>
            <a:r>
              <a:rPr lang="en-IN" dirty="0"/>
              <a:t>THANKYOU! </a:t>
            </a:r>
            <a:r>
              <a:rPr lang="en-IN" dirty="0">
                <a:sym typeface="Wingdings" panose="05000000000000000000" pitchFamily="2" charset="2"/>
              </a:rPr>
              <a:t></a:t>
            </a:r>
            <a:endParaRPr lang="en-IN" dirty="0"/>
          </a:p>
        </p:txBody>
      </p:sp>
    </p:spTree>
    <p:extLst>
      <p:ext uri="{BB962C8B-B14F-4D97-AF65-F5344CB8AC3E}">
        <p14:creationId xmlns:p14="http://schemas.microsoft.com/office/powerpoint/2010/main" val="955332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Contents</a:t>
            </a:r>
          </a:p>
        </p:txBody>
      </p:sp>
      <p:sp>
        <p:nvSpPr>
          <p:cNvPr id="5" name="Content Placeholder 4"/>
          <p:cNvSpPr>
            <a:spLocks noGrp="1"/>
          </p:cNvSpPr>
          <p:nvPr>
            <p:ph idx="1"/>
          </p:nvPr>
        </p:nvSpPr>
        <p:spPr/>
        <p:txBody>
          <a:bodyPr/>
          <a:lstStyle/>
          <a:p>
            <a:r>
              <a:rPr lang="en-US" dirty="0"/>
              <a:t>Group Development</a:t>
            </a:r>
          </a:p>
          <a:p>
            <a:r>
              <a:rPr lang="en-US" dirty="0"/>
              <a:t>Cohesiveness</a:t>
            </a:r>
          </a:p>
          <a:p>
            <a:r>
              <a:rPr lang="en-US" dirty="0"/>
              <a:t>Team performance</a:t>
            </a:r>
          </a:p>
          <a:p>
            <a:r>
              <a:rPr lang="en-US" dirty="0"/>
              <a:t>Decision Making</a:t>
            </a:r>
          </a:p>
          <a:p>
            <a:endParaRPr lang="en-US" dirty="0"/>
          </a:p>
        </p:txBody>
      </p:sp>
    </p:spTree>
    <p:extLst>
      <p:ext uri="{BB962C8B-B14F-4D97-AF65-F5344CB8AC3E}">
        <p14:creationId xmlns:p14="http://schemas.microsoft.com/office/powerpoint/2010/main" val="3671696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Group?</a:t>
            </a:r>
          </a:p>
        </p:txBody>
      </p:sp>
      <p:sp>
        <p:nvSpPr>
          <p:cNvPr id="3" name="Content Placeholder 2"/>
          <p:cNvSpPr>
            <a:spLocks noGrp="1"/>
          </p:cNvSpPr>
          <p:nvPr>
            <p:ph idx="1"/>
          </p:nvPr>
        </p:nvSpPr>
        <p:spPr/>
        <p:txBody>
          <a:bodyPr/>
          <a:lstStyle/>
          <a:p>
            <a:r>
              <a:rPr lang="en-US" dirty="0"/>
              <a:t>Before we know about group development, we should know </a:t>
            </a:r>
            <a:r>
              <a:rPr lang="en-US" b="1" i="1" dirty="0"/>
              <a:t>WHAT IS A GROUP??</a:t>
            </a:r>
          </a:p>
          <a:p>
            <a:r>
              <a:rPr lang="en-US" dirty="0"/>
              <a:t>A </a:t>
            </a:r>
            <a:r>
              <a:rPr lang="en-US" b="1" dirty="0"/>
              <a:t>Group</a:t>
            </a:r>
            <a:r>
              <a:rPr lang="en-US" dirty="0"/>
              <a:t> can be defined as two or more interacting and interdependent individuals who come together to achieve particular objectives.</a:t>
            </a:r>
          </a:p>
          <a:p>
            <a:r>
              <a:rPr lang="en-US" dirty="0"/>
              <a:t>A </a:t>
            </a:r>
            <a:r>
              <a:rPr lang="en-US" b="1" dirty="0"/>
              <a:t>Group</a:t>
            </a:r>
            <a:r>
              <a:rPr lang="en-US" dirty="0"/>
              <a:t> behavior can be stated as a course of action a </a:t>
            </a:r>
            <a:r>
              <a:rPr lang="en-US" b="1" dirty="0"/>
              <a:t>group</a:t>
            </a:r>
            <a:r>
              <a:rPr lang="en-US" dirty="0"/>
              <a:t> takes as a family. For example: Strike.</a:t>
            </a:r>
          </a:p>
          <a:p>
            <a:r>
              <a:rPr lang="en-US" dirty="0"/>
              <a:t>There are certain types in which group is divided in. Let’s know about them.</a:t>
            </a:r>
          </a:p>
        </p:txBody>
      </p:sp>
    </p:spTree>
    <p:extLst>
      <p:ext uri="{BB962C8B-B14F-4D97-AF65-F5344CB8AC3E}">
        <p14:creationId xmlns:p14="http://schemas.microsoft.com/office/powerpoint/2010/main" val="2443096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Groups</a:t>
            </a:r>
          </a:p>
        </p:txBody>
      </p:sp>
      <p:sp>
        <p:nvSpPr>
          <p:cNvPr id="3" name="Content Placeholder 2"/>
          <p:cNvSpPr>
            <a:spLocks noGrp="1"/>
          </p:cNvSpPr>
          <p:nvPr>
            <p:ph idx="1"/>
          </p:nvPr>
        </p:nvSpPr>
        <p:spPr>
          <a:xfrm>
            <a:off x="646112" y="1397727"/>
            <a:ext cx="9574540" cy="5164182"/>
          </a:xfrm>
        </p:spPr>
        <p:txBody>
          <a:bodyPr>
            <a:normAutofit fontScale="92500" lnSpcReduction="10000"/>
          </a:bodyPr>
          <a:lstStyle/>
          <a:p>
            <a:r>
              <a:rPr lang="en-US" dirty="0"/>
              <a:t>There are two types of groups an individual forms.</a:t>
            </a:r>
          </a:p>
          <a:p>
            <a:pPr marL="457200" indent="-457200">
              <a:buAutoNum type="arabicPeriod"/>
            </a:pPr>
            <a:r>
              <a:rPr lang="en-US" dirty="0"/>
              <a:t>Formal  Groups</a:t>
            </a:r>
          </a:p>
          <a:p>
            <a:pPr marL="457200" indent="-457200">
              <a:buAutoNum type="arabicPeriod"/>
            </a:pPr>
            <a:r>
              <a:rPr lang="en-US" dirty="0"/>
              <a:t>Informal Groups</a:t>
            </a:r>
          </a:p>
          <a:p>
            <a:pPr marL="0" indent="0">
              <a:buNone/>
            </a:pPr>
            <a:r>
              <a:rPr lang="en-US" dirty="0"/>
              <a:t> </a:t>
            </a:r>
            <a:r>
              <a:rPr lang="en-US" b="1" i="1" dirty="0"/>
              <a:t>Formal Groups:</a:t>
            </a:r>
          </a:p>
          <a:p>
            <a:pPr marL="0" indent="0">
              <a:buNone/>
            </a:pPr>
            <a:r>
              <a:rPr lang="en-US" dirty="0"/>
              <a:t>These are the type of work groups created by the organization and have designated work assignments and rooted tasks. The behavior of such groups is directed toward achieving organizational goals. These can be further divided into two sub-groups.</a:t>
            </a:r>
          </a:p>
          <a:p>
            <a:r>
              <a:rPr lang="en-US" b="1" dirty="0"/>
              <a:t>Command group</a:t>
            </a:r>
            <a:r>
              <a:rPr lang="en-US" dirty="0"/>
              <a:t> − It is a group consisting of individuals who report directly to the manager.</a:t>
            </a:r>
          </a:p>
          <a:p>
            <a:r>
              <a:rPr lang="en-US" b="1" dirty="0"/>
              <a:t>Interest group</a:t>
            </a:r>
            <a:r>
              <a:rPr lang="en-US" dirty="0"/>
              <a:t> − It is a group formed by individuals working together to achieve a specific objective. </a:t>
            </a:r>
            <a:r>
              <a:rPr lang="en-US" b="1" dirty="0"/>
              <a:t>Example</a:t>
            </a:r>
            <a:r>
              <a:rPr lang="en-US" dirty="0"/>
              <a:t> − A group of workers working on a project and reporting to the same manager is considered as a command group. A group of friends chilling out together is considered as interest group or say members of a club. </a:t>
            </a:r>
            <a:endParaRPr lang="en-US" b="1" i="1" dirty="0"/>
          </a:p>
        </p:txBody>
      </p:sp>
    </p:spTree>
    <p:extLst>
      <p:ext uri="{BB962C8B-B14F-4D97-AF65-F5344CB8AC3E}">
        <p14:creationId xmlns:p14="http://schemas.microsoft.com/office/powerpoint/2010/main" val="1940887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Groups(Continued……)</a:t>
            </a:r>
          </a:p>
        </p:txBody>
      </p:sp>
      <p:sp>
        <p:nvSpPr>
          <p:cNvPr id="3" name="Content Placeholder 2"/>
          <p:cNvSpPr>
            <a:spLocks noGrp="1"/>
          </p:cNvSpPr>
          <p:nvPr>
            <p:ph idx="1"/>
          </p:nvPr>
        </p:nvSpPr>
        <p:spPr/>
        <p:txBody>
          <a:bodyPr/>
          <a:lstStyle/>
          <a:p>
            <a:pPr marL="0" indent="0">
              <a:buNone/>
            </a:pPr>
            <a:r>
              <a:rPr lang="en-US" b="1" i="1" dirty="0"/>
              <a:t>Informal Groups:</a:t>
            </a:r>
          </a:p>
          <a:p>
            <a:pPr marL="0" indent="0">
              <a:buNone/>
            </a:pPr>
            <a:r>
              <a:rPr lang="en-US" dirty="0"/>
              <a:t>These groups are formed with friendships and common interests. These can be further classified into two sub-groups −</a:t>
            </a:r>
          </a:p>
          <a:p>
            <a:pPr marL="0" indent="0">
              <a:buNone/>
            </a:pPr>
            <a:r>
              <a:rPr lang="en-US" b="1" dirty="0"/>
              <a:t>Task group</a:t>
            </a:r>
            <a:r>
              <a:rPr lang="en-US" dirty="0"/>
              <a:t> − Those working together to finish a job or task is known as task group.</a:t>
            </a:r>
          </a:p>
          <a:p>
            <a:pPr marL="0" indent="0">
              <a:buNone/>
            </a:pPr>
            <a:r>
              <a:rPr lang="en-US" b="1" dirty="0"/>
              <a:t>Friendship group</a:t>
            </a:r>
            <a:r>
              <a:rPr lang="en-US" dirty="0"/>
              <a:t> − Those brought together because of their shared interests or common characteristics is known as friendship group.</a:t>
            </a:r>
          </a:p>
          <a:p>
            <a:pPr marL="0" indent="0">
              <a:buNone/>
            </a:pPr>
            <a:endParaRPr lang="en-US" b="1" i="1" dirty="0"/>
          </a:p>
        </p:txBody>
      </p:sp>
    </p:spTree>
    <p:extLst>
      <p:ext uri="{BB962C8B-B14F-4D97-AF65-F5344CB8AC3E}">
        <p14:creationId xmlns:p14="http://schemas.microsoft.com/office/powerpoint/2010/main" val="1025370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Groups are needed?</a:t>
            </a:r>
          </a:p>
        </p:txBody>
      </p:sp>
      <p:sp>
        <p:nvSpPr>
          <p:cNvPr id="3" name="Content Placeholder 2"/>
          <p:cNvSpPr>
            <a:spLocks noGrp="1"/>
          </p:cNvSpPr>
          <p:nvPr>
            <p:ph idx="1"/>
          </p:nvPr>
        </p:nvSpPr>
        <p:spPr>
          <a:xfrm>
            <a:off x="470264" y="1267098"/>
            <a:ext cx="9579590" cy="4981302"/>
          </a:xfrm>
        </p:spPr>
        <p:txBody>
          <a:bodyPr>
            <a:normAutofit fontScale="92500" lnSpcReduction="10000"/>
          </a:bodyPr>
          <a:lstStyle/>
          <a:p>
            <a:r>
              <a:rPr lang="en-US" dirty="0"/>
              <a:t>The following points help us understand the need of joining a group by individuals −</a:t>
            </a:r>
          </a:p>
          <a:p>
            <a:r>
              <a:rPr lang="en-US" b="1" dirty="0"/>
              <a:t>Security mirrors strength in numbers</a:t>
            </a:r>
            <a:r>
              <a:rPr lang="en-US" dirty="0"/>
              <a:t>. Status pinpoints a prestige that comes from belonging to a specific group. Inclusion in a group is considered as important because it provides recognition and status.</a:t>
            </a:r>
          </a:p>
          <a:p>
            <a:r>
              <a:rPr lang="en-US" b="1" dirty="0"/>
              <a:t>Self-esteem transmits people's feelings of self-worth</a:t>
            </a:r>
            <a:r>
              <a:rPr lang="en-US" dirty="0"/>
              <a:t>. Membership can sometimes raise feelings of self-esteem like being accepted into a highly valued group.</a:t>
            </a:r>
          </a:p>
          <a:p>
            <a:r>
              <a:rPr lang="en-US" b="1" dirty="0"/>
              <a:t>Affiliation with groups can meet one's social needs</a:t>
            </a:r>
            <a:r>
              <a:rPr lang="en-US" dirty="0"/>
              <a:t>. Work groups significantly contribute to meet the need for friendships and social relations.</a:t>
            </a:r>
          </a:p>
          <a:p>
            <a:r>
              <a:rPr lang="en-US" b="1" dirty="0"/>
              <a:t>Groups represent power</a:t>
            </a:r>
            <a:r>
              <a:rPr lang="en-US" dirty="0"/>
              <a:t>. What mostly cannot be achieved individually becomes possible with group effort. Power might be aimed to protect themselves from unreasonable demands. Informal groups provide options for individuals to practice power.</a:t>
            </a:r>
          </a:p>
          <a:p>
            <a:r>
              <a:rPr lang="en-US" b="1" dirty="0"/>
              <a:t>People may join a group for goal achievement</a:t>
            </a:r>
            <a:r>
              <a:rPr lang="en-US" dirty="0"/>
              <a:t>. Sometimes it takes more than one person to accomplish a particular task.</a:t>
            </a:r>
          </a:p>
          <a:p>
            <a:endParaRPr lang="en-US" dirty="0"/>
          </a:p>
        </p:txBody>
      </p:sp>
    </p:spTree>
    <p:extLst>
      <p:ext uri="{BB962C8B-B14F-4D97-AF65-F5344CB8AC3E}">
        <p14:creationId xmlns:p14="http://schemas.microsoft.com/office/powerpoint/2010/main" val="3802954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Group Development is important ?</a:t>
            </a:r>
          </a:p>
        </p:txBody>
      </p:sp>
      <p:sp>
        <p:nvSpPr>
          <p:cNvPr id="3" name="Content Placeholder 2"/>
          <p:cNvSpPr>
            <a:spLocks noGrp="1"/>
          </p:cNvSpPr>
          <p:nvPr>
            <p:ph idx="1"/>
          </p:nvPr>
        </p:nvSpPr>
        <p:spPr/>
        <p:txBody>
          <a:bodyPr/>
          <a:lstStyle/>
          <a:p>
            <a:r>
              <a:rPr lang="en-US" dirty="0"/>
              <a:t>It takes time, as each member brings unique personality traits, preferences, styles and experiences to the team.</a:t>
            </a:r>
          </a:p>
          <a:p>
            <a:r>
              <a:rPr lang="en-US" dirty="0"/>
              <a:t>They are able to produce quality work without </a:t>
            </a:r>
            <a:r>
              <a:rPr lang="en-US" b="1" dirty="0"/>
              <a:t>significant</a:t>
            </a:r>
            <a:r>
              <a:rPr lang="en-US" dirty="0"/>
              <a:t> friction. </a:t>
            </a:r>
          </a:p>
          <a:p>
            <a:r>
              <a:rPr lang="en-US" dirty="0"/>
              <a:t>Emphasis is strong toward accomplishment of </a:t>
            </a:r>
            <a:r>
              <a:rPr lang="en-US" b="1" dirty="0"/>
              <a:t>team</a:t>
            </a:r>
            <a:r>
              <a:rPr lang="en-US" dirty="0"/>
              <a:t> goals and members being focused on what is best for the </a:t>
            </a:r>
            <a:r>
              <a:rPr lang="en-US" b="1" dirty="0"/>
              <a:t>team</a:t>
            </a:r>
            <a:r>
              <a:rPr lang="en-US" dirty="0"/>
              <a:t>.  Such changes in the makeup of a </a:t>
            </a:r>
            <a:r>
              <a:rPr lang="en-US" b="1" dirty="0"/>
              <a:t>team</a:t>
            </a:r>
            <a:r>
              <a:rPr lang="en-US" dirty="0"/>
              <a:t>, including the introduction of new, strong personalities, can bring a </a:t>
            </a:r>
            <a:r>
              <a:rPr lang="en-US" b="1" dirty="0"/>
              <a:t>team</a:t>
            </a:r>
            <a:r>
              <a:rPr lang="en-US" dirty="0"/>
              <a:t> back to the Forming stage.</a:t>
            </a:r>
          </a:p>
        </p:txBody>
      </p:sp>
    </p:spTree>
    <p:extLst>
      <p:ext uri="{BB962C8B-B14F-4D97-AF65-F5344CB8AC3E}">
        <p14:creationId xmlns:p14="http://schemas.microsoft.com/office/powerpoint/2010/main" val="3500433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of Group Development</a:t>
            </a:r>
          </a:p>
        </p:txBody>
      </p:sp>
      <p:sp>
        <p:nvSpPr>
          <p:cNvPr id="3" name="Content Placeholder 2"/>
          <p:cNvSpPr>
            <a:spLocks noGrp="1"/>
          </p:cNvSpPr>
          <p:nvPr>
            <p:ph idx="1"/>
          </p:nvPr>
        </p:nvSpPr>
        <p:spPr>
          <a:xfrm>
            <a:off x="431074" y="1123406"/>
            <a:ext cx="9618779" cy="5124993"/>
          </a:xfrm>
        </p:spPr>
        <p:txBody>
          <a:bodyPr>
            <a:normAutofit/>
          </a:bodyPr>
          <a:lstStyle/>
          <a:p>
            <a:pPr marL="457200" indent="-457200">
              <a:buAutoNum type="arabicPeriod"/>
            </a:pPr>
            <a:r>
              <a:rPr lang="en-US" b="1" i="1" dirty="0"/>
              <a:t>Forming:- </a:t>
            </a:r>
            <a:r>
              <a:rPr lang="en-US" sz="1600" dirty="0"/>
              <a:t>This is where individuals come together for the first time, with the objective of working towards a common goal. It is critical at this time that team members get to know one another in order to remove barriers and learn about each other’s strengths and build trust. </a:t>
            </a:r>
          </a:p>
          <a:p>
            <a:pPr marL="457200" indent="-457200">
              <a:buAutoNum type="arabicPeriod"/>
            </a:pPr>
            <a:r>
              <a:rPr lang="en-US" b="1" i="1" dirty="0"/>
              <a:t>Storming:-</a:t>
            </a:r>
            <a:r>
              <a:rPr lang="en-US" sz="1600" dirty="0"/>
              <a:t>This is the most delicate stage of the team development process – where teams are most susceptible to failure or dissolution. That’s why a foundation of trust is so important. </a:t>
            </a:r>
            <a:endParaRPr lang="en-US" sz="1600" b="1" i="1" dirty="0"/>
          </a:p>
          <a:p>
            <a:pPr marL="457200" indent="-457200">
              <a:buAutoNum type="arabicPeriod"/>
            </a:pPr>
            <a:r>
              <a:rPr lang="en-US" b="1" i="1" dirty="0"/>
              <a:t>Norming:- </a:t>
            </a:r>
            <a:r>
              <a:rPr lang="en-US" sz="1600" dirty="0"/>
              <a:t>This stage marks the development of the team’s mission, values and goals. By establishing these agreed-upon norms, teams are able to set guidelines for appropriate and inappropriate </a:t>
            </a:r>
            <a:r>
              <a:rPr lang="en-US" sz="1600" dirty="0" err="1"/>
              <a:t>behaviour</a:t>
            </a:r>
            <a:r>
              <a:rPr lang="en-US" sz="1600" dirty="0"/>
              <a:t>. </a:t>
            </a:r>
          </a:p>
          <a:p>
            <a:pPr marL="457200" indent="-457200">
              <a:buAutoNum type="arabicPeriod"/>
            </a:pPr>
            <a:r>
              <a:rPr lang="en-US" b="1" i="1" dirty="0"/>
              <a:t>Performing:- </a:t>
            </a:r>
            <a:r>
              <a:rPr lang="en-US" sz="1600" dirty="0"/>
              <a:t>The performing stage is the most valuable to team success in a practice. At this stage, teams are ideally producing great results, working cohesively and optimizing each member’s strengths. </a:t>
            </a:r>
          </a:p>
          <a:p>
            <a:pPr marL="457200" indent="-457200">
              <a:buAutoNum type="arabicPeriod"/>
            </a:pPr>
            <a:r>
              <a:rPr lang="en-US" b="1" i="1" dirty="0"/>
              <a:t>Adjourning:- </a:t>
            </a:r>
            <a:r>
              <a:rPr lang="en-US" sz="1600" dirty="0"/>
              <a:t>This stage is undertaken after the completion of a particular task or objective. The group objectives should be fulfilled before adjournment. Leaders play a great role in the continuation and adjournment of the group.</a:t>
            </a:r>
            <a:endParaRPr lang="en-US" sz="1600" b="1" i="1" dirty="0"/>
          </a:p>
        </p:txBody>
      </p:sp>
    </p:spTree>
    <p:extLst>
      <p:ext uri="{BB962C8B-B14F-4D97-AF65-F5344CB8AC3E}">
        <p14:creationId xmlns:p14="http://schemas.microsoft.com/office/powerpoint/2010/main" val="1281466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GROUP COHESIVENESS?</a:t>
            </a:r>
          </a:p>
        </p:txBody>
      </p:sp>
      <p:sp>
        <p:nvSpPr>
          <p:cNvPr id="3" name="Content Placeholder 2"/>
          <p:cNvSpPr>
            <a:spLocks noGrp="1"/>
          </p:cNvSpPr>
          <p:nvPr>
            <p:ph idx="1"/>
          </p:nvPr>
        </p:nvSpPr>
        <p:spPr/>
        <p:txBody>
          <a:bodyPr/>
          <a:lstStyle/>
          <a:p>
            <a:r>
              <a:rPr lang="en-IN" sz="2400" b="1" dirty="0"/>
              <a:t>Group cohesiveness</a:t>
            </a:r>
            <a:r>
              <a:rPr lang="en-IN" sz="2400" dirty="0"/>
              <a:t> (also called </a:t>
            </a:r>
            <a:r>
              <a:rPr lang="en-IN" sz="2400" b="1" dirty="0"/>
              <a:t>group cohesion</a:t>
            </a:r>
            <a:r>
              <a:rPr lang="en-IN" sz="2400" dirty="0"/>
              <a:t> and social </a:t>
            </a:r>
            <a:r>
              <a:rPr lang="en-IN" sz="2400" b="1" dirty="0"/>
              <a:t>cohesion</a:t>
            </a:r>
            <a:r>
              <a:rPr lang="en-IN" sz="2400" dirty="0"/>
              <a:t>) arises when bonds link members of a social </a:t>
            </a:r>
            <a:r>
              <a:rPr lang="en-IN" sz="2400" b="1" dirty="0"/>
              <a:t>group</a:t>
            </a:r>
            <a:r>
              <a:rPr lang="en-IN" sz="2400" dirty="0"/>
              <a:t> to one another and to the </a:t>
            </a:r>
            <a:r>
              <a:rPr lang="en-IN" sz="2400" b="1" dirty="0"/>
              <a:t>group</a:t>
            </a:r>
            <a:r>
              <a:rPr lang="en-IN" sz="2400" dirty="0"/>
              <a:t> as a whole. Although </a:t>
            </a:r>
            <a:r>
              <a:rPr lang="en-IN" sz="2400" b="1" dirty="0"/>
              <a:t>cohesion</a:t>
            </a:r>
            <a:r>
              <a:rPr lang="en-IN" sz="2400" dirty="0"/>
              <a:t> is a multi-faceted process, it can be broken down into four main components: social relations, task relations, perceived unity, and emotions.</a:t>
            </a:r>
          </a:p>
          <a:p>
            <a:endParaRPr lang="en-IN" dirty="0"/>
          </a:p>
        </p:txBody>
      </p:sp>
    </p:spTree>
    <p:extLst>
      <p:ext uri="{BB962C8B-B14F-4D97-AF65-F5344CB8AC3E}">
        <p14:creationId xmlns:p14="http://schemas.microsoft.com/office/powerpoint/2010/main" val="11024844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524</TotalTime>
  <Words>1021</Words>
  <Application>Microsoft Office PowerPoint</Application>
  <PresentationFormat>Widescreen</PresentationFormat>
  <Paragraphs>80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Ion</vt:lpstr>
      <vt:lpstr>A Presentation on Group Development,Cohessiveness,Team Performance,Decision Making</vt:lpstr>
      <vt:lpstr>Contents</vt:lpstr>
      <vt:lpstr>What is Group?</vt:lpstr>
      <vt:lpstr>Types of Groups</vt:lpstr>
      <vt:lpstr>Types of Groups(Continued……)</vt:lpstr>
      <vt:lpstr>Why Groups are needed?</vt:lpstr>
      <vt:lpstr>Why Group Development is important ?</vt:lpstr>
      <vt:lpstr>Stages of Group Development</vt:lpstr>
      <vt:lpstr>WHAT IS GROUP COHESIVENESS?</vt:lpstr>
      <vt:lpstr>ADVANTAGES AND DISADVANTAGES OF GROUP COHESIVENESS</vt:lpstr>
      <vt:lpstr>TEAM PERFORMANCE </vt:lpstr>
      <vt:lpstr>Results of team performance </vt:lpstr>
      <vt:lpstr>PowerPoint Presentation</vt:lpstr>
      <vt:lpstr>DECISION MAKING </vt:lpstr>
      <vt:lpstr>STEPS OF DECISION MAKING</vt:lpstr>
      <vt:lpstr>PowerPoint Presentation</vt:lpstr>
      <vt:lpstr>PowerPoint Presentation</vt:lpstr>
      <vt:lpstr>THANKYOU!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Presentation on Group Development,Cohessiveness</dc:title>
  <dc:creator>Katyal</dc:creator>
  <cp:lastModifiedBy>divya badhan</cp:lastModifiedBy>
  <cp:revision>10</cp:revision>
  <dcterms:created xsi:type="dcterms:W3CDTF">2019-02-16T15:14:34Z</dcterms:created>
  <dcterms:modified xsi:type="dcterms:W3CDTF">2019-05-25T04:12:41Z</dcterms:modified>
</cp:coreProperties>
</file>