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62" r:id="rId2"/>
    <p:sldId id="463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53" r:id="rId11"/>
    <p:sldId id="452" r:id="rId12"/>
    <p:sldId id="467" r:id="rId13"/>
    <p:sldId id="468" r:id="rId14"/>
    <p:sldId id="469" r:id="rId15"/>
    <p:sldId id="464" r:id="rId16"/>
    <p:sldId id="465" r:id="rId17"/>
    <p:sldId id="479" r:id="rId18"/>
    <p:sldId id="481" r:id="rId19"/>
    <p:sldId id="470" r:id="rId20"/>
    <p:sldId id="471" r:id="rId21"/>
    <p:sldId id="472" r:id="rId22"/>
    <p:sldId id="473" r:id="rId23"/>
    <p:sldId id="474" r:id="rId24"/>
    <p:sldId id="476" r:id="rId25"/>
    <p:sldId id="477" r:id="rId26"/>
    <p:sldId id="4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55"/>
  </p:normalViewPr>
  <p:slideViewPr>
    <p:cSldViewPr snapToGrid="0" snapToObjects="1" showGuides="1">
      <p:cViewPr varScale="1">
        <p:scale>
          <a:sx n="94" d="100"/>
          <a:sy n="94" d="100"/>
        </p:scale>
        <p:origin x="7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2CC3F-69AC-3B4C-A45F-FC6F6764A0B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7B6F2-11D5-0B40-AC0E-A74F5243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7ED2-5BBF-A246-8D08-63DEA682789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5/11/18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1A4C-C656-2148-859E-AA022F0237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1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1E3417-39BB-3C45-8852-6AE3FCA55C7D}"/>
              </a:ext>
            </a:extLst>
          </p:cNvPr>
          <p:cNvSpPr/>
          <p:nvPr/>
        </p:nvSpPr>
        <p:spPr>
          <a:xfrm>
            <a:off x="1369236" y="2982639"/>
            <a:ext cx="9237259" cy="341816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D3B0C-0019-FE4E-AD37-AC8F4F4C7AF5}"/>
              </a:ext>
            </a:extLst>
          </p:cNvPr>
          <p:cNvSpPr txBox="1"/>
          <p:nvPr/>
        </p:nvSpPr>
        <p:spPr>
          <a:xfrm>
            <a:off x="2083557" y="2585408"/>
            <a:ext cx="80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entury Gothic" charset="0"/>
              </a:rPr>
              <a:t>https://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Century Gothic" charset="0"/>
              </a:rPr>
              <a:t>github.com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entury Gothic" charset="0"/>
              </a:rPr>
              <a:t>/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Century Gothic" charset="0"/>
              </a:rPr>
              <a:t>zmlabe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entury Gothic" charset="0"/>
              </a:rPr>
              <a:t>/MAPS_2018</a:t>
            </a:r>
            <a:endParaRPr lang="en-US" sz="2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ED9E7-FFCC-8643-B42D-3923A058D2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99324" y="2643818"/>
            <a:ext cx="4064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B0A68-3898-044C-A897-BAB3A236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607025" y="26438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C320C-09F6-904D-B886-2CB099F5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7" y="368490"/>
            <a:ext cx="9734265" cy="648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noFill/>
          <a:ln>
            <a:solidFill>
              <a:schemeClr val="dk1">
                <a:shade val="50000"/>
                <a:alpha val="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DB795-B427-E442-B035-90E1D6AB8DDC}"/>
              </a:ext>
            </a:extLst>
          </p:cNvPr>
          <p:cNvSpPr txBox="1"/>
          <p:nvPr/>
        </p:nvSpPr>
        <p:spPr>
          <a:xfrm>
            <a:off x="3809999" y="2400657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charset="0"/>
                <a:ea typeface="Century Gothic" charset="0"/>
                <a:cs typeface="Century Gothic" charset="0"/>
              </a:rPr>
              <a:t>~224 papers, to-date</a:t>
            </a:r>
            <a:endParaRPr lang="en-US" sz="2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7853F90-B190-814D-AEE8-39C4435BB166}"/>
              </a:ext>
            </a:extLst>
          </p:cNvPr>
          <p:cNvSpPr/>
          <p:nvPr/>
        </p:nvSpPr>
        <p:spPr>
          <a:xfrm>
            <a:off x="8877854" y="2252159"/>
            <a:ext cx="1114821" cy="79291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1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34158" y="4352658"/>
            <a:ext cx="6857388" cy="2381007"/>
            <a:chOff x="5112938" y="3592285"/>
            <a:chExt cx="6857388" cy="2381007"/>
          </a:xfrm>
        </p:grpSpPr>
        <p:sp>
          <p:nvSpPr>
            <p:cNvPr id="16" name="Rectangle 15"/>
            <p:cNvSpPr/>
            <p:nvPr/>
          </p:nvSpPr>
          <p:spPr>
            <a:xfrm>
              <a:off x="5112938" y="3592285"/>
              <a:ext cx="3227498" cy="238100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9000"/>
              </a:schemeClr>
            </a:solidFill>
            <a:ln w="1143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59087" y="3592285"/>
              <a:ext cx="3311239" cy="238100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9000"/>
              </a:schemeClr>
            </a:solidFill>
            <a:ln w="1143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C0397F-D276-2E4D-9E19-B231C6BA9592}"/>
              </a:ext>
            </a:extLst>
          </p:cNvPr>
          <p:cNvGrpSpPr/>
          <p:nvPr/>
        </p:nvGrpSpPr>
        <p:grpSpPr>
          <a:xfrm>
            <a:off x="2729551" y="218391"/>
            <a:ext cx="6815265" cy="6839198"/>
            <a:chOff x="5203110" y="191096"/>
            <a:chExt cx="6815265" cy="683919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86305" y="1576091"/>
              <a:ext cx="0" cy="302945"/>
            </a:xfrm>
            <a:prstGeom prst="line">
              <a:avLst/>
            </a:prstGeom>
            <a:ln w="1143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203110" y="3245901"/>
              <a:ext cx="6815265" cy="3784393"/>
              <a:chOff x="5155062" y="2489506"/>
              <a:chExt cx="6815265" cy="378439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155062" y="3596243"/>
                <a:ext cx="30298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Century Gothic" charset="0"/>
                    <a:ea typeface="Century Gothic" charset="0"/>
                    <a:cs typeface="Century Gothic" charset="0"/>
                  </a:rPr>
                  <a:t>Starting around 1998 to 2012</a:t>
                </a:r>
              </a:p>
              <a:p>
                <a:pPr algn="ctr"/>
                <a:endParaRPr lang="en-US" sz="2800" b="1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algn="ctr"/>
                <a:r>
                  <a:rPr lang="en-US" sz="2800" b="1" dirty="0">
                    <a:latin typeface="Century Gothic" charset="0"/>
                    <a:ea typeface="Century Gothic" charset="0"/>
                    <a:cs typeface="Century Gothic" charset="0"/>
                  </a:rPr>
                  <a:t>Definitions and statistics vary </a:t>
                </a:r>
                <a:endParaRPr lang="en-US" sz="28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endParaRPr lang="en-US" sz="2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659089" y="3592285"/>
                <a:ext cx="33112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Century Gothic" charset="0"/>
                    <a:ea typeface="Century Gothic" charset="0"/>
                    <a:cs typeface="Century Gothic" charset="0"/>
                  </a:rPr>
                  <a:t>Identified in the  IPCC AR5 report</a:t>
                </a:r>
              </a:p>
              <a:p>
                <a:pPr algn="ctr"/>
                <a:endParaRPr lang="en-US" sz="2800" b="1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pPr algn="ctr"/>
                <a:r>
                  <a:rPr lang="en-US" sz="2800" b="1" dirty="0">
                    <a:latin typeface="Century Gothic" charset="0"/>
                    <a:ea typeface="Century Gothic" charset="0"/>
                    <a:cs typeface="Century Gothic" charset="0"/>
                  </a:rPr>
                  <a:t>No consensus on cause of hiatus</a:t>
                </a:r>
                <a:endParaRPr lang="en-US" sz="2800" dirty="0">
                  <a:latin typeface="Century Gothic" charset="0"/>
                  <a:ea typeface="Century Gothic" charset="0"/>
                  <a:cs typeface="Century Gothic" charset="0"/>
                </a:endParaRPr>
              </a:p>
              <a:p>
                <a:endParaRPr lang="en-US" sz="28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8438257" y="2489506"/>
                <a:ext cx="1" cy="506753"/>
              </a:xfrm>
              <a:prstGeom prst="line">
                <a:avLst/>
              </a:prstGeom>
              <a:ln w="1143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8476848" y="3046669"/>
                <a:ext cx="1837858" cy="1504"/>
              </a:xfrm>
              <a:prstGeom prst="line">
                <a:avLst/>
              </a:prstGeom>
              <a:ln w="1143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0313166" y="2996259"/>
                <a:ext cx="1" cy="633546"/>
              </a:xfrm>
              <a:prstGeom prst="line">
                <a:avLst/>
              </a:prstGeom>
              <a:ln w="1143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504117" y="2996259"/>
                <a:ext cx="1" cy="554998"/>
              </a:xfrm>
              <a:prstGeom prst="line">
                <a:avLst/>
              </a:prstGeom>
              <a:ln w="1143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504117" y="3046669"/>
                <a:ext cx="1984246" cy="0"/>
              </a:xfrm>
              <a:prstGeom prst="line">
                <a:avLst/>
              </a:prstGeom>
              <a:ln w="1143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57725" y="191096"/>
              <a:ext cx="5187419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Global Warming Hiatus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7725" y="1860245"/>
              <a:ext cx="5187419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“slowdown” </a:t>
              </a:r>
              <a:r>
                <a:rPr lang="en-US" sz="2800" b="1" dirty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rPr>
                <a:t>of the increase in annual global mean surface temperature</a:t>
              </a:r>
              <a:endParaRPr lang="en-US" sz="28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3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F4CBF-7F34-4A4A-B943-F5A648D0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09CB8-E90B-814D-BCCA-2DA0EF14AD7C}"/>
              </a:ext>
            </a:extLst>
          </p:cNvPr>
          <p:cNvSpPr txBox="1"/>
          <p:nvPr/>
        </p:nvSpPr>
        <p:spPr>
          <a:xfrm>
            <a:off x="2083557" y="6208733"/>
            <a:ext cx="80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charset="0"/>
              </a:rPr>
              <a:t>Minimizes influence of seasonality</a:t>
            </a:r>
            <a:endParaRPr lang="en-US" sz="2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A9D0EA6-0A94-B74D-83BE-D3847688C5E6}"/>
              </a:ext>
            </a:extLst>
          </p:cNvPr>
          <p:cNvSpPr/>
          <p:nvPr/>
        </p:nvSpPr>
        <p:spPr>
          <a:xfrm>
            <a:off x="8902636" y="1453233"/>
            <a:ext cx="1537901" cy="1180785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04917-42D1-CB4B-88AB-640832E695E3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3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E8E99-71EF-6344-B4A1-EA07800A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33143-0300-A141-BDC9-FAD77A98FE49}"/>
              </a:ext>
            </a:extLst>
          </p:cNvPr>
          <p:cNvSpPr txBox="1"/>
          <p:nvPr/>
        </p:nvSpPr>
        <p:spPr>
          <a:xfrm>
            <a:off x="2083557" y="6208733"/>
            <a:ext cx="80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charset="0"/>
              </a:rPr>
              <a:t>Minimizes influence of ENSO variability</a:t>
            </a:r>
            <a:endParaRPr lang="en-US" sz="2800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1A0F52-AC51-7B45-9F74-5E90E0614040}"/>
              </a:ext>
            </a:extLst>
          </p:cNvPr>
          <p:cNvSpPr/>
          <p:nvPr/>
        </p:nvSpPr>
        <p:spPr>
          <a:xfrm>
            <a:off x="8902636" y="1453233"/>
            <a:ext cx="1537901" cy="1180785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76047-D211-EE4D-A56A-FB12856F8D05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1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3FE7AD-5C1A-7143-B8D9-C289FFE3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2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0B227-2B65-2B4D-B3EC-0BD272D6CA5E}"/>
              </a:ext>
            </a:extLst>
          </p:cNvPr>
          <p:cNvSpPr txBox="1"/>
          <p:nvPr/>
        </p:nvSpPr>
        <p:spPr>
          <a:xfrm>
            <a:off x="2083557" y="6208733"/>
            <a:ext cx="80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charset="0"/>
              </a:rPr>
              <a:t>Minimizes influence of 11-year solar cycle</a:t>
            </a:r>
            <a:endParaRPr lang="en-US" sz="28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478864C-8AAE-9E45-B4D2-4F268B8A1596}"/>
              </a:ext>
            </a:extLst>
          </p:cNvPr>
          <p:cNvSpPr/>
          <p:nvPr/>
        </p:nvSpPr>
        <p:spPr>
          <a:xfrm>
            <a:off x="8902636" y="1453233"/>
            <a:ext cx="1537901" cy="1180785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4627-696C-7C4F-B2BF-15101549BC9F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F4E758-4577-8D4F-A9C6-BEDA7623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4" y="0"/>
            <a:ext cx="10287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0FE2-DB85-8340-9B23-B7C1C80F916D}"/>
              </a:ext>
            </a:extLst>
          </p:cNvPr>
          <p:cNvSpPr txBox="1"/>
          <p:nvPr/>
        </p:nvSpPr>
        <p:spPr>
          <a:xfrm>
            <a:off x="2083557" y="217366"/>
            <a:ext cx="8024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Hiatus period?</a:t>
            </a:r>
            <a:endParaRPr lang="en-US" sz="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45BB3-331A-9F46-833A-80D945372EEB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6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8993B-E9AF-2C45-9F1B-2E04069C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4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5FE44-AA47-E74A-9A6C-28BEE723371E}"/>
              </a:ext>
            </a:extLst>
          </p:cNvPr>
          <p:cNvSpPr txBox="1"/>
          <p:nvPr/>
        </p:nvSpPr>
        <p:spPr>
          <a:xfrm>
            <a:off x="2083557" y="217366"/>
            <a:ext cx="8024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Hiatus period?</a:t>
            </a:r>
            <a:endParaRPr lang="en-US" sz="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09BD2-CB2A-C544-8999-F98F74012795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6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73EF9-50AF-C748-AFE6-B91F80E6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4" y="0"/>
            <a:ext cx="10287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AFE605-1D24-DE43-983E-A542AD806FD0}"/>
              </a:ext>
            </a:extLst>
          </p:cNvPr>
          <p:cNvSpPr txBox="1"/>
          <p:nvPr/>
        </p:nvSpPr>
        <p:spPr>
          <a:xfrm>
            <a:off x="2083557" y="217366"/>
            <a:ext cx="8024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Hiatus period?</a:t>
            </a:r>
            <a:endParaRPr lang="en-US" sz="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1670B-4A61-E147-8B23-37C687B05E97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6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8EFCB-5851-0F47-88F8-3DC81CFD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95508-A18F-4140-B272-5D77B7E410F3}"/>
              </a:ext>
            </a:extLst>
          </p:cNvPr>
          <p:cNvSpPr txBox="1"/>
          <p:nvPr/>
        </p:nvSpPr>
        <p:spPr>
          <a:xfrm>
            <a:off x="2083557" y="217366"/>
            <a:ext cx="8024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ANNUAL TEMPERATURES</a:t>
            </a:r>
            <a:endParaRPr lang="en-US" sz="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CE23D08-F463-B04C-B231-89530812674F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B795-CF8F-F047-89FC-B14C52DE8969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9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E2F26-EE21-6240-AB04-E7C504D8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45C35E87-596F-1B44-AC7F-F76D2A2A6655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7E8AE-6437-3943-8AF9-BAB6C4208820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0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6CD99-E879-1848-8C36-0B52C2790D69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0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968632-4438-C142-9F74-188DF91F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225B724A-7650-AD49-A202-E0F2C32D8960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CA8EB-5778-5C49-BBA8-9E1C7BB6B196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2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8102A-7CB5-A240-BB26-F10EDEE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9C4968E-789C-9548-8665-ECED2979DC63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B05E8-555E-F64F-B0EC-40379B9330FE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1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A7697-D957-CD48-8774-D96441CB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6E11D5C-0B5A-A240-9BE4-E972B48B5CD9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B24D0-1F1A-5244-9B9C-C3400DB30AD3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0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43D4E-2081-2B45-B7A2-62B35F6A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44E89DF-BD19-D04B-AF05-5B52D440DF20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8EAAE-DD55-9442-99C9-DE8C5E92DAB1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7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3DD54-C5A0-F248-A33A-5E54918E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E9BC6F-2CB7-5B47-B262-F46DE248B51E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16FEE-09E6-A542-B54F-3F9E319B92C0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7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4FD55-B5D2-374B-8BB8-220D40FC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967DE56-01F1-4245-86E6-355CE555AF43}"/>
              </a:ext>
            </a:extLst>
          </p:cNvPr>
          <p:cNvSpPr/>
          <p:nvPr/>
        </p:nvSpPr>
        <p:spPr>
          <a:xfrm>
            <a:off x="8902636" y="1453233"/>
            <a:ext cx="1323833" cy="1105469"/>
          </a:xfrm>
          <a:prstGeom prst="frame">
            <a:avLst>
              <a:gd name="adj1" fmla="val 4047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67E78-FCDF-B34D-9EB9-34BA98EEEB6C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1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760245-7BD5-0B49-886A-4DC4B1CB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B42D3-4A50-664B-8F39-4E216FB903E5}"/>
              </a:ext>
            </a:extLst>
          </p:cNvPr>
          <p:cNvSpPr txBox="1"/>
          <p:nvPr/>
        </p:nvSpPr>
        <p:spPr>
          <a:xfrm rot="16200000">
            <a:off x="-2829111" y="3198167"/>
            <a:ext cx="80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charset="0"/>
              </a:rPr>
              <a:t>Temperature Anomaly (°C)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72ECDE-DFC0-1B45-A2D0-C614FD2BC80D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F245-EC23-C443-96B0-8BA1BF176E99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0B94-4D57-5A48-B6AD-6760B0BFFA6D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BF07-202B-6341-A3B0-F92215ED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44" y="3417671"/>
            <a:ext cx="10713511" cy="256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1388-773D-9749-B093-2E3CA29D82C4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BF07-202B-6341-A3B0-F92215ED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44" y="3417671"/>
            <a:ext cx="10713511" cy="256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94A8B-5A50-314B-A528-F88C93E81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3846">
            <a:off x="285644" y="3581198"/>
            <a:ext cx="11427827" cy="11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941FA-93A6-6B49-B493-E2263E8EE5BE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BF07-202B-6341-A3B0-F92215ED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44" y="3417671"/>
            <a:ext cx="10713511" cy="256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94A8B-5A50-314B-A528-F88C93E81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3846">
            <a:off x="285644" y="3581198"/>
            <a:ext cx="11427827" cy="1184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217C7-3721-1E46-9337-5CC6E65EC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69267">
            <a:off x="347229" y="3905087"/>
            <a:ext cx="11497539" cy="14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E1246-B823-0F4E-B016-F9D405E46E6D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BF07-202B-6341-A3B0-F92215ED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44" y="3417671"/>
            <a:ext cx="10713511" cy="256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94A8B-5A50-314B-A528-F88C93E81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3846">
            <a:off x="285644" y="3581198"/>
            <a:ext cx="11427827" cy="1184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217C7-3721-1E46-9337-5CC6E65EC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69267">
            <a:off x="347229" y="3905087"/>
            <a:ext cx="11497539" cy="140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8FC8B-E2E8-6041-A479-AE53B0A73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42" y="3425186"/>
            <a:ext cx="10947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5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3A2FA-CBD4-6746-853C-B15734F32C13}"/>
              </a:ext>
            </a:extLst>
          </p:cNvPr>
          <p:cNvSpPr txBox="1"/>
          <p:nvPr/>
        </p:nvSpPr>
        <p:spPr>
          <a:xfrm>
            <a:off x="2240268" y="0"/>
            <a:ext cx="7711464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Global Warming Hiatus?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ED2C5-41F5-C049-A435-51AA4A08BC06}"/>
              </a:ext>
            </a:extLst>
          </p:cNvPr>
          <p:cNvSpPr/>
          <p:nvPr/>
        </p:nvSpPr>
        <p:spPr>
          <a:xfrm>
            <a:off x="1714035" y="102961"/>
            <a:ext cx="9237259" cy="28118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F52D-7F4E-E54F-A35E-79C70C11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3429000"/>
            <a:ext cx="9020991" cy="255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B6C6C-5779-2148-A130-1D171BAB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3" y="3428999"/>
            <a:ext cx="9020992" cy="25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26C88-5337-CF42-A2C6-47BCCC08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04268">
            <a:off x="3234138" y="3608327"/>
            <a:ext cx="5723726" cy="18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BF07-202B-6341-A3B0-F92215ED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44" y="3417671"/>
            <a:ext cx="10713511" cy="256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94A8B-5A50-314B-A528-F88C93E81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3846">
            <a:off x="285644" y="3581198"/>
            <a:ext cx="11427827" cy="1184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217C7-3721-1E46-9337-5CC6E65EC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69267">
            <a:off x="347229" y="3905087"/>
            <a:ext cx="11497539" cy="140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8FC8B-E2E8-6041-A479-AE53B0A73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42" y="3425186"/>
            <a:ext cx="109474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6F010B-9D27-6C41-96A5-F6A4EE496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777289"/>
            <a:ext cx="12192000" cy="2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20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193</Words>
  <Application>Microsoft Macintosh PowerPoint</Application>
  <PresentationFormat>Widescreen</PresentationFormat>
  <Paragraphs>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Labe</dc:creator>
  <cp:lastModifiedBy>Zachary Labe</cp:lastModifiedBy>
  <cp:revision>43</cp:revision>
  <dcterms:created xsi:type="dcterms:W3CDTF">2018-04-25T21:51:33Z</dcterms:created>
  <dcterms:modified xsi:type="dcterms:W3CDTF">2018-05-11T22:17:18Z</dcterms:modified>
</cp:coreProperties>
</file>