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59" r:id="rId5"/>
    <p:sldId id="268" r:id="rId6"/>
    <p:sldId id="266" r:id="rId7"/>
    <p:sldId id="267" r:id="rId8"/>
    <p:sldId id="260" r:id="rId9"/>
    <p:sldId id="262" r:id="rId10"/>
    <p:sldId id="263" r:id="rId11"/>
    <p:sldId id="265" r:id="rId12"/>
    <p:sldId id="264"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7727CD-3302-4128-AADE-805BBAB8CB99}"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264459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727CD-3302-4128-AADE-805BBAB8CB99}"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400976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727CD-3302-4128-AADE-805BBAB8CB99}"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182060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7727CD-3302-4128-AADE-805BBAB8CB99}"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75747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7727CD-3302-4128-AADE-805BBAB8CB99}"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194481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7727CD-3302-4128-AADE-805BBAB8CB99}"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270507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7727CD-3302-4128-AADE-805BBAB8CB99}"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45784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727CD-3302-4128-AADE-805BBAB8CB99}"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338432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727CD-3302-4128-AADE-805BBAB8CB99}"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338130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727CD-3302-4128-AADE-805BBAB8CB99}"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197573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727CD-3302-4128-AADE-805BBAB8CB99}"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27712-3D68-49F8-886C-B450FD98D282}" type="slidenum">
              <a:rPr lang="en-US" smtClean="0"/>
              <a:t>‹#›</a:t>
            </a:fld>
            <a:endParaRPr lang="en-US"/>
          </a:p>
        </p:txBody>
      </p:sp>
    </p:spTree>
    <p:extLst>
      <p:ext uri="{BB962C8B-B14F-4D97-AF65-F5344CB8AC3E}">
        <p14:creationId xmlns:p14="http://schemas.microsoft.com/office/powerpoint/2010/main" val="12080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727CD-3302-4128-AADE-805BBAB8CB99}" type="datetimeFigureOut">
              <a:rPr lang="en-US" smtClean="0"/>
              <a:t>11/28/2016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27712-3D68-49F8-886C-B450FD98D282}" type="slidenum">
              <a:rPr lang="en-US" smtClean="0"/>
              <a:t>‹#›</a:t>
            </a:fld>
            <a:endParaRPr lang="en-US"/>
          </a:p>
        </p:txBody>
      </p:sp>
    </p:spTree>
    <p:extLst>
      <p:ext uri="{BB962C8B-B14F-4D97-AF65-F5344CB8AC3E}">
        <p14:creationId xmlns:p14="http://schemas.microsoft.com/office/powerpoint/2010/main" val="192995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mobile device and its various types</a:t>
            </a:r>
            <a:endParaRPr lang="en-US" dirty="0"/>
          </a:p>
        </p:txBody>
      </p:sp>
      <p:sp>
        <p:nvSpPr>
          <p:cNvPr id="3" name="Content Placeholder 2"/>
          <p:cNvSpPr>
            <a:spLocks noGrp="1"/>
          </p:cNvSpPr>
          <p:nvPr>
            <p:ph idx="1"/>
          </p:nvPr>
        </p:nvSpPr>
        <p:spPr>
          <a:xfrm>
            <a:off x="457200" y="1600200"/>
            <a:ext cx="8229600" cy="5257800"/>
          </a:xfrm>
        </p:spPr>
        <p:txBody>
          <a:bodyPr/>
          <a:lstStyle/>
          <a:p>
            <a:r>
              <a:rPr lang="en-US" sz="2400" dirty="0" smtClean="0">
                <a:solidFill>
                  <a:schemeClr val="tx1"/>
                </a:solidFill>
                <a:latin typeface="Times New Roman" pitchFamily="18" charset="0"/>
                <a:cs typeface="Times New Roman" pitchFamily="18" charset="0"/>
              </a:rPr>
              <a:t>A portable computing device such as smartphone or tablet computer. </a:t>
            </a:r>
            <a:r>
              <a:rPr lang="en-US" sz="2400" dirty="0" smtClean="0"/>
              <a:t> </a:t>
            </a:r>
          </a:p>
          <a:p>
            <a:r>
              <a:rPr lang="en-US" sz="2400" dirty="0" smtClean="0"/>
              <a:t> </a:t>
            </a:r>
            <a:r>
              <a:rPr lang="en-US" sz="2400" dirty="0" smtClean="0">
                <a:latin typeface="Times New Roman" pitchFamily="18" charset="0"/>
                <a:cs typeface="Times New Roman" pitchFamily="18" charset="0"/>
              </a:rPr>
              <a:t>A mobile device is a general term for any type of handheld computer. </a:t>
            </a:r>
          </a:p>
          <a:p>
            <a:pPr marL="0" indent="0">
              <a:buNone/>
            </a:pPr>
            <a:r>
              <a:rPr lang="en-US" b="1" dirty="0" smtClean="0">
                <a:latin typeface="Times New Roman" pitchFamily="18" charset="0"/>
                <a:cs typeface="Times New Roman" pitchFamily="18" charset="0"/>
              </a:rPr>
              <a:t>Some mobile devices are:-</a:t>
            </a:r>
          </a:p>
          <a:p>
            <a:pPr marL="514350" indent="-514350">
              <a:buAutoNum type="arabicPeriod"/>
            </a:pPr>
            <a:r>
              <a:rPr lang="en-US" sz="2400" dirty="0" smtClean="0">
                <a:latin typeface="Times New Roman" pitchFamily="18" charset="0"/>
                <a:cs typeface="Times New Roman" pitchFamily="18" charset="0"/>
              </a:rPr>
              <a:t>tablets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514350" indent="-514350">
              <a:buAutoNum type="arabicPeriod"/>
            </a:pPr>
            <a:r>
              <a:rPr lang="en-US" sz="2400" dirty="0" smtClean="0">
                <a:latin typeface="Times New Roman" pitchFamily="18" charset="0"/>
                <a:cs typeface="Times New Roman" pitchFamily="18" charset="0"/>
              </a:rPr>
              <a:t>e-readers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457200" indent="-457200">
              <a:buAutoNum type="arabicPeriod" startAt="3"/>
            </a:pPr>
            <a:r>
              <a:rPr lang="en-US" sz="2400" dirty="0" smtClean="0">
                <a:latin typeface="Times New Roman" pitchFamily="18" charset="0"/>
                <a:cs typeface="Times New Roman" pitchFamily="18" charset="0"/>
              </a:rPr>
              <a:t>Smartphones</a:t>
            </a:r>
          </a:p>
          <a:p>
            <a:pPr marL="457200" indent="-457200">
              <a:buAutoNum type="arabicPeriod" startAt="3"/>
            </a:pPr>
            <a:r>
              <a:rPr lang="en-US" sz="2400" dirty="0" smtClean="0"/>
              <a:t>netbooks </a:t>
            </a:r>
          </a:p>
          <a:p>
            <a:pPr marL="457200" indent="-457200">
              <a:buAutoNum type="arabicPeriod" startAt="3"/>
            </a:pPr>
            <a:r>
              <a:rPr lang="en-US" sz="2400" dirty="0" smtClean="0"/>
              <a:t>personal </a:t>
            </a:r>
            <a:r>
              <a:rPr lang="en-US" sz="2400" dirty="0"/>
              <a:t>digital assistant (e.g. iPod </a:t>
            </a:r>
            <a:r>
              <a:rPr lang="en-US" sz="2400" dirty="0" smtClean="0"/>
              <a:t>Touch)</a:t>
            </a:r>
          </a:p>
          <a:p>
            <a:pPr marL="457200" indent="-457200">
              <a:buAutoNum type="arabicPeriod" startAt="3"/>
            </a:pPr>
            <a:r>
              <a:rPr lang="en-US" sz="2400" dirty="0" smtClean="0"/>
              <a:t>GPS </a:t>
            </a:r>
            <a:r>
              <a:rPr lang="en-US" sz="2400" dirty="0"/>
              <a:t>navigation device (a.k.a. car or personal navigation device)</a:t>
            </a:r>
          </a:p>
          <a:p>
            <a:pPr marL="514350" indent="-514350">
              <a:buAutoNum type="arabicPeriod"/>
            </a:pPr>
            <a:endParaRPr lang="en-US" sz="2400" dirty="0" smtClean="0">
              <a:latin typeface="Times New Roman" pitchFamily="18" charset="0"/>
              <a:cs typeface="Times New Roman" pitchFamily="18" charset="0"/>
            </a:endParaRPr>
          </a:p>
          <a:p>
            <a:pPr marL="514350" indent="-514350">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50187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85800"/>
            <a:ext cx="8229600" cy="5440363"/>
          </a:xfrm>
        </p:spPr>
        <p:txBody>
          <a:bodyPr>
            <a:normAutofit fontScale="62500" lnSpcReduction="20000"/>
          </a:bodyPr>
          <a:lstStyle/>
          <a:p>
            <a:pPr marL="0" indent="0">
              <a:buNone/>
            </a:pPr>
            <a:r>
              <a:rPr lang="en-US" dirty="0">
                <a:latin typeface="Times New Roman" pitchFamily="18" charset="0"/>
                <a:cs typeface="Times New Roman" pitchFamily="18" charset="0"/>
              </a:rPr>
              <a:t>The WWW standards for building a an application environment includes</a:t>
            </a:r>
            <a:r>
              <a:rPr lang="en-US"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Standard naming model - All servers and content on the WWW are named with an Internet-standard </a:t>
            </a:r>
            <a:r>
              <a:rPr lang="en-US" i="1" dirty="0">
                <a:latin typeface="Times New Roman" pitchFamily="18" charset="0"/>
                <a:cs typeface="Times New Roman" pitchFamily="18" charset="0"/>
              </a:rPr>
              <a:t>Uniform </a:t>
            </a:r>
            <a:r>
              <a:rPr lang="en-US" i="1" dirty="0" smtClean="0">
                <a:latin typeface="Times New Roman" pitchFamily="18" charset="0"/>
                <a:cs typeface="Times New Roman" pitchFamily="18" charset="0"/>
              </a:rPr>
              <a:t>Resource </a:t>
            </a:r>
            <a:r>
              <a:rPr lang="en-US" i="1" dirty="0">
                <a:latin typeface="Times New Roman" pitchFamily="18" charset="0"/>
                <a:cs typeface="Times New Roman" pitchFamily="18" charset="0"/>
              </a:rPr>
              <a:t>Locator</a:t>
            </a:r>
            <a:r>
              <a:rPr lang="en-US" dirty="0">
                <a:latin typeface="Times New Roman" pitchFamily="18" charset="0"/>
                <a:cs typeface="Times New Roman" pitchFamily="18" charset="0"/>
              </a:rPr>
              <a:t> (URL</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Content typing - All servers and content on the WWW is given a specific type thereby allowing web browsers to correctly process the content based on its type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Standard content formats - All web browsers </a:t>
            </a:r>
            <a:r>
              <a:rPr lang="en-US" dirty="0" smtClean="0">
                <a:latin typeface="Times New Roman" pitchFamily="18" charset="0"/>
                <a:cs typeface="Times New Roman" pitchFamily="18" charset="0"/>
              </a:rPr>
              <a:t>support </a:t>
            </a:r>
            <a:r>
              <a:rPr lang="en-US" dirty="0">
                <a:latin typeface="Times New Roman" pitchFamily="18" charset="0"/>
                <a:cs typeface="Times New Roman" pitchFamily="18" charset="0"/>
              </a:rPr>
              <a:t>a set of standard content formats, including HTML and </a:t>
            </a:r>
            <a:r>
              <a:rPr lang="en-US" dirty="0" smtClean="0">
                <a:latin typeface="Times New Roman" pitchFamily="18" charset="0"/>
                <a:cs typeface="Times New Roman" pitchFamily="18" charset="0"/>
              </a:rPr>
              <a:t>JavaScript.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Standard Protocols - </a:t>
            </a:r>
            <a:r>
              <a:rPr lang="en-US" dirty="0" smtClean="0">
                <a:latin typeface="Times New Roman" pitchFamily="18" charset="0"/>
                <a:cs typeface="Times New Roman" pitchFamily="18" charset="0"/>
              </a:rPr>
              <a:t>Standard </a:t>
            </a:r>
            <a:r>
              <a:rPr lang="en-US" dirty="0">
                <a:latin typeface="Times New Roman" pitchFamily="18" charset="0"/>
                <a:cs typeface="Times New Roman" pitchFamily="18" charset="0"/>
              </a:rPr>
              <a:t>networking protocols allow any web browser to communicate with any web server. The most commonly used protocol on the WWW is HTTP.</a:t>
            </a:r>
          </a:p>
          <a:p>
            <a:pPr marL="0" indent="0">
              <a:buNone/>
            </a:pPr>
            <a:r>
              <a:rPr lang="en-US" dirty="0" smtClean="0"/>
              <a:t> </a:t>
            </a:r>
            <a:r>
              <a:rPr lang="en-US" dirty="0" smtClean="0"/>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Example </a:t>
            </a:r>
            <a:r>
              <a:rPr lang="en-US" dirty="0">
                <a:latin typeface="Times New Roman" pitchFamily="18" charset="0"/>
                <a:cs typeface="Times New Roman" pitchFamily="18" charset="0"/>
                <a:hlinkClick r:id="rId2"/>
              </a:rPr>
              <a:t>https://www.google.co.in/</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27545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364163"/>
          </a:xfrm>
        </p:spPr>
        <p:txBody>
          <a:bodyPr>
            <a:normAutofit fontScale="92500"/>
          </a:bodyPr>
          <a:lstStyle/>
          <a:p>
            <a:pPr marL="0" indent="0" algn="just">
              <a:buNone/>
            </a:pPr>
            <a:r>
              <a:rPr lang="en-US" sz="2400" dirty="0">
                <a:latin typeface="Times New Roman" pitchFamily="18" charset="0"/>
                <a:cs typeface="Times New Roman" pitchFamily="18" charset="0"/>
              </a:rPr>
              <a:t>The WWW protocols define three classes of servers:</a:t>
            </a:r>
          </a:p>
          <a:p>
            <a:pPr algn="just"/>
            <a:r>
              <a:rPr lang="en-US" sz="2400" b="1" dirty="0">
                <a:latin typeface="Times New Roman" pitchFamily="18" charset="0"/>
                <a:cs typeface="Times New Roman" pitchFamily="18" charset="0"/>
              </a:rPr>
              <a:t>Origin Server </a:t>
            </a:r>
            <a:r>
              <a:rPr lang="en-US" sz="2400" dirty="0">
                <a:latin typeface="Times New Roman" pitchFamily="18" charset="0"/>
                <a:cs typeface="Times New Roman" pitchFamily="18" charset="0"/>
              </a:rPr>
              <a:t>- The server on which a given resource (content) resides or is to be created.</a:t>
            </a:r>
          </a:p>
          <a:p>
            <a:pPr algn="just"/>
            <a:r>
              <a:rPr lang="en-US" sz="2400" b="1" dirty="0">
                <a:latin typeface="Times New Roman" pitchFamily="18" charset="0"/>
                <a:cs typeface="Times New Roman" pitchFamily="18" charset="0"/>
              </a:rPr>
              <a:t>Proxy</a:t>
            </a:r>
            <a:r>
              <a:rPr lang="en-US" sz="2400" dirty="0">
                <a:latin typeface="Times New Roman" pitchFamily="18" charset="0"/>
                <a:cs typeface="Times New Roman" pitchFamily="18" charset="0"/>
              </a:rPr>
              <a:t> - An intermediary program that acts as both a server and a client for the purpose of making requests on behalf of other clients. The proxy typically resides between clients and servers that have not means of direct communications,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across a firewall. Requests are either serviced by the proxy program or passed on, with possible transactions, to other servers. A proxy must implement both the client and server requirements of the WWW specifications.</a:t>
            </a:r>
          </a:p>
          <a:p>
            <a:pPr algn="just"/>
            <a:r>
              <a:rPr lang="en-US" sz="2400" b="1" dirty="0">
                <a:latin typeface="Times New Roman" pitchFamily="18" charset="0"/>
                <a:cs typeface="Times New Roman" pitchFamily="18" charset="0"/>
              </a:rPr>
              <a:t>Gateway</a:t>
            </a:r>
            <a:r>
              <a:rPr lang="en-US" sz="2400" dirty="0">
                <a:latin typeface="Times New Roman" pitchFamily="18" charset="0"/>
                <a:cs typeface="Times New Roman" pitchFamily="18" charset="0"/>
              </a:rPr>
              <a:t> - A server which acts as an intermediary for some other server. Unlike a proxy, a gateway receives requests as if it were the origin server for the requested resource. The requesting client may not be aware that it is communicating with a gateway</a:t>
            </a:r>
          </a:p>
          <a:p>
            <a:endParaRPr lang="en-US" dirty="0"/>
          </a:p>
        </p:txBody>
      </p:sp>
    </p:spTree>
    <p:extLst>
      <p:ext uri="{BB962C8B-B14F-4D97-AF65-F5344CB8AC3E}">
        <p14:creationId xmlns:p14="http://schemas.microsoft.com/office/powerpoint/2010/main" val="3920804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ormAutofit/>
          </a:bodyPr>
          <a:lstStyle/>
          <a:p>
            <a:pPr algn="just"/>
            <a:r>
              <a:rPr lang="en-US" sz="2200" dirty="0">
                <a:latin typeface="Times New Roman" pitchFamily="18" charset="0"/>
                <a:cs typeface="Times New Roman" pitchFamily="18" charset="0"/>
              </a:rPr>
              <a:t>It borrows heavily from the WWW model and architecture and uses existing tools such as Web servers and XML tools. Optimizations and extensions have been made in order to support the characteristics of the wireless environment. Most of the existing WWW standards have been adopted and have been used as the starting point of the WAP technology</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010226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algn="just">
              <a:buNone/>
            </a:pPr>
            <a:r>
              <a:rPr lang="en-US" b="1" dirty="0" smtClean="0">
                <a:latin typeface="Times New Roman" pitchFamily="18" charset="0"/>
                <a:cs typeface="Times New Roman" pitchFamily="18" charset="0"/>
              </a:rPr>
              <a:t>Development environment for mobile devices</a:t>
            </a:r>
          </a:p>
          <a:p>
            <a:pPr marL="0" indent="0" algn="just">
              <a:buNone/>
            </a:pPr>
            <a:endParaRPr lang="en-US" dirty="0" smtClean="0">
              <a:latin typeface="Times New Roman" pitchFamily="18" charset="0"/>
              <a:cs typeface="Times New Roman" pitchFamily="18" charset="0"/>
            </a:endParaRPr>
          </a:p>
          <a:p>
            <a:pPr algn="just">
              <a:lnSpc>
                <a:spcPct val="120000"/>
              </a:lnSpc>
            </a:pPr>
            <a:r>
              <a:rPr lang="en-US" sz="2800" b="1" dirty="0" smtClean="0">
                <a:latin typeface="Times New Roman" pitchFamily="18" charset="0"/>
                <a:cs typeface="Times New Roman" pitchFamily="18" charset="0"/>
              </a:rPr>
              <a:t>Mobile application development</a:t>
            </a:r>
            <a:r>
              <a:rPr lang="en-US" sz="2800" dirty="0" smtClean="0">
                <a:latin typeface="Times New Roman" pitchFamily="18" charset="0"/>
                <a:cs typeface="Times New Roman" pitchFamily="18" charset="0"/>
              </a:rPr>
              <a:t> is a term used to denote the act or process by which application software is developed</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for mobile devices, such as personal digital assistants ,enterprise digital assistants or mobile phones. These applications can be pre-installed on phones during manufacturing platforms, or delivered as web applications using server-side or client-side processing (e.g., JavaScript) to provide an "application-like" experience within a Web browser. Application software developers also must consider a long array of screen sizes, hardware specifications, and configurations because of intense competition in mobile software and changes within each of the platforms.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Mobile app development has been steadily growing, in revenues and jobs created.</a:t>
            </a:r>
          </a:p>
          <a:p>
            <a:pPr marL="0" indent="0">
              <a:lnSpc>
                <a:spcPct val="120000"/>
              </a:lnSpc>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56360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477000"/>
          </a:xfrm>
        </p:spPr>
        <p:txBody>
          <a:bodyPr>
            <a:normAutofit/>
          </a:bodyPr>
          <a:lstStyle/>
          <a:p>
            <a:pPr marL="0" indent="0">
              <a:buNone/>
            </a:pPr>
            <a:r>
              <a:rPr lang="en-US" b="1" dirty="0" smtClean="0">
                <a:latin typeface="Times New Roman" pitchFamily="18" charset="0"/>
                <a:cs typeface="Times New Roman" pitchFamily="18" charset="0"/>
              </a:rPr>
              <a:t>TABLETS</a:t>
            </a:r>
          </a:p>
          <a:p>
            <a:r>
              <a:rPr lang="en-US" sz="2400" dirty="0" smtClean="0">
                <a:latin typeface="Times New Roman" pitchFamily="18" charset="0"/>
                <a:cs typeface="Times New Roman" pitchFamily="18" charset="0"/>
              </a:rPr>
              <a:t>Like </a:t>
            </a:r>
            <a:r>
              <a:rPr lang="en-US" sz="2400" dirty="0">
                <a:latin typeface="Times New Roman" pitchFamily="18" charset="0"/>
                <a:cs typeface="Times New Roman" pitchFamily="18" charset="0"/>
              </a:rPr>
              <a:t>laptops, </a:t>
            </a:r>
            <a:r>
              <a:rPr lang="en-US" sz="2400" b="1" dirty="0">
                <a:latin typeface="Times New Roman" pitchFamily="18" charset="0"/>
                <a:cs typeface="Times New Roman" pitchFamily="18" charset="0"/>
              </a:rPr>
              <a:t>tablet computers</a:t>
            </a:r>
            <a:r>
              <a:rPr lang="en-US" sz="2400" dirty="0">
                <a:latin typeface="Times New Roman" pitchFamily="18" charset="0"/>
                <a:cs typeface="Times New Roman" pitchFamily="18" charset="0"/>
              </a:rPr>
              <a:t> are designed to be portable. However, they provide a different computing experience. The most obvious difference is that tablet computers don't have keyboards or touchpads. Instead, the entire screen is touch-sensitive, allowing you to type on a </a:t>
            </a:r>
            <a:r>
              <a:rPr lang="en-US" sz="2400" b="1" dirty="0">
                <a:latin typeface="Times New Roman" pitchFamily="18" charset="0"/>
                <a:cs typeface="Times New Roman" pitchFamily="18" charset="0"/>
              </a:rPr>
              <a:t>virtual keyboard</a:t>
            </a:r>
            <a:r>
              <a:rPr lang="en-US" sz="2400" dirty="0">
                <a:latin typeface="Times New Roman" pitchFamily="18" charset="0"/>
                <a:cs typeface="Times New Roman" pitchFamily="18" charset="0"/>
              </a:rPr>
              <a:t> and use your finger as a mouse pointer</a:t>
            </a:r>
            <a:r>
              <a:rPr lang="en-US" sz="2400" dirty="0" smtClean="0">
                <a:latin typeface="Times New Roman" pitchFamily="18" charset="0"/>
                <a:cs typeface="Times New Roman" pitchFamily="18" charset="0"/>
              </a:rPr>
              <a:t>. </a:t>
            </a:r>
          </a:p>
          <a:p>
            <a:pPr marL="0" indent="0">
              <a:buNone/>
            </a:pPr>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76200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594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200" b="1" dirty="0" smtClean="0">
                <a:latin typeface="Times New Roman" pitchFamily="18" charset="0"/>
                <a:cs typeface="Times New Roman" pitchFamily="18" charset="0"/>
              </a:rPr>
              <a:t>E- Readers</a:t>
            </a:r>
          </a:p>
          <a:p>
            <a:pPr algn="just"/>
            <a:r>
              <a:rPr lang="en-US" sz="2200" dirty="0" smtClean="0">
                <a:latin typeface="Times New Roman" pitchFamily="18" charset="0"/>
                <a:cs typeface="Times New Roman" pitchFamily="18" charset="0"/>
              </a:rPr>
              <a:t>E-book readers—also called e-readers—are similar to tablet computers, except they are mainly designed for reading e-books (digital, downloadable books). Notable examples include the Amazon Kindle, Barnes &amp; Noble Nook, and</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Kobo. Most e-readers use an e-ink display, which is easier to read than a traditional computer display. You can even read in bright sunlight, just like if you were reading a regular book. </a:t>
            </a:r>
            <a:endParaRPr lang="en-US" sz="2200" b="1" dirty="0" smtClean="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10000"/>
            <a:ext cx="2362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82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3600" b="1" dirty="0" smtClean="0">
                <a:latin typeface="Times New Roman" pitchFamily="18" charset="0"/>
                <a:cs typeface="Times New Roman" pitchFamily="18" charset="0"/>
              </a:rPr>
              <a:t>Smartphones</a:t>
            </a:r>
          </a:p>
          <a:p>
            <a:pPr algn="just"/>
            <a:r>
              <a:rPr lang="en-US" sz="2400" dirty="0">
                <a:latin typeface="Times New Roman" pitchFamily="18" charset="0"/>
                <a:cs typeface="Times New Roman" pitchFamily="18" charset="0"/>
              </a:rPr>
              <a:t>A smartphone is a more powerful version of a traditional cell phone. In addition to the same basic features—phone calls, voicemail, text messaging—smartphones </a:t>
            </a:r>
            <a:r>
              <a:rPr lang="en-US" sz="2400" dirty="0" smtClean="0">
                <a:latin typeface="Times New Roman" pitchFamily="18" charset="0"/>
                <a:cs typeface="Times New Roman" pitchFamily="18" charset="0"/>
              </a:rPr>
              <a:t>can </a:t>
            </a:r>
            <a:r>
              <a:rPr lang="en-US" sz="2400" b="1" dirty="0" smtClean="0">
                <a:latin typeface="Times New Roman" pitchFamily="18" charset="0"/>
                <a:cs typeface="Times New Roman" pitchFamily="18" charset="0"/>
              </a:rPr>
              <a:t>connect </a:t>
            </a:r>
            <a:r>
              <a:rPr lang="en-US" sz="2400" b="1" dirty="0">
                <a:latin typeface="Times New Roman" pitchFamily="18" charset="0"/>
                <a:cs typeface="Times New Roman" pitchFamily="18" charset="0"/>
              </a:rPr>
              <a:t>to the Internet</a:t>
            </a:r>
            <a:r>
              <a:rPr lang="en-US" sz="2400" dirty="0">
                <a:latin typeface="Times New Roman" pitchFamily="18" charset="0"/>
                <a:cs typeface="Times New Roman" pitchFamily="18" charset="0"/>
              </a:rPr>
              <a:t> over Wi-Fi or a cellular network (which requires purchasing a monthly </a:t>
            </a:r>
            <a:r>
              <a:rPr lang="en-US" sz="2400" b="1" dirty="0">
                <a:latin typeface="Times New Roman" pitchFamily="18" charset="0"/>
                <a:cs typeface="Times New Roman" pitchFamily="18" charset="0"/>
              </a:rPr>
              <a:t>data plan</a:t>
            </a:r>
            <a:r>
              <a:rPr lang="en-US" sz="2400" dirty="0">
                <a:latin typeface="Times New Roman" pitchFamily="18" charset="0"/>
                <a:cs typeface="Times New Roman" pitchFamily="18" charset="0"/>
              </a:rPr>
              <a:t>). This means you can use a smartphone for the same things you would normally do on a computer, such as checking your email, browsing the Web, or shopping online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p>
          <a:p>
            <a:pPr marL="0" indent="0">
              <a:buNone/>
            </a:pPr>
            <a:endParaRPr lang="en-US" sz="36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038600"/>
            <a:ext cx="5486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94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marL="0" indent="0">
              <a:buNone/>
            </a:pPr>
            <a:r>
              <a:rPr lang="en-US" sz="2400" b="1" dirty="0" smtClean="0">
                <a:latin typeface="Times New Roman" pitchFamily="18" charset="0"/>
                <a:cs typeface="Times New Roman" pitchFamily="18" charset="0"/>
              </a:rPr>
              <a:t>Netbooks</a:t>
            </a:r>
            <a:r>
              <a:rPr lang="en-US" sz="2400" dirty="0" smtClean="0"/>
              <a:t> </a:t>
            </a:r>
          </a:p>
          <a:p>
            <a:pPr algn="just"/>
            <a:r>
              <a:rPr lang="en-US" sz="2200" dirty="0" smtClean="0">
                <a:latin typeface="Times New Roman" pitchFamily="18" charset="0"/>
                <a:cs typeface="Times New Roman" pitchFamily="18" charset="0"/>
              </a:rPr>
              <a:t>A netbook is a small, light, low-power notebook computer that has less processing power than a full-sized laptop but is still suitable for word processing, running a Web browser and connecting wirelessly to the Internet. </a:t>
            </a:r>
            <a:r>
              <a:rPr lang="en-US" dirty="0" smtClean="0">
                <a:latin typeface="Times New Roman" pitchFamily="18" charset="0"/>
                <a:cs typeface="Times New Roman" pitchFamily="18" charset="0"/>
              </a:rPr>
              <a:t> </a:t>
            </a:r>
          </a:p>
          <a:p>
            <a:pPr algn="just"/>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743200"/>
            <a:ext cx="3505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454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92763"/>
          </a:xfrm>
        </p:spPr>
        <p:txBody>
          <a:bodyPr>
            <a:normAutofit/>
          </a:bodyPr>
          <a:lstStyle/>
          <a:p>
            <a:pPr marL="0" indent="0">
              <a:buNone/>
            </a:pPr>
            <a:r>
              <a:rPr lang="en-US" b="1" dirty="0">
                <a:latin typeface="Times New Roman" pitchFamily="18" charset="0"/>
                <a:cs typeface="Times New Roman" pitchFamily="18" charset="0"/>
              </a:rPr>
              <a:t>P</a:t>
            </a:r>
            <a:r>
              <a:rPr lang="en-US" b="1" dirty="0" smtClean="0">
                <a:latin typeface="Times New Roman" pitchFamily="18" charset="0"/>
                <a:cs typeface="Times New Roman" pitchFamily="18" charset="0"/>
              </a:rPr>
              <a:t>ersonal digital assistant (e.g. iPod Touch)</a:t>
            </a:r>
          </a:p>
          <a:p>
            <a:pPr algn="just"/>
            <a:r>
              <a:rPr lang="en-US" sz="2400" b="1" dirty="0">
                <a:latin typeface="Times New Roman" pitchFamily="18" charset="0"/>
                <a:cs typeface="Times New Roman" pitchFamily="18" charset="0"/>
              </a:rPr>
              <a:t>PDA</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personal digital assistant</a:t>
            </a:r>
            <a:r>
              <a:rPr lang="en-US" sz="2400" dirty="0">
                <a:latin typeface="Times New Roman" pitchFamily="18" charset="0"/>
                <a:cs typeface="Times New Roman" pitchFamily="18" charset="0"/>
              </a:rPr>
              <a:t>) is a term for any small mobile hand-held device that provides computing and information storage and retrieval capabilities </a:t>
            </a:r>
            <a:r>
              <a:rPr lang="en-US" sz="2400" dirty="0" err="1">
                <a:latin typeface="Times New Roman" pitchFamily="18" charset="0"/>
                <a:cs typeface="Times New Roman" pitchFamily="18" charset="0"/>
              </a:rPr>
              <a:t>for</a:t>
            </a:r>
            <a:r>
              <a:rPr lang="en-US" sz="2400" b="1" dirty="0" err="1">
                <a:latin typeface="Times New Roman" pitchFamily="18" charset="0"/>
                <a:cs typeface="Times New Roman" pitchFamily="18" charset="0"/>
              </a:rPr>
              <a:t>personal</a:t>
            </a:r>
            <a:r>
              <a:rPr lang="en-US" sz="2400" dirty="0">
                <a:latin typeface="Times New Roman" pitchFamily="18" charset="0"/>
                <a:cs typeface="Times New Roman" pitchFamily="18" charset="0"/>
              </a:rPr>
              <a:t> or business use, often for keeping schedule calendars and address book information handy. </a:t>
            </a:r>
            <a:r>
              <a:rPr lang="en-US" sz="2400"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a:p>
            <a:pPr marL="0" indent="0">
              <a:buNone/>
            </a:pPr>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47625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678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dirty="0" smtClean="0"/>
              <a:t>GPS navigation device</a:t>
            </a:r>
          </a:p>
          <a:p>
            <a:pPr marL="0" indent="0" algn="just">
              <a:buNone/>
            </a:pPr>
            <a:r>
              <a:rPr lang="en-US" sz="2200" dirty="0">
                <a:latin typeface="Times New Roman" pitchFamily="18" charset="0"/>
                <a:cs typeface="Times New Roman" pitchFamily="18" charset="0"/>
              </a:rPr>
              <a:t>A </a:t>
            </a:r>
            <a:r>
              <a:rPr lang="en-US" sz="2200" b="1" dirty="0">
                <a:latin typeface="Times New Roman" pitchFamily="18" charset="0"/>
                <a:cs typeface="Times New Roman" pitchFamily="18" charset="0"/>
              </a:rPr>
              <a:t>GPS navigation</a:t>
            </a:r>
            <a:r>
              <a:rPr lang="en-US" sz="2200" dirty="0">
                <a:latin typeface="Times New Roman" pitchFamily="18" charset="0"/>
                <a:cs typeface="Times New Roman" pitchFamily="18" charset="0"/>
              </a:rPr>
              <a:t> system is a </a:t>
            </a:r>
            <a:r>
              <a:rPr lang="en-US" sz="2200" b="1" dirty="0">
                <a:latin typeface="Times New Roman" pitchFamily="18" charset="0"/>
                <a:cs typeface="Times New Roman" pitchFamily="18" charset="0"/>
              </a:rPr>
              <a:t>GPS</a:t>
            </a:r>
            <a:r>
              <a:rPr lang="en-US" sz="2200" dirty="0">
                <a:latin typeface="Times New Roman" pitchFamily="18" charset="0"/>
                <a:cs typeface="Times New Roman" pitchFamily="18" charset="0"/>
              </a:rPr>
              <a:t> receiver and audio/video (AV) components designed for a specific purpose such as a car-based or hand-held </a:t>
            </a:r>
            <a:r>
              <a:rPr lang="en-US" sz="2200" b="1" dirty="0">
                <a:latin typeface="Times New Roman" pitchFamily="18" charset="0"/>
                <a:cs typeface="Times New Roman" pitchFamily="18" charset="0"/>
              </a:rPr>
              <a:t>device</a:t>
            </a:r>
            <a:r>
              <a:rPr lang="en-US" sz="2200" dirty="0">
                <a:latin typeface="Times New Roman" pitchFamily="18" charset="0"/>
                <a:cs typeface="Times New Roman" pitchFamily="18" charset="0"/>
              </a:rPr>
              <a:t> or a smartphone app. The global positioning system (</a:t>
            </a:r>
            <a:r>
              <a:rPr lang="en-US" sz="2200" b="1" dirty="0">
                <a:latin typeface="Times New Roman" pitchFamily="18" charset="0"/>
                <a:cs typeface="Times New Roman" pitchFamily="18" charset="0"/>
              </a:rPr>
              <a:t>GPS</a:t>
            </a:r>
            <a:r>
              <a:rPr lang="en-US" sz="2200" dirty="0">
                <a:latin typeface="Times New Roman" pitchFamily="18" charset="0"/>
                <a:cs typeface="Times New Roman" pitchFamily="18" charset="0"/>
              </a:rPr>
              <a:t>) is a 24-satellite </a:t>
            </a:r>
            <a:r>
              <a:rPr lang="en-US" sz="2200" b="1" dirty="0" smtClean="0">
                <a:latin typeface="Times New Roman" pitchFamily="18" charset="0"/>
                <a:cs typeface="Times New Roman" pitchFamily="18" charset="0"/>
              </a:rPr>
              <a:t>navigation </a:t>
            </a:r>
            <a:r>
              <a:rPr lang="en-US" sz="2200" dirty="0" smtClean="0">
                <a:latin typeface="Times New Roman" pitchFamily="18" charset="0"/>
                <a:cs typeface="Times New Roman" pitchFamily="18" charset="0"/>
              </a:rPr>
              <a:t>system </a:t>
            </a:r>
            <a:r>
              <a:rPr lang="en-US" sz="2200" dirty="0">
                <a:latin typeface="Times New Roman" pitchFamily="18" charset="0"/>
                <a:cs typeface="Times New Roman" pitchFamily="18" charset="0"/>
              </a:rPr>
              <a:t>that uses multiple satellite signals to find a receiver's position on earth</a:t>
            </a:r>
            <a:r>
              <a:rPr lang="en-US" sz="2200" dirty="0" smtClean="0">
                <a:latin typeface="Times New Roman" pitchFamily="18" charset="0"/>
                <a:cs typeface="Times New Roman" pitchFamily="18" charset="0"/>
              </a:rPr>
              <a:t>. </a:t>
            </a:r>
          </a:p>
          <a:p>
            <a:pPr marL="0" indent="0" algn="just">
              <a:buNone/>
            </a:pPr>
            <a:endParaRPr lang="en-US" sz="2200" dirty="0" smtClean="0">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255" y="3429000"/>
            <a:ext cx="38100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890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development</a:t>
            </a:r>
            <a:endParaRPr lang="en-US" dirty="0"/>
          </a:p>
        </p:txBody>
      </p:sp>
      <p:sp>
        <p:nvSpPr>
          <p:cNvPr id="3" name="Content Placeholder 2"/>
          <p:cNvSpPr>
            <a:spLocks noGrp="1"/>
          </p:cNvSpPr>
          <p:nvPr>
            <p:ph idx="1"/>
          </p:nvPr>
        </p:nvSpPr>
        <p:spPr/>
        <p:txBody>
          <a:bodyPr>
            <a:normAutofit/>
          </a:bodyPr>
          <a:lstStyle/>
          <a:p>
            <a:pPr algn="just"/>
            <a:r>
              <a:rPr lang="en-US" sz="2200" b="1" dirty="0" smtClean="0">
                <a:latin typeface="Times New Roman" pitchFamily="18" charset="0"/>
                <a:cs typeface="Times New Roman" pitchFamily="18" charset="0"/>
              </a:rPr>
              <a:t>Application </a:t>
            </a:r>
            <a:r>
              <a:rPr lang="en-US" sz="2200" b="1" dirty="0">
                <a:latin typeface="Times New Roman" pitchFamily="18" charset="0"/>
                <a:cs typeface="Times New Roman" pitchFamily="18" charset="0"/>
              </a:rPr>
              <a:t>development</a:t>
            </a:r>
            <a:r>
              <a:rPr lang="en-US" sz="2200" dirty="0">
                <a:latin typeface="Times New Roman" pitchFamily="18" charset="0"/>
                <a:cs typeface="Times New Roman" pitchFamily="18" charset="0"/>
              </a:rPr>
              <a:t> </a:t>
            </a:r>
          </a:p>
          <a:p>
            <a:pPr marL="0" indent="0" algn="just">
              <a:buNone/>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term application development is often used to refer to the activity of computer </a:t>
            </a:r>
            <a:r>
              <a:rPr lang="en-US" sz="2200" dirty="0" smtClean="0">
                <a:latin typeface="Times New Roman" pitchFamily="18" charset="0"/>
                <a:cs typeface="Times New Roman" pitchFamily="18" charset="0"/>
              </a:rPr>
              <a:t>programming, </a:t>
            </a:r>
            <a:r>
              <a:rPr lang="en-US" sz="2200" dirty="0">
                <a:latin typeface="Times New Roman" pitchFamily="18" charset="0"/>
                <a:cs typeface="Times New Roman" pitchFamily="18" charset="0"/>
              </a:rPr>
              <a:t>which is the process of writing and maintaining the source code, whereas the broader sense of the term includes all that is involved between the conception of the desired application through to the </a:t>
            </a:r>
            <a:r>
              <a:rPr lang="en-US" sz="2200" dirty="0" smtClean="0">
                <a:latin typeface="Times New Roman" pitchFamily="18" charset="0"/>
                <a:cs typeface="Times New Roman" pitchFamily="18" charset="0"/>
              </a:rPr>
              <a:t>final manifestation </a:t>
            </a:r>
            <a:r>
              <a:rPr lang="en-US" sz="2200" dirty="0">
                <a:latin typeface="Times New Roman" pitchFamily="18" charset="0"/>
                <a:cs typeface="Times New Roman" pitchFamily="18" charset="0"/>
              </a:rPr>
              <a:t>of that application.</a:t>
            </a:r>
            <a:r>
              <a:rPr lang="en-US" dirty="0"/>
              <a:t> </a:t>
            </a:r>
            <a:endParaRPr lang="en-US" dirty="0" smtClean="0"/>
          </a:p>
          <a:p>
            <a:pPr marL="0" indent="0" algn="just">
              <a:buNone/>
            </a:pPr>
            <a:r>
              <a:rPr lang="en-US" dirty="0" smtClean="0"/>
              <a:t>www programming model</a:t>
            </a:r>
          </a:p>
          <a:p>
            <a:pPr marL="0" indent="0" algn="just">
              <a:buNone/>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WAP </a:t>
            </a:r>
            <a:r>
              <a:rPr lang="en-US" sz="2200" b="1" dirty="0">
                <a:latin typeface="Times New Roman" pitchFamily="18" charset="0"/>
                <a:cs typeface="Times New Roman" pitchFamily="18" charset="0"/>
              </a:rPr>
              <a:t>programming model</a:t>
            </a:r>
            <a:r>
              <a:rPr lang="en-US" sz="2200" dirty="0">
                <a:latin typeface="Times New Roman" pitchFamily="18" charset="0"/>
                <a:cs typeface="Times New Roman" pitchFamily="18" charset="0"/>
              </a:rPr>
              <a:t> is similar to the </a:t>
            </a:r>
            <a:r>
              <a:rPr lang="en-US" sz="2200" b="1" dirty="0">
                <a:latin typeface="Times New Roman" pitchFamily="18" charset="0"/>
                <a:cs typeface="Times New Roman" pitchFamily="18" charset="0"/>
              </a:rPr>
              <a:t>WWW programming model</a:t>
            </a:r>
            <a:r>
              <a:rPr lang="en-US" sz="2200" dirty="0" smtClean="0">
                <a:latin typeface="Times New Roman" pitchFamily="18" charset="0"/>
                <a:cs typeface="Times New Roman" pitchFamily="18" charset="0"/>
              </a:rPr>
              <a:t>.</a:t>
            </a:r>
          </a:p>
          <a:p>
            <a:pPr marL="0" indent="0" algn="just">
              <a:buNone/>
            </a:pPr>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32263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81000"/>
            <a:ext cx="7620000" cy="5638800"/>
          </a:xfrm>
        </p:spPr>
      </p:pic>
    </p:spTree>
    <p:extLst>
      <p:ext uri="{BB962C8B-B14F-4D97-AF65-F5344CB8AC3E}">
        <p14:creationId xmlns:p14="http://schemas.microsoft.com/office/powerpoint/2010/main" val="801347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393</Words>
  <Application>Microsoft Office PowerPoint</Application>
  <PresentationFormat>On-screen Show (4:3)</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What is mobile device and its various types</vt:lpstr>
      <vt:lpstr>PowerPoint Presentation</vt:lpstr>
      <vt:lpstr>PowerPoint Presentation</vt:lpstr>
      <vt:lpstr>PowerPoint Presentation</vt:lpstr>
      <vt:lpstr>PowerPoint Presentation</vt:lpstr>
      <vt:lpstr>PowerPoint Presentation</vt:lpstr>
      <vt:lpstr>PowerPoint Presentation</vt:lpstr>
      <vt:lpstr>Application development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mobile device and its various types</dc:title>
  <dc:creator>pcpc</dc:creator>
  <cp:lastModifiedBy>Naveen</cp:lastModifiedBy>
  <cp:revision>16</cp:revision>
  <dcterms:created xsi:type="dcterms:W3CDTF">2016-08-22T04:36:53Z</dcterms:created>
  <dcterms:modified xsi:type="dcterms:W3CDTF">2016-11-28T04:05:53Z</dcterms:modified>
</cp:coreProperties>
</file>