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8" r:id="rId2"/>
    <p:sldId id="292" r:id="rId3"/>
    <p:sldId id="291" r:id="rId4"/>
    <p:sldId id="294" r:id="rId5"/>
    <p:sldId id="297" r:id="rId6"/>
    <p:sldId id="299" r:id="rId7"/>
    <p:sldId id="298" r:id="rId8"/>
    <p:sldId id="28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92"/>
            <p14:sldId id="291"/>
            <p14:sldId id="294"/>
            <p14:sldId id="297"/>
            <p14:sldId id="299"/>
            <p14:sldId id="298"/>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8" autoAdjust="0"/>
    <p:restoredTop sz="94692" autoAdjust="0"/>
  </p:normalViewPr>
  <p:slideViewPr>
    <p:cSldViewPr snapToGrid="0" snapToObjects="1">
      <p:cViewPr varScale="1">
        <p:scale>
          <a:sx n="117" d="100"/>
          <a:sy n="117" d="100"/>
        </p:scale>
        <p:origin x="-1866" y="-102"/>
      </p:cViewPr>
      <p:guideLst>
        <p:guide orient="horz" pos="933"/>
        <p:guide orient="horz" pos="2961"/>
        <p:guide pos="3128"/>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5/7/2014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5/7/2014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smtClean="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grpSp>
        <p:nvGrpSpPr>
          <p:cNvPr id="2" name="Group 1"/>
          <p:cNvGrpSpPr/>
          <p:nvPr userDrawn="1"/>
        </p:nvGrpSpPr>
        <p:grpSpPr>
          <a:xfrm>
            <a:off x="0" y="0"/>
            <a:ext cx="9144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val="38505154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971800"/>
            <a:ext cx="3657600" cy="27432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971800"/>
            <a:ext cx="3657600" cy="27432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3285337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50292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0" y="2971800"/>
            <a:ext cx="2286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32560963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971800"/>
            <a:ext cx="50292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7517541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0" y="2971800"/>
            <a:ext cx="2286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0" y="2971800"/>
            <a:ext cx="2286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5028760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8696783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val="13343015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902820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2" r:id="rId10"/>
    <p:sldLayoutId id="2147483663" r:id="rId11"/>
    <p:sldLayoutId id="2147483664" r:id="rId12"/>
    <p:sldLayoutId id="2147483656" r:id="rId13"/>
  </p:sldLayoutIdLst>
  <p:timing>
    <p:tnLst>
      <p:par>
        <p:cTn id="1" dur="indefinite" restart="never" nodeType="tmRoot"/>
      </p:par>
    </p:tnLst>
  </p:timing>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lidedocs.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lidedocs.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lidedocs.co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www.slidedocs.co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Motion detector</a:t>
            </a:r>
            <a:endParaRPr lang="en-US" dirty="0"/>
          </a:p>
        </p:txBody>
      </p:sp>
      <p:sp>
        <p:nvSpPr>
          <p:cNvPr id="9" name="Text Placeholder 8"/>
          <p:cNvSpPr>
            <a:spLocks noGrp="1"/>
          </p:cNvSpPr>
          <p:nvPr>
            <p:ph type="body" sz="quarter" idx="14"/>
          </p:nvPr>
        </p:nvSpPr>
        <p:spPr/>
        <p:txBody>
          <a:bodyPr/>
          <a:lstStyle/>
          <a:p>
            <a:pPr lvl="1"/>
            <a:r>
              <a:rPr lang="en-US" dirty="0" err="1"/>
              <a:t>Bikesh</a:t>
            </a:r>
            <a:r>
              <a:rPr lang="en-US" dirty="0"/>
              <a:t> Shrestha</a:t>
            </a:r>
          </a:p>
          <a:p>
            <a:pPr lvl="1"/>
            <a:r>
              <a:rPr lang="en-US" dirty="0" smtClean="0"/>
              <a:t>Ari </a:t>
            </a:r>
            <a:r>
              <a:rPr lang="en-US" dirty="0" err="1" smtClean="0"/>
              <a:t>Rajamäki</a:t>
            </a:r>
            <a:endParaRPr lang="en-US" dirty="0"/>
          </a:p>
        </p:txBody>
      </p:sp>
    </p:spTree>
    <p:extLst>
      <p:ext uri="{BB962C8B-B14F-4D97-AF65-F5344CB8AC3E}">
        <p14:creationId xmlns:p14="http://schemas.microsoft.com/office/powerpoint/2010/main" val="165075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a:t>
            </a:r>
            <a:r>
              <a:rPr lang="en-US" dirty="0" smtClean="0"/>
              <a:t>hat </a:t>
            </a:r>
            <a:r>
              <a:rPr lang="en-US" dirty="0" smtClean="0"/>
              <a:t>is a </a:t>
            </a:r>
            <a:r>
              <a:rPr lang="en-US" dirty="0" smtClean="0"/>
              <a:t>motion detector?</a:t>
            </a:r>
            <a:endParaRPr lang="en-US" dirty="0"/>
          </a:p>
        </p:txBody>
      </p:sp>
      <p:sp>
        <p:nvSpPr>
          <p:cNvPr id="14" name="Content Placeholder 13"/>
          <p:cNvSpPr>
            <a:spLocks noGrp="1"/>
          </p:cNvSpPr>
          <p:nvPr>
            <p:ph sz="quarter" idx="15"/>
          </p:nvPr>
        </p:nvSpPr>
        <p:spPr/>
        <p:txBody>
          <a:bodyPr/>
          <a:lstStyle/>
          <a:p>
            <a:r>
              <a:rPr lang="en-US" dirty="0"/>
              <a:t>A motion detector is a device that contains a motion sensor that detects moving objects and transforms the detection of motion into an electric </a:t>
            </a:r>
            <a:r>
              <a:rPr lang="en-US" dirty="0" smtClean="0"/>
              <a:t>signal</a:t>
            </a:r>
            <a:r>
              <a:rPr lang="en-US" dirty="0" smtClean="0"/>
              <a:t>. </a:t>
            </a:r>
          </a:p>
          <a:p>
            <a:pPr lvl="2"/>
            <a:r>
              <a:rPr lang="en-US" dirty="0" smtClean="0"/>
              <a:t>The detector </a:t>
            </a:r>
            <a:r>
              <a:rPr lang="en-US" dirty="0"/>
              <a:t>is often integrated as a component of a system that automatically performs a task or alerts a user of motion in an area. Motion detectors form a vital component of security, automated lighting control, home control, energy efficiency, and other useful </a:t>
            </a:r>
            <a:r>
              <a:rPr lang="en-US" dirty="0" smtClean="0"/>
              <a:t>systems.</a:t>
            </a:r>
            <a:endParaRPr lang="en-US" dirty="0"/>
          </a:p>
        </p:txBody>
      </p:sp>
      <p:sp>
        <p:nvSpPr>
          <p:cNvPr id="30" name="Text Placeholder 29"/>
          <p:cNvSpPr>
            <a:spLocks noGrp="1"/>
          </p:cNvSpPr>
          <p:nvPr>
            <p:ph type="body" idx="28"/>
          </p:nvPr>
        </p:nvSpPr>
        <p:spPr/>
        <p:txBody>
          <a:bodyPr/>
          <a:lstStyle/>
          <a:p>
            <a:r>
              <a:rPr lang="en-US" dirty="0" smtClean="0"/>
              <a:t>introduction</a:t>
            </a:r>
            <a:endParaRPr lang="en-US" dirty="0" smtClean="0">
              <a:solidFill>
                <a:schemeClr val="accent3"/>
              </a:solidFill>
            </a:endParaRPr>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01</a:t>
            </a:r>
            <a:endParaRPr lang="en-US" sz="1300" dirty="0">
              <a:solidFill>
                <a:schemeClr val="accent1"/>
              </a:solidFill>
              <a:latin typeface="Franklin Gothic Demi Cond" panose="020B0706030402020204" pitchFamily="34" charset="0"/>
            </a:endParaRPr>
          </a:p>
        </p:txBody>
      </p:sp>
      <p:pic>
        <p:nvPicPr>
          <p:cNvPr id="1026" name="Picture 2"/>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5257799" y="2416629"/>
            <a:ext cx="3298371" cy="329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484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Motion sensor types</a:t>
            </a:r>
            <a:endParaRPr lang="en-US" dirty="0"/>
          </a:p>
        </p:txBody>
      </p:sp>
      <p:sp>
        <p:nvSpPr>
          <p:cNvPr id="14" name="Content Placeholder 13"/>
          <p:cNvSpPr>
            <a:spLocks noGrp="1"/>
          </p:cNvSpPr>
          <p:nvPr>
            <p:ph sz="quarter" idx="15"/>
          </p:nvPr>
        </p:nvSpPr>
        <p:spPr>
          <a:xfrm>
            <a:off x="685800" y="2196193"/>
            <a:ext cx="3657600" cy="3518809"/>
          </a:xfrm>
        </p:spPr>
        <p:txBody>
          <a:bodyPr/>
          <a:lstStyle/>
          <a:p>
            <a:r>
              <a:rPr lang="en-US" dirty="0" smtClean="0"/>
              <a:t>Active sensors</a:t>
            </a:r>
            <a:endParaRPr lang="en-US" dirty="0" smtClean="0"/>
          </a:p>
          <a:p>
            <a:r>
              <a:rPr lang="en-US" dirty="0" smtClean="0"/>
              <a:t>Motion detector has an active sensor if the sensor emits energy, such us microwaves or sound waves.</a:t>
            </a:r>
            <a:endParaRPr lang="en-US" dirty="0" smtClean="0"/>
          </a:p>
        </p:txBody>
      </p:sp>
      <p:sp>
        <p:nvSpPr>
          <p:cNvPr id="15" name="Content Placeholder 14"/>
          <p:cNvSpPr>
            <a:spLocks noGrp="1"/>
          </p:cNvSpPr>
          <p:nvPr>
            <p:ph sz="quarter" idx="16"/>
          </p:nvPr>
        </p:nvSpPr>
        <p:spPr>
          <a:xfrm>
            <a:off x="4800600" y="2196193"/>
            <a:ext cx="3657600" cy="3518809"/>
          </a:xfrm>
        </p:spPr>
        <p:txBody>
          <a:bodyPr/>
          <a:lstStyle/>
          <a:p>
            <a:r>
              <a:rPr lang="en-US" dirty="0" smtClean="0"/>
              <a:t>Passive sensors (PIR)</a:t>
            </a:r>
          </a:p>
          <a:p>
            <a:r>
              <a:rPr lang="en-US" dirty="0" smtClean="0"/>
              <a:t>Passive sensors only detect incoming energy, such as infrared light.</a:t>
            </a:r>
          </a:p>
          <a:p>
            <a:endParaRPr lang="en-US" dirty="0" smtClean="0"/>
          </a:p>
        </p:txBody>
      </p:sp>
      <p:sp>
        <p:nvSpPr>
          <p:cNvPr id="30" name="Text Placeholder 29"/>
          <p:cNvSpPr>
            <a:spLocks noGrp="1"/>
          </p:cNvSpPr>
          <p:nvPr>
            <p:ph type="body" idx="28"/>
          </p:nvPr>
        </p:nvSpPr>
        <p:spPr/>
        <p:txBody>
          <a:bodyPr/>
          <a:lstStyle/>
          <a:p>
            <a:r>
              <a:rPr lang="en-US" dirty="0" smtClean="0"/>
              <a:t>Motion sensor types</a:t>
            </a:r>
            <a:endParaRPr lang="en-US" dirty="0" smtClean="0"/>
          </a:p>
        </p:txBody>
      </p:sp>
      <p:sp>
        <p:nvSpPr>
          <p:cNvPr id="50" name="Text Placeholder 49"/>
          <p:cNvSpPr>
            <a:spLocks noGrp="1"/>
          </p:cNvSpPr>
          <p:nvPr>
            <p:ph type="body" sz="quarter" idx="14"/>
          </p:nvPr>
        </p:nvSpPr>
        <p:spPr/>
        <p:txBody>
          <a:bodyPr/>
          <a:lstStyle/>
          <a:p>
            <a:endParaRPr lang="en-US"/>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01</a:t>
            </a:r>
            <a:endParaRPr lang="en-US" sz="1300" dirty="0">
              <a:solidFill>
                <a:schemeClr val="accent1"/>
              </a:solidFill>
              <a:latin typeface="Franklin Gothic Demi Cond" panose="020B07060304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58" y="3933145"/>
            <a:ext cx="28575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3488" y="3877253"/>
            <a:ext cx="2191430" cy="208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97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sensors</a:t>
            </a:r>
            <a:endParaRPr lang="en-US" dirty="0"/>
          </a:p>
        </p:txBody>
      </p:sp>
      <p:sp>
        <p:nvSpPr>
          <p:cNvPr id="8" name="Content Placeholder 7"/>
          <p:cNvSpPr>
            <a:spLocks noGrp="1"/>
          </p:cNvSpPr>
          <p:nvPr>
            <p:ph sz="quarter" idx="15"/>
          </p:nvPr>
        </p:nvSpPr>
        <p:spPr/>
        <p:txBody>
          <a:bodyPr/>
          <a:lstStyle/>
          <a:p>
            <a:pPr lvl="2"/>
            <a:r>
              <a:rPr lang="en-US" dirty="0" smtClean="0"/>
              <a:t>Active </a:t>
            </a:r>
            <a:r>
              <a:rPr lang="en-US" dirty="0"/>
              <a:t>sensors work by sending out bursts of ultrasonic sound waves, after which the sensor waits for the energy to be reflected back. Good example of an active motion sensor is and automatic door opener. If there is nobody in the immediate area the waves will return in the same patter in which they were released. If someone or something disturbs the pattern, the sensor sends an alarm signal in the event of disturbance in the pattern. The disturbed pattern triggers the sensor and opens the door.</a:t>
            </a:r>
            <a:endParaRPr lang="en-US" dirty="0"/>
          </a:p>
        </p:txBody>
      </p:sp>
      <p:sp>
        <p:nvSpPr>
          <p:cNvPr id="16" name="Content Placeholder 15"/>
          <p:cNvSpPr>
            <a:spLocks noGrp="1"/>
          </p:cNvSpPr>
          <p:nvPr>
            <p:ph sz="quarter" idx="16"/>
          </p:nvPr>
        </p:nvSpPr>
        <p:spPr/>
        <p:txBody>
          <a:bodyPr/>
          <a:lstStyle/>
          <a:p>
            <a:endParaRPr lang="en-US" dirty="0"/>
          </a:p>
        </p:txBody>
      </p:sp>
      <p:sp>
        <p:nvSpPr>
          <p:cNvPr id="17" name="Text Placeholder 16"/>
          <p:cNvSpPr>
            <a:spLocks noGrp="1"/>
          </p:cNvSpPr>
          <p:nvPr>
            <p:ph type="body" idx="28"/>
          </p:nvPr>
        </p:nvSpPr>
        <p:spPr/>
        <p:txBody>
          <a:bodyPr/>
          <a:lstStyle/>
          <a:p>
            <a:r>
              <a:rPr lang="en-US" dirty="0" smtClean="0"/>
              <a:t>Motion sensor types</a:t>
            </a:r>
            <a:endParaRPr lang="en-US" dirty="0"/>
          </a:p>
        </p:txBody>
      </p:sp>
      <p:sp>
        <p:nvSpPr>
          <p:cNvPr id="9" name="Content Placeholder 8"/>
          <p:cNvSpPr>
            <a:spLocks noGrp="1"/>
          </p:cNvSpPr>
          <p:nvPr>
            <p:ph type="body" sz="quarter" idx="14"/>
          </p:nvPr>
        </p:nvSpPr>
        <p:spPr/>
        <p:txBody>
          <a:bodyPr/>
          <a:lstStyle/>
          <a:p>
            <a:r>
              <a:rPr lang="en-US" smtClean="0"/>
              <a:t>See page 67 to 81 at </a:t>
            </a:r>
            <a:r>
              <a:rPr lang="en-US" smtClean="0">
                <a:hlinkClick r:id="rId2"/>
              </a:rPr>
              <a:t>www.slidedocs.com</a:t>
            </a:r>
            <a:r>
              <a:rPr lang="en-US" smtClean="0"/>
              <a:t> </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2971800"/>
            <a:ext cx="3921885" cy="207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186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sensors (PIR)</a:t>
            </a:r>
            <a:endParaRPr lang="en-US" dirty="0"/>
          </a:p>
        </p:txBody>
      </p:sp>
      <p:sp>
        <p:nvSpPr>
          <p:cNvPr id="8" name="Content Placeholder 7"/>
          <p:cNvSpPr>
            <a:spLocks noGrp="1"/>
          </p:cNvSpPr>
          <p:nvPr>
            <p:ph sz="quarter" idx="15"/>
          </p:nvPr>
        </p:nvSpPr>
        <p:spPr/>
        <p:txBody>
          <a:bodyPr/>
          <a:lstStyle/>
          <a:p>
            <a:pPr lvl="2"/>
            <a:r>
              <a:rPr lang="en-US" dirty="0" smtClean="0"/>
              <a:t>These </a:t>
            </a:r>
            <a:r>
              <a:rPr lang="en-US" dirty="0"/>
              <a:t>sensors detect and measure incoming infrared energy. The infrared ray is emitted by the heat of the body or any light sources. Depending upon the purpose of the sensor the range of IR filter can be limited to certain level. Most passive infrared sensors can actually detect emissions in the range of 8 to 12 micrometers. They use a photo detector. which coverts light in these wavelengths into an electrical current, which is run through a tiny computer housed in the unit. The alarm is triggered when the photo detector detects large or fast variations in the distribution of the emitted infrared energy.  The output power is almost entirely provided by the measured signal without an excitation voltage.</a:t>
            </a:r>
            <a:endParaRPr lang="fi-FI" dirty="0"/>
          </a:p>
          <a:p>
            <a:pPr lvl="2"/>
            <a:endParaRPr lang="en-US" dirty="0"/>
          </a:p>
        </p:txBody>
      </p:sp>
      <p:sp>
        <p:nvSpPr>
          <p:cNvPr id="17" name="Text Placeholder 16"/>
          <p:cNvSpPr>
            <a:spLocks noGrp="1"/>
          </p:cNvSpPr>
          <p:nvPr>
            <p:ph type="body" idx="28"/>
          </p:nvPr>
        </p:nvSpPr>
        <p:spPr/>
        <p:txBody>
          <a:bodyPr/>
          <a:lstStyle/>
          <a:p>
            <a:r>
              <a:rPr lang="en-US" dirty="0" smtClean="0"/>
              <a:t>Motion sensor types</a:t>
            </a:r>
            <a:endParaRPr lang="en-US" dirty="0"/>
          </a:p>
        </p:txBody>
      </p:sp>
      <p:sp>
        <p:nvSpPr>
          <p:cNvPr id="9" name="Content Placeholder 8"/>
          <p:cNvSpPr>
            <a:spLocks noGrp="1"/>
          </p:cNvSpPr>
          <p:nvPr>
            <p:ph type="body" sz="quarter" idx="14"/>
          </p:nvPr>
        </p:nvSpPr>
        <p:spPr/>
        <p:txBody>
          <a:bodyPr/>
          <a:lstStyle/>
          <a:p>
            <a:r>
              <a:rPr lang="en-US" smtClean="0"/>
              <a:t>See page 67 to 81 at </a:t>
            </a:r>
            <a:r>
              <a:rPr lang="en-US" smtClean="0">
                <a:hlinkClick r:id="rId2"/>
              </a:rPr>
              <a:t>www.slidedocs.com</a:t>
            </a:r>
            <a:r>
              <a:rPr lang="en-US" smtClean="0"/>
              <a:t> </a:t>
            </a:r>
            <a:endParaRPr lang="en-US" dirty="0"/>
          </a:p>
        </p:txBody>
      </p:sp>
      <p:pic>
        <p:nvPicPr>
          <p:cNvPr id="4098" name="Picture 2"/>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rcRect/>
          <a:stretch>
            <a:fillRect/>
          </a:stretch>
        </p:blipFill>
        <p:spPr bwMode="auto">
          <a:xfrm>
            <a:off x="4800600" y="3157092"/>
            <a:ext cx="3657600" cy="237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471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AMN31111</a:t>
            </a:r>
            <a:endParaRPr lang="en-US" dirty="0"/>
          </a:p>
        </p:txBody>
      </p:sp>
      <p:sp>
        <p:nvSpPr>
          <p:cNvPr id="8" name="Content Placeholder 7"/>
          <p:cNvSpPr>
            <a:spLocks noGrp="1"/>
          </p:cNvSpPr>
          <p:nvPr>
            <p:ph sz="quarter" idx="15"/>
          </p:nvPr>
        </p:nvSpPr>
        <p:spPr>
          <a:xfrm>
            <a:off x="685800" y="1983922"/>
            <a:ext cx="3657600" cy="2743202"/>
          </a:xfrm>
        </p:spPr>
        <p:txBody>
          <a:bodyPr/>
          <a:lstStyle/>
          <a:p>
            <a:pPr lvl="2"/>
            <a:r>
              <a:rPr lang="en-US" dirty="0" smtClean="0"/>
              <a:t>AMN3111 </a:t>
            </a:r>
            <a:r>
              <a:rPr lang="en-US" dirty="0"/>
              <a:t>is has singe-chip IC with built-in amplifier and comparator</a:t>
            </a:r>
            <a:r>
              <a:rPr lang="en-US" dirty="0" smtClean="0"/>
              <a:t>.</a:t>
            </a:r>
            <a:endParaRPr lang="en-US" dirty="0"/>
          </a:p>
          <a:p>
            <a:pPr lvl="2"/>
            <a:r>
              <a:rPr lang="en-US" dirty="0"/>
              <a:t>It detects variations in infrared rays. However, it may not detect in the following case: lack of movement, no temperature change in the heat </a:t>
            </a:r>
            <a:r>
              <a:rPr lang="en-US" dirty="0" smtClean="0"/>
              <a:t>source</a:t>
            </a:r>
            <a:endParaRPr lang="en-US" dirty="0"/>
          </a:p>
          <a:p>
            <a:pPr lvl="2"/>
            <a:r>
              <a:rPr lang="en-US" dirty="0"/>
              <a:t> Signal can converted to digital by external A/D converter. It also can be connected directly to microcomputer. Signal may not be need to convert to digital if digital version of the sensor is chosen</a:t>
            </a:r>
            <a:r>
              <a:rPr lang="en-US" dirty="0" smtClean="0"/>
              <a:t>.</a:t>
            </a:r>
            <a:endParaRPr lang="en-US" dirty="0"/>
          </a:p>
          <a:p>
            <a:pPr lvl="2"/>
            <a:r>
              <a:rPr lang="en-US" dirty="0"/>
              <a:t>It's calibrated to detect differences in the temperature between the background and the object, movement speed and the object(human body</a:t>
            </a:r>
            <a:r>
              <a:rPr lang="en-US" dirty="0" smtClean="0"/>
              <a:t>).</a:t>
            </a:r>
            <a:endParaRPr lang="en-US" dirty="0"/>
          </a:p>
          <a:p>
            <a:pPr lvl="2"/>
            <a:r>
              <a:rPr lang="en-US" dirty="0"/>
              <a:t>Some noise is detected in the sensor, typical noise value being 155 m </a:t>
            </a:r>
            <a:r>
              <a:rPr lang="en-US" dirty="0" err="1"/>
              <a:t>Vp</a:t>
            </a:r>
            <a:r>
              <a:rPr lang="en-US" dirty="0"/>
              <a:t>-p to maximum of 300 m </a:t>
            </a:r>
            <a:r>
              <a:rPr lang="en-US" dirty="0" err="1"/>
              <a:t>Vp</a:t>
            </a:r>
            <a:r>
              <a:rPr lang="en-US" dirty="0"/>
              <a:t>-p. A noise ﬁlter is recommended for applications requiring enhanced detection, reliability and noise withstanding capability.</a:t>
            </a:r>
            <a:endParaRPr lang="en-US" dirty="0"/>
          </a:p>
        </p:txBody>
      </p:sp>
      <p:sp>
        <p:nvSpPr>
          <p:cNvPr id="17" name="Text Placeholder 16"/>
          <p:cNvSpPr>
            <a:spLocks noGrp="1"/>
          </p:cNvSpPr>
          <p:nvPr>
            <p:ph type="body" idx="28"/>
          </p:nvPr>
        </p:nvSpPr>
        <p:spPr/>
        <p:txBody>
          <a:bodyPr/>
          <a:lstStyle/>
          <a:p>
            <a:r>
              <a:rPr lang="en-US" dirty="0" smtClean="0"/>
              <a:t>Sensor characteristics</a:t>
            </a:r>
            <a:endParaRPr lang="en-US" dirty="0"/>
          </a:p>
        </p:txBody>
      </p:sp>
      <p:sp>
        <p:nvSpPr>
          <p:cNvPr id="9" name="Content Placeholder 8"/>
          <p:cNvSpPr>
            <a:spLocks noGrp="1"/>
          </p:cNvSpPr>
          <p:nvPr>
            <p:ph type="body" sz="quarter" idx="14"/>
          </p:nvPr>
        </p:nvSpPr>
        <p:spPr/>
        <p:txBody>
          <a:bodyPr/>
          <a:lstStyle/>
          <a:p>
            <a:r>
              <a:rPr lang="en-US" smtClean="0"/>
              <a:t>See page 67 to 81 at </a:t>
            </a:r>
            <a:r>
              <a:rPr lang="en-US" smtClean="0">
                <a:hlinkClick r:id="rId2"/>
              </a:rPr>
              <a:t>www.slidedocs.com</a:t>
            </a:r>
            <a:r>
              <a:rPr lang="en-US" smtClean="0"/>
              <a:t> </a:t>
            </a:r>
            <a:endParaRPr lang="en-US" dirty="0"/>
          </a:p>
        </p:txBody>
      </p:sp>
      <p:pic>
        <p:nvPicPr>
          <p:cNvPr id="5122" name="Picture 2"/>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rcRect/>
          <a:stretch>
            <a:fillRect/>
          </a:stretch>
        </p:blipFill>
        <p:spPr bwMode="auto">
          <a:xfrm>
            <a:off x="4882243" y="2445651"/>
            <a:ext cx="3657600" cy="228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714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Applications &amp; </a:t>
            </a:r>
            <a:r>
              <a:rPr lang="fi-FI" dirty="0" err="1"/>
              <a:t>Conclusions</a:t>
            </a:r>
            <a:endParaRPr lang="en-US" dirty="0"/>
          </a:p>
        </p:txBody>
      </p:sp>
      <p:sp>
        <p:nvSpPr>
          <p:cNvPr id="17" name="Text Placeholder 16"/>
          <p:cNvSpPr>
            <a:spLocks noGrp="1"/>
          </p:cNvSpPr>
          <p:nvPr>
            <p:ph type="body" idx="28"/>
          </p:nvPr>
        </p:nvSpPr>
        <p:spPr/>
        <p:txBody>
          <a:bodyPr/>
          <a:lstStyle/>
          <a:p>
            <a:r>
              <a:rPr lang="en-US" dirty="0" smtClean="0"/>
              <a:t>Motion sensors</a:t>
            </a:r>
            <a:endParaRPr lang="en-US" dirty="0"/>
          </a:p>
        </p:txBody>
      </p:sp>
      <p:sp>
        <p:nvSpPr>
          <p:cNvPr id="9" name="Content Placeholder 8"/>
          <p:cNvSpPr>
            <a:spLocks noGrp="1"/>
          </p:cNvSpPr>
          <p:nvPr>
            <p:ph type="body" sz="quarter" idx="14"/>
          </p:nvPr>
        </p:nvSpPr>
        <p:spPr/>
        <p:txBody>
          <a:bodyPr/>
          <a:lstStyle/>
          <a:p>
            <a:r>
              <a:rPr lang="en-US" smtClean="0"/>
              <a:t>See page 67 to 81 at </a:t>
            </a:r>
            <a:r>
              <a:rPr lang="en-US" smtClean="0">
                <a:hlinkClick r:id="rId2"/>
              </a:rPr>
              <a:t>www.slidedocs.com</a:t>
            </a:r>
            <a:r>
              <a:rPr lang="en-US" smtClean="0"/>
              <a:t> </a:t>
            </a:r>
            <a:endParaRPr lang="en-US" dirty="0"/>
          </a:p>
        </p:txBody>
      </p:sp>
      <p:sp>
        <p:nvSpPr>
          <p:cNvPr id="4" name="Content Placeholder 3"/>
          <p:cNvSpPr>
            <a:spLocks noGrp="1"/>
          </p:cNvSpPr>
          <p:nvPr>
            <p:ph sz="quarter" idx="15"/>
          </p:nvPr>
        </p:nvSpPr>
        <p:spPr>
          <a:xfrm>
            <a:off x="685799" y="2086496"/>
            <a:ext cx="8109065" cy="2743202"/>
          </a:xfrm>
        </p:spPr>
        <p:txBody>
          <a:bodyPr/>
          <a:lstStyle/>
          <a:p>
            <a:pPr marL="285750" indent="-285750">
              <a:buFont typeface="Wingdings" pitchFamily="2" charset="2"/>
              <a:buChar char="Ø"/>
            </a:pPr>
            <a:r>
              <a:rPr lang="fi-FI" dirty="0" err="1"/>
              <a:t>They</a:t>
            </a:r>
            <a:r>
              <a:rPr lang="fi-FI" dirty="0"/>
              <a:t> </a:t>
            </a:r>
            <a:r>
              <a:rPr lang="fi-FI" dirty="0" err="1"/>
              <a:t>are</a:t>
            </a:r>
            <a:r>
              <a:rPr lang="fi-FI" dirty="0"/>
              <a:t> </a:t>
            </a:r>
            <a:r>
              <a:rPr lang="fi-FI" dirty="0" err="1"/>
              <a:t>widely</a:t>
            </a:r>
            <a:r>
              <a:rPr lang="fi-FI" dirty="0"/>
              <a:t> </a:t>
            </a:r>
            <a:r>
              <a:rPr lang="fi-FI" dirty="0" err="1"/>
              <a:t>used</a:t>
            </a:r>
            <a:r>
              <a:rPr lang="fi-FI" dirty="0"/>
              <a:t> for </a:t>
            </a:r>
            <a:r>
              <a:rPr lang="fi-FI" dirty="0" err="1"/>
              <a:t>electronic</a:t>
            </a:r>
            <a:r>
              <a:rPr lang="fi-FI" dirty="0"/>
              <a:t> </a:t>
            </a:r>
            <a:r>
              <a:rPr lang="fi-FI" dirty="0" err="1"/>
              <a:t>devices</a:t>
            </a:r>
            <a:r>
              <a:rPr lang="fi-FI" dirty="0"/>
              <a:t> </a:t>
            </a:r>
            <a:r>
              <a:rPr lang="fi-FI" dirty="0" err="1"/>
              <a:t>like</a:t>
            </a:r>
            <a:r>
              <a:rPr lang="fi-FI" dirty="0"/>
              <a:t> mobile </a:t>
            </a:r>
            <a:r>
              <a:rPr lang="fi-FI" dirty="0" err="1"/>
              <a:t>phones</a:t>
            </a:r>
            <a:r>
              <a:rPr lang="fi-FI" dirty="0"/>
              <a:t>, </a:t>
            </a:r>
            <a:r>
              <a:rPr lang="fi-FI" dirty="0" err="1"/>
              <a:t>cameras</a:t>
            </a:r>
            <a:r>
              <a:rPr lang="fi-FI" dirty="0"/>
              <a:t> and </a:t>
            </a:r>
            <a:r>
              <a:rPr lang="fi-FI" dirty="0" err="1"/>
              <a:t>gadgets</a:t>
            </a:r>
            <a:endParaRPr lang="fi-FI" dirty="0"/>
          </a:p>
          <a:p>
            <a:pPr marL="285750" indent="-285750">
              <a:buFont typeface="Wingdings" pitchFamily="2" charset="2"/>
              <a:buChar char="Ø"/>
            </a:pPr>
            <a:r>
              <a:rPr lang="fi-FI" dirty="0"/>
              <a:t> </a:t>
            </a:r>
            <a:r>
              <a:rPr lang="fi-FI" dirty="0" err="1"/>
              <a:t>Used</a:t>
            </a:r>
            <a:r>
              <a:rPr lang="fi-FI" dirty="0"/>
              <a:t> for </a:t>
            </a:r>
            <a:r>
              <a:rPr lang="fi-FI" dirty="0" err="1"/>
              <a:t>security</a:t>
            </a:r>
            <a:r>
              <a:rPr lang="fi-FI" dirty="0"/>
              <a:t> </a:t>
            </a:r>
            <a:r>
              <a:rPr lang="fi-FI" dirty="0" err="1"/>
              <a:t>purposes</a:t>
            </a:r>
            <a:r>
              <a:rPr lang="fi-FI" dirty="0"/>
              <a:t> </a:t>
            </a:r>
            <a:r>
              <a:rPr lang="fi-FI" dirty="0" err="1"/>
              <a:t>both</a:t>
            </a:r>
            <a:r>
              <a:rPr lang="fi-FI" dirty="0"/>
              <a:t> in </a:t>
            </a:r>
            <a:r>
              <a:rPr lang="fi-FI" dirty="0" err="1"/>
              <a:t>domestic</a:t>
            </a:r>
            <a:r>
              <a:rPr lang="fi-FI" dirty="0"/>
              <a:t> and </a:t>
            </a:r>
            <a:r>
              <a:rPr lang="fi-FI" dirty="0" err="1"/>
              <a:t>commercial</a:t>
            </a:r>
            <a:r>
              <a:rPr lang="fi-FI" dirty="0"/>
              <a:t> </a:t>
            </a:r>
            <a:r>
              <a:rPr lang="fi-FI" dirty="0" err="1"/>
              <a:t>areas</a:t>
            </a:r>
            <a:r>
              <a:rPr lang="fi-FI" dirty="0"/>
              <a:t> </a:t>
            </a:r>
            <a:r>
              <a:rPr lang="fi-FI" dirty="0" err="1"/>
              <a:t>like</a:t>
            </a:r>
            <a:r>
              <a:rPr lang="fi-FI" dirty="0"/>
              <a:t> in </a:t>
            </a:r>
            <a:r>
              <a:rPr lang="fi-FI" dirty="0" err="1"/>
              <a:t>doors</a:t>
            </a:r>
            <a:r>
              <a:rPr lang="fi-FI" dirty="0"/>
              <a:t> and </a:t>
            </a:r>
            <a:r>
              <a:rPr lang="fi-FI" dirty="0" err="1"/>
              <a:t>cctv</a:t>
            </a:r>
            <a:r>
              <a:rPr lang="fi-FI" dirty="0"/>
              <a:t> </a:t>
            </a:r>
            <a:r>
              <a:rPr lang="fi-FI" dirty="0" err="1"/>
              <a:t>cameras</a:t>
            </a:r>
            <a:r>
              <a:rPr lang="fi-FI" dirty="0"/>
              <a:t>.</a:t>
            </a:r>
          </a:p>
          <a:p>
            <a:pPr marL="285750" indent="-285750">
              <a:buFont typeface="Wingdings" pitchFamily="2" charset="2"/>
              <a:buChar char="Ø"/>
            </a:pPr>
            <a:r>
              <a:rPr lang="fi-FI" dirty="0"/>
              <a:t> </a:t>
            </a:r>
            <a:r>
              <a:rPr lang="fi-FI" dirty="0" err="1"/>
              <a:t>Cheap</a:t>
            </a:r>
            <a:r>
              <a:rPr lang="fi-FI" dirty="0"/>
              <a:t> and </a:t>
            </a:r>
            <a:r>
              <a:rPr lang="fi-FI" dirty="0" err="1"/>
              <a:t>easy</a:t>
            </a:r>
            <a:r>
              <a:rPr lang="fi-FI" dirty="0"/>
              <a:t> to </a:t>
            </a:r>
            <a:r>
              <a:rPr lang="fi-FI" dirty="0" err="1"/>
              <a:t>implement</a:t>
            </a:r>
            <a:r>
              <a:rPr lang="fi-FI" dirty="0"/>
              <a:t>.</a:t>
            </a:r>
          </a:p>
          <a:p>
            <a:pPr marL="285750" indent="-285750">
              <a:buFont typeface="Wingdings" pitchFamily="2" charset="2"/>
              <a:buChar char="Ø"/>
            </a:pPr>
            <a:r>
              <a:rPr lang="fi-FI" dirty="0"/>
              <a:t> </a:t>
            </a:r>
            <a:r>
              <a:rPr lang="fi-FI" dirty="0" err="1"/>
              <a:t>It</a:t>
            </a:r>
            <a:r>
              <a:rPr lang="fi-FI" dirty="0"/>
              <a:t> saves </a:t>
            </a:r>
            <a:r>
              <a:rPr lang="fi-FI" dirty="0" err="1"/>
              <a:t>energy</a:t>
            </a:r>
            <a:r>
              <a:rPr lang="fi-FI" dirty="0"/>
              <a:t> </a:t>
            </a:r>
            <a:r>
              <a:rPr lang="fi-FI" dirty="0" err="1"/>
              <a:t>by</a:t>
            </a:r>
            <a:r>
              <a:rPr lang="fi-FI" dirty="0"/>
              <a:t> </a:t>
            </a:r>
            <a:r>
              <a:rPr lang="fi-FI" dirty="0" err="1"/>
              <a:t>activating</a:t>
            </a:r>
            <a:r>
              <a:rPr lang="fi-FI" dirty="0"/>
              <a:t> and </a:t>
            </a:r>
            <a:r>
              <a:rPr lang="fi-FI" dirty="0" err="1"/>
              <a:t>deactivating</a:t>
            </a:r>
            <a:r>
              <a:rPr lang="fi-FI" dirty="0"/>
              <a:t> </a:t>
            </a:r>
            <a:r>
              <a:rPr lang="fi-FI" dirty="0" err="1"/>
              <a:t>devices</a:t>
            </a:r>
            <a:r>
              <a:rPr lang="fi-FI" dirty="0"/>
              <a:t>.</a:t>
            </a:r>
          </a:p>
          <a:p>
            <a:pPr marL="285750" indent="-285750">
              <a:buFont typeface="Wingdings" pitchFamily="2" charset="2"/>
              <a:buChar char="Ø"/>
            </a:pPr>
            <a:r>
              <a:rPr lang="fi-FI" dirty="0"/>
              <a:t> </a:t>
            </a:r>
            <a:r>
              <a:rPr lang="fi-FI" dirty="0" err="1"/>
              <a:t>Used</a:t>
            </a:r>
            <a:r>
              <a:rPr lang="fi-FI" dirty="0"/>
              <a:t> to </a:t>
            </a:r>
            <a:r>
              <a:rPr lang="fi-FI" dirty="0" err="1"/>
              <a:t>avoid</a:t>
            </a:r>
            <a:r>
              <a:rPr lang="fi-FI" dirty="0"/>
              <a:t> </a:t>
            </a:r>
            <a:r>
              <a:rPr lang="fi-FI" dirty="0" err="1"/>
              <a:t>accident</a:t>
            </a:r>
            <a:r>
              <a:rPr lang="fi-FI" dirty="0"/>
              <a:t> in </a:t>
            </a:r>
            <a:r>
              <a:rPr lang="fi-FI" dirty="0" err="1"/>
              <a:t>traffic</a:t>
            </a:r>
            <a:r>
              <a:rPr lang="fi-FI" dirty="0"/>
              <a:t> </a:t>
            </a:r>
            <a:r>
              <a:rPr lang="fi-FI" dirty="0" err="1"/>
              <a:t>lights</a:t>
            </a:r>
            <a:r>
              <a:rPr lang="fi-FI" dirty="0"/>
              <a:t> and in </a:t>
            </a:r>
            <a:r>
              <a:rPr lang="fi-FI" dirty="0" err="1"/>
              <a:t>vehicles</a:t>
            </a:r>
            <a:r>
              <a:rPr lang="fi-FI" dirty="0"/>
              <a:t>.</a:t>
            </a:r>
          </a:p>
          <a:p>
            <a:pPr marL="285750" indent="-285750">
              <a:buFont typeface="Wingdings" pitchFamily="2" charset="2"/>
              <a:buChar char="Ø"/>
            </a:pPr>
            <a:r>
              <a:rPr lang="fi-FI" dirty="0"/>
              <a:t> </a:t>
            </a:r>
            <a:r>
              <a:rPr lang="fi-FI" dirty="0" err="1"/>
              <a:t>Widely</a:t>
            </a:r>
            <a:r>
              <a:rPr lang="fi-FI" dirty="0"/>
              <a:t> </a:t>
            </a:r>
            <a:r>
              <a:rPr lang="fi-FI" dirty="0" err="1"/>
              <a:t>used</a:t>
            </a:r>
            <a:r>
              <a:rPr lang="fi-FI" dirty="0"/>
              <a:t> in </a:t>
            </a:r>
            <a:r>
              <a:rPr lang="fi-FI" dirty="0" err="1"/>
              <a:t>every</a:t>
            </a:r>
            <a:r>
              <a:rPr lang="fi-FI" dirty="0"/>
              <a:t> </a:t>
            </a:r>
            <a:r>
              <a:rPr lang="fi-FI" dirty="0" err="1"/>
              <a:t>field</a:t>
            </a:r>
            <a:r>
              <a:rPr lang="fi-FI" dirty="0"/>
              <a:t> in </a:t>
            </a:r>
            <a:r>
              <a:rPr lang="fi-FI" dirty="0" err="1"/>
              <a:t>almost</a:t>
            </a:r>
            <a:r>
              <a:rPr lang="fi-FI" dirty="0"/>
              <a:t> </a:t>
            </a:r>
            <a:r>
              <a:rPr lang="fi-FI" dirty="0" err="1"/>
              <a:t>every</a:t>
            </a:r>
            <a:r>
              <a:rPr lang="fi-FI" dirty="0"/>
              <a:t> </a:t>
            </a:r>
            <a:r>
              <a:rPr lang="fi-FI" dirty="0" err="1"/>
              <a:t>moving</a:t>
            </a:r>
            <a:r>
              <a:rPr lang="fi-FI" dirty="0"/>
              <a:t> </a:t>
            </a:r>
            <a:r>
              <a:rPr lang="fi-FI" dirty="0" err="1"/>
              <a:t>artificial</a:t>
            </a:r>
            <a:r>
              <a:rPr lang="fi-FI" dirty="0"/>
              <a:t> </a:t>
            </a:r>
            <a:r>
              <a:rPr lang="fi-FI" dirty="0" err="1"/>
              <a:t>things</a:t>
            </a:r>
            <a:r>
              <a:rPr lang="fi-FI" dirty="0"/>
              <a:t> </a:t>
            </a:r>
            <a:r>
              <a:rPr lang="fi-FI" dirty="0" err="1"/>
              <a:t>which</a:t>
            </a:r>
            <a:r>
              <a:rPr lang="fi-FI" dirty="0"/>
              <a:t> </a:t>
            </a:r>
            <a:r>
              <a:rPr lang="fi-FI" dirty="0" err="1"/>
              <a:t>are</a:t>
            </a:r>
            <a:r>
              <a:rPr lang="fi-FI" dirty="0"/>
              <a:t> in air, </a:t>
            </a:r>
            <a:r>
              <a:rPr lang="fi-FI" dirty="0" err="1"/>
              <a:t>water</a:t>
            </a:r>
            <a:r>
              <a:rPr lang="fi-FI" dirty="0"/>
              <a:t> </a:t>
            </a:r>
            <a:r>
              <a:rPr lang="fi-FI" dirty="0" err="1"/>
              <a:t>or</a:t>
            </a:r>
            <a:r>
              <a:rPr lang="fi-FI" dirty="0"/>
              <a:t> </a:t>
            </a:r>
            <a:r>
              <a:rPr lang="fi-FI" dirty="0" err="1"/>
              <a:t>land</a:t>
            </a:r>
            <a:r>
              <a:rPr lang="fi-FI" dirty="0"/>
              <a:t>.</a:t>
            </a:r>
          </a:p>
          <a:p>
            <a:endParaRPr lang="fi-FI" dirty="0"/>
          </a:p>
        </p:txBody>
      </p:sp>
    </p:spTree>
    <p:extLst>
      <p:ext uri="{BB962C8B-B14F-4D97-AF65-F5344CB8AC3E}">
        <p14:creationId xmlns:p14="http://schemas.microsoft.com/office/powerpoint/2010/main" val="238898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smtClean="0"/>
          </a:p>
          <a:p>
            <a:endParaRPr lang="en-US" dirty="0" smtClean="0"/>
          </a:p>
          <a:p>
            <a:endParaRPr lang="en-US" dirty="0"/>
          </a:p>
        </p:txBody>
      </p:sp>
      <p:sp>
        <p:nvSpPr>
          <p:cNvPr id="2" name="Text Placeholder 1"/>
          <p:cNvSpPr>
            <a:spLocks noGrp="1"/>
          </p:cNvSpPr>
          <p:nvPr>
            <p:ph type="body" sz="quarter" idx="11"/>
          </p:nvPr>
        </p:nvSpPr>
        <p:spPr/>
        <p:txBody>
          <a:bodyPr/>
          <a:lstStyle/>
          <a:p>
            <a:r>
              <a:rPr lang="en-US" dirty="0"/>
              <a:t>t</a:t>
            </a:r>
            <a:r>
              <a:rPr lang="en-US" dirty="0" smtClean="0"/>
              <a:t>hank you</a:t>
            </a:r>
            <a:endParaRPr lang="en-US" dirty="0"/>
          </a:p>
        </p:txBody>
      </p:sp>
    </p:spTree>
    <p:extLst>
      <p:ext uri="{BB962C8B-B14F-4D97-AF65-F5344CB8AC3E}">
        <p14:creationId xmlns:p14="http://schemas.microsoft.com/office/powerpoint/2010/main" val="1638046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615</Words>
  <Application>Microsoft Office PowerPoint</Application>
  <PresentationFormat>On-screen Show (4:3)</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Sophisticated Business</vt:lpstr>
      <vt:lpstr>Motion detector</vt:lpstr>
      <vt:lpstr>What is a motion detector?</vt:lpstr>
      <vt:lpstr>Motion sensor types</vt:lpstr>
      <vt:lpstr>Active sensors</vt:lpstr>
      <vt:lpstr>Passive sensors (PIR)</vt:lpstr>
      <vt:lpstr>AMN31111</vt:lpstr>
      <vt:lpstr>Applications &amp; 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Administrator</cp:lastModifiedBy>
  <cp:revision>115</cp:revision>
  <dcterms:created xsi:type="dcterms:W3CDTF">2014-02-06T21:29:49Z</dcterms:created>
  <dcterms:modified xsi:type="dcterms:W3CDTF">2014-05-07T12:49:40Z</dcterms:modified>
</cp:coreProperties>
</file>