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64" r:id="rId5"/>
    <p:sldId id="259" r:id="rId6"/>
    <p:sldId id="265" r:id="rId7"/>
    <p:sldId id="263" r:id="rId8"/>
    <p:sldId id="260" r:id="rId9"/>
    <p:sldId id="262" r:id="rId10"/>
    <p:sldId id="261" r:id="rId11"/>
    <p:sldId id="268" r:id="rId12"/>
    <p:sldId id="266" r:id="rId13"/>
    <p:sldId id="270"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04F008-A67A-4440-B364-43AB25FAFE19}"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66799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70663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993224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652278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27655770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04F008-A67A-4440-B364-43AB25FAFE19}"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3447400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204F008-A67A-4440-B364-43AB25FAFE19}"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27220278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4F008-A67A-4440-B364-43AB25FAFE19}"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2280454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4F008-A67A-4440-B364-43AB25FAFE19}"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2010865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04F008-A67A-4440-B364-43AB25FAFE19}"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68768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04F008-A67A-4440-B364-43AB25FAFE19}" type="datetimeFigureOut">
              <a:rPr lang="en-IN" smtClean="0"/>
              <a:t>15-01-2023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49387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673148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04F008-A67A-4440-B364-43AB25FAFE19}" type="datetimeFigureOut">
              <a:rPr lang="en-IN" smtClean="0"/>
              <a:t>15-01-2023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77515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04F008-A67A-4440-B364-43AB25FAFE19}" type="datetimeFigureOut">
              <a:rPr lang="en-IN" smtClean="0"/>
              <a:t>15-01-2023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4227351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4F008-A67A-4440-B364-43AB25FAFE19}" type="datetimeFigureOut">
              <a:rPr lang="en-IN" smtClean="0"/>
              <a:t>15-01-2023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40265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10831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04F008-A67A-4440-B364-43AB25FAFE19}" type="datetimeFigureOut">
              <a:rPr lang="en-IN" smtClean="0"/>
              <a:t>15-01-2023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086761-6585-4C29-A1D6-991B736A976C}" type="slidenum">
              <a:rPr lang="en-IN" smtClean="0"/>
              <a:t>‹#›</a:t>
            </a:fld>
            <a:endParaRPr lang="en-IN"/>
          </a:p>
        </p:txBody>
      </p:sp>
    </p:spTree>
    <p:extLst>
      <p:ext uri="{BB962C8B-B14F-4D97-AF65-F5344CB8AC3E}">
        <p14:creationId xmlns:p14="http://schemas.microsoft.com/office/powerpoint/2010/main" val="396248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204F008-A67A-4440-B364-43AB25FAFE19}" type="datetimeFigureOut">
              <a:rPr lang="en-IN" smtClean="0"/>
              <a:t>15-01-2023</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71086761-6585-4C29-A1D6-991B736A976C}" type="slidenum">
              <a:rPr lang="en-IN" smtClean="0"/>
              <a:t>‹#›</a:t>
            </a:fld>
            <a:endParaRPr lang="en-IN"/>
          </a:p>
        </p:txBody>
      </p:sp>
    </p:spTree>
    <p:extLst>
      <p:ext uri="{BB962C8B-B14F-4D97-AF65-F5344CB8AC3E}">
        <p14:creationId xmlns:p14="http://schemas.microsoft.com/office/powerpoint/2010/main" val="2518766718"/>
      </p:ext>
    </p:extLst>
  </p:cSld>
  <p:clrMap bg1="dk1" tx1="lt1" bg2="dk2" tx2="lt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 id="2147483796" r:id="rId12"/>
    <p:sldLayoutId id="2147483797" r:id="rId13"/>
    <p:sldLayoutId id="2147483798" r:id="rId14"/>
    <p:sldLayoutId id="2147483799" r:id="rId15"/>
    <p:sldLayoutId id="2147483800" r:id="rId16"/>
    <p:sldLayoutId id="2147483801"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845F7-B2C1-1A12-C69A-D1F6578FED0B}"/>
              </a:ext>
            </a:extLst>
          </p:cNvPr>
          <p:cNvSpPr>
            <a:spLocks noGrp="1"/>
          </p:cNvSpPr>
          <p:nvPr>
            <p:ph type="ctrTitle"/>
          </p:nvPr>
        </p:nvSpPr>
        <p:spPr/>
        <p:txBody>
          <a:bodyPr>
            <a:normAutofit fontScale="90000"/>
          </a:bodyPr>
          <a:lstStyle/>
          <a:p>
            <a:r>
              <a:rPr lang="en-IN" dirty="0"/>
              <a:t>Project architecture and </a:t>
            </a:r>
            <a:br>
              <a:rPr lang="en-IN" dirty="0"/>
            </a:br>
            <a:r>
              <a:rPr lang="en-IN" dirty="0"/>
              <a:t>detailed workflow</a:t>
            </a:r>
            <a:br>
              <a:rPr lang="en-IN" dirty="0"/>
            </a:br>
            <a:endParaRPr lang="en-IN" dirty="0"/>
          </a:p>
        </p:txBody>
      </p:sp>
      <p:sp>
        <p:nvSpPr>
          <p:cNvPr id="3" name="Subtitle 2">
            <a:extLst>
              <a:ext uri="{FF2B5EF4-FFF2-40B4-BE49-F238E27FC236}">
                <a16:creationId xmlns:a16="http://schemas.microsoft.com/office/drawing/2014/main" id="{BE40FEE0-F5A3-50C8-9327-C7F5C252049D}"/>
              </a:ext>
            </a:extLst>
          </p:cNvPr>
          <p:cNvSpPr>
            <a:spLocks noGrp="1"/>
          </p:cNvSpPr>
          <p:nvPr>
            <p:ph type="subTitle" idx="1"/>
          </p:nvPr>
        </p:nvSpPr>
        <p:spPr/>
        <p:txBody>
          <a:bodyPr/>
          <a:lstStyle/>
          <a:p>
            <a:r>
              <a:rPr lang="en-IN" dirty="0"/>
              <a:t>Astha</a:t>
            </a:r>
          </a:p>
          <a:p>
            <a:endParaRPr lang="en-IN" dirty="0"/>
          </a:p>
        </p:txBody>
      </p:sp>
    </p:spTree>
    <p:extLst>
      <p:ext uri="{BB962C8B-B14F-4D97-AF65-F5344CB8AC3E}">
        <p14:creationId xmlns:p14="http://schemas.microsoft.com/office/powerpoint/2010/main" val="3311895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24DB3CF6-15F2-F95D-3E1F-DB29F89A44C1}"/>
              </a:ext>
            </a:extLst>
          </p:cNvPr>
          <p:cNvSpPr>
            <a:spLocks noGrp="1"/>
          </p:cNvSpPr>
          <p:nvPr>
            <p:ph idx="1"/>
          </p:nvPr>
        </p:nvSpPr>
        <p:spPr>
          <a:xfrm>
            <a:off x="919119" y="1240972"/>
            <a:ext cx="10353762" cy="6547757"/>
          </a:xfrm>
        </p:spPr>
        <p:txBody>
          <a:bodyPr>
            <a:normAutofit/>
          </a:bodyPr>
          <a:lstStyle/>
          <a:p>
            <a:pPr marL="36900" indent="0">
              <a:buNone/>
            </a:pPr>
            <a:r>
              <a:rPr lang="en-US" dirty="0"/>
              <a:t>2. Apply NER technology to tag words within the abstracts with specific keywords</a:t>
            </a:r>
          </a:p>
          <a:p>
            <a:pPr lvl="1"/>
            <a:r>
              <a:rPr lang="en-US" dirty="0"/>
              <a:t>Use libraries like </a:t>
            </a:r>
            <a:r>
              <a:rPr lang="en-US" dirty="0" err="1"/>
              <a:t>spaCy</a:t>
            </a:r>
            <a:r>
              <a:rPr lang="en-US" dirty="0"/>
              <a:t>, NLTK (POS Tagging), or </a:t>
            </a:r>
            <a:r>
              <a:rPr lang="en-US" dirty="0" err="1"/>
              <a:t>StanfordNLP</a:t>
            </a:r>
            <a:endParaRPr lang="en-US" dirty="0"/>
          </a:p>
          <a:p>
            <a:pPr lvl="1"/>
            <a:r>
              <a:rPr lang="en-US" dirty="0"/>
              <a:t>Focus on  pre-trained named entity recognition (NER) models for biological documents in Python (</a:t>
            </a:r>
            <a:r>
              <a:rPr lang="en-US" dirty="0" err="1"/>
              <a:t>BioBERT</a:t>
            </a:r>
            <a:r>
              <a:rPr lang="en-US" dirty="0"/>
              <a:t>, </a:t>
            </a:r>
            <a:r>
              <a:rPr lang="en-US" dirty="0" err="1"/>
              <a:t>SciBERT</a:t>
            </a:r>
            <a:r>
              <a:rPr lang="en-US" dirty="0"/>
              <a:t>, </a:t>
            </a:r>
            <a:r>
              <a:rPr lang="en-US" dirty="0" err="1"/>
              <a:t>BioNLP</a:t>
            </a:r>
            <a:r>
              <a:rPr lang="en-US" dirty="0"/>
              <a:t>-ST, NEEL, NCBI-BERT via Hugging Face's transformers library and NLTK lib).</a:t>
            </a:r>
          </a:p>
          <a:p>
            <a:pPr lvl="1"/>
            <a:r>
              <a:rPr lang="en-US" dirty="0"/>
              <a:t>Load pre-trained NER model from the lib</a:t>
            </a:r>
          </a:p>
          <a:p>
            <a:pPr lvl="1"/>
            <a:r>
              <a:rPr lang="en-US" dirty="0"/>
              <a:t>Pre-processing and data cleaning (removing special characters, punctuations, stop words, numbers, email addresses, </a:t>
            </a:r>
            <a:r>
              <a:rPr lang="en-US" dirty="0" err="1"/>
              <a:t>urls</a:t>
            </a:r>
            <a:r>
              <a:rPr lang="en-US" dirty="0"/>
              <a:t>, HTML or XML tags, duplicates; lowercasing text, tokenization)</a:t>
            </a:r>
          </a:p>
          <a:p>
            <a:pPr lvl="1"/>
            <a:r>
              <a:rPr lang="en-US" dirty="0"/>
              <a:t>Split abstracts into train, test, validation sets</a:t>
            </a:r>
          </a:p>
          <a:p>
            <a:pPr lvl="1"/>
            <a:endParaRPr lang="en-US" dirty="0"/>
          </a:p>
          <a:p>
            <a:pPr lvl="1"/>
            <a:endParaRPr lang="en-US" dirty="0"/>
          </a:p>
          <a:p>
            <a:endParaRPr lang="en-IN" dirty="0"/>
          </a:p>
        </p:txBody>
      </p:sp>
    </p:spTree>
    <p:extLst>
      <p:ext uri="{BB962C8B-B14F-4D97-AF65-F5344CB8AC3E}">
        <p14:creationId xmlns:p14="http://schemas.microsoft.com/office/powerpoint/2010/main" val="1813716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85169-56D6-18AB-8CCA-B6F698F81777}"/>
              </a:ext>
            </a:extLst>
          </p:cNvPr>
          <p:cNvSpPr>
            <a:spLocks noGrp="1"/>
          </p:cNvSpPr>
          <p:nvPr>
            <p:ph idx="1"/>
          </p:nvPr>
        </p:nvSpPr>
        <p:spPr>
          <a:xfrm>
            <a:off x="913795" y="963387"/>
            <a:ext cx="10353762" cy="4827814"/>
          </a:xfrm>
        </p:spPr>
        <p:txBody>
          <a:bodyPr>
            <a:normAutofit fontScale="92500" lnSpcReduction="10000"/>
          </a:bodyPr>
          <a:lstStyle/>
          <a:p>
            <a:pPr lvl="1"/>
            <a:r>
              <a:rPr lang="en-US" dirty="0"/>
              <a:t>Fine tune by getting NER pipeline components and adding new (specific to biological) entity labels to the NER pipeline (according to our train data)</a:t>
            </a:r>
          </a:p>
          <a:p>
            <a:pPr lvl="1"/>
            <a:r>
              <a:rPr lang="en-US" dirty="0"/>
              <a:t>Training model on train set</a:t>
            </a:r>
          </a:p>
          <a:p>
            <a:pPr lvl="1"/>
            <a:r>
              <a:rPr lang="en-US" dirty="0"/>
              <a:t>NER model performance (precision, recall, F1, confusion matrix) on test set</a:t>
            </a:r>
          </a:p>
          <a:p>
            <a:pPr lvl="1"/>
            <a:r>
              <a:rPr lang="en-US" dirty="0"/>
              <a:t>As per scores, choose model</a:t>
            </a:r>
          </a:p>
          <a:p>
            <a:pPr lvl="1"/>
            <a:r>
              <a:rPr lang="en-US" b="1" dirty="0"/>
              <a:t>Apply trained model to extract entities and their labels from </a:t>
            </a:r>
            <a:r>
              <a:rPr lang="en-US" b="1" u="sng" dirty="0">
                <a:solidFill>
                  <a:srgbClr val="FF0000"/>
                </a:solidFill>
              </a:rPr>
              <a:t>unseen abstracts</a:t>
            </a:r>
          </a:p>
          <a:p>
            <a:pPr lvl="2"/>
            <a:r>
              <a:rPr lang="en-US" dirty="0"/>
              <a:t>Iterate through abstracts and process each one with the NER model</a:t>
            </a:r>
          </a:p>
          <a:p>
            <a:pPr lvl="2"/>
            <a:r>
              <a:rPr lang="en-US" dirty="0"/>
              <a:t>Iterate through the entities in each abstract</a:t>
            </a:r>
          </a:p>
          <a:p>
            <a:pPr lvl="1"/>
            <a:r>
              <a:rPr lang="en-US" b="1" dirty="0"/>
              <a:t>Can return entities, their labels as a dict. Also add metadata from xml – abstract text, abstract ID, date, etc.</a:t>
            </a:r>
          </a:p>
          <a:p>
            <a:pPr lvl="1"/>
            <a:r>
              <a:rPr lang="en-US" dirty="0"/>
              <a:t>Way to store this info as cached files or DB  </a:t>
            </a:r>
          </a:p>
          <a:p>
            <a:pPr lvl="1"/>
            <a:r>
              <a:rPr lang="en-US" dirty="0"/>
              <a:t>Create DB - As NER info will be queried and searched, DB is more efficient option and serves better organization of data</a:t>
            </a:r>
          </a:p>
          <a:p>
            <a:pPr lvl="1"/>
            <a:r>
              <a:rPr lang="en-US" dirty="0"/>
              <a:t>DB – Abstract text, PMID, date of publication, entities, their labels</a:t>
            </a:r>
          </a:p>
          <a:p>
            <a:pPr lvl="1"/>
            <a:endParaRPr lang="en-US" dirty="0"/>
          </a:p>
          <a:p>
            <a:endParaRPr lang="en-IN" dirty="0"/>
          </a:p>
        </p:txBody>
      </p:sp>
    </p:spTree>
    <p:extLst>
      <p:ext uri="{BB962C8B-B14F-4D97-AF65-F5344CB8AC3E}">
        <p14:creationId xmlns:p14="http://schemas.microsoft.com/office/powerpoint/2010/main" val="300520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E9FFD7-0970-C23B-2CD9-C4D95E48CCB7}"/>
              </a:ext>
            </a:extLst>
          </p:cNvPr>
          <p:cNvSpPr>
            <a:spLocks noGrp="1"/>
          </p:cNvSpPr>
          <p:nvPr>
            <p:ph idx="1"/>
          </p:nvPr>
        </p:nvSpPr>
        <p:spPr>
          <a:xfrm>
            <a:off x="913795" y="587829"/>
            <a:ext cx="10353762" cy="5845628"/>
          </a:xfrm>
        </p:spPr>
        <p:txBody>
          <a:bodyPr>
            <a:normAutofit/>
          </a:bodyPr>
          <a:lstStyle/>
          <a:p>
            <a:pPr marL="36900" indent="0">
              <a:buNone/>
            </a:pPr>
            <a:r>
              <a:rPr lang="en-US" dirty="0"/>
              <a:t>3. Generate functions </a:t>
            </a:r>
            <a:r>
              <a:rPr lang="en-US" b="0" i="0" dirty="0">
                <a:solidFill>
                  <a:srgbClr val="D1D5DB"/>
                </a:solidFill>
                <a:effectLst/>
                <a:latin typeface="Söhne"/>
              </a:rPr>
              <a:t>to query your tagged corpus stored in a database using a keyword or phrase and return informative results</a:t>
            </a:r>
          </a:p>
          <a:p>
            <a:pPr lvl="1"/>
            <a:r>
              <a:rPr lang="en-US" dirty="0"/>
              <a:t>Keyword – keyword/phrase you want to search for in the corpus (input specific gene symbols (e.g. IL2, IFNA) or phrases (e.g. "cell cycle" or "apoptosis")).</a:t>
            </a:r>
            <a:endParaRPr lang="en-US" b="0" i="0" dirty="0">
              <a:solidFill>
                <a:srgbClr val="D1D5DB"/>
              </a:solidFill>
              <a:effectLst/>
              <a:latin typeface="Söhne"/>
            </a:endParaRPr>
          </a:p>
          <a:p>
            <a:pPr lvl="1"/>
            <a:r>
              <a:rPr lang="en-US" dirty="0">
                <a:solidFill>
                  <a:srgbClr val="D1D5DB"/>
                </a:solidFill>
                <a:effectLst/>
                <a:latin typeface="Söhne"/>
              </a:rPr>
              <a:t>Use sqlite3 or </a:t>
            </a:r>
            <a:r>
              <a:rPr lang="en-US" dirty="0" err="1">
                <a:solidFill>
                  <a:srgbClr val="D1D5DB"/>
                </a:solidFill>
                <a:effectLst/>
                <a:latin typeface="Söhne"/>
              </a:rPr>
              <a:t>sqlAlchemy</a:t>
            </a:r>
            <a:endParaRPr lang="en-US" dirty="0">
              <a:solidFill>
                <a:srgbClr val="D1D5DB"/>
              </a:solidFill>
              <a:effectLst/>
              <a:latin typeface="Söhne"/>
            </a:endParaRPr>
          </a:p>
          <a:p>
            <a:pPr lvl="1"/>
            <a:r>
              <a:rPr lang="en-US" dirty="0">
                <a:solidFill>
                  <a:srgbClr val="D1D5DB"/>
                </a:solidFill>
                <a:effectLst/>
                <a:latin typeface="Söhne"/>
              </a:rPr>
              <a:t>Define function with parameters – keyword and </a:t>
            </a:r>
            <a:r>
              <a:rPr lang="en-US" dirty="0" err="1">
                <a:solidFill>
                  <a:srgbClr val="D1D5DB"/>
                </a:solidFill>
                <a:effectLst/>
                <a:latin typeface="Söhne"/>
              </a:rPr>
              <a:t>db_path</a:t>
            </a:r>
            <a:endParaRPr lang="en-US" dirty="0">
              <a:solidFill>
                <a:srgbClr val="D1D5DB"/>
              </a:solidFill>
              <a:effectLst/>
              <a:latin typeface="Söhne"/>
            </a:endParaRPr>
          </a:p>
          <a:p>
            <a:pPr lvl="1"/>
            <a:r>
              <a:rPr lang="en-US" dirty="0">
                <a:solidFill>
                  <a:srgbClr val="D1D5DB"/>
                </a:solidFill>
                <a:effectLst/>
                <a:latin typeface="Söhne"/>
              </a:rPr>
              <a:t>Execute the query to retrieve the relevant rows from the table where the abstract text column contains the keyword</a:t>
            </a:r>
          </a:p>
          <a:p>
            <a:pPr lvl="1"/>
            <a:r>
              <a:rPr lang="en-US" dirty="0"/>
              <a:t>Return corresponding labels, PMID, date from the rows as a </a:t>
            </a:r>
            <a:r>
              <a:rPr lang="en-US" dirty="0" err="1"/>
              <a:t>dict</a:t>
            </a:r>
            <a:r>
              <a:rPr lang="en-US" dirty="0"/>
              <a:t> </a:t>
            </a:r>
            <a:r>
              <a:rPr lang="en-US" b="1" dirty="0"/>
              <a:t>that can be used in task 4**</a:t>
            </a:r>
          </a:p>
          <a:p>
            <a:pPr lvl="1"/>
            <a:r>
              <a:rPr lang="en-US" dirty="0"/>
              <a:t>Modify to include a date range restriction </a:t>
            </a:r>
          </a:p>
          <a:p>
            <a:pPr lvl="3"/>
            <a:r>
              <a:rPr lang="en-US" dirty="0"/>
              <a:t>Add 2 optional parameters  - </a:t>
            </a:r>
            <a:r>
              <a:rPr lang="en-US" dirty="0" err="1"/>
              <a:t>start_date</a:t>
            </a:r>
            <a:r>
              <a:rPr lang="en-US" dirty="0"/>
              <a:t> and </a:t>
            </a:r>
            <a:r>
              <a:rPr lang="en-US" dirty="0" err="1"/>
              <a:t>end_date</a:t>
            </a:r>
            <a:endParaRPr lang="en-US" dirty="0"/>
          </a:p>
          <a:p>
            <a:pPr lvl="3"/>
            <a:r>
              <a:rPr lang="en-US" dirty="0"/>
              <a:t>restrict the searches to a range of dates by adding a WHERE clause to the SQL query that filters the results based on a date range.</a:t>
            </a:r>
          </a:p>
          <a:p>
            <a:pPr lvl="3"/>
            <a:r>
              <a:rPr lang="en-US" dirty="0"/>
              <a:t>Retrieve all rows from the table where the </a:t>
            </a:r>
            <a:r>
              <a:rPr lang="en-US" dirty="0" err="1"/>
              <a:t>abstracr</a:t>
            </a:r>
            <a:r>
              <a:rPr lang="en-US" dirty="0"/>
              <a:t> text column contains the keyword and the date is within the given range</a:t>
            </a:r>
            <a:endParaRPr lang="en-IN" dirty="0"/>
          </a:p>
        </p:txBody>
      </p:sp>
    </p:spTree>
    <p:extLst>
      <p:ext uri="{BB962C8B-B14F-4D97-AF65-F5344CB8AC3E}">
        <p14:creationId xmlns:p14="http://schemas.microsoft.com/office/powerpoint/2010/main" val="108430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2D57-D8AE-E34C-DC80-4A5C0A4C0C88}"/>
              </a:ext>
            </a:extLst>
          </p:cNvPr>
          <p:cNvSpPr>
            <a:spLocks noGrp="1"/>
          </p:cNvSpPr>
          <p:nvPr>
            <p:ph type="title"/>
          </p:nvPr>
        </p:nvSpPr>
        <p:spPr/>
        <p:txBody>
          <a:bodyPr>
            <a:normAutofit/>
          </a:bodyPr>
          <a:lstStyle/>
          <a:p>
            <a:r>
              <a:rPr lang="en-IN" dirty="0"/>
              <a:t>Packaging</a:t>
            </a:r>
          </a:p>
        </p:txBody>
      </p:sp>
      <p:sp>
        <p:nvSpPr>
          <p:cNvPr id="3" name="Content Placeholder 2">
            <a:extLst>
              <a:ext uri="{FF2B5EF4-FFF2-40B4-BE49-F238E27FC236}">
                <a16:creationId xmlns:a16="http://schemas.microsoft.com/office/drawing/2014/main" id="{89D9397A-9F17-8EF7-5DF6-18DA2949D8B7}"/>
              </a:ext>
            </a:extLst>
          </p:cNvPr>
          <p:cNvSpPr>
            <a:spLocks noGrp="1"/>
          </p:cNvSpPr>
          <p:nvPr>
            <p:ph idx="1"/>
          </p:nvPr>
        </p:nvSpPr>
        <p:spPr/>
        <p:txBody>
          <a:bodyPr/>
          <a:lstStyle/>
          <a:p>
            <a:r>
              <a:rPr lang="en-IN" dirty="0"/>
              <a:t>Package contains</a:t>
            </a:r>
          </a:p>
          <a:p>
            <a:pPr lvl="1"/>
            <a:r>
              <a:rPr lang="en-IN" dirty="0"/>
              <a:t>Raw code</a:t>
            </a:r>
          </a:p>
          <a:p>
            <a:pPr lvl="1"/>
            <a:r>
              <a:rPr lang="en-IN" dirty="0"/>
              <a:t>CLI for all functions</a:t>
            </a:r>
          </a:p>
          <a:p>
            <a:pPr lvl="1"/>
            <a:r>
              <a:rPr lang="en-IN" dirty="0"/>
              <a:t>Unit tests</a:t>
            </a:r>
          </a:p>
          <a:p>
            <a:pPr lvl="1"/>
            <a:r>
              <a:rPr lang="en-IN" dirty="0"/>
              <a:t>Readme</a:t>
            </a:r>
          </a:p>
          <a:p>
            <a:pPr lvl="1"/>
            <a:r>
              <a:rPr lang="en-IN" dirty="0"/>
              <a:t>Setup python file with package requirements</a:t>
            </a:r>
          </a:p>
        </p:txBody>
      </p:sp>
    </p:spTree>
    <p:extLst>
      <p:ext uri="{BB962C8B-B14F-4D97-AF65-F5344CB8AC3E}">
        <p14:creationId xmlns:p14="http://schemas.microsoft.com/office/powerpoint/2010/main" val="130169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EC4BF-E00A-0C9B-6906-AA1B47C5C168}"/>
              </a:ext>
            </a:extLst>
          </p:cNvPr>
          <p:cNvSpPr>
            <a:spLocks noGrp="1"/>
          </p:cNvSpPr>
          <p:nvPr>
            <p:ph idx="1"/>
          </p:nvPr>
        </p:nvSpPr>
        <p:spPr>
          <a:xfrm>
            <a:off x="913795" y="571501"/>
            <a:ext cx="10353762" cy="6168346"/>
          </a:xfrm>
        </p:spPr>
        <p:txBody>
          <a:bodyPr>
            <a:normAutofit/>
          </a:bodyPr>
          <a:lstStyle/>
          <a:p>
            <a:pPr marL="36900" indent="0">
              <a:buNone/>
            </a:pPr>
            <a:r>
              <a:rPr lang="en-US" dirty="0"/>
              <a:t>4. Create a frontend which allows one to search the corpus using a keyword or phrase.</a:t>
            </a:r>
          </a:p>
          <a:p>
            <a:pPr lvl="1"/>
            <a:r>
              <a:rPr lang="en-US" dirty="0"/>
              <a:t>Jinja or CSS and JavaScript templates</a:t>
            </a:r>
          </a:p>
          <a:p>
            <a:pPr lvl="1"/>
            <a:r>
              <a:rPr lang="en-US" dirty="0"/>
              <a:t>Run.py – functions to get and post info</a:t>
            </a:r>
          </a:p>
          <a:p>
            <a:pPr lvl="1"/>
            <a:r>
              <a:rPr lang="en-US" dirty="0"/>
              <a:t>Input box to enter keyword/phrase</a:t>
            </a:r>
          </a:p>
          <a:p>
            <a:pPr lvl="1"/>
            <a:r>
              <a:rPr lang="en-US" dirty="0"/>
              <a:t>implement a date range filter in a front-end application using HTML, CSS, and JavaScript:</a:t>
            </a:r>
          </a:p>
          <a:p>
            <a:pPr lvl="2"/>
            <a:r>
              <a:rPr lang="en-US" dirty="0"/>
              <a:t>by creating a form that contains two input fields for the start and end date, and a button to submit the form.</a:t>
            </a:r>
          </a:p>
          <a:p>
            <a:pPr marL="810000" lvl="2" indent="0">
              <a:buNone/>
            </a:pPr>
            <a:endParaRPr lang="en-US" dirty="0"/>
          </a:p>
          <a:p>
            <a:pPr lvl="1"/>
            <a:r>
              <a:rPr lang="en-US" dirty="0"/>
              <a:t>Table (call functions from task 3* in run.py to fetch this info from DB)</a:t>
            </a:r>
          </a:p>
          <a:p>
            <a:pPr lvl="2"/>
            <a:r>
              <a:rPr lang="en-US" dirty="0"/>
              <a:t>PMID</a:t>
            </a:r>
          </a:p>
          <a:p>
            <a:pPr lvl="2"/>
            <a:r>
              <a:rPr lang="en-US" dirty="0"/>
              <a:t>Hyperlink to </a:t>
            </a:r>
            <a:r>
              <a:rPr lang="en-US" dirty="0" err="1"/>
              <a:t>pubmed</a:t>
            </a:r>
            <a:r>
              <a:rPr lang="en-US" dirty="0"/>
              <a:t> page – need to add to DB (maybe from xml in task 1 or alternative ways)</a:t>
            </a:r>
          </a:p>
          <a:p>
            <a:pPr lvl="2"/>
            <a:r>
              <a:rPr lang="en-US" dirty="0"/>
              <a:t>Date of publication</a:t>
            </a:r>
          </a:p>
          <a:p>
            <a:pPr lvl="2"/>
            <a:r>
              <a:rPr lang="en-US" dirty="0"/>
              <a:t>Entire abstract</a:t>
            </a:r>
          </a:p>
          <a:p>
            <a:pPr lvl="2"/>
            <a:r>
              <a:rPr lang="en-US" b="1" i="1" u="sng" dirty="0">
                <a:solidFill>
                  <a:srgbClr val="FF0000"/>
                </a:solidFill>
              </a:rPr>
              <a:t>A list of keywords/phrases in the abstract which were identified as being tagged with the user's search query </a:t>
            </a:r>
          </a:p>
          <a:p>
            <a:pPr lvl="2"/>
            <a:r>
              <a:rPr lang="en-US" dirty="0"/>
              <a:t>Download this info in available formats (check formats)</a:t>
            </a:r>
          </a:p>
          <a:p>
            <a:pPr marL="810000" lvl="2" indent="0">
              <a:buNone/>
            </a:pPr>
            <a:endParaRPr lang="en-US" dirty="0"/>
          </a:p>
          <a:p>
            <a:pPr marL="810000" lvl="2" indent="0">
              <a:buNone/>
            </a:pPr>
            <a:endParaRPr lang="en-US" dirty="0"/>
          </a:p>
          <a:p>
            <a:pPr marL="810000" lvl="2" indent="0">
              <a:buNone/>
            </a:pPr>
            <a:endParaRPr lang="en-US" dirty="0"/>
          </a:p>
          <a:p>
            <a:endParaRPr lang="en-IN" dirty="0"/>
          </a:p>
        </p:txBody>
      </p:sp>
    </p:spTree>
    <p:extLst>
      <p:ext uri="{BB962C8B-B14F-4D97-AF65-F5344CB8AC3E}">
        <p14:creationId xmlns:p14="http://schemas.microsoft.com/office/powerpoint/2010/main" val="273331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A9D4E-BB28-61F4-370C-0E2F2E332FA1}"/>
              </a:ext>
            </a:extLst>
          </p:cNvPr>
          <p:cNvSpPr>
            <a:spLocks noGrp="1"/>
          </p:cNvSpPr>
          <p:nvPr>
            <p:ph type="title"/>
          </p:nvPr>
        </p:nvSpPr>
        <p:spPr/>
        <p:txBody>
          <a:bodyPr>
            <a:normAutofit fontScale="90000"/>
          </a:bodyPr>
          <a:lstStyle/>
          <a:p>
            <a:r>
              <a:rPr lang="en-US" dirty="0"/>
              <a:t>Containerization</a:t>
            </a:r>
            <a:br>
              <a:rPr lang="en-US" dirty="0"/>
            </a:br>
            <a:endParaRPr lang="en-IN" dirty="0"/>
          </a:p>
        </p:txBody>
      </p:sp>
      <p:sp>
        <p:nvSpPr>
          <p:cNvPr id="5" name="Content Placeholder 4">
            <a:extLst>
              <a:ext uri="{FF2B5EF4-FFF2-40B4-BE49-F238E27FC236}">
                <a16:creationId xmlns:a16="http://schemas.microsoft.com/office/drawing/2014/main" id="{D1FF6694-67F0-54BF-5E4B-38E394133871}"/>
              </a:ext>
            </a:extLst>
          </p:cNvPr>
          <p:cNvSpPr>
            <a:spLocks noGrp="1"/>
          </p:cNvSpPr>
          <p:nvPr>
            <p:ph idx="1"/>
          </p:nvPr>
        </p:nvSpPr>
        <p:spPr>
          <a:xfrm>
            <a:off x="913795" y="1203159"/>
            <a:ext cx="10353762" cy="5313144"/>
          </a:xfrm>
        </p:spPr>
        <p:txBody>
          <a:bodyPr>
            <a:normAutofit/>
          </a:bodyPr>
          <a:lstStyle/>
          <a:p>
            <a:r>
              <a:rPr lang="en-IN" dirty="0"/>
              <a:t>Docker file</a:t>
            </a:r>
          </a:p>
          <a:p>
            <a:r>
              <a:rPr lang="en-IN" dirty="0"/>
              <a:t>Probable division:</a:t>
            </a:r>
          </a:p>
          <a:p>
            <a:pPr lvl="1"/>
            <a:r>
              <a:rPr lang="en-IN" dirty="0"/>
              <a:t>Tasks </a:t>
            </a:r>
          </a:p>
          <a:p>
            <a:pPr marL="1152900" lvl="2" indent="-342900">
              <a:buFont typeface="+mj-lt"/>
              <a:buAutoNum type="arabicPeriod"/>
            </a:pPr>
            <a:r>
              <a:rPr lang="en-IN" dirty="0"/>
              <a:t>Creating corpus - </a:t>
            </a:r>
          </a:p>
          <a:p>
            <a:pPr marL="1152900" lvl="2" indent="-342900">
              <a:buFont typeface="+mj-lt"/>
              <a:buAutoNum type="arabicPeriod"/>
            </a:pPr>
            <a:r>
              <a:rPr lang="en-IN" dirty="0"/>
              <a:t>NER model - </a:t>
            </a:r>
          </a:p>
          <a:p>
            <a:pPr marL="1152900" lvl="2" indent="-342900">
              <a:buFont typeface="+mj-lt"/>
              <a:buAutoNum type="arabicPeriod"/>
            </a:pPr>
            <a:r>
              <a:rPr lang="en-IN" dirty="0"/>
              <a:t>+ DB, Function to query DB -</a:t>
            </a:r>
          </a:p>
          <a:p>
            <a:pPr marL="1152900" lvl="2" indent="-342900">
              <a:buFont typeface="+mj-lt"/>
              <a:buAutoNum type="arabicPeriod"/>
            </a:pPr>
            <a:r>
              <a:rPr lang="en-IN" dirty="0"/>
              <a:t>front-end** - </a:t>
            </a:r>
          </a:p>
          <a:p>
            <a:pPr marL="810000" lvl="2" indent="0">
              <a:buNone/>
            </a:pPr>
            <a:r>
              <a:rPr lang="en-IN" b="1" dirty="0"/>
              <a:t>My preference – NER Model or Front-end development  </a:t>
            </a:r>
            <a:r>
              <a:rPr lang="en-IN" b="1" dirty="0">
                <a:sym typeface="Wingdings" panose="05000000000000000000" pitchFamily="2" charset="2"/>
              </a:rPr>
              <a:t> </a:t>
            </a:r>
            <a:endParaRPr lang="en-IN" b="1" dirty="0"/>
          </a:p>
          <a:p>
            <a:pPr marL="1152900" lvl="2" indent="-342900">
              <a:buFont typeface="+mj-lt"/>
              <a:buAutoNum type="arabicPeriod"/>
            </a:pPr>
            <a:r>
              <a:rPr lang="en-IN" dirty="0"/>
              <a:t>CLI (5) -</a:t>
            </a:r>
          </a:p>
          <a:p>
            <a:pPr marL="1152900" lvl="2" indent="-342900">
              <a:buFont typeface="+mj-lt"/>
              <a:buAutoNum type="arabicPeriod"/>
            </a:pPr>
            <a:r>
              <a:rPr lang="en-IN" dirty="0"/>
              <a:t>Unit tests (5) -</a:t>
            </a:r>
          </a:p>
          <a:p>
            <a:pPr marL="1152900" lvl="2" indent="-342900">
              <a:buFont typeface="+mj-lt"/>
              <a:buAutoNum type="arabicPeriod"/>
            </a:pPr>
            <a:r>
              <a:rPr lang="en-IN" dirty="0"/>
              <a:t>Packaging (5) -</a:t>
            </a:r>
          </a:p>
          <a:p>
            <a:pPr marL="1152900" lvl="2" indent="-342900">
              <a:buFont typeface="+mj-lt"/>
              <a:buAutoNum type="arabicPeriod"/>
            </a:pPr>
            <a:r>
              <a:rPr lang="en-IN" dirty="0"/>
              <a:t>Containerization (docker file) - </a:t>
            </a:r>
          </a:p>
          <a:p>
            <a:pPr marL="810000" lvl="2" indent="0">
              <a:buNone/>
            </a:pPr>
            <a:r>
              <a:rPr lang="en-IN" b="1" dirty="0"/>
              <a:t>Confirm division with Bruce</a:t>
            </a:r>
          </a:p>
          <a:p>
            <a:pPr marL="450000" lvl="1" indent="0">
              <a:buNone/>
            </a:pPr>
            <a:endParaRPr lang="en-IN" dirty="0"/>
          </a:p>
          <a:p>
            <a:pPr marL="36900" indent="0">
              <a:buNone/>
            </a:pPr>
            <a:endParaRPr lang="en-IN" dirty="0"/>
          </a:p>
          <a:p>
            <a:pPr marL="36900" indent="0">
              <a:buNone/>
            </a:pPr>
            <a:endParaRPr lang="en-IN" dirty="0"/>
          </a:p>
          <a:p>
            <a:pPr marL="36900" indent="0">
              <a:buNone/>
            </a:pPr>
            <a:endParaRPr lang="en-IN" dirty="0"/>
          </a:p>
        </p:txBody>
      </p:sp>
    </p:spTree>
    <p:extLst>
      <p:ext uri="{BB962C8B-B14F-4D97-AF65-F5344CB8AC3E}">
        <p14:creationId xmlns:p14="http://schemas.microsoft.com/office/powerpoint/2010/main" val="4045515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A41B-F15A-4B38-5425-89640D4E81BD}"/>
              </a:ext>
            </a:extLst>
          </p:cNvPr>
          <p:cNvSpPr>
            <a:spLocks noGrp="1"/>
          </p:cNvSpPr>
          <p:nvPr>
            <p:ph type="title"/>
          </p:nvPr>
        </p:nvSpPr>
        <p:spPr/>
        <p:txBody>
          <a:bodyPr/>
          <a:lstStyle/>
          <a:p>
            <a:r>
              <a:rPr lang="en-IN" dirty="0"/>
              <a:t>NLP</a:t>
            </a:r>
          </a:p>
        </p:txBody>
      </p:sp>
      <p:sp>
        <p:nvSpPr>
          <p:cNvPr id="3" name="Content Placeholder 2">
            <a:extLst>
              <a:ext uri="{FF2B5EF4-FFF2-40B4-BE49-F238E27FC236}">
                <a16:creationId xmlns:a16="http://schemas.microsoft.com/office/drawing/2014/main" id="{823C6A0F-1A21-6E53-8C9C-8E8C2525B132}"/>
              </a:ext>
            </a:extLst>
          </p:cNvPr>
          <p:cNvSpPr>
            <a:spLocks noGrp="1"/>
          </p:cNvSpPr>
          <p:nvPr>
            <p:ph idx="1"/>
          </p:nvPr>
        </p:nvSpPr>
        <p:spPr>
          <a:xfrm>
            <a:off x="913795" y="1895734"/>
            <a:ext cx="10353762" cy="4815309"/>
          </a:xfrm>
        </p:spPr>
        <p:txBody>
          <a:bodyPr>
            <a:normAutofit/>
          </a:bodyPr>
          <a:lstStyle/>
          <a:p>
            <a:r>
              <a:rPr lang="en-US" dirty="0"/>
              <a:t>A sub-field of AI, enabling computers to understand and process natural language (in any form - speech or signing, used by humans).</a:t>
            </a:r>
          </a:p>
          <a:p>
            <a:r>
              <a:rPr lang="en-US" dirty="0"/>
              <a:t>NLP helps extract useful data from raw, unstructured human language.</a:t>
            </a:r>
          </a:p>
          <a:p>
            <a:r>
              <a:rPr lang="en-US" dirty="0"/>
              <a:t>For e.g., for identifying interesting patterns in clinical texts and electronic health records, predicting the development of certain diseases based on the data mined from these texts.</a:t>
            </a:r>
          </a:p>
          <a:p>
            <a:r>
              <a:rPr lang="en-US" dirty="0"/>
              <a:t>open source Python libraries like </a:t>
            </a:r>
            <a:r>
              <a:rPr lang="en-US" dirty="0" err="1"/>
              <a:t>spaCy</a:t>
            </a:r>
            <a:r>
              <a:rPr lang="en-US" dirty="0"/>
              <a:t>, </a:t>
            </a:r>
            <a:r>
              <a:rPr lang="en-US" dirty="0" err="1"/>
              <a:t>textacy</a:t>
            </a:r>
            <a:r>
              <a:rPr lang="en-US" dirty="0"/>
              <a:t>, and </a:t>
            </a:r>
            <a:r>
              <a:rPr lang="en-US" dirty="0" err="1"/>
              <a:t>neuralcoref</a:t>
            </a:r>
            <a:r>
              <a:rPr lang="en-US" dirty="0"/>
              <a:t> are used for applying NLP.</a:t>
            </a:r>
          </a:p>
          <a:p>
            <a:pPr marL="36900" indent="0">
              <a:buNone/>
            </a:pPr>
            <a:endParaRPr lang="en-IN" dirty="0"/>
          </a:p>
        </p:txBody>
      </p:sp>
    </p:spTree>
    <p:extLst>
      <p:ext uri="{BB962C8B-B14F-4D97-AF65-F5344CB8AC3E}">
        <p14:creationId xmlns:p14="http://schemas.microsoft.com/office/powerpoint/2010/main" val="315777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D3F63-80D9-C10D-1A32-EA841D53AE06}"/>
              </a:ext>
            </a:extLst>
          </p:cNvPr>
          <p:cNvSpPr>
            <a:spLocks noGrp="1"/>
          </p:cNvSpPr>
          <p:nvPr>
            <p:ph type="title"/>
          </p:nvPr>
        </p:nvSpPr>
        <p:spPr/>
        <p:txBody>
          <a:bodyPr/>
          <a:lstStyle/>
          <a:p>
            <a:r>
              <a:rPr lang="en-IN" dirty="0"/>
              <a:t>NER</a:t>
            </a:r>
          </a:p>
        </p:txBody>
      </p:sp>
      <p:sp>
        <p:nvSpPr>
          <p:cNvPr id="3" name="Content Placeholder 2">
            <a:extLst>
              <a:ext uri="{FF2B5EF4-FFF2-40B4-BE49-F238E27FC236}">
                <a16:creationId xmlns:a16="http://schemas.microsoft.com/office/drawing/2014/main" id="{97A44CBA-1DA3-6616-62BF-2C67366A45A5}"/>
              </a:ext>
            </a:extLst>
          </p:cNvPr>
          <p:cNvSpPr>
            <a:spLocks noGrp="1"/>
          </p:cNvSpPr>
          <p:nvPr>
            <p:ph idx="1"/>
          </p:nvPr>
        </p:nvSpPr>
        <p:spPr>
          <a:xfrm>
            <a:off x="913795" y="2092044"/>
            <a:ext cx="10353762" cy="5125551"/>
          </a:xfrm>
        </p:spPr>
        <p:txBody>
          <a:bodyPr>
            <a:normAutofit/>
          </a:bodyPr>
          <a:lstStyle/>
          <a:p>
            <a:r>
              <a:rPr lang="en-US" dirty="0"/>
              <a:t>A subfield of NLP is Named Entity Recognition (NER) in which individual terms are identified within text and tagged with specific labels. </a:t>
            </a:r>
          </a:p>
          <a:p>
            <a:r>
              <a:rPr lang="en-US" dirty="0"/>
              <a:t>A typical NER system can tag people’s names, company names, places, product names, dates, times, money amounts, event names, etc.</a:t>
            </a:r>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id="{AA27E0F7-7DB9-FB8C-56E3-121782109ACB}"/>
              </a:ext>
            </a:extLst>
          </p:cNvPr>
          <p:cNvPicPr>
            <a:picLocks noChangeAspect="1"/>
          </p:cNvPicPr>
          <p:nvPr/>
        </p:nvPicPr>
        <p:blipFill>
          <a:blip r:embed="rId2"/>
          <a:stretch>
            <a:fillRect/>
          </a:stretch>
        </p:blipFill>
        <p:spPr>
          <a:xfrm>
            <a:off x="3624352" y="3984172"/>
            <a:ext cx="5302523" cy="1797142"/>
          </a:xfrm>
          <a:prstGeom prst="rect">
            <a:avLst/>
          </a:prstGeom>
        </p:spPr>
      </p:pic>
    </p:spTree>
    <p:extLst>
      <p:ext uri="{BB962C8B-B14F-4D97-AF65-F5344CB8AC3E}">
        <p14:creationId xmlns:p14="http://schemas.microsoft.com/office/powerpoint/2010/main" val="73763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EFB98-8772-3E49-7ACF-25B99EF549C3}"/>
              </a:ext>
            </a:extLst>
          </p:cNvPr>
          <p:cNvSpPr>
            <a:spLocks noGrp="1"/>
          </p:cNvSpPr>
          <p:nvPr>
            <p:ph idx="1"/>
          </p:nvPr>
        </p:nvSpPr>
        <p:spPr/>
        <p:txBody>
          <a:bodyPr/>
          <a:lstStyle/>
          <a:p>
            <a:r>
              <a:rPr lang="en-US" dirty="0"/>
              <a:t>These models not only do a dictionary look-up, but instead they use the context of how a word appears in the sentence and use a statistical model to guess which type of noun a word represents.</a:t>
            </a:r>
          </a:p>
          <a:p>
            <a:r>
              <a:rPr lang="en-US" dirty="0"/>
              <a:t>So a good NER system will differentiate between the person Tesla and the company Tesla. </a:t>
            </a:r>
          </a:p>
          <a:p>
            <a:pPr marL="36900" indent="0">
              <a:buNone/>
            </a:pPr>
            <a:endParaRPr lang="en-US" dirty="0"/>
          </a:p>
          <a:p>
            <a:endParaRPr lang="en-IN" dirty="0"/>
          </a:p>
        </p:txBody>
      </p:sp>
    </p:spTree>
    <p:extLst>
      <p:ext uri="{BB962C8B-B14F-4D97-AF65-F5344CB8AC3E}">
        <p14:creationId xmlns:p14="http://schemas.microsoft.com/office/powerpoint/2010/main" val="107803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1B3A5-36C0-EE0F-AEA7-BB3A880283DE}"/>
              </a:ext>
            </a:extLst>
          </p:cNvPr>
          <p:cNvSpPr>
            <a:spLocks noGrp="1"/>
          </p:cNvSpPr>
          <p:nvPr>
            <p:ph type="title"/>
          </p:nvPr>
        </p:nvSpPr>
        <p:spPr/>
        <p:txBody>
          <a:bodyPr>
            <a:normAutofit fontScale="90000"/>
          </a:bodyPr>
          <a:lstStyle/>
          <a:p>
            <a:r>
              <a:rPr lang="en-IN" dirty="0"/>
              <a:t>GOAL</a:t>
            </a:r>
            <a:br>
              <a:rPr lang="en-IN" dirty="0"/>
            </a:br>
            <a:endParaRPr lang="en-IN" dirty="0"/>
          </a:p>
        </p:txBody>
      </p:sp>
      <p:sp>
        <p:nvSpPr>
          <p:cNvPr id="3" name="Content Placeholder 2">
            <a:extLst>
              <a:ext uri="{FF2B5EF4-FFF2-40B4-BE49-F238E27FC236}">
                <a16:creationId xmlns:a16="http://schemas.microsoft.com/office/drawing/2014/main" id="{F659A082-4F06-157F-0874-83457B2857F2}"/>
              </a:ext>
            </a:extLst>
          </p:cNvPr>
          <p:cNvSpPr>
            <a:spLocks noGrp="1"/>
          </p:cNvSpPr>
          <p:nvPr>
            <p:ph idx="1"/>
          </p:nvPr>
        </p:nvSpPr>
        <p:spPr>
          <a:xfrm>
            <a:off x="913795" y="1089061"/>
            <a:ext cx="10353762" cy="5465851"/>
          </a:xfrm>
        </p:spPr>
        <p:txBody>
          <a:bodyPr>
            <a:normAutofit/>
          </a:bodyPr>
          <a:lstStyle/>
          <a:p>
            <a:endParaRPr lang="en-US" dirty="0"/>
          </a:p>
          <a:p>
            <a:r>
              <a:rPr lang="en-US" b="1" u="sng" dirty="0"/>
              <a:t>Apply NER technique to scientific papers to help researchers find articles of interest</a:t>
            </a:r>
            <a:r>
              <a:rPr lang="en-US" b="1" i="1" dirty="0"/>
              <a:t>.</a:t>
            </a:r>
          </a:p>
          <a:p>
            <a:endParaRPr lang="en-US" b="1" i="1" dirty="0"/>
          </a:p>
          <a:p>
            <a:r>
              <a:rPr lang="en-US" b="1" i="1" dirty="0"/>
              <a:t>Why?</a:t>
            </a:r>
          </a:p>
          <a:p>
            <a:endParaRPr lang="en-US" b="1" i="1" dirty="0"/>
          </a:p>
          <a:p>
            <a:pPr lvl="1"/>
            <a:r>
              <a:rPr lang="en-US" sz="2000" dirty="0"/>
              <a:t>NER labels can be useful for searching quickly through multiple texts since one doesn't need to use the exact term to find a relevant result. </a:t>
            </a:r>
          </a:p>
          <a:p>
            <a:pPr lvl="1"/>
            <a:r>
              <a:rPr lang="en-US" sz="2000" dirty="0"/>
              <a:t>Additionally, by using NER to extract named entities, it can be easier to categorize and organize articles based on the entities they mention. This can facilitate the discovery of new relationships and patterns in the data, which can help to identify new areas of research and further insight.</a:t>
            </a:r>
          </a:p>
          <a:p>
            <a:pPr lvl="1"/>
            <a:endParaRPr lang="en-US" sz="2000" b="1" i="1" dirty="0"/>
          </a:p>
          <a:p>
            <a:endParaRPr lang="en-US" dirty="0"/>
          </a:p>
          <a:p>
            <a:pPr marL="36900" indent="0">
              <a:buNone/>
            </a:pPr>
            <a:endParaRPr lang="en-IN" dirty="0"/>
          </a:p>
        </p:txBody>
      </p:sp>
    </p:spTree>
    <p:extLst>
      <p:ext uri="{BB962C8B-B14F-4D97-AF65-F5344CB8AC3E}">
        <p14:creationId xmlns:p14="http://schemas.microsoft.com/office/powerpoint/2010/main" val="400811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994CB-DD73-A781-BEB3-D4AB695E95B5}"/>
              </a:ext>
            </a:extLst>
          </p:cNvPr>
          <p:cNvSpPr>
            <a:spLocks noGrp="1"/>
          </p:cNvSpPr>
          <p:nvPr>
            <p:ph type="title"/>
          </p:nvPr>
        </p:nvSpPr>
        <p:spPr/>
        <p:txBody>
          <a:bodyPr/>
          <a:lstStyle/>
          <a:p>
            <a:r>
              <a:rPr lang="en-US" dirty="0"/>
              <a:t>How NER works?</a:t>
            </a:r>
            <a:endParaRPr lang="en-IN" dirty="0"/>
          </a:p>
        </p:txBody>
      </p:sp>
      <p:sp>
        <p:nvSpPr>
          <p:cNvPr id="3" name="Content Placeholder 2">
            <a:extLst>
              <a:ext uri="{FF2B5EF4-FFF2-40B4-BE49-F238E27FC236}">
                <a16:creationId xmlns:a16="http://schemas.microsoft.com/office/drawing/2014/main" id="{4D307B61-055F-1989-202D-36A1B9D3B29D}"/>
              </a:ext>
            </a:extLst>
          </p:cNvPr>
          <p:cNvSpPr>
            <a:spLocks noGrp="1"/>
          </p:cNvSpPr>
          <p:nvPr>
            <p:ph idx="1"/>
          </p:nvPr>
        </p:nvSpPr>
        <p:spPr>
          <a:xfrm>
            <a:off x="913795" y="1977378"/>
            <a:ext cx="10353762" cy="4880622"/>
          </a:xfrm>
        </p:spPr>
        <p:txBody>
          <a:bodyPr/>
          <a:lstStyle/>
          <a:p>
            <a:pPr lvl="1"/>
            <a:r>
              <a:rPr lang="en-US" sz="2000" dirty="0"/>
              <a:t>When an article is indexed in PubMed, its title, abstract, and full text are analyzed by an NER system.</a:t>
            </a:r>
          </a:p>
          <a:p>
            <a:pPr lvl="1"/>
            <a:r>
              <a:rPr lang="en-US" sz="2000" dirty="0"/>
              <a:t> The system identifies named entities in the text, such as disease names, gene names, and so on. These named entities are then associated with the article and stored in a database.</a:t>
            </a:r>
          </a:p>
          <a:p>
            <a:pPr lvl="1"/>
            <a:r>
              <a:rPr lang="en-US" sz="2000" dirty="0"/>
              <a:t>When a user conducts a search on PubMed, they can use these named entities as search terms, rather than having to use the exact terms found in the article's title or abstract.</a:t>
            </a:r>
          </a:p>
          <a:p>
            <a:pPr lvl="1"/>
            <a:r>
              <a:rPr lang="en-US" sz="2000" dirty="0"/>
              <a:t>For example, if a user is interested in finding articles about breast cancer, they can use the named entity "breast cancer" as a search term, rather than having to search for every possible variation of the term ("breast carcinoma," "invasive ductal carcinoma," etc.).</a:t>
            </a:r>
          </a:p>
          <a:p>
            <a:pPr marL="450000" lvl="1" indent="0">
              <a:buNone/>
            </a:pPr>
            <a:endParaRPr lang="en-US" b="1" dirty="0"/>
          </a:p>
          <a:p>
            <a:endParaRPr lang="en-IN" dirty="0"/>
          </a:p>
        </p:txBody>
      </p:sp>
    </p:spTree>
    <p:extLst>
      <p:ext uri="{BB962C8B-B14F-4D97-AF65-F5344CB8AC3E}">
        <p14:creationId xmlns:p14="http://schemas.microsoft.com/office/powerpoint/2010/main" val="790256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0C148-3E11-0E99-E945-C8E1A000B0F1}"/>
              </a:ext>
            </a:extLst>
          </p:cNvPr>
          <p:cNvSpPr>
            <a:spLocks noGrp="1"/>
          </p:cNvSpPr>
          <p:nvPr>
            <p:ph idx="1"/>
          </p:nvPr>
        </p:nvSpPr>
        <p:spPr>
          <a:xfrm>
            <a:off x="913795" y="424543"/>
            <a:ext cx="10353762" cy="5366657"/>
          </a:xfrm>
        </p:spPr>
        <p:txBody>
          <a:bodyPr/>
          <a:lstStyle/>
          <a:p>
            <a:pPr marL="36900" indent="0">
              <a:buNone/>
            </a:pPr>
            <a:endParaRPr lang="en-US" dirty="0"/>
          </a:p>
          <a:p>
            <a:r>
              <a:rPr lang="en-US" dirty="0"/>
              <a:t>This way, the search results will include articles that mention "breast cancer" even if they don't use that exact term in the title or abstract.</a:t>
            </a:r>
          </a:p>
          <a:p>
            <a:r>
              <a:rPr lang="en-US" dirty="0"/>
              <a:t>The NER system doesn't necessarily "know" that "cancer" and "carcinoma" are the same thing, but it can be trained to recognize them as variations of the same named entity.</a:t>
            </a:r>
          </a:p>
          <a:p>
            <a:r>
              <a:rPr lang="en-US" dirty="0"/>
              <a:t>This is done through the process of entity linking or semantic normalization, where different variations of a named entity, such as synonyms, acronyms or abbreviations, are mapped to a unique identifier.</a:t>
            </a:r>
          </a:p>
          <a:p>
            <a:r>
              <a:rPr lang="en-US" dirty="0"/>
              <a:t>The accuracy of this linking is highly dependent on the quality of the training data and the algorithm used for this task.</a:t>
            </a:r>
            <a:endParaRPr lang="en-IN" dirty="0"/>
          </a:p>
        </p:txBody>
      </p:sp>
    </p:spTree>
    <p:extLst>
      <p:ext uri="{BB962C8B-B14F-4D97-AF65-F5344CB8AC3E}">
        <p14:creationId xmlns:p14="http://schemas.microsoft.com/office/powerpoint/2010/main" val="3895280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DE2FD-9536-DF4B-069B-30ECA77CE975}"/>
              </a:ext>
            </a:extLst>
          </p:cNvPr>
          <p:cNvSpPr>
            <a:spLocks noGrp="1"/>
          </p:cNvSpPr>
          <p:nvPr>
            <p:ph type="title"/>
          </p:nvPr>
        </p:nvSpPr>
        <p:spPr/>
        <p:txBody>
          <a:bodyPr/>
          <a:lstStyle/>
          <a:p>
            <a:r>
              <a:rPr lang="en-IN" dirty="0"/>
              <a:t>WORKFLOW</a:t>
            </a:r>
          </a:p>
        </p:txBody>
      </p:sp>
      <p:sp>
        <p:nvSpPr>
          <p:cNvPr id="3" name="Content Placeholder 2">
            <a:extLst>
              <a:ext uri="{FF2B5EF4-FFF2-40B4-BE49-F238E27FC236}">
                <a16:creationId xmlns:a16="http://schemas.microsoft.com/office/drawing/2014/main" id="{32DFC3D5-7695-6B28-BD12-1E9A194704A3}"/>
              </a:ext>
            </a:extLst>
          </p:cNvPr>
          <p:cNvSpPr>
            <a:spLocks noGrp="1"/>
          </p:cNvSpPr>
          <p:nvPr>
            <p:ph idx="1"/>
          </p:nvPr>
        </p:nvSpPr>
        <p:spPr>
          <a:xfrm>
            <a:off x="913795" y="1732449"/>
            <a:ext cx="10353762" cy="4815308"/>
          </a:xfrm>
        </p:spPr>
        <p:txBody>
          <a:bodyPr>
            <a:normAutofit fontScale="77500" lnSpcReduction="20000"/>
          </a:bodyPr>
          <a:lstStyle/>
          <a:p>
            <a:pPr marL="36900" indent="0">
              <a:buNone/>
            </a:pPr>
            <a:endParaRPr lang="en-US" dirty="0"/>
          </a:p>
          <a:p>
            <a:pPr marL="494100" indent="-457200">
              <a:buAutoNum type="arabicPeriod"/>
            </a:pPr>
            <a:r>
              <a:rPr lang="en-US" b="1" dirty="0"/>
              <a:t>Create a corpus of scientific abstracts using the NCBI E-utilities API</a:t>
            </a:r>
          </a:p>
          <a:p>
            <a:pPr marL="494100" indent="-457200">
              <a:buAutoNum type="arabicPeriod"/>
            </a:pPr>
            <a:endParaRPr lang="en-US" b="1" dirty="0"/>
          </a:p>
          <a:p>
            <a:pPr lvl="1"/>
            <a:r>
              <a:rPr lang="en-US" sz="2000" b="1" dirty="0"/>
              <a:t>Download abstracts from PubMed using the PubMed API or Entrez Programming Utilities. Along with </a:t>
            </a:r>
            <a:r>
              <a:rPr lang="en-US" sz="2000" b="1" dirty="0" err="1"/>
              <a:t>Bio.Entrez</a:t>
            </a:r>
            <a:r>
              <a:rPr lang="en-US" sz="2000" b="1" dirty="0"/>
              <a:t> module in Python (</a:t>
            </a:r>
            <a:r>
              <a:rPr lang="en-US" sz="2000" b="1" dirty="0" err="1"/>
              <a:t>esearch</a:t>
            </a:r>
            <a:r>
              <a:rPr lang="en-US" sz="2000" b="1" dirty="0"/>
              <a:t> and </a:t>
            </a:r>
            <a:r>
              <a:rPr lang="en-US" sz="2000" b="1" dirty="0" err="1"/>
              <a:t>efetch</a:t>
            </a:r>
            <a:r>
              <a:rPr lang="en-US" sz="2000" b="1" dirty="0"/>
              <a:t> functions).</a:t>
            </a:r>
          </a:p>
          <a:p>
            <a:pPr lvl="1"/>
            <a:endParaRPr lang="en-US" sz="2000" b="1" dirty="0"/>
          </a:p>
          <a:p>
            <a:pPr lvl="2"/>
            <a:r>
              <a:rPr lang="en-US" sz="2000" b="1" dirty="0" err="1"/>
              <a:t>esearch</a:t>
            </a:r>
            <a:r>
              <a:rPr lang="en-US" sz="2000" b="1" dirty="0"/>
              <a:t>(db=“</a:t>
            </a:r>
            <a:r>
              <a:rPr lang="en-US" sz="2000" b="1" dirty="0" err="1"/>
              <a:t>pubmed</a:t>
            </a:r>
            <a:r>
              <a:rPr lang="en-US" sz="2000" b="1" dirty="0"/>
              <a:t>”, </a:t>
            </a:r>
            <a:r>
              <a:rPr lang="en-IN" sz="2400" b="0" i="0" dirty="0">
                <a:solidFill>
                  <a:srgbClr val="FFFFFF"/>
                </a:solidFill>
                <a:effectLst/>
                <a:latin typeface="Söhne Mono"/>
              </a:rPr>
              <a:t>term=</a:t>
            </a:r>
            <a:r>
              <a:rPr lang="en-IN" sz="2400" b="0" i="0" dirty="0">
                <a:solidFill>
                  <a:srgbClr val="00A67D"/>
                </a:solidFill>
                <a:effectLst/>
                <a:latin typeface="Söhne Mono"/>
              </a:rPr>
              <a:t>"biological[All Fields]"</a:t>
            </a:r>
            <a:r>
              <a:rPr lang="en-US" sz="2000" b="1" dirty="0"/>
              <a:t>, </a:t>
            </a:r>
            <a:r>
              <a:rPr lang="en-US" sz="2000" b="1" dirty="0" err="1"/>
              <a:t>mindate</a:t>
            </a:r>
            <a:r>
              <a:rPr lang="en-US" sz="2000" b="1" dirty="0"/>
              <a:t> and </a:t>
            </a:r>
            <a:r>
              <a:rPr lang="en-US" sz="2000" b="1" dirty="0" err="1"/>
              <a:t>maxdate</a:t>
            </a:r>
            <a:r>
              <a:rPr lang="en-US" sz="2000" b="1" dirty="0"/>
              <a:t> parameters or datetime module)</a:t>
            </a:r>
          </a:p>
          <a:p>
            <a:pPr lvl="2"/>
            <a:r>
              <a:rPr lang="en-US" sz="2000" b="1" dirty="0" err="1"/>
              <a:t>retmax</a:t>
            </a:r>
            <a:r>
              <a:rPr lang="en-US" sz="2000" b="1" dirty="0"/>
              <a:t> parameter specifies the maximum number of records to retrieve. Check for the tool you are using.</a:t>
            </a:r>
          </a:p>
          <a:p>
            <a:pPr lvl="2"/>
            <a:r>
              <a:rPr lang="en-US" sz="2000" b="1" dirty="0" err="1"/>
              <a:t>efetch</a:t>
            </a:r>
            <a:r>
              <a:rPr lang="en-US" sz="2000" b="1" dirty="0"/>
              <a:t>() – mention xml or text format (text is less structured than xml)</a:t>
            </a:r>
          </a:p>
          <a:p>
            <a:pPr lvl="2"/>
            <a:r>
              <a:rPr lang="en-US" sz="2000" b="1" dirty="0" err="1"/>
              <a:t>xml_data</a:t>
            </a:r>
            <a:r>
              <a:rPr lang="en-US" sz="2000" b="1" dirty="0"/>
              <a:t> will contain a single string with all the XML records concatenated together. Each individual record is separated by a newline character. </a:t>
            </a:r>
          </a:p>
          <a:p>
            <a:pPr lvl="2"/>
            <a:r>
              <a:rPr lang="en-US" sz="2000" b="1" dirty="0"/>
              <a:t>If you want to work with the records individually, you'll need to parse the string and extract the individual records. You can use a library such as </a:t>
            </a:r>
            <a:r>
              <a:rPr lang="en-US" sz="2000" b="1" dirty="0" err="1"/>
              <a:t>xml.etree.ElementTree</a:t>
            </a:r>
            <a:r>
              <a:rPr lang="en-US" sz="2000" b="1" dirty="0"/>
              <a:t> in python to parse the data and access the elements of the XML individually.</a:t>
            </a:r>
          </a:p>
          <a:p>
            <a:pPr lvl="2"/>
            <a:r>
              <a:rPr lang="en-US" sz="2000" b="1" dirty="0"/>
              <a:t>Parse and store abstract portion (also keep a </a:t>
            </a:r>
            <a:r>
              <a:rPr lang="en-US" sz="2000" b="1" dirty="0" err="1"/>
              <a:t>dict</a:t>
            </a:r>
            <a:r>
              <a:rPr lang="en-US" sz="2000" b="1" dirty="0"/>
              <a:t> of PMID, Date of publication)</a:t>
            </a:r>
            <a:endParaRPr lang="en-US" b="1" dirty="0"/>
          </a:p>
          <a:p>
            <a:pPr marL="450000" lvl="1" indent="0">
              <a:buNone/>
            </a:pPr>
            <a:endParaRPr lang="en-US" sz="2000" b="1" dirty="0"/>
          </a:p>
          <a:p>
            <a:pPr marL="450000" lvl="1" indent="0">
              <a:buNone/>
            </a:pPr>
            <a:endParaRPr lang="en-US" dirty="0"/>
          </a:p>
          <a:p>
            <a:pPr lvl="1"/>
            <a:endParaRPr lang="en-US" dirty="0"/>
          </a:p>
          <a:p>
            <a:endParaRPr lang="en-IN" dirty="0"/>
          </a:p>
        </p:txBody>
      </p:sp>
    </p:spTree>
    <p:extLst>
      <p:ext uri="{BB962C8B-B14F-4D97-AF65-F5344CB8AC3E}">
        <p14:creationId xmlns:p14="http://schemas.microsoft.com/office/powerpoint/2010/main" val="1846456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78C723-3A03-A3E6-2443-78CB8EC8E94C}"/>
              </a:ext>
            </a:extLst>
          </p:cNvPr>
          <p:cNvSpPr>
            <a:spLocks noGrp="1"/>
          </p:cNvSpPr>
          <p:nvPr>
            <p:ph idx="1"/>
          </p:nvPr>
        </p:nvSpPr>
        <p:spPr>
          <a:xfrm>
            <a:off x="913795" y="424543"/>
            <a:ext cx="10353762" cy="5366657"/>
          </a:xfrm>
        </p:spPr>
        <p:txBody>
          <a:bodyPr>
            <a:normAutofit/>
          </a:bodyPr>
          <a:lstStyle/>
          <a:p>
            <a:pPr lvl="1"/>
            <a:r>
              <a:rPr lang="en-US" sz="2000" b="1" dirty="0"/>
              <a:t>Download abstracts from PubMed using the Europe PMC RESTful Web Service or </a:t>
            </a:r>
            <a:r>
              <a:rPr lang="en-US" sz="2000" b="1" dirty="0" err="1"/>
              <a:t>PubTator</a:t>
            </a:r>
            <a:r>
              <a:rPr lang="en-US" sz="2000" b="1" dirty="0"/>
              <a:t> Central API </a:t>
            </a:r>
          </a:p>
          <a:p>
            <a:pPr lvl="1"/>
            <a:r>
              <a:rPr lang="en-US" sz="2000" b="1" dirty="0"/>
              <a:t>By requests lib</a:t>
            </a:r>
          </a:p>
          <a:p>
            <a:pPr lvl="2"/>
            <a:r>
              <a:rPr lang="en-US" sz="2000" b="1" dirty="0"/>
              <a:t>URL,  specify endpoints in the </a:t>
            </a:r>
            <a:r>
              <a:rPr lang="en-US" sz="2000" b="1" dirty="0" err="1"/>
              <a:t>url</a:t>
            </a:r>
            <a:r>
              <a:rPr lang="en-US" sz="2000" b="1" dirty="0"/>
              <a:t> (query = “biological”, </a:t>
            </a:r>
            <a:r>
              <a:rPr lang="en-US" sz="2000" b="1" dirty="0" err="1"/>
              <a:t>mindate</a:t>
            </a:r>
            <a:r>
              <a:rPr lang="en-US" sz="2000" b="1" dirty="0"/>
              <a:t>, </a:t>
            </a:r>
            <a:r>
              <a:rPr lang="en-US" sz="2000" b="1" dirty="0" err="1"/>
              <a:t>maxdate</a:t>
            </a:r>
            <a:r>
              <a:rPr lang="en-US" sz="2000" b="1" dirty="0"/>
              <a:t>), </a:t>
            </a:r>
            <a:r>
              <a:rPr lang="en-US" sz="2000" b="1" dirty="0" err="1"/>
              <a:t>requests.get</a:t>
            </a:r>
            <a:r>
              <a:rPr lang="en-US" sz="2000" b="1" dirty="0"/>
              <a:t>(), data = </a:t>
            </a:r>
            <a:r>
              <a:rPr lang="en-US" sz="2000" b="1" dirty="0" err="1"/>
              <a:t>response.json</a:t>
            </a:r>
            <a:r>
              <a:rPr lang="en-US" sz="2000" b="1" dirty="0"/>
              <a:t>()</a:t>
            </a:r>
          </a:p>
          <a:p>
            <a:pPr lvl="2"/>
            <a:endParaRPr lang="en-US" sz="2000" b="1" dirty="0"/>
          </a:p>
          <a:p>
            <a:pPr lvl="2"/>
            <a:endParaRPr lang="en-US" sz="2000" b="1" dirty="0"/>
          </a:p>
          <a:p>
            <a:pPr marL="810000" lvl="2" indent="0">
              <a:buNone/>
            </a:pPr>
            <a:endParaRPr lang="en-US" sz="2000" b="1" dirty="0"/>
          </a:p>
          <a:p>
            <a:pPr marL="810000" lvl="2" indent="0">
              <a:buNone/>
            </a:pPr>
            <a:r>
              <a:rPr lang="en-US" sz="2000" b="1" dirty="0"/>
              <a:t>Note:</a:t>
            </a:r>
          </a:p>
          <a:p>
            <a:pPr marL="810000" lvl="2" indent="0">
              <a:buNone/>
            </a:pPr>
            <a:r>
              <a:rPr lang="en-US" sz="2000" b="1" dirty="0"/>
              <a:t>after downloading the abstracts from PubMed, you can filter them according to a specific term or field using string manipulation and/or natural language processing techniques in Python</a:t>
            </a:r>
          </a:p>
          <a:p>
            <a:pPr marL="810000" lvl="2" indent="0">
              <a:buNone/>
            </a:pPr>
            <a:endParaRPr lang="en-US" b="1" dirty="0"/>
          </a:p>
        </p:txBody>
      </p:sp>
    </p:spTree>
    <p:extLst>
      <p:ext uri="{BB962C8B-B14F-4D97-AF65-F5344CB8AC3E}">
        <p14:creationId xmlns:p14="http://schemas.microsoft.com/office/powerpoint/2010/main" val="21282267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952</TotalTime>
  <Words>1534</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Calisto MT</vt:lpstr>
      <vt:lpstr>Söhne</vt:lpstr>
      <vt:lpstr>Söhne Mono</vt:lpstr>
      <vt:lpstr>Wingdings 2</vt:lpstr>
      <vt:lpstr>Slate</vt:lpstr>
      <vt:lpstr>Project architecture and  detailed workflow </vt:lpstr>
      <vt:lpstr>NLP</vt:lpstr>
      <vt:lpstr>NER</vt:lpstr>
      <vt:lpstr>PowerPoint Presentation</vt:lpstr>
      <vt:lpstr>GOAL </vt:lpstr>
      <vt:lpstr>How NER works?</vt:lpstr>
      <vt:lpstr>PowerPoint Presentation</vt:lpstr>
      <vt:lpstr>WORKFLOW</vt:lpstr>
      <vt:lpstr>PowerPoint Presentation</vt:lpstr>
      <vt:lpstr>PowerPoint Presentation</vt:lpstr>
      <vt:lpstr>PowerPoint Presentation</vt:lpstr>
      <vt:lpstr>PowerPoint Presentation</vt:lpstr>
      <vt:lpstr>Packaging</vt:lpstr>
      <vt:lpstr>PowerPoint Presentation</vt:lpstr>
      <vt:lpstr>Containerization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architecture and  detailed workflow </dc:title>
  <dc:creator>ASTHA ANAND</dc:creator>
  <cp:lastModifiedBy>ASTHA ANAND</cp:lastModifiedBy>
  <cp:revision>32</cp:revision>
  <dcterms:created xsi:type="dcterms:W3CDTF">2023-01-13T15:27:58Z</dcterms:created>
  <dcterms:modified xsi:type="dcterms:W3CDTF">2023-01-15T01:51:37Z</dcterms:modified>
</cp:coreProperties>
</file>