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5" r:id="rId24"/>
    <p:sldId id="286" r:id="rId25"/>
    <p:sldId id="287" r:id="rId26"/>
    <p:sldId id="288" r:id="rId27"/>
    <p:sldId id="281" r:id="rId28"/>
    <p:sldId id="293" r:id="rId29"/>
    <p:sldId id="294" r:id="rId30"/>
    <p:sldId id="29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852" y="60"/>
      </p:cViewPr>
      <p:guideLst/>
    </p:cSldViewPr>
  </p:slideViewPr>
  <p:outlineViewPr>
    <p:cViewPr>
      <p:scale>
        <a:sx n="33" d="100"/>
        <a:sy n="33" d="100"/>
      </p:scale>
      <p:origin x="0" y="-18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5132A8-BAA2-6778-DA96-2C1EAC31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455" y="325581"/>
            <a:ext cx="6564745" cy="62068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C36983-2C82-9EA8-B370-B7AAF3F3300E}"/>
              </a:ext>
            </a:extLst>
          </p:cNvPr>
          <p:cNvSpPr/>
          <p:nvPr/>
        </p:nvSpPr>
        <p:spPr>
          <a:xfrm>
            <a:off x="304800" y="1963156"/>
            <a:ext cx="45442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HOPE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FOR HUMANITY</a:t>
            </a:r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49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CEF-0163-CE4B-D184-05938BE5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291" y="0"/>
            <a:ext cx="8027120" cy="1202499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CB68-E151-721D-9300-7371FEEB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134" y="2141951"/>
            <a:ext cx="5061939" cy="408367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THIS TABLE SHOWS THE BENEFITID WHICH IS  PRIMARY KEY,PROJECTID ARE FOREIGN KEY &amp; ALSO HOLDS THE INFORMATION LIKE BENEFITTYPE,AMOUNT, BENEFITS DATE ETC.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3BDF0-0A9E-9286-2864-62B6E65F534A}"/>
              </a:ext>
            </a:extLst>
          </p:cNvPr>
          <p:cNvSpPr txBox="1"/>
          <p:nvPr/>
        </p:nvSpPr>
        <p:spPr>
          <a:xfrm>
            <a:off x="7656082" y="5204656"/>
            <a:ext cx="3801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SYNTAX: DESC  </a:t>
            </a:r>
            <a:r>
              <a:rPr lang="en-US" sz="2000" b="1" dirty="0"/>
              <a:t>BENEFITS</a:t>
            </a:r>
            <a:r>
              <a:rPr lang="en-US" sz="2400" b="1" dirty="0"/>
              <a:t>;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A07BC-B1FA-4CA8-758B-B1458DE6D564}"/>
              </a:ext>
            </a:extLst>
          </p:cNvPr>
          <p:cNvSpPr txBox="1"/>
          <p:nvPr/>
        </p:nvSpPr>
        <p:spPr>
          <a:xfrm>
            <a:off x="7703127" y="1191679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BENEFITS TABLE</a:t>
            </a:r>
            <a:endParaRPr lang="en-IN" sz="3200" b="1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D7AD25B-6063-F61A-2C35-5DA28A86B8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290" y="1570022"/>
            <a:ext cx="4932219" cy="444630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2C6790-833E-4E84-9441-D7F93F19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19473"/>
            <a:ext cx="9526" cy="19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D0A34E-FCFE-5B2F-6DD8-0042028D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90" y="1138613"/>
            <a:ext cx="4932219" cy="4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A28-F2BF-5B4E-6D07-925619B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478" y="-87801"/>
            <a:ext cx="4647304" cy="102523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CONTENTS OF TABLE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D4848-B3FA-2B89-F112-34453194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2" y="1569616"/>
            <a:ext cx="7939144" cy="4529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EFCC55-7FAF-9A7D-3E0F-CC61D8A2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1" y="1148162"/>
            <a:ext cx="7939145" cy="4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65B-4D0B-A497-BC15-DD6E6E83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745" y="138546"/>
            <a:ext cx="5375564" cy="706582"/>
          </a:xfrm>
        </p:spPr>
        <p:txBody>
          <a:bodyPr>
            <a:noAutofit/>
          </a:bodyPr>
          <a:lstStyle/>
          <a:p>
            <a:r>
              <a:rPr lang="en-US" sz="4000" b="1" dirty="0"/>
              <a:t>CONTENTS OF TABLE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950A1-1DF5-4532-3A99-E5490A72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1440480"/>
            <a:ext cx="7605657" cy="52789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32079-2825-77F6-3386-8EB6CF3FE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845128"/>
            <a:ext cx="7605657" cy="5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350-DEA2-9690-BF93-BB660CD2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51" y="-1"/>
            <a:ext cx="4711849" cy="62345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CONTENTS OF TABLE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DF020-A2C9-73BA-22D9-63DDF627F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4" y="1638260"/>
            <a:ext cx="8950362" cy="4956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350E6-4D66-44EB-689F-F260FE698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3" y="1111787"/>
            <a:ext cx="8950363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3F79-7702-1F79-5A18-A765E317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429" y="-174171"/>
            <a:ext cx="7055982" cy="1393371"/>
          </a:xfrm>
        </p:spPr>
        <p:txBody>
          <a:bodyPr/>
          <a:lstStyle/>
          <a:p>
            <a:r>
              <a:rPr lang="en-US" sz="3600" b="1" dirty="0"/>
              <a:t>CONTENTS OF TABLE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602A5-5E03-22F3-7E63-218F9F21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4" y="1581473"/>
            <a:ext cx="8251116" cy="5153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DBFDD-5E95-2E1F-364E-03FDB846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3" y="1138816"/>
            <a:ext cx="8251117" cy="4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549D-0365-396C-089F-46E5D3DB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290945"/>
            <a:ext cx="7225144" cy="952847"/>
          </a:xfrm>
        </p:spPr>
        <p:txBody>
          <a:bodyPr>
            <a:normAutofit/>
          </a:bodyPr>
          <a:lstStyle/>
          <a:p>
            <a:r>
              <a:rPr lang="en-US" sz="3600" b="1" dirty="0"/>
              <a:t>CONTENTS OF TABLE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ABB22-4E05-4F32-B727-57963D7A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7" y="1547011"/>
            <a:ext cx="8390967" cy="4821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60704D-3626-EB53-8434-649A2E03C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87" y="1167296"/>
            <a:ext cx="8390967" cy="3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1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98B-101C-4ACD-557F-76CF166F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453" y="-138544"/>
            <a:ext cx="7292545" cy="113944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 OF TABLE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9E607-0198-28E9-BAA6-643CE98C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90" y="1781276"/>
            <a:ext cx="7412020" cy="4490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6F3B4C-91F6-D250-3513-47361704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90" y="1198366"/>
            <a:ext cx="7412020" cy="5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5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A2C5-7ADB-9DAC-4650-1927DC46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17A23-46AD-2AEA-8CE0-4491DD698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793" y="0"/>
            <a:ext cx="1255440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E58871-DC06-9024-7E0B-37CFB6BE9B98}"/>
              </a:ext>
            </a:extLst>
          </p:cNvPr>
          <p:cNvSpPr/>
          <p:nvPr/>
        </p:nvSpPr>
        <p:spPr>
          <a:xfrm>
            <a:off x="3033656" y="618518"/>
            <a:ext cx="62857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SUBQUERY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58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F894-59CE-1771-6D0F-3B80C302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764" y="-292068"/>
            <a:ext cx="6738647" cy="1399309"/>
          </a:xfrm>
        </p:spPr>
        <p:txBody>
          <a:bodyPr>
            <a:normAutofit/>
          </a:bodyPr>
          <a:lstStyle/>
          <a:p>
            <a:r>
              <a:rPr lang="en-US" sz="4000" b="1" dirty="0"/>
              <a:t>SUBQUERY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29150F-0BCC-54CD-861F-726E2A0392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088" y="1931325"/>
            <a:ext cx="4493054" cy="26007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0476-B923-F80D-AD94-747C6926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557" y="2162287"/>
            <a:ext cx="4035854" cy="362891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5900" dirty="0"/>
          </a:p>
          <a:p>
            <a:pPr marL="0" indent="0">
              <a:buNone/>
            </a:pPr>
            <a:r>
              <a:rPr lang="en-US" sz="4000" dirty="0"/>
              <a:t>SELECT Name,     (SELECT MAX(Amount) FROM donations) AS DonationAmount,       (SELECT ProjectName        FROM Projects        WHERE ProjectID = (SELECT ProjectID                            FROM donations                            WHERE Amount = (SELECT MAX(Amount) FROM donations)                           LIMIT 1)       ) AS ProjectNameFROM donorsWHERE DonorID = (SELECT DonorID                  FROM donations                  WHERE Amount = (SELECT MAX(Amount) FROM Donations)                 LIMIT 1);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A3496-CC01-CF9B-A636-E1D5F793AC74}"/>
              </a:ext>
            </a:extLst>
          </p:cNvPr>
          <p:cNvSpPr txBox="1"/>
          <p:nvPr/>
        </p:nvSpPr>
        <p:spPr>
          <a:xfrm>
            <a:off x="6096000" y="1298452"/>
            <a:ext cx="4035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NAMES OF VOLUNTEERS WHO ARE ASSIGNED TO THE PROJECT WITH THE HIGHEST TOTAL BENEFITS.</a:t>
            </a:r>
          </a:p>
          <a:p>
            <a:r>
              <a:rPr lang="en-US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361309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8BC9-8A83-E893-FB97-773BCD90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141" y="123569"/>
            <a:ext cx="3960107" cy="1680518"/>
          </a:xfrm>
        </p:spPr>
        <p:txBody>
          <a:bodyPr>
            <a:normAutofit/>
          </a:bodyPr>
          <a:lstStyle/>
          <a:p>
            <a:r>
              <a:rPr lang="en-US" sz="4000" b="1" dirty="0"/>
              <a:t>SUBQUERY</a:t>
            </a:r>
            <a:endParaRPr lang="en-IN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54C2-CAB0-6695-E57A-FEC72624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5506" y="2603352"/>
            <a:ext cx="3301905" cy="32310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VolunteerID, NameFROM VolunteersWHERE VolunteerID IN (    SELECT VolunteerID    FROM VolunteerAssignments    WHERE ProjectID IN (   SELECT ProjectID        FROM Benefit        WHERE BenefitType = 'Office Supplies'    ));</a:t>
            </a: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37B34A-8EF6-5140-301D-CED01DE498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5008" y="2164492"/>
            <a:ext cx="4636546" cy="366995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ECDB27-8A4C-C5A8-FFB2-ECCD56188DAB}"/>
              </a:ext>
            </a:extLst>
          </p:cNvPr>
          <p:cNvSpPr txBox="1"/>
          <p:nvPr/>
        </p:nvSpPr>
        <p:spPr>
          <a:xfrm>
            <a:off x="6863378" y="2022439"/>
            <a:ext cx="3699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FIND VOLUNTEERS ASSIGNED TO PROJECTS WITH SPECIFIC BENEFITS.</a:t>
            </a:r>
          </a:p>
          <a:p>
            <a:pPr marL="0" indent="0">
              <a:buNone/>
            </a:pPr>
            <a:r>
              <a:rPr lang="en-US" dirty="0"/>
              <a:t>SYNTAX: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5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2C473-67C7-01C9-87B7-BA7F6496A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C02EEB-86FB-A2C5-5557-FBEB59AE3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6733308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1D878-E154-7A79-3796-2D8131BC78F7}"/>
              </a:ext>
            </a:extLst>
          </p:cNvPr>
          <p:cNvSpPr txBox="1"/>
          <p:nvPr/>
        </p:nvSpPr>
        <p:spPr>
          <a:xfrm>
            <a:off x="6733309" y="976743"/>
            <a:ext cx="502919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/>
              <a:t>An NGO (Non-Governmental Organization) is a non-profit group that works independently of the government to help people, protect the environment, or address social issues. They often rely on donations and volunteers to carry out their work.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76CB-D8A9-C47D-471B-94C400783321}"/>
              </a:ext>
            </a:extLst>
          </p:cNvPr>
          <p:cNvSpPr txBox="1"/>
          <p:nvPr/>
        </p:nvSpPr>
        <p:spPr>
          <a:xfrm>
            <a:off x="8160328" y="622800"/>
            <a:ext cx="2854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ABSTRACT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5479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4935-0683-C7D0-81DF-A914133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870" y="-172122"/>
            <a:ext cx="6886182" cy="1210962"/>
          </a:xfrm>
        </p:spPr>
        <p:txBody>
          <a:bodyPr/>
          <a:lstStyle/>
          <a:p>
            <a:r>
              <a:rPr lang="en-US" b="1" dirty="0"/>
              <a:t>subquery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8E3CE3-9EB0-AD34-AA36-69B1FFB2D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2531" y="2408799"/>
            <a:ext cx="4301605" cy="32927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5DA10-0423-2D9F-C456-51A3DBA0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4743" y="2485016"/>
            <a:ext cx="4184725" cy="35450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400" dirty="0"/>
              <a:t>SELECT Name</a:t>
            </a:r>
          </a:p>
          <a:p>
            <a:pPr marL="0" indent="0">
              <a:buNone/>
            </a:pPr>
            <a:r>
              <a:rPr lang="en-US" sz="7400" dirty="0"/>
              <a:t>FROM Volunteers</a:t>
            </a:r>
          </a:p>
          <a:p>
            <a:pPr marL="0" indent="0">
              <a:buNone/>
            </a:pPr>
            <a:r>
              <a:rPr lang="en-US" sz="7400" dirty="0"/>
              <a:t>WHERE VolunteerID IN ( SELECT VolunteerID</a:t>
            </a:r>
          </a:p>
          <a:p>
            <a:pPr marL="0" indent="0">
              <a:buNone/>
            </a:pPr>
            <a:r>
              <a:rPr lang="en-US" sz="7400" dirty="0"/>
              <a:t>    FROM VolunteerAssignments</a:t>
            </a:r>
          </a:p>
          <a:p>
            <a:pPr marL="0" indent="0">
              <a:buNone/>
            </a:pPr>
            <a:r>
              <a:rPr lang="en-US" sz="7400" dirty="0"/>
              <a:t>    WHERE ProjectID IN (SELECT ProjectID</a:t>
            </a:r>
          </a:p>
          <a:p>
            <a:pPr marL="0" indent="0">
              <a:buNone/>
            </a:pPr>
            <a:r>
              <a:rPr lang="en-US" sz="7400" dirty="0"/>
              <a:t>        FROM Donations</a:t>
            </a:r>
          </a:p>
          <a:p>
            <a:pPr marL="0" indent="0">
              <a:buNone/>
            </a:pPr>
            <a:r>
              <a:rPr lang="en-US" sz="7400" dirty="0"/>
              <a:t>        GROUP BY ProjectID</a:t>
            </a:r>
          </a:p>
          <a:p>
            <a:pPr marL="0" indent="0">
              <a:buNone/>
            </a:pPr>
            <a:r>
              <a:rPr lang="en-US" sz="7400" dirty="0"/>
              <a:t>        HAVING SUM(Amount) &gt; 100000 ));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E2474-2525-81D2-164F-1FD6DE559AF4}"/>
              </a:ext>
            </a:extLst>
          </p:cNvPr>
          <p:cNvSpPr txBox="1"/>
          <p:nvPr/>
        </p:nvSpPr>
        <p:spPr>
          <a:xfrm>
            <a:off x="6089534" y="1699708"/>
            <a:ext cx="4948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names of volunteers who have worked on projects that received a donation amount greater than ₹1,00,000.</a:t>
            </a:r>
          </a:p>
          <a:p>
            <a:r>
              <a:rPr lang="en-US" dirty="0"/>
              <a:t>SYNTAX: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80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96FC-5347-6715-A2D2-992B9758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85" y="148282"/>
            <a:ext cx="2446639" cy="1037968"/>
          </a:xfrm>
        </p:spPr>
        <p:txBody>
          <a:bodyPr/>
          <a:lstStyle/>
          <a:p>
            <a:r>
              <a:rPr lang="en-US" b="1" dirty="0"/>
              <a:t>subquery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4DF610-3181-5015-BC6D-6252763329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8194" y="2383690"/>
            <a:ext cx="4875210" cy="37804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8C8C-9644-EA3E-9734-A61767A4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2320" y="2108499"/>
            <a:ext cx="3838889" cy="4055678"/>
          </a:xfrm>
        </p:spPr>
        <p:txBody>
          <a:bodyPr>
            <a:normAutofit/>
          </a:bodyPr>
          <a:lstStyle/>
          <a:p>
            <a:r>
              <a:rPr lang="en-US" dirty="0"/>
              <a:t>SELECT     ProjectName,     SUM(Budget) AS TotalBudgetFROM     ProjectsWHERE     ProjectName = 'Women Empowerment'GROUP BY     ProjectName;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CD92434-2C97-B52A-126A-E4E178D3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55188"/>
            <a:ext cx="48752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the total budget allocated to the "Women Empowerment" project?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SYNTAX: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2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F2BABC-670B-A380-674C-DE4F4F4EEA92}"/>
              </a:ext>
            </a:extLst>
          </p:cNvPr>
          <p:cNvSpPr/>
          <p:nvPr/>
        </p:nvSpPr>
        <p:spPr>
          <a:xfrm>
            <a:off x="7429608" y="2915799"/>
            <a:ext cx="26937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BDEC6-D576-2750-0CCE-4F5CCE9E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4666"/>
            <a:ext cx="121131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8292F-08A3-CD15-4F23-1E039DD5F630}"/>
              </a:ext>
            </a:extLst>
          </p:cNvPr>
          <p:cNvSpPr txBox="1"/>
          <p:nvPr/>
        </p:nvSpPr>
        <p:spPr>
          <a:xfrm>
            <a:off x="4862456" y="3244334"/>
            <a:ext cx="2173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JOINS</a:t>
            </a:r>
            <a:endParaRPr lang="en-US" sz="4800" b="1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2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2893-609E-08FB-F1FF-7F7EA209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3" y="0"/>
            <a:ext cx="3643086" cy="986971"/>
          </a:xfrm>
        </p:spPr>
        <p:txBody>
          <a:bodyPr>
            <a:normAutofit/>
          </a:bodyPr>
          <a:lstStyle/>
          <a:p>
            <a:r>
              <a:rPr lang="en-US" b="1" dirty="0"/>
              <a:t>LEFT JOIN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057E6-D9E4-A256-2003-9CDBD080D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7609" y="1494970"/>
            <a:ext cx="4875210" cy="49058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2977-10E9-9269-C1FF-3A632FFD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049" y="2409713"/>
            <a:ext cx="3302598" cy="3991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SELECT     Projects.ProjectID,    Projects.ProjectName,    Donations.DonationID,    Donations.AmountFROM     ProjectsLEFT JOIN     Donations ON Projects.ProjectID = Donations.ProjectID;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76CBE-FC8C-6A80-7218-ADBB9B57AAA3}"/>
              </a:ext>
            </a:extLst>
          </p:cNvPr>
          <p:cNvSpPr txBox="1"/>
          <p:nvPr/>
        </p:nvSpPr>
        <p:spPr>
          <a:xfrm>
            <a:off x="6465346" y="1494970"/>
            <a:ext cx="4959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"What are the project names and their corresponding donation amounts? Include all projects, even those without donations.</a:t>
            </a:r>
          </a:p>
          <a:p>
            <a:r>
              <a:rPr lang="en-US" sz="2000" dirty="0"/>
              <a:t>SYNTAX: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957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06D-C23E-047C-822C-46569AE0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586513" y="0"/>
            <a:ext cx="2554515" cy="972457"/>
          </a:xfrm>
        </p:spPr>
        <p:txBody>
          <a:bodyPr/>
          <a:lstStyle/>
          <a:p>
            <a:r>
              <a:rPr lang="en-US" b="1" dirty="0"/>
              <a:t>JOIN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C4053-6927-4E41-16EA-2A97E79B91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494" y="1221691"/>
            <a:ext cx="5449897" cy="4735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BFF6F-3FDD-B234-8E3F-131CDA99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2861" y="1221691"/>
            <a:ext cx="4087213" cy="4010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volunteer assignments along with the volunteer's name and the project name.</a:t>
            </a:r>
          </a:p>
          <a:p>
            <a:pPr marL="0" indent="0">
              <a:buNone/>
            </a:pPr>
            <a:r>
              <a:rPr lang="en-US" dirty="0"/>
              <a:t>SYNTAX: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EE630-FD7D-D4E8-032F-1E6D7C21D3AF}"/>
              </a:ext>
            </a:extLst>
          </p:cNvPr>
          <p:cNvSpPr txBox="1"/>
          <p:nvPr/>
        </p:nvSpPr>
        <p:spPr>
          <a:xfrm>
            <a:off x="8380207" y="2764715"/>
            <a:ext cx="31606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SELECT     Volunteers.Name AS VolunteerName,    Projects.ProjectName,    VolunteerAssignments.HoursWorkedFROM     VolunteerAssignmentsJOIN     Volunteers USING (VolunteerID)JOIN     Projects USING (ProjectID);</a:t>
            </a:r>
          </a:p>
        </p:txBody>
      </p:sp>
    </p:spTree>
    <p:extLst>
      <p:ext uri="{BB962C8B-B14F-4D97-AF65-F5344CB8AC3E}">
        <p14:creationId xmlns:p14="http://schemas.microsoft.com/office/powerpoint/2010/main" val="243695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6623-D8D1-82E2-460E-68B8F99F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3" y="-290286"/>
            <a:ext cx="6736668" cy="1654629"/>
          </a:xfrm>
        </p:spPr>
        <p:txBody>
          <a:bodyPr/>
          <a:lstStyle/>
          <a:p>
            <a:r>
              <a:rPr lang="en-US" b="1" dirty="0"/>
              <a:t>RIGHT JOIN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E68B71-6A48-CF48-8505-BC286A796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4589" y="1521076"/>
            <a:ext cx="4659183" cy="4556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BEDBF-B677-D3E2-6D40-9E9694E4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049" y="2538805"/>
            <a:ext cx="3592361" cy="33050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Projects.ProjectName,</a:t>
            </a:r>
          </a:p>
          <a:p>
            <a:r>
              <a:rPr lang="en-US" dirty="0"/>
              <a:t>    Benefit.BenefitType,</a:t>
            </a:r>
          </a:p>
          <a:p>
            <a:r>
              <a:rPr lang="en-US" dirty="0"/>
              <a:t>    Benefit.Amount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    Projects</a:t>
            </a:r>
          </a:p>
          <a:p>
            <a:r>
              <a:rPr lang="en-US" dirty="0"/>
              <a:t>RIGHT JOIN </a:t>
            </a:r>
          </a:p>
          <a:p>
            <a:r>
              <a:rPr lang="en-US" dirty="0"/>
              <a:t>    Benefit ON Projects.ProjectID = Benefit.ProjectID;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6B648-9F64-D706-5A7C-6C7045F9C94E}"/>
              </a:ext>
            </a:extLst>
          </p:cNvPr>
          <p:cNvSpPr txBox="1"/>
          <p:nvPr/>
        </p:nvSpPr>
        <p:spPr>
          <a:xfrm>
            <a:off x="6388230" y="1521076"/>
            <a:ext cx="39749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Retrieve all benefits and the projects they are associated with, including projects without benefits</a:t>
            </a:r>
          </a:p>
          <a:p>
            <a:r>
              <a:rPr lang="en-US" sz="2000" dirty="0"/>
              <a:t>SYNTAX: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548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1AE8-4273-20DE-8148-01887AE1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29" y="1"/>
            <a:ext cx="6954382" cy="928914"/>
          </a:xfrm>
        </p:spPr>
        <p:txBody>
          <a:bodyPr/>
          <a:lstStyle/>
          <a:p>
            <a:r>
              <a:rPr lang="en-US" b="1" dirty="0"/>
              <a:t>INNERJOIN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4325E7-1B5D-921F-2EA0-B277A6692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4742" y="1828800"/>
            <a:ext cx="5152571" cy="48332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2F0BE-28EB-5F3C-0243-DA7D8D58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8988" y="2366682"/>
            <a:ext cx="3678423" cy="4295375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SELECT </a:t>
            </a:r>
          </a:p>
          <a:p>
            <a:r>
              <a:rPr lang="en-IN" dirty="0"/>
              <a:t>    Donors.Name AS DonorName,</a:t>
            </a:r>
          </a:p>
          <a:p>
            <a:r>
              <a:rPr lang="en-IN" dirty="0"/>
              <a:t>    Projects.ProjectName,</a:t>
            </a:r>
          </a:p>
          <a:p>
            <a:r>
              <a:rPr lang="en-IN" dirty="0"/>
              <a:t>    Donations.Amount</a:t>
            </a:r>
          </a:p>
          <a:p>
            <a:r>
              <a:rPr lang="en-IN" dirty="0"/>
              <a:t>FROM </a:t>
            </a:r>
          </a:p>
          <a:p>
            <a:r>
              <a:rPr lang="en-IN" dirty="0"/>
              <a:t>    Donors</a:t>
            </a:r>
          </a:p>
          <a:p>
            <a:r>
              <a:rPr lang="en-IN" dirty="0"/>
              <a:t>INNER JOIN </a:t>
            </a:r>
          </a:p>
          <a:p>
            <a:r>
              <a:rPr lang="en-IN" dirty="0"/>
              <a:t>    Donations ON Donors.DonorID = Donations.DonorID</a:t>
            </a:r>
          </a:p>
          <a:p>
            <a:r>
              <a:rPr lang="en-IN" dirty="0"/>
              <a:t>INNER JOIN </a:t>
            </a:r>
          </a:p>
          <a:p>
            <a:r>
              <a:rPr lang="en-IN" dirty="0"/>
              <a:t>    Projects ON Donations.ProjectID = Projects.ProjectID;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8AC5D-9238-4571-607C-DB49474E206E}"/>
              </a:ext>
            </a:extLst>
          </p:cNvPr>
          <p:cNvSpPr txBox="1"/>
          <p:nvPr/>
        </p:nvSpPr>
        <p:spPr>
          <a:xfrm>
            <a:off x="6284688" y="1644134"/>
            <a:ext cx="5671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List the donors and the projects they have donated to</a:t>
            </a:r>
          </a:p>
          <a:p>
            <a:r>
              <a:rPr lang="en-US" sz="2400" dirty="0"/>
              <a:t>STNTAX: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992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CB17865-5F53-572F-EA9D-4531369E3125}"/>
              </a:ext>
            </a:extLst>
          </p:cNvPr>
          <p:cNvSpPr txBox="1"/>
          <p:nvPr/>
        </p:nvSpPr>
        <p:spPr>
          <a:xfrm>
            <a:off x="3141233" y="3155583"/>
            <a:ext cx="630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JOINS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147EA4CB-5B9C-BFF7-3DC3-6271F6C523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11163" y="0"/>
            <a:ext cx="12192000" cy="700677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AAB39A-9A40-48FE-D300-FD52665FF85A}"/>
              </a:ext>
            </a:extLst>
          </p:cNvPr>
          <p:cNvSpPr txBox="1"/>
          <p:nvPr/>
        </p:nvSpPr>
        <p:spPr>
          <a:xfrm flipH="1">
            <a:off x="4249270" y="654461"/>
            <a:ext cx="2850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36120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023A-EF5A-F437-F30F-A0E0DE54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0" y="0"/>
            <a:ext cx="2119086" cy="856343"/>
          </a:xfrm>
        </p:spPr>
        <p:txBody>
          <a:bodyPr>
            <a:normAutofit/>
          </a:bodyPr>
          <a:lstStyle/>
          <a:p>
            <a:r>
              <a:rPr lang="en-US" b="1" dirty="0"/>
              <a:t>view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3B1AAD-4543-3304-E305-A36822843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658" y="1131184"/>
            <a:ext cx="5123542" cy="48177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C81C-7C84-92BD-87A6-D1690B6B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2285" y="2226833"/>
            <a:ext cx="3741057" cy="372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CREATE VIEW DonorContributions ASSELECT     d.DonorID,    d.Name AS DonorName,    SUM(do.Amount) AS TotalContribution FROM     Donors d </a:t>
            </a:r>
          </a:p>
          <a:p>
            <a:pPr marL="0" indent="0">
              <a:buNone/>
            </a:pPr>
            <a:r>
              <a:rPr lang="en-IN" dirty="0"/>
              <a:t>LEFT JOIN     Donations do ON d.DonorID = do.DonorIDGROUP BY     d.DonorID, d.Name;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93C9-412A-9BB5-441C-05CBED09AEB8}"/>
              </a:ext>
            </a:extLst>
          </p:cNvPr>
          <p:cNvSpPr txBox="1"/>
          <p:nvPr/>
        </p:nvSpPr>
        <p:spPr>
          <a:xfrm>
            <a:off x="6357769" y="1131184"/>
            <a:ext cx="49908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This view shows the total amount donated by each donor across all projects</a:t>
            </a:r>
          </a:p>
          <a:p>
            <a:r>
              <a:rPr lang="en-IN" sz="2400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3047375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3C5E-2CFF-C143-3F37-94D5EDCD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593" y="0"/>
            <a:ext cx="1303916" cy="900546"/>
          </a:xfrm>
        </p:spPr>
        <p:txBody>
          <a:bodyPr>
            <a:normAutofit/>
          </a:bodyPr>
          <a:lstStyle/>
          <a:p>
            <a:r>
              <a:rPr lang="en-US" b="1" dirty="0"/>
              <a:t>VIEW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7C122-1E10-3469-8D30-3F9E0A592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4589" y="1277063"/>
            <a:ext cx="4541887" cy="46847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7E97-9412-FAB2-036B-75A3300F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4441" y="2269864"/>
            <a:ext cx="3742969" cy="3442447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CREATE VIEW VolunteerContribution AS</a:t>
            </a:r>
          </a:p>
          <a:p>
            <a:r>
              <a:rPr lang="en-IN" dirty="0"/>
              <a:t>SELECT </a:t>
            </a:r>
          </a:p>
          <a:p>
            <a:r>
              <a:rPr lang="en-IN" dirty="0"/>
              <a:t>    v.VolunteerID,</a:t>
            </a:r>
          </a:p>
          <a:p>
            <a:r>
              <a:rPr lang="en-IN" dirty="0"/>
              <a:t>    v.Name AS VolunteerName,</a:t>
            </a:r>
          </a:p>
          <a:p>
            <a:r>
              <a:rPr lang="en-IN" dirty="0"/>
              <a:t>    SUM(va.HoursWorked) AS TotalHoursWorked</a:t>
            </a:r>
          </a:p>
          <a:p>
            <a:r>
              <a:rPr lang="en-IN" dirty="0"/>
              <a:t>FROM </a:t>
            </a:r>
          </a:p>
          <a:p>
            <a:r>
              <a:rPr lang="en-IN" dirty="0"/>
              <a:t>    Volunteers v</a:t>
            </a:r>
          </a:p>
          <a:p>
            <a:r>
              <a:rPr lang="en-IN" dirty="0"/>
              <a:t>LEFT JOIN </a:t>
            </a:r>
          </a:p>
          <a:p>
            <a:r>
              <a:rPr lang="en-IN" dirty="0"/>
              <a:t>    VolunteerAssignments va ON v.VolunteerID = va.VolunteerID</a:t>
            </a:r>
          </a:p>
          <a:p>
            <a:r>
              <a:rPr lang="en-IN" dirty="0"/>
              <a:t>GROUP BY </a:t>
            </a:r>
          </a:p>
          <a:p>
            <a:r>
              <a:rPr lang="en-IN" dirty="0"/>
              <a:t>    v.VolunteerID, v.Name;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719E7-9DD9-68C1-7856-F85C6C947A1A}"/>
              </a:ext>
            </a:extLst>
          </p:cNvPr>
          <p:cNvSpPr txBox="1"/>
          <p:nvPr/>
        </p:nvSpPr>
        <p:spPr>
          <a:xfrm>
            <a:off x="6282466" y="1323439"/>
            <a:ext cx="48773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view shows the details of volunteers and the total hours they have contributed across all projects.</a:t>
            </a:r>
          </a:p>
          <a:p>
            <a:r>
              <a:rPr lang="en-US" sz="2000" dirty="0"/>
              <a:t>SYNTAX: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104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984667-D046-992B-DC69-CC5E72246F81}"/>
              </a:ext>
            </a:extLst>
          </p:cNvPr>
          <p:cNvSpPr txBox="1"/>
          <p:nvPr/>
        </p:nvSpPr>
        <p:spPr>
          <a:xfrm>
            <a:off x="2438400" y="0"/>
            <a:ext cx="652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ENTITY RELATION DIAGRAM</a:t>
            </a:r>
            <a:endParaRPr lang="en-IN" sz="4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3EF660-77AB-9CCF-540D-E475622A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707887"/>
            <a:ext cx="11158151" cy="58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940A-555C-FFBA-2678-FC763B18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75" y="0"/>
            <a:ext cx="1296989" cy="858982"/>
          </a:xfrm>
        </p:spPr>
        <p:txBody>
          <a:bodyPr/>
          <a:lstStyle/>
          <a:p>
            <a:r>
              <a:rPr lang="en-US" b="1" dirty="0"/>
              <a:t>VIEW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0EB717-D296-CC1D-F965-E2D06688DA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58" y="1579280"/>
            <a:ext cx="4372617" cy="43118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E34CD-2698-59C0-0AC2-5028E2F4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4227" y="2431228"/>
            <a:ext cx="4132362" cy="3539266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CREATE VIEW ProjectVolunteerHours AS</a:t>
            </a:r>
          </a:p>
          <a:p>
            <a:r>
              <a:rPr lang="en-IN" dirty="0"/>
              <a:t>SELECT </a:t>
            </a:r>
          </a:p>
          <a:p>
            <a:r>
              <a:rPr lang="en-IN" dirty="0"/>
              <a:t>    p.ProjectID,</a:t>
            </a:r>
          </a:p>
          <a:p>
            <a:r>
              <a:rPr lang="en-IN" dirty="0"/>
              <a:t>    p.ProjectName,</a:t>
            </a:r>
          </a:p>
          <a:p>
            <a:r>
              <a:rPr lang="en-IN" dirty="0"/>
              <a:t>    SUM(va.HoursWorked) AS TotalVolunteerHours</a:t>
            </a:r>
          </a:p>
          <a:p>
            <a:r>
              <a:rPr lang="en-IN" dirty="0"/>
              <a:t>FROM </a:t>
            </a:r>
          </a:p>
          <a:p>
            <a:r>
              <a:rPr lang="en-IN" dirty="0"/>
              <a:t>    Projects p</a:t>
            </a:r>
          </a:p>
          <a:p>
            <a:r>
              <a:rPr lang="en-IN" dirty="0"/>
              <a:t>LEFT JOIN </a:t>
            </a:r>
          </a:p>
          <a:p>
            <a:r>
              <a:rPr lang="en-IN" dirty="0"/>
              <a:t>    VolunteerAssignments va ON p.ProjectID = va.ProjectID</a:t>
            </a:r>
          </a:p>
          <a:p>
            <a:r>
              <a:rPr lang="en-IN" dirty="0"/>
              <a:t>GROUP BY </a:t>
            </a:r>
          </a:p>
          <a:p>
            <a:r>
              <a:rPr lang="en-IN" dirty="0"/>
              <a:t>    p.ProjectID, p.ProjectName;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02FE1-0777-E344-B32F-047DFC5F17B5}"/>
              </a:ext>
            </a:extLst>
          </p:cNvPr>
          <p:cNvSpPr txBox="1"/>
          <p:nvPr/>
        </p:nvSpPr>
        <p:spPr>
          <a:xfrm>
            <a:off x="5658522" y="1579280"/>
            <a:ext cx="6533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view lists all the benefits associated with each project</a:t>
            </a:r>
          </a:p>
          <a:p>
            <a:r>
              <a:rPr lang="en-US" sz="2400" dirty="0"/>
              <a:t>SYNTAX: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440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185FE-210D-D09F-4EB0-4B51D0DD3767}"/>
              </a:ext>
            </a:extLst>
          </p:cNvPr>
          <p:cNvSpPr/>
          <p:nvPr/>
        </p:nvSpPr>
        <p:spPr>
          <a:xfrm>
            <a:off x="7508838" y="1158092"/>
            <a:ext cx="392654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PREPARED BY: MUSKAN MISHRA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THANKYOU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61C064-C62F-83F7-2555-4C03414B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50" y="1158091"/>
            <a:ext cx="6314738" cy="47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C069-9980-1E3E-2206-A64DE33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  NGO – HOPE FOR HUMANITY</a:t>
            </a:r>
            <a:endParaRPr lang="en-IN" dirty="0"/>
          </a:p>
        </p:txBody>
      </p:sp>
      <p:pic>
        <p:nvPicPr>
          <p:cNvPr id="3" name="Content Placeholder 17">
            <a:extLst>
              <a:ext uri="{FF2B5EF4-FFF2-40B4-BE49-F238E27FC236}">
                <a16:creationId xmlns:a16="http://schemas.microsoft.com/office/drawing/2014/main" id="{212B258A-4D5A-2E8E-45EE-338863AC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15" y="3429000"/>
            <a:ext cx="7889594" cy="7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3FFA-0EED-E355-2E33-DA53C072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24691"/>
            <a:ext cx="8151812" cy="11914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10349-DD2B-E484-684A-7966C4F6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9236" y="2249486"/>
            <a:ext cx="4688175" cy="460851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table is designed to 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and manage key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about donors, including their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unique id, name, contact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lang="en-US" altLang="en-US" b="1" dirty="0">
                <a:latin typeface="Arial" panose="020B0604020202020204" pitchFamily="34" charset="0"/>
              </a:rPr>
              <a:t>Email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and address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B7C94B-59A5-F9CF-44CC-09FACF3CA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3" y="2862873"/>
            <a:ext cx="5784207" cy="230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94C92-202B-5611-38D0-8CA9A8F8C043}"/>
              </a:ext>
            </a:extLst>
          </p:cNvPr>
          <p:cNvSpPr txBox="1"/>
          <p:nvPr/>
        </p:nvSpPr>
        <p:spPr>
          <a:xfrm>
            <a:off x="7329055" y="1664711"/>
            <a:ext cx="3390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DONOR TABLE</a:t>
            </a:r>
            <a:endParaRPr lang="en-IN" sz="3200" b="1" dirty="0"/>
          </a:p>
        </p:txBody>
      </p:sp>
      <p:pic>
        <p:nvPicPr>
          <p:cNvPr id="9" name="Content Placeholder 17">
            <a:extLst>
              <a:ext uri="{FF2B5EF4-FFF2-40B4-BE49-F238E27FC236}">
                <a16:creationId xmlns:a16="http://schemas.microsoft.com/office/drawing/2014/main" id="{8016D2D2-622C-C03A-47B7-B87B432C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2" y="2278097"/>
            <a:ext cx="5784208" cy="584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2D568E-6E41-C0F1-2C02-B5C7FF846BA5}"/>
              </a:ext>
            </a:extLst>
          </p:cNvPr>
          <p:cNvSpPr txBox="1"/>
          <p:nvPr/>
        </p:nvSpPr>
        <p:spPr>
          <a:xfrm>
            <a:off x="6743700" y="5987475"/>
            <a:ext cx="489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SYNTEX : DESC Doners;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30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4BF5-8BFB-D3D8-1087-1420A5E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09" y="207818"/>
            <a:ext cx="5708073" cy="953952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8D400-68E7-F4B3-C90A-79484E06A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03"/>
            <a:ext cx="5708073" cy="452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TABLE SHOWS THE PROJCET ID WHICH IS  PRIMARY KEY AND ALSO HOLDS THE INFORMATION LIKE PROJECT NAME ,START_DATE, END_DATE, BUDGET, &amp; DESCRIPTION ETC.</a:t>
            </a:r>
            <a:endParaRPr lang="en-IN" sz="28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6101230-5C43-CF1C-5FA1-416BEDE4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0" y="1880708"/>
            <a:ext cx="5142469" cy="366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1A8F3-EF36-3A84-F48A-309418B9B7D2}"/>
              </a:ext>
            </a:extLst>
          </p:cNvPr>
          <p:cNvSpPr txBox="1"/>
          <p:nvPr/>
        </p:nvSpPr>
        <p:spPr>
          <a:xfrm>
            <a:off x="7884514" y="5623623"/>
            <a:ext cx="5143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SYNTAX: DESC Project;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150F6-5CFD-D9CE-E738-B721716954E0}"/>
              </a:ext>
            </a:extLst>
          </p:cNvPr>
          <p:cNvSpPr txBox="1"/>
          <p:nvPr/>
        </p:nvSpPr>
        <p:spPr>
          <a:xfrm>
            <a:off x="7075357" y="1234377"/>
            <a:ext cx="499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PROJECTS TABLE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8419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D6F3-2B20-10DD-CC4D-400A36C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7" y="-168349"/>
            <a:ext cx="5638800" cy="955964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1484BD6-0597-4757-51B0-BD44EC381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194802"/>
            <a:ext cx="5098473" cy="49566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B2AFC-2C87-7268-2D11-A8FAA3CAE66F}"/>
              </a:ext>
            </a:extLst>
          </p:cNvPr>
          <p:cNvSpPr txBox="1"/>
          <p:nvPr/>
        </p:nvSpPr>
        <p:spPr>
          <a:xfrm>
            <a:off x="6910466" y="5281265"/>
            <a:ext cx="396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SYNTEX: DESC Donation;</a:t>
            </a:r>
            <a:endParaRPr lang="en-IN" sz="2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15C0C0-7DDB-C242-1FBB-0DBBD07B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11929"/>
            <a:ext cx="5486400" cy="3298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800" dirty="0"/>
              <a:t>THIS TABLE SHOWS THE DONATIONID WHICH IS  PRIMARY KEY AND DONORS ID PROJECT ID BOTH ARE  FOREIGN KEY , ALSO HOLDS THE INFORMATION LIKE  AMOUNT, DONATION DATE ETC .</a:t>
            </a:r>
            <a:endParaRPr lang="en-IN" sz="2800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F085B-75DE-6BC3-BC04-B4065D543712}"/>
              </a:ext>
            </a:extLst>
          </p:cNvPr>
          <p:cNvSpPr txBox="1"/>
          <p:nvPr/>
        </p:nvSpPr>
        <p:spPr>
          <a:xfrm>
            <a:off x="7536873" y="1053516"/>
            <a:ext cx="385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Donation table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982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F4C2-1DB2-AADC-4A6E-07D7812D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5" y="0"/>
            <a:ext cx="4875211" cy="789709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C395-767F-60A6-A76C-7443695F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8297" y="1948721"/>
            <a:ext cx="5895505" cy="49092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TABLE SHOWS THE VOLUNTEER ID WHICH IS  PRIMARY KEY AND ALSO HOLDS THE INFORMATION LIKE NAME,CONTACTNUMBER, EMAIL,  &amp; ADDRESS ETC.</a:t>
            </a:r>
            <a:endParaRPr lang="en-IN" sz="2800" dirty="0"/>
          </a:p>
          <a:p>
            <a:endParaRPr lang="en-IN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5ABC9CC-7510-1C4C-F477-7AB8557126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1" y="1194898"/>
            <a:ext cx="4875211" cy="49092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57C2B8-B19A-BF81-0D77-84DA0F3CBB80}"/>
              </a:ext>
            </a:extLst>
          </p:cNvPr>
          <p:cNvSpPr txBox="1"/>
          <p:nvPr/>
        </p:nvSpPr>
        <p:spPr>
          <a:xfrm flipH="1">
            <a:off x="6848835" y="5529590"/>
            <a:ext cx="39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SYNTEX:DESC Volunteers;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F5AE4-1ACD-D55C-1061-D696064C33AF}"/>
              </a:ext>
            </a:extLst>
          </p:cNvPr>
          <p:cNvSpPr txBox="1"/>
          <p:nvPr/>
        </p:nvSpPr>
        <p:spPr>
          <a:xfrm>
            <a:off x="6650499" y="1046049"/>
            <a:ext cx="473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VOLUNTEERS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7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3E73-BE54-4C14-C0A8-8C20894A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10837"/>
            <a:ext cx="7085011" cy="65116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TABLE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8CC3-5913-93CB-1B25-54A279E2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095999"/>
            <a:ext cx="6241093" cy="651164"/>
          </a:xfrm>
        </p:spPr>
        <p:txBody>
          <a:bodyPr>
            <a:normAutofit/>
          </a:bodyPr>
          <a:lstStyle/>
          <a:p>
            <a:r>
              <a:rPr lang="en-US" sz="2400" b="1" dirty="0"/>
              <a:t>SYNTAX: DESC VolunteerAssignments;</a:t>
            </a:r>
          </a:p>
          <a:p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FC82354-6DBB-CBC5-CE83-7214658999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1142556"/>
            <a:ext cx="5033945" cy="48287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4DFEA-71E6-2C38-F4CE-181EEC28D9E0}"/>
              </a:ext>
            </a:extLst>
          </p:cNvPr>
          <p:cNvSpPr txBox="1"/>
          <p:nvPr/>
        </p:nvSpPr>
        <p:spPr>
          <a:xfrm>
            <a:off x="6096000" y="2141950"/>
            <a:ext cx="53903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THIS TABLE SHOWS THE ASSIGNMENTID WHICH IS  PRIMARY KEY AND VOLUNTEERID PROJECTID  BOTH ARE FOREIGN KEY ALSO HOLDS THE INFORMATION LIKE ASSIGNMENTDATE HOURSWORKED ETC. 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B5C21-2BD9-CCBB-8379-449C6119C4B3}"/>
              </a:ext>
            </a:extLst>
          </p:cNvPr>
          <p:cNvSpPr txBox="1"/>
          <p:nvPr/>
        </p:nvSpPr>
        <p:spPr>
          <a:xfrm>
            <a:off x="6271366" y="1142556"/>
            <a:ext cx="601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VOLUNTEERSASSIGNMENT TABLE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0991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8984BF-E5EA-4B68-BFE3-B5E5A00CCF7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6344</TotalTime>
  <Words>951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DATABASE   NGO – HOPE FOR HUMANITY</vt:lpstr>
      <vt:lpstr> STRUCTURE OF TABLE</vt:lpstr>
      <vt:lpstr>STRUCTURE OF TABLE</vt:lpstr>
      <vt:lpstr>STRUCTURE OF TABLE</vt:lpstr>
      <vt:lpstr>STRUCTURE OF TABLE</vt:lpstr>
      <vt:lpstr>STRUCTURE OF TABLE</vt:lpstr>
      <vt:lpstr>STRUCTURE OF TABLE</vt:lpstr>
      <vt:lpstr>CONTENTS OF TABLE</vt:lpstr>
      <vt:lpstr>CONTENTS OF TABLE</vt:lpstr>
      <vt:lpstr>CONTENTS OF TABLE</vt:lpstr>
      <vt:lpstr>CONTENTS OF TABLE</vt:lpstr>
      <vt:lpstr>CONTENTS OF TABLE</vt:lpstr>
      <vt:lpstr>CONTENTS OF TABLE</vt:lpstr>
      <vt:lpstr>C</vt:lpstr>
      <vt:lpstr>SUBQUERY</vt:lpstr>
      <vt:lpstr>SUBQUERY</vt:lpstr>
      <vt:lpstr>subquery</vt:lpstr>
      <vt:lpstr>subquery</vt:lpstr>
      <vt:lpstr>PowerPoint Presentation</vt:lpstr>
      <vt:lpstr>LEFT JOIN</vt:lpstr>
      <vt:lpstr>JOIN</vt:lpstr>
      <vt:lpstr>RIGHT JOIN</vt:lpstr>
      <vt:lpstr>INNERJOIN</vt:lpstr>
      <vt:lpstr>PowerPoint Presentation</vt:lpstr>
      <vt:lpstr>view</vt:lpstr>
      <vt:lpstr>VIEW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dubey</dc:creator>
  <cp:lastModifiedBy>ritesh dubey</cp:lastModifiedBy>
  <cp:revision>7</cp:revision>
  <dcterms:created xsi:type="dcterms:W3CDTF">2024-08-26T07:16:08Z</dcterms:created>
  <dcterms:modified xsi:type="dcterms:W3CDTF">2024-09-12T12:05:11Z</dcterms:modified>
</cp:coreProperties>
</file>