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59" r:id="rId3"/>
    <p:sldId id="257" r:id="rId4"/>
    <p:sldId id="256" r:id="rId5"/>
    <p:sldId id="258" r:id="rId6"/>
    <p:sldId id="261" r:id="rId7"/>
    <p:sldId id="294" r:id="rId8"/>
    <p:sldId id="263" r:id="rId9"/>
    <p:sldId id="260" r:id="rId10"/>
    <p:sldId id="295" r:id="rId11"/>
    <p:sldId id="265" r:id="rId12"/>
    <p:sldId id="268" r:id="rId13"/>
    <p:sldId id="272" r:id="rId14"/>
    <p:sldId id="264" r:id="rId15"/>
    <p:sldId id="273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5E010-30A8-4F35-A666-D980020B3845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DC59C-BABA-4BD9-99D9-2B30375B640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2289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73644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docs-Calibri"/>
              </a:rPr>
              <a:t>1.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15871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B28A1-5F3C-404C-8CA7-957FFF066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3BA9B8-219A-425C-A4D7-B10389162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CC332-94BB-40A2-90EA-3E3C144A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735-EACD-4890-B3A4-1C926503F99E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7FE735-42D3-4325-A054-F0BDCD50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32414C-7285-4375-9801-3DC0D999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A446-4761-41ED-A002-B96D352B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66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E03C40-BC3C-4678-BD4A-56C0913C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4C0780-AC82-4E64-A54D-AEAE2C56D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B72DE6-8017-44A5-AD4E-A782DEAF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735-EACD-4890-B3A4-1C926503F99E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E0D680-7F22-4AE3-BC8D-C7130FCB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FFBE34-3767-45DE-A9BA-FB73E886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A446-4761-41ED-A002-B96D352B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534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F2DEC9-1E45-4254-B61F-81FE94DA1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CFD44D-3A56-4BBD-9B87-171E39FC1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4263CC-C207-4773-BA99-64F33CF0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735-EACD-4890-B3A4-1C926503F99E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913B53-354D-4A32-8394-AEA1001D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BA1756-602A-4CA3-9F14-99F19314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A446-4761-41ED-A002-B96D352B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478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 - Color background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1308100" y="-104133"/>
            <a:ext cx="15355125" cy="6962069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6619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1308100" y="-104133"/>
            <a:ext cx="15355125" cy="6962069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3073533" y="3845837"/>
            <a:ext cx="7748000" cy="6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3073533" y="4513915"/>
            <a:ext cx="7748000" cy="5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0972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60690" y="919669"/>
            <a:ext cx="832027" cy="918392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8427988" y="-9"/>
            <a:ext cx="4841091" cy="6857997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80140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1038767" y="2004733"/>
            <a:ext cx="3744400" cy="43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667"/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667"/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5308405" y="2004733"/>
            <a:ext cx="3744400" cy="43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667"/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667"/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97105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08100" y="-104133"/>
            <a:ext cx="15355125" cy="6962069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937200" y="4333433"/>
            <a:ext cx="66068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59902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60690" y="919669"/>
            <a:ext cx="832027" cy="918392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8427988" y="-9"/>
            <a:ext cx="4841091" cy="6857997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80140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1038800" y="2004733"/>
            <a:ext cx="8014000" cy="38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⬡"/>
              <a:defRPr/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Char char="⬡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367795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3334400" y="380634"/>
            <a:ext cx="5523184" cy="6096729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5652191" y="139864"/>
            <a:ext cx="887605" cy="9798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3671933" y="1119700"/>
            <a:ext cx="4848000" cy="484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1219170" lvl="1" indent="-440256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828754" lvl="2" indent="-440256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2438339" lvl="3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3047924" lvl="4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3657509" lvl="5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4267093" lvl="6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4876678" lvl="7" indent="-507987" algn="ctr" rtl="0"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5486263" lvl="8" indent="-507987" algn="ctr" rtl="0">
              <a:spcBef>
                <a:spcPts val="1067"/>
              </a:spcBef>
              <a:spcAft>
                <a:spcPts val="1067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4791200" y="51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0" name="Google Shape;60;p4"/>
          <p:cNvSpPr/>
          <p:nvPr/>
        </p:nvSpPr>
        <p:spPr>
          <a:xfrm rot="10800000">
            <a:off x="9219436" y="-4"/>
            <a:ext cx="2670048" cy="979837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919985" y="-4"/>
            <a:ext cx="2670048" cy="979837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2146200" y="5385637"/>
            <a:ext cx="2668248" cy="1472299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0121584" y="5385637"/>
            <a:ext cx="2668248" cy="1472299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167002" y="4144996"/>
            <a:ext cx="1651383" cy="182300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9000133" y="3420920"/>
            <a:ext cx="2227617" cy="2458899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771337" y="2195064"/>
            <a:ext cx="1651383" cy="1822929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368299" y="496117"/>
            <a:ext cx="2668217" cy="294530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9000134" y="1325242"/>
            <a:ext cx="1166004" cy="128707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81433" y="5385642"/>
            <a:ext cx="1166004" cy="128707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515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60690" y="919669"/>
            <a:ext cx="832027" cy="918392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24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8427988" y="-9"/>
            <a:ext cx="4841091" cy="6857997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89028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038800" y="2004733"/>
            <a:ext cx="2773200" cy="43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400"/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103559" y="2004733"/>
            <a:ext cx="2773200" cy="43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400"/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168317" y="2004733"/>
            <a:ext cx="2773200" cy="43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400"/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Char char="⬡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20672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B21043-6441-4A36-A974-719EA278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DDD41C-B0DE-4017-8AA7-DB19B497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CCAB70-ABF0-4872-AF6C-F9E041B0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735-EACD-4890-B3A4-1C926503F99E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66738F-60F8-4D99-B8C7-5352A64F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88A77C-FD41-422C-909E-999217B1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A446-4761-41ED-A002-B96D352B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876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0B8CB-55DE-4C0D-B8D4-725F4000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872495-3E30-430D-98DB-54957EAA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0FE5AC-8EC6-458A-BD6D-BD225E21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735-EACD-4890-B3A4-1C926503F99E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9F7F74-DC88-4E00-8774-C6AA6B83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5BA9FD-042D-4765-BCC8-4830870C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A446-4761-41ED-A002-B96D352B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100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04E46-9080-4D73-9457-9AABEB53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BD63DD-5E8B-4C17-9486-00C03FF09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53DDEE-737D-480F-80A8-7FC22D02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19EA6A-F3DD-4BD3-B038-6041E8CE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735-EACD-4890-B3A4-1C926503F99E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EACB27-0C2C-46AF-A407-AF57A08C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AA1973-ADDF-48F4-A81E-D3782A83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A446-4761-41ED-A002-B96D352B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9102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A32C8-1168-4D5F-888E-A6FCF63C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E415FF-9BE2-454B-B1ED-7D6680F9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543E3C-2B30-4AB7-92F2-259FD3BCC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8AF0741-AAE3-4534-9A0B-1061DA37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3CF20D5-E1BE-440D-AE96-62B8265B0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75C019A-3D1D-4B4B-8BA2-FD94554B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735-EACD-4890-B3A4-1C926503F99E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930EE9F-0DAE-40F7-9824-FB63E947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5299508-7697-4CA1-B5A0-2DADB1CA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A446-4761-41ED-A002-B96D352B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827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4A685-52E9-495B-BD39-71C895A5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A98D1A-E140-4404-AE1D-277AFFAE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735-EACD-4890-B3A4-1C926503F99E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1CDE92-07DB-486B-9417-F0DA05BD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31D26F-D0CC-42D6-9326-B2E63D9D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A446-4761-41ED-A002-B96D352B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047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6BE8E2C-D252-426D-ADB3-BBFE24F1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735-EACD-4890-B3A4-1C926503F99E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B17152-FEB8-4555-8B9B-B9487917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4E529E-D7D8-4131-920A-D9DA1DE5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A446-4761-41ED-A002-B96D352B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78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872BF-397B-4B64-A626-C06EA22C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448394-168C-479B-B16E-F293F170B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B476DE-2165-4488-A774-C1963B098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DC405B-2D32-4C2E-9196-265092C8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735-EACD-4890-B3A4-1C926503F99E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09D34E-237C-4DCF-9812-F48A35DA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093650-EC57-4967-9768-4383AAE4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A446-4761-41ED-A002-B96D352B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00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13C9B-5D4A-4F95-A761-D658F0B2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A0CD58-2EBA-4AD8-ACF2-B10894481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47605E-B8AD-4861-B62B-76A0FC17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02E188-D8B7-498C-BCD8-2E086868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735-EACD-4890-B3A4-1C926503F99E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F1E4F9-7605-4D81-8924-79F918D5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7120BA-5AF3-4C23-A190-5F07537D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8A446-4761-41ED-A002-B96D352B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125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41773BF-C682-4B59-A758-C6F44D74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9110A2-D51C-45B0-8CBE-D202B15B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B43851-26F4-49D6-A41F-BCFCF98E0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F735-EACD-4890-B3A4-1C926503F99E}" type="datetimeFigureOut">
              <a:rPr lang="en-IN" smtClean="0"/>
              <a:pPr/>
              <a:t>12-07-2022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D45BF1-0F4E-4442-8778-184ADA548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EDE64D-5A65-476C-A8F1-3DDC50F47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8A446-4761-41ED-A002-B96D352B94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70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952267" y="918234"/>
            <a:ext cx="5994359" cy="88260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066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1</a:t>
            </a:r>
            <a:endParaRPr sz="10666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582398" y="2924418"/>
            <a:ext cx="4616326" cy="1739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169329" indent="0">
              <a:buNone/>
            </a:pPr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Batch- </a:t>
            </a:r>
            <a:r>
              <a:rPr lang="en-IN" sz="36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Capgemini-73-Testing-B5-API</a:t>
            </a:r>
          </a:p>
          <a:p>
            <a:pPr marL="169329" indent="0">
              <a:buNone/>
            </a:pPr>
            <a:r>
              <a:rPr lang="en-IN" sz="44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(Group 5)</a:t>
            </a:r>
          </a:p>
          <a:p>
            <a:pPr marL="169329" indent="0">
              <a:buNone/>
            </a:pPr>
            <a:r>
              <a:rPr lang="en-IN" sz="36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6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5738533" y="2469235"/>
            <a:ext cx="5994360" cy="4388772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400">
              <a:solidFill>
                <a:srgbClr val="0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xmlns="" id="{52B51CA7-9732-438B-B6B4-04C2284346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01293" y="3862107"/>
            <a:ext cx="1855899" cy="1603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B94895-15D6-42F7-AF3E-1D6202EC72F9}"/>
              </a:ext>
            </a:extLst>
          </p:cNvPr>
          <p:cNvSpPr txBox="1"/>
          <p:nvPr/>
        </p:nvSpPr>
        <p:spPr>
          <a:xfrm>
            <a:off x="5929789" y="4232732"/>
            <a:ext cx="3970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On:-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928380" y="1077892"/>
            <a:ext cx="8014000" cy="528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Summary report:</a:t>
            </a:r>
            <a:endParaRPr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latin typeface="+mj-lt"/>
              </a:rPr>
              <a:pPr/>
              <a:t>10</a:t>
            </a:fld>
            <a:endParaRPr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41101D8A-3D5D-4A40-B472-461CF7727CF9}"/>
              </a:ext>
            </a:extLst>
          </p:cNvPr>
          <p:cNvSpPr/>
          <p:nvPr/>
        </p:nvSpPr>
        <p:spPr>
          <a:xfrm>
            <a:off x="3332309" y="1744847"/>
            <a:ext cx="8014000" cy="4925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+mj-lt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B6CFB80F-7DB7-408E-84D8-54EB4660FC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245" y="2370044"/>
            <a:ext cx="7822128" cy="3675457"/>
          </a:xfrm>
          <a:prstGeom prst="rect">
            <a:avLst/>
          </a:prstGeom>
        </p:spPr>
      </p:pic>
      <p:grpSp>
        <p:nvGrpSpPr>
          <p:cNvPr id="13" name="Google Shape;209;p13">
            <a:extLst>
              <a:ext uri="{FF2B5EF4-FFF2-40B4-BE49-F238E27FC236}">
                <a16:creationId xmlns:a16="http://schemas.microsoft.com/office/drawing/2014/main" xmlns="" id="{4D1B45E3-FD03-4BB1-A63A-91671DB476D8}"/>
              </a:ext>
            </a:extLst>
          </p:cNvPr>
          <p:cNvGrpSpPr/>
          <p:nvPr/>
        </p:nvGrpSpPr>
        <p:grpSpPr>
          <a:xfrm>
            <a:off x="146263" y="1207005"/>
            <a:ext cx="359152" cy="298783"/>
            <a:chOff x="1926350" y="995225"/>
            <a:chExt cx="428650" cy="356600"/>
          </a:xfrm>
        </p:grpSpPr>
        <p:sp>
          <p:nvSpPr>
            <p:cNvPr id="14" name="Google Shape;210;p13">
              <a:extLst>
                <a:ext uri="{FF2B5EF4-FFF2-40B4-BE49-F238E27FC236}">
                  <a16:creationId xmlns:a16="http://schemas.microsoft.com/office/drawing/2014/main" xmlns="" id="{6C73636F-0F8E-4BCA-BC4C-4C29C3319BF5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  <p:sp>
          <p:nvSpPr>
            <p:cNvPr id="15" name="Google Shape;211;p13">
              <a:extLst>
                <a:ext uri="{FF2B5EF4-FFF2-40B4-BE49-F238E27FC236}">
                  <a16:creationId xmlns:a16="http://schemas.microsoft.com/office/drawing/2014/main" xmlns="" id="{CE499919-B015-4F03-AC2E-2587791BC2B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  <p:sp>
          <p:nvSpPr>
            <p:cNvPr id="16" name="Google Shape;212;p13">
              <a:extLst>
                <a:ext uri="{FF2B5EF4-FFF2-40B4-BE49-F238E27FC236}">
                  <a16:creationId xmlns:a16="http://schemas.microsoft.com/office/drawing/2014/main" xmlns="" id="{753F47A5-ACE7-429D-8CB1-19FE984ABACC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  <p:sp>
          <p:nvSpPr>
            <p:cNvPr id="17" name="Google Shape;213;p13">
              <a:extLst>
                <a:ext uri="{FF2B5EF4-FFF2-40B4-BE49-F238E27FC236}">
                  <a16:creationId xmlns:a16="http://schemas.microsoft.com/office/drawing/2014/main" xmlns="" id="{FA913A39-F845-477B-807A-A641CDE2DF7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5632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8014000" cy="528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added plugins:-</a:t>
            </a:r>
            <a:endParaRPr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xmlns="" id="{624E1C6B-FB00-417F-8295-6892D2D71DAD}"/>
              </a:ext>
            </a:extLst>
          </p:cNvPr>
          <p:cNvSpPr/>
          <p:nvPr/>
        </p:nvSpPr>
        <p:spPr>
          <a:xfrm>
            <a:off x="5045800" y="2163256"/>
            <a:ext cx="6990825" cy="446294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Graphical user interface, chart, sunburst chart&#10;&#10;Description automatically generated">
            <a:extLst>
              <a:ext uri="{FF2B5EF4-FFF2-40B4-BE49-F238E27FC236}">
                <a16:creationId xmlns:a16="http://schemas.microsoft.com/office/drawing/2014/main" xmlns="" id="{369A1181-02E5-4FA5-98E9-F82B2C87B67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7018" y="2834482"/>
            <a:ext cx="6748388" cy="363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5C955FC-E7D5-4324-94A2-790738BCCA20}"/>
              </a:ext>
            </a:extLst>
          </p:cNvPr>
          <p:cNvSpPr txBox="1"/>
          <p:nvPr/>
        </p:nvSpPr>
        <p:spPr>
          <a:xfrm>
            <a:off x="564544" y="1958333"/>
            <a:ext cx="4636631" cy="419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667" dirty="0">
                <a:latin typeface="Arial" panose="020B0604020202020204" pitchFamily="34" charset="0"/>
                <a:cs typeface="Arial" panose="020B0604020202020204" pitchFamily="34" charset="0"/>
              </a:rPr>
              <a:t>Pie Chart</a:t>
            </a:r>
          </a:p>
          <a:p>
            <a:pPr marL="380990" indent="-38099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667" dirty="0">
                <a:latin typeface="Arial" panose="020B0604020202020204" pitchFamily="34" charset="0"/>
                <a:cs typeface="Arial" panose="020B0604020202020204" pitchFamily="34" charset="0"/>
              </a:rPr>
              <a:t>Test execution scorecard by tester</a:t>
            </a:r>
          </a:p>
          <a:p>
            <a:pPr marL="380990" indent="-38099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667" dirty="0">
                <a:latin typeface="Arial" panose="020B0604020202020204" pitchFamily="34" charset="0"/>
                <a:cs typeface="Arial" panose="020B0604020202020204" pitchFamily="34" charset="0"/>
              </a:rPr>
              <a:t>Test execution score card by the test cycle</a:t>
            </a:r>
          </a:p>
          <a:p>
            <a:pPr marL="380990" indent="-38099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667" dirty="0">
                <a:latin typeface="Arial" panose="020B0604020202020204" pitchFamily="34" charset="0"/>
                <a:cs typeface="Arial" panose="020B0604020202020204" pitchFamily="34" charset="0"/>
              </a:rPr>
              <a:t>Test execution results (overall)</a:t>
            </a:r>
          </a:p>
          <a:p>
            <a:pPr marL="380990" indent="-38099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667" dirty="0">
                <a:latin typeface="Arial" panose="020B0604020202020204" pitchFamily="34" charset="0"/>
                <a:cs typeface="Arial" panose="020B0604020202020204" pitchFamily="34" charset="0"/>
              </a:rPr>
              <a:t>Days remaining in sprint gadget </a:t>
            </a:r>
          </a:p>
          <a:p>
            <a:pPr marL="380990" indent="-38099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2667" dirty="0">
                <a:latin typeface="Arial" panose="020B0604020202020204" pitchFamily="34" charset="0"/>
                <a:cs typeface="Arial" panose="020B0604020202020204" pitchFamily="34" charset="0"/>
              </a:rPr>
              <a:t>Burn down chart</a:t>
            </a:r>
          </a:p>
        </p:txBody>
      </p:sp>
      <p:grpSp>
        <p:nvGrpSpPr>
          <p:cNvPr id="15" name="Google Shape;209;p13">
            <a:extLst>
              <a:ext uri="{FF2B5EF4-FFF2-40B4-BE49-F238E27FC236}">
                <a16:creationId xmlns:a16="http://schemas.microsoft.com/office/drawing/2014/main" xmlns="" id="{D6071C85-F427-47FF-AD67-F9C6603045E7}"/>
              </a:ext>
            </a:extLst>
          </p:cNvPr>
          <p:cNvGrpSpPr/>
          <p:nvPr/>
        </p:nvGrpSpPr>
        <p:grpSpPr>
          <a:xfrm>
            <a:off x="205392" y="1207005"/>
            <a:ext cx="359152" cy="298783"/>
            <a:chOff x="1926350" y="995225"/>
            <a:chExt cx="428650" cy="356600"/>
          </a:xfrm>
        </p:grpSpPr>
        <p:sp>
          <p:nvSpPr>
            <p:cNvPr id="16" name="Google Shape;210;p13">
              <a:extLst>
                <a:ext uri="{FF2B5EF4-FFF2-40B4-BE49-F238E27FC236}">
                  <a16:creationId xmlns:a16="http://schemas.microsoft.com/office/drawing/2014/main" xmlns="" id="{D288E828-1212-40A2-B949-BE7EAD6940A6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211;p13">
              <a:extLst>
                <a:ext uri="{FF2B5EF4-FFF2-40B4-BE49-F238E27FC236}">
                  <a16:creationId xmlns:a16="http://schemas.microsoft.com/office/drawing/2014/main" xmlns="" id="{05FCAF87-E934-40A8-9B98-79EF2F4C5835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212;p13">
              <a:extLst>
                <a:ext uri="{FF2B5EF4-FFF2-40B4-BE49-F238E27FC236}">
                  <a16:creationId xmlns:a16="http://schemas.microsoft.com/office/drawing/2014/main" xmlns="" id="{B76CC7E7-4061-494E-9E61-9694C05E6FA6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213;p13">
              <a:extLst>
                <a:ext uri="{FF2B5EF4-FFF2-40B4-BE49-F238E27FC236}">
                  <a16:creationId xmlns:a16="http://schemas.microsoft.com/office/drawing/2014/main" xmlns="" id="{27DA1301-4BD8-430E-BB2A-602F125CCDFA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11161182" y="6908488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12</a:t>
            </a:fld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oogle Shape;209;p13">
            <a:extLst>
              <a:ext uri="{FF2B5EF4-FFF2-40B4-BE49-F238E27FC236}">
                <a16:creationId xmlns:a16="http://schemas.microsoft.com/office/drawing/2014/main" xmlns="" id="{FF5F039E-39D9-4E73-8D98-0C39EB6110A1}"/>
              </a:ext>
            </a:extLst>
          </p:cNvPr>
          <p:cNvGrpSpPr/>
          <p:nvPr/>
        </p:nvGrpSpPr>
        <p:grpSpPr>
          <a:xfrm>
            <a:off x="0" y="1782358"/>
            <a:ext cx="359152" cy="298783"/>
            <a:chOff x="1926350" y="995225"/>
            <a:chExt cx="428650" cy="356600"/>
          </a:xfrm>
        </p:grpSpPr>
        <p:sp>
          <p:nvSpPr>
            <p:cNvPr id="16" name="Google Shape;210;p13">
              <a:extLst>
                <a:ext uri="{FF2B5EF4-FFF2-40B4-BE49-F238E27FC236}">
                  <a16:creationId xmlns:a16="http://schemas.microsoft.com/office/drawing/2014/main" xmlns="" id="{1C4CAFA1-5C19-4236-B4C2-C78957387B6C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211;p13">
              <a:extLst>
                <a:ext uri="{FF2B5EF4-FFF2-40B4-BE49-F238E27FC236}">
                  <a16:creationId xmlns:a16="http://schemas.microsoft.com/office/drawing/2014/main" xmlns="" id="{2D86493B-51EB-44CE-B9D6-1A9608720CF3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212;p13">
              <a:extLst>
                <a:ext uri="{FF2B5EF4-FFF2-40B4-BE49-F238E27FC236}">
                  <a16:creationId xmlns:a16="http://schemas.microsoft.com/office/drawing/2014/main" xmlns="" id="{D677B968-C79C-4D8B-B321-132E2D09004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213;p13">
              <a:extLst>
                <a:ext uri="{FF2B5EF4-FFF2-40B4-BE49-F238E27FC236}">
                  <a16:creationId xmlns:a16="http://schemas.microsoft.com/office/drawing/2014/main" xmlns="" id="{24D2BA68-2464-4F6B-8069-E9485F81C4AE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64F585-24AB-479D-A584-B364A6C2C865}"/>
              </a:ext>
            </a:extLst>
          </p:cNvPr>
          <p:cNvSpPr txBox="1"/>
          <p:nvPr/>
        </p:nvSpPr>
        <p:spPr>
          <a:xfrm>
            <a:off x="1441995" y="568123"/>
            <a:ext cx="5774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Summary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xmlns="" id="{68ACAF48-144C-4F3B-BB8C-DFDD67BCB59F}"/>
              </a:ext>
            </a:extLst>
          </p:cNvPr>
          <p:cNvSpPr/>
          <p:nvPr/>
        </p:nvSpPr>
        <p:spPr>
          <a:xfrm>
            <a:off x="475768" y="418907"/>
            <a:ext cx="750013" cy="76662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oogle Shape;209;p13">
            <a:extLst>
              <a:ext uri="{FF2B5EF4-FFF2-40B4-BE49-F238E27FC236}">
                <a16:creationId xmlns:a16="http://schemas.microsoft.com/office/drawing/2014/main" xmlns="" id="{A9ABDEBC-1115-4405-A151-EB4B69F5AAA9}"/>
              </a:ext>
            </a:extLst>
          </p:cNvPr>
          <p:cNvGrpSpPr/>
          <p:nvPr/>
        </p:nvGrpSpPr>
        <p:grpSpPr>
          <a:xfrm>
            <a:off x="671198" y="699096"/>
            <a:ext cx="359152" cy="298783"/>
            <a:chOff x="1926350" y="995225"/>
            <a:chExt cx="428650" cy="356600"/>
          </a:xfrm>
        </p:grpSpPr>
        <p:sp>
          <p:nvSpPr>
            <p:cNvPr id="22" name="Google Shape;210;p13">
              <a:extLst>
                <a:ext uri="{FF2B5EF4-FFF2-40B4-BE49-F238E27FC236}">
                  <a16:creationId xmlns:a16="http://schemas.microsoft.com/office/drawing/2014/main" xmlns="" id="{8F5586CC-590B-4CB1-8A2F-57340CD09BEB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  <p:sp>
          <p:nvSpPr>
            <p:cNvPr id="23" name="Google Shape;211;p13">
              <a:extLst>
                <a:ext uri="{FF2B5EF4-FFF2-40B4-BE49-F238E27FC236}">
                  <a16:creationId xmlns:a16="http://schemas.microsoft.com/office/drawing/2014/main" xmlns="" id="{05B03C41-9A20-4CD6-AC3E-C83CB5844CB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  <p:sp>
          <p:nvSpPr>
            <p:cNvPr id="24" name="Google Shape;212;p13">
              <a:extLst>
                <a:ext uri="{FF2B5EF4-FFF2-40B4-BE49-F238E27FC236}">
                  <a16:creationId xmlns:a16="http://schemas.microsoft.com/office/drawing/2014/main" xmlns="" id="{7BD49BD2-CBC4-4DF3-84B3-E2531FECA8F1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  <p:sp>
          <p:nvSpPr>
            <p:cNvPr id="25" name="Google Shape;213;p13">
              <a:extLst>
                <a:ext uri="{FF2B5EF4-FFF2-40B4-BE49-F238E27FC236}">
                  <a16:creationId xmlns:a16="http://schemas.microsoft.com/office/drawing/2014/main" xmlns="" id="{475F5E2D-472F-469D-8B81-B29601661DEB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</p:grp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xmlns="" id="{4DFEB140-C467-4DA5-99E6-028FA798E9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1995" y="1549845"/>
            <a:ext cx="9911628" cy="48963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1542485" y="974706"/>
            <a:ext cx="8014000" cy="528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from JIRA</a:t>
            </a:r>
            <a:endParaRPr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Google Shape;386;p2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7914002" y="2437028"/>
            <a:ext cx="2528409" cy="153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067" b="1" dirty="0">
              <a:solidFill>
                <a:schemeClr val="dk1"/>
              </a:solidFill>
              <a:latin typeface="Arial" panose="020B0604020202020204" pitchFamily="34" charset="0"/>
              <a:ea typeface="Catamaran"/>
              <a:cs typeface="Arial" panose="020B0604020202020204" pitchFamily="34" charset="0"/>
              <a:sym typeface="Catamaran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7914002" y="4770332"/>
            <a:ext cx="2528409" cy="153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067" b="1" dirty="0">
              <a:solidFill>
                <a:schemeClr val="dk1"/>
              </a:solidFill>
              <a:latin typeface="Arial" panose="020B0604020202020204" pitchFamily="34" charset="0"/>
              <a:ea typeface="Catamaran"/>
              <a:cs typeface="Arial" panose="020B0604020202020204" pitchFamily="34" charset="0"/>
              <a:sym typeface="Catamaran"/>
            </a:endParaRPr>
          </a:p>
        </p:txBody>
      </p:sp>
      <p:grpSp>
        <p:nvGrpSpPr>
          <p:cNvPr id="34" name="Google Shape;209;p13">
            <a:extLst>
              <a:ext uri="{FF2B5EF4-FFF2-40B4-BE49-F238E27FC236}">
                <a16:creationId xmlns:a16="http://schemas.microsoft.com/office/drawing/2014/main" xmlns="" id="{C97DE8DD-0070-41F2-81E6-732ABBA95A0E}"/>
              </a:ext>
            </a:extLst>
          </p:cNvPr>
          <p:cNvGrpSpPr/>
          <p:nvPr/>
        </p:nvGrpSpPr>
        <p:grpSpPr>
          <a:xfrm>
            <a:off x="146263" y="1207005"/>
            <a:ext cx="359152" cy="298783"/>
            <a:chOff x="1926350" y="995225"/>
            <a:chExt cx="428650" cy="356600"/>
          </a:xfrm>
        </p:grpSpPr>
        <p:sp>
          <p:nvSpPr>
            <p:cNvPr id="35" name="Google Shape;210;p13">
              <a:extLst>
                <a:ext uri="{FF2B5EF4-FFF2-40B4-BE49-F238E27FC236}">
                  <a16:creationId xmlns:a16="http://schemas.microsoft.com/office/drawing/2014/main" xmlns="" id="{00714CF1-B804-443A-B595-A03125DB572C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Google Shape;211;p13">
              <a:extLst>
                <a:ext uri="{FF2B5EF4-FFF2-40B4-BE49-F238E27FC236}">
                  <a16:creationId xmlns:a16="http://schemas.microsoft.com/office/drawing/2014/main" xmlns="" id="{A572B280-EC6D-4EE4-AE93-43AFD4B09D38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Google Shape;212;p13">
              <a:extLst>
                <a:ext uri="{FF2B5EF4-FFF2-40B4-BE49-F238E27FC236}">
                  <a16:creationId xmlns:a16="http://schemas.microsoft.com/office/drawing/2014/main" xmlns="" id="{4F213BD1-E812-423E-96FF-0C7CA92993E7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Google Shape;213;p13">
              <a:extLst>
                <a:ext uri="{FF2B5EF4-FFF2-40B4-BE49-F238E27FC236}">
                  <a16:creationId xmlns:a16="http://schemas.microsoft.com/office/drawing/2014/main" xmlns="" id="{0916EEDB-23FE-40F7-9D9E-3E0A85D94817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3197DE-7D8C-47A0-B168-07C302CED3CF}"/>
              </a:ext>
            </a:extLst>
          </p:cNvPr>
          <p:cNvSpPr txBox="1"/>
          <p:nvPr/>
        </p:nvSpPr>
        <p:spPr>
          <a:xfrm>
            <a:off x="1542485" y="1909956"/>
            <a:ext cx="8121979" cy="378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altLang="en-US" sz="2667" dirty="0">
                <a:latin typeface="Arial" panose="020B0604020202020204" pitchFamily="34" charset="0"/>
                <a:cs typeface="Arial" panose="020B0604020202020204" pitchFamily="34" charset="0"/>
              </a:rPr>
              <a:t>Story </a:t>
            </a:r>
            <a:r>
              <a:rPr lang="en-IN" altLang="en-US" sz="2667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creation</a:t>
            </a:r>
            <a:r>
              <a:rPr lang="en-IN" altLang="en-US" sz="266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09585" indent="-609585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altLang="en-US" sz="2667" dirty="0">
                <a:latin typeface="Arial" panose="020B0604020202020204" pitchFamily="34" charset="0"/>
                <a:cs typeface="Arial" panose="020B0604020202020204" pitchFamily="34" charset="0"/>
              </a:rPr>
              <a:t>Epic creation</a:t>
            </a:r>
          </a:p>
          <a:p>
            <a:pPr marL="609585" indent="-609585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altLang="en-US" sz="2667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Working with zephyr scale</a:t>
            </a:r>
          </a:p>
          <a:p>
            <a:pPr marL="609585" lvl="1" indent="-609585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altLang="en-US" sz="2667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Test case Creation</a:t>
            </a:r>
          </a:p>
          <a:p>
            <a:pPr marL="609585" lvl="1" indent="-609585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altLang="en-US" sz="2667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Test cycle Creation</a:t>
            </a:r>
          </a:p>
          <a:p>
            <a:pPr marL="609585" lvl="1" indent="-609585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altLang="en-US" sz="2667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Test execution</a:t>
            </a:r>
          </a:p>
          <a:p>
            <a:pPr marL="609585" lvl="1" indent="-609585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altLang="en-US" sz="2667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Traceability Matrix</a:t>
            </a:r>
          </a:p>
          <a:p>
            <a:pPr marL="609585" indent="-609585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altLang="en-US" sz="2667" dirty="0">
                <a:latin typeface="Arial" panose="020B0604020202020204" pitchFamily="34" charset="0"/>
                <a:cs typeface="Arial" panose="020B0604020202020204" pitchFamily="34" charset="0"/>
              </a:rPr>
              <a:t>dashboard creation</a:t>
            </a:r>
          </a:p>
          <a:p>
            <a:pPr marL="609585" indent="-609585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4B6B3CD3-BB4A-4F14-9DE0-A788BACF1B2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351566"/>
            <a:ext cx="4783318" cy="3241442"/>
          </a:xfrm>
          <a:prstGeom prst="rect">
            <a:avLst/>
          </a:prstGeom>
        </p:spPr>
      </p:pic>
      <p:sp>
        <p:nvSpPr>
          <p:cNvPr id="3" name="Pentagon 2">
            <a:extLst>
              <a:ext uri="{FF2B5EF4-FFF2-40B4-BE49-F238E27FC236}">
                <a16:creationId xmlns:a16="http://schemas.microsoft.com/office/drawing/2014/main" xmlns="" id="{C81F2894-3D92-4273-AEA0-093930EF5C15}"/>
              </a:ext>
            </a:extLst>
          </p:cNvPr>
          <p:cNvSpPr/>
          <p:nvPr/>
        </p:nvSpPr>
        <p:spPr>
          <a:xfrm>
            <a:off x="619606" y="809325"/>
            <a:ext cx="750013" cy="76662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oogle Shape;209;p13">
            <a:extLst>
              <a:ext uri="{FF2B5EF4-FFF2-40B4-BE49-F238E27FC236}">
                <a16:creationId xmlns:a16="http://schemas.microsoft.com/office/drawing/2014/main" xmlns="" id="{820D73C7-6B9F-42B8-A6E8-45B3553CCC8B}"/>
              </a:ext>
            </a:extLst>
          </p:cNvPr>
          <p:cNvGrpSpPr/>
          <p:nvPr/>
        </p:nvGrpSpPr>
        <p:grpSpPr>
          <a:xfrm>
            <a:off x="815036" y="1089514"/>
            <a:ext cx="359152" cy="298783"/>
            <a:chOff x="1926350" y="995225"/>
            <a:chExt cx="428650" cy="356600"/>
          </a:xfrm>
        </p:grpSpPr>
        <p:sp>
          <p:nvSpPr>
            <p:cNvPr id="15" name="Google Shape;210;p13">
              <a:extLst>
                <a:ext uri="{FF2B5EF4-FFF2-40B4-BE49-F238E27FC236}">
                  <a16:creationId xmlns:a16="http://schemas.microsoft.com/office/drawing/2014/main" xmlns="" id="{3754DA7F-4251-4B53-8369-55826CB0DF9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  <p:sp>
          <p:nvSpPr>
            <p:cNvPr id="16" name="Google Shape;211;p13">
              <a:extLst>
                <a:ext uri="{FF2B5EF4-FFF2-40B4-BE49-F238E27FC236}">
                  <a16:creationId xmlns:a16="http://schemas.microsoft.com/office/drawing/2014/main" xmlns="" id="{BA4B0D7C-6474-47EE-AC50-8B342789B3A1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  <p:sp>
          <p:nvSpPr>
            <p:cNvPr id="17" name="Google Shape;212;p13">
              <a:extLst>
                <a:ext uri="{FF2B5EF4-FFF2-40B4-BE49-F238E27FC236}">
                  <a16:creationId xmlns:a16="http://schemas.microsoft.com/office/drawing/2014/main" xmlns="" id="{88FCAFEA-090C-44CD-8FCD-1C87CE02A18F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  <p:sp>
          <p:nvSpPr>
            <p:cNvPr id="18" name="Google Shape;213;p13">
              <a:extLst>
                <a:ext uri="{FF2B5EF4-FFF2-40B4-BE49-F238E27FC236}">
                  <a16:creationId xmlns:a16="http://schemas.microsoft.com/office/drawing/2014/main" xmlns="" id="{D9685179-AC16-4921-87AB-C9D3B29025E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8902800" cy="528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IN" sz="3733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Faced during JIRA Sprint</a:t>
            </a:r>
            <a:endParaRPr sz="3733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oogle Shape;209;p13">
            <a:extLst>
              <a:ext uri="{FF2B5EF4-FFF2-40B4-BE49-F238E27FC236}">
                <a16:creationId xmlns:a16="http://schemas.microsoft.com/office/drawing/2014/main" xmlns="" id="{75D57578-084E-4464-B47F-77746A537E1B}"/>
              </a:ext>
            </a:extLst>
          </p:cNvPr>
          <p:cNvGrpSpPr/>
          <p:nvPr/>
        </p:nvGrpSpPr>
        <p:grpSpPr>
          <a:xfrm>
            <a:off x="200402" y="1229475"/>
            <a:ext cx="359152" cy="298783"/>
            <a:chOff x="1926350" y="995225"/>
            <a:chExt cx="428650" cy="356600"/>
          </a:xfrm>
        </p:grpSpPr>
        <p:sp>
          <p:nvSpPr>
            <p:cNvPr id="13" name="Google Shape;210;p13">
              <a:extLst>
                <a:ext uri="{FF2B5EF4-FFF2-40B4-BE49-F238E27FC236}">
                  <a16:creationId xmlns:a16="http://schemas.microsoft.com/office/drawing/2014/main" xmlns="" id="{EEE997FD-404D-4F99-9A72-F790CC912E4B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211;p13">
              <a:extLst>
                <a:ext uri="{FF2B5EF4-FFF2-40B4-BE49-F238E27FC236}">
                  <a16:creationId xmlns:a16="http://schemas.microsoft.com/office/drawing/2014/main" xmlns="" id="{C6EA77FF-2263-47FB-A022-62712E442FA3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212;p13">
              <a:extLst>
                <a:ext uri="{FF2B5EF4-FFF2-40B4-BE49-F238E27FC236}">
                  <a16:creationId xmlns:a16="http://schemas.microsoft.com/office/drawing/2014/main" xmlns="" id="{C5DD6ACE-3CAF-480B-B397-F272EE7E3F45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Google Shape;213;p13">
              <a:extLst>
                <a:ext uri="{FF2B5EF4-FFF2-40B4-BE49-F238E27FC236}">
                  <a16:creationId xmlns:a16="http://schemas.microsoft.com/office/drawing/2014/main" xmlns="" id="{D5791064-F7B8-46ED-B100-CE1452C7D1B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188237-511C-4D4C-B994-87C3622897B0}"/>
              </a:ext>
            </a:extLst>
          </p:cNvPr>
          <p:cNvSpPr txBox="1"/>
          <p:nvPr/>
        </p:nvSpPr>
        <p:spPr>
          <a:xfrm>
            <a:off x="793631" y="1909314"/>
            <a:ext cx="8419380" cy="542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66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Dependencies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66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667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workflows and too many required fields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667" dirty="0">
              <a:solidFill>
                <a:srgbClr val="3030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667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many views confuse users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667" dirty="0">
              <a:solidFill>
                <a:srgbClr val="3030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667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is still required; Jira cannot provide us everything we need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667" dirty="0">
              <a:solidFill>
                <a:srgbClr val="3030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667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takes a lot of time to load pages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66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66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FEC23C96-6CC4-4E78-9385-BE8648A2F0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7941" y="3429000"/>
            <a:ext cx="3747317" cy="28011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8902800" cy="528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did you overcome the challenge</a:t>
            </a:r>
            <a:endParaRPr sz="3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oogle Shape;209;p13">
            <a:extLst>
              <a:ext uri="{FF2B5EF4-FFF2-40B4-BE49-F238E27FC236}">
                <a16:creationId xmlns:a16="http://schemas.microsoft.com/office/drawing/2014/main" xmlns="" id="{FE384C86-ED4A-432E-9D3B-09C57E490B7B}"/>
              </a:ext>
            </a:extLst>
          </p:cNvPr>
          <p:cNvGrpSpPr/>
          <p:nvPr/>
        </p:nvGrpSpPr>
        <p:grpSpPr>
          <a:xfrm>
            <a:off x="146263" y="1207005"/>
            <a:ext cx="359152" cy="298783"/>
            <a:chOff x="1926350" y="995225"/>
            <a:chExt cx="428650" cy="356600"/>
          </a:xfrm>
        </p:grpSpPr>
        <p:sp>
          <p:nvSpPr>
            <p:cNvPr id="28" name="Google Shape;210;p13">
              <a:extLst>
                <a:ext uri="{FF2B5EF4-FFF2-40B4-BE49-F238E27FC236}">
                  <a16:creationId xmlns:a16="http://schemas.microsoft.com/office/drawing/2014/main" xmlns="" id="{C9715EDD-09E6-42EF-9522-3D612A92A9CF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211;p13">
              <a:extLst>
                <a:ext uri="{FF2B5EF4-FFF2-40B4-BE49-F238E27FC236}">
                  <a16:creationId xmlns:a16="http://schemas.microsoft.com/office/drawing/2014/main" xmlns="" id="{A3A1A65E-FD84-4FD6-8AEC-024E473283E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212;p13">
              <a:extLst>
                <a:ext uri="{FF2B5EF4-FFF2-40B4-BE49-F238E27FC236}">
                  <a16:creationId xmlns:a16="http://schemas.microsoft.com/office/drawing/2014/main" xmlns="" id="{EB432598-68F8-4971-B87B-DFF30B0846F7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Google Shape;213;p13">
              <a:extLst>
                <a:ext uri="{FF2B5EF4-FFF2-40B4-BE49-F238E27FC236}">
                  <a16:creationId xmlns:a16="http://schemas.microsoft.com/office/drawing/2014/main" xmlns="" id="{FAAB7E97-B681-4172-A7E8-8855A23A8029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F0AE59F-C188-4ED5-9B44-E8576DC79F05}"/>
              </a:ext>
            </a:extLst>
          </p:cNvPr>
          <p:cNvSpPr txBox="1"/>
          <p:nvPr/>
        </p:nvSpPr>
        <p:spPr>
          <a:xfrm>
            <a:off x="505415" y="1989827"/>
            <a:ext cx="8546571" cy="460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667" dirty="0">
                <a:latin typeface="Arial" panose="020B0604020202020204" pitchFamily="34" charset="0"/>
                <a:cs typeface="Arial" panose="020B0604020202020204" pitchFamily="34" charset="0"/>
              </a:rPr>
              <a:t>Managing Dependencies is overcome by Bridging the communication gap among the teams</a:t>
            </a:r>
          </a:p>
          <a:p>
            <a:pPr marL="457189" indent="-457189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457189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667" dirty="0">
                <a:latin typeface="Arial" panose="020B0604020202020204" pitchFamily="34" charset="0"/>
                <a:cs typeface="Arial" panose="020B0604020202020204" pitchFamily="34" charset="0"/>
              </a:rPr>
              <a:t>Properly Analysing and gaining knowledge about JIRA Workflow.</a:t>
            </a:r>
          </a:p>
          <a:p>
            <a:pPr marL="457189" indent="-457189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457189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667" dirty="0">
                <a:latin typeface="Arial" panose="020B0604020202020204" pitchFamily="34" charset="0"/>
                <a:cs typeface="Arial" panose="020B0604020202020204" pitchFamily="34" charset="0"/>
              </a:rPr>
              <a:t>Added </a:t>
            </a:r>
            <a:r>
              <a:rPr lang="en-IN" sz="2667" b="1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  <a:r>
              <a:rPr lang="en-IN" sz="2667" dirty="0">
                <a:latin typeface="Arial" panose="020B0604020202020204" pitchFamily="34" charset="0"/>
                <a:cs typeface="Arial" panose="020B0604020202020204" pitchFamily="34" charset="0"/>
              </a:rPr>
              <a:t> such as </a:t>
            </a:r>
            <a:r>
              <a:rPr lang="en-IN" sz="2667" b="1" dirty="0">
                <a:latin typeface="Arial" panose="020B0604020202020204" pitchFamily="34" charset="0"/>
                <a:cs typeface="Arial" panose="020B0604020202020204" pitchFamily="34" charset="0"/>
              </a:rPr>
              <a:t>Zephyr, Pdf extractor </a:t>
            </a:r>
            <a:r>
              <a:rPr lang="en-IN" sz="2667" dirty="0">
                <a:latin typeface="Arial" panose="020B0604020202020204" pitchFamily="34" charset="0"/>
                <a:cs typeface="Arial" panose="020B0604020202020204" pitchFamily="34" charset="0"/>
              </a:rPr>
              <a:t>helps a lot</a:t>
            </a:r>
          </a:p>
          <a:p>
            <a:pPr marL="457189" indent="-457189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457189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667" dirty="0">
                <a:latin typeface="Arial" panose="020B0604020202020204" pitchFamily="34" charset="0"/>
                <a:cs typeface="Arial" panose="020B0604020202020204" pitchFamily="34" charset="0"/>
              </a:rPr>
              <a:t>Plugins in Dashboard helps to be in track with the project</a:t>
            </a:r>
          </a:p>
        </p:txBody>
      </p:sp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ABF59198-0AEB-4318-A906-829ECC71E1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0000" y="2127107"/>
            <a:ext cx="33020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1038800" y="1064160"/>
            <a:ext cx="8014000" cy="528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Link:</a:t>
            </a:r>
            <a:endParaRPr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1038799" y="2004733"/>
            <a:ext cx="10509095" cy="3845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189" indent="-457189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133" dirty="0">
                <a:latin typeface="Arial" panose="020B0604020202020204" pitchFamily="34" charset="0"/>
                <a:cs typeface="Arial" panose="020B0604020202020204" pitchFamily="34" charset="0"/>
              </a:rPr>
              <a:t>JIRA Link: https://capgeps.atlassian.net/jira/software/projects/AP/boards/3?assignee=62c26a0da7de1e7c7c2cd1a1&amp;selectedIssue=AP-141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120000"/>
              <a:buNone/>
            </a:pPr>
            <a:endParaRPr lang="en-IN"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457189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133" dirty="0">
                <a:latin typeface="Arial" panose="020B0604020202020204" pitchFamily="34" charset="0"/>
                <a:cs typeface="Arial" panose="020B0604020202020204" pitchFamily="34" charset="0"/>
              </a:rPr>
              <a:t>Git Link: https://github.com/muskanmourya/sprint1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120000"/>
              <a:buNone/>
            </a:pPr>
            <a:endParaRPr lang="en-IN" sz="21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457189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133" dirty="0">
                <a:latin typeface="Arial" panose="020B0604020202020204" pitchFamily="34" charset="0"/>
                <a:cs typeface="Arial" panose="020B0604020202020204" pitchFamily="34" charset="0"/>
              </a:rPr>
              <a:t>Pdf extract of dashboard:</a:t>
            </a:r>
            <a:endParaRPr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oogle Shape;209;p13">
            <a:extLst>
              <a:ext uri="{FF2B5EF4-FFF2-40B4-BE49-F238E27FC236}">
                <a16:creationId xmlns:a16="http://schemas.microsoft.com/office/drawing/2014/main" xmlns="" id="{16E9A43C-C971-4ABB-9676-6C7C05D881CD}"/>
              </a:ext>
            </a:extLst>
          </p:cNvPr>
          <p:cNvGrpSpPr/>
          <p:nvPr/>
        </p:nvGrpSpPr>
        <p:grpSpPr>
          <a:xfrm>
            <a:off x="146263" y="1207005"/>
            <a:ext cx="359152" cy="298783"/>
            <a:chOff x="1926350" y="995225"/>
            <a:chExt cx="428650" cy="356600"/>
          </a:xfrm>
        </p:grpSpPr>
        <p:sp>
          <p:nvSpPr>
            <p:cNvPr id="11" name="Google Shape;210;p13">
              <a:extLst>
                <a:ext uri="{FF2B5EF4-FFF2-40B4-BE49-F238E27FC236}">
                  <a16:creationId xmlns:a16="http://schemas.microsoft.com/office/drawing/2014/main" xmlns="" id="{F1209FDB-62CC-4E66-AF0E-E6D9CC80D851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Google Shape;211;p13">
              <a:extLst>
                <a:ext uri="{FF2B5EF4-FFF2-40B4-BE49-F238E27FC236}">
                  <a16:creationId xmlns:a16="http://schemas.microsoft.com/office/drawing/2014/main" xmlns="" id="{9F0AA21A-FC6B-465E-AAE6-0106F7CB7475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212;p13">
              <a:extLst>
                <a:ext uri="{FF2B5EF4-FFF2-40B4-BE49-F238E27FC236}">
                  <a16:creationId xmlns:a16="http://schemas.microsoft.com/office/drawing/2014/main" xmlns="" id="{F08951FF-9F7D-4F51-8978-0BFE4688FF79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213;p13">
              <a:extLst>
                <a:ext uri="{FF2B5EF4-FFF2-40B4-BE49-F238E27FC236}">
                  <a16:creationId xmlns:a16="http://schemas.microsoft.com/office/drawing/2014/main" xmlns="" id="{C23235FE-5AC5-4764-A8E9-ADA5BDB577D9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xmlns="" id="{DECEBDFB-777D-43BD-9CB9-F8D82A1FCCC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4991" y="4606419"/>
            <a:ext cx="3862019" cy="21065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>
            <a:spLocks noGrp="1"/>
          </p:cNvSpPr>
          <p:nvPr>
            <p:ph type="body" idx="1"/>
          </p:nvPr>
        </p:nvSpPr>
        <p:spPr>
          <a:xfrm>
            <a:off x="1140400" y="1805265"/>
            <a:ext cx="10898645" cy="427923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None/>
            </a:pPr>
            <a:r>
              <a:rPr lang="en-IN" sz="12800" b="1" dirty="0">
                <a:solidFill>
                  <a:schemeClr val="accent1">
                    <a:lumMod val="50000"/>
                  </a:schemeClr>
                </a:solidFill>
                <a:latin typeface="Elephant" panose="02020904090505020303" pitchFamily="18" charset="0"/>
              </a:rPr>
              <a:t>Thankyou</a:t>
            </a:r>
            <a:endParaRPr sz="12800" b="1" dirty="0">
              <a:solidFill>
                <a:schemeClr val="accent1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latin typeface="+mj-lt"/>
              </a:rPr>
              <a:pPr/>
              <a:t>17</a:t>
            </a:fld>
            <a:endParaRPr>
              <a:latin typeface="+mj-lt"/>
            </a:endParaRPr>
          </a:p>
        </p:txBody>
      </p:sp>
      <p:grpSp>
        <p:nvGrpSpPr>
          <p:cNvPr id="4" name="Google Shape;209;p13">
            <a:extLst>
              <a:ext uri="{FF2B5EF4-FFF2-40B4-BE49-F238E27FC236}">
                <a16:creationId xmlns:a16="http://schemas.microsoft.com/office/drawing/2014/main" xmlns="" id="{253E3565-3065-4E02-A0DB-6F9468C52F0B}"/>
              </a:ext>
            </a:extLst>
          </p:cNvPr>
          <p:cNvGrpSpPr/>
          <p:nvPr/>
        </p:nvGrpSpPr>
        <p:grpSpPr>
          <a:xfrm>
            <a:off x="200402" y="1229475"/>
            <a:ext cx="359152" cy="298783"/>
            <a:chOff x="1926350" y="995225"/>
            <a:chExt cx="428650" cy="356600"/>
          </a:xfrm>
        </p:grpSpPr>
        <p:sp>
          <p:nvSpPr>
            <p:cNvPr id="5" name="Google Shape;210;p13">
              <a:extLst>
                <a:ext uri="{FF2B5EF4-FFF2-40B4-BE49-F238E27FC236}">
                  <a16:creationId xmlns:a16="http://schemas.microsoft.com/office/drawing/2014/main" xmlns="" id="{A3BBDC15-B456-43F1-B236-344638281D70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Google Shape;211;p13">
              <a:extLst>
                <a:ext uri="{FF2B5EF4-FFF2-40B4-BE49-F238E27FC236}">
                  <a16:creationId xmlns:a16="http://schemas.microsoft.com/office/drawing/2014/main" xmlns="" id="{F9828CE8-EBA0-40EC-95E0-1ABEE59200E4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Google Shape;212;p13">
              <a:extLst>
                <a:ext uri="{FF2B5EF4-FFF2-40B4-BE49-F238E27FC236}">
                  <a16:creationId xmlns:a16="http://schemas.microsoft.com/office/drawing/2014/main" xmlns="" id="{4E3A4340-8CB5-472D-A1C4-912F6404F391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Google Shape;213;p13">
              <a:extLst>
                <a:ext uri="{FF2B5EF4-FFF2-40B4-BE49-F238E27FC236}">
                  <a16:creationId xmlns:a16="http://schemas.microsoft.com/office/drawing/2014/main" xmlns="" id="{D0371C93-E3FE-41E3-BF9A-F8BED7C8EA66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471207" y="1581668"/>
            <a:ext cx="7748000" cy="63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-1336000" y="470796"/>
            <a:ext cx="2672000" cy="2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Catamaran"/>
                <a:cs typeface="Arial" panose="020B0604020202020204" pitchFamily="34" charset="0"/>
                <a:sym typeface="Catamaran"/>
              </a:rPr>
              <a:t>1</a:t>
            </a:r>
            <a:endParaRPr sz="1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Catamaran"/>
              <a:cs typeface="Arial" panose="020B0604020202020204" pitchFamily="34" charset="0"/>
              <a:sym typeface="Catamar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CCDE5C-27B3-4D14-8F4F-8AA0335C244E}"/>
              </a:ext>
            </a:extLst>
          </p:cNvPr>
          <p:cNvSpPr txBox="1"/>
          <p:nvPr/>
        </p:nvSpPr>
        <p:spPr>
          <a:xfrm>
            <a:off x="2706848" y="2356827"/>
            <a:ext cx="9350929" cy="413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667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Asian Paints application is intended for users to search for different Paints &amp; colours, Textures and Wall Coverings to paint their house, office etc.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667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667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can search for different colours, wallpapers and can shop for it.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667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667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user can even view and book a contractor based on their locality by entering pin code.</a:t>
            </a:r>
            <a:endParaRPr lang="en-IN" sz="26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99E65D86-9ECF-4370-9412-00D865E5E4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451" y="3441831"/>
            <a:ext cx="1934195" cy="16706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8014000" cy="528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module assigned.</a:t>
            </a:r>
            <a:endParaRPr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46263" y="1207005"/>
            <a:ext cx="359152" cy="298783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0E15B4-02E4-44BE-97F7-446A3D142407}"/>
              </a:ext>
            </a:extLst>
          </p:cNvPr>
          <p:cNvSpPr txBox="1"/>
          <p:nvPr/>
        </p:nvSpPr>
        <p:spPr>
          <a:xfrm>
            <a:off x="418182" y="1782005"/>
            <a:ext cx="2456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1.HOME PAGE: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457189">
              <a:buAutoNum type="alphaLcParenR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 the headers, Top Menu, page title and information present on the page. </a:t>
            </a:r>
          </a:p>
          <a:p>
            <a:pPr marL="457189" indent="-457189">
              <a:buAutoNum type="alphaLcParenR"/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User can login through Mobile number.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BE44CC4-9A79-45B5-B1D8-1CC4A3E45056}"/>
              </a:ext>
            </a:extLst>
          </p:cNvPr>
          <p:cNvSpPr txBox="1"/>
          <p:nvPr/>
        </p:nvSpPr>
        <p:spPr>
          <a:xfrm>
            <a:off x="3003259" y="1736088"/>
            <a:ext cx="3322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2.PAINTS &amp; TEXTURES TAB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a) Interior exterior and waterproofing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b) Paint budget calculator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c) Find a contractor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72716F-C26E-4CA1-89E3-8179844710F5}"/>
              </a:ext>
            </a:extLst>
          </p:cNvPr>
          <p:cNvSpPr txBox="1"/>
          <p:nvPr/>
        </p:nvSpPr>
        <p:spPr>
          <a:xfrm>
            <a:off x="6453930" y="1736089"/>
            <a:ext cx="31757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3.IDEAS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 User can get suggestion\ideas for its painting requirements. </a:t>
            </a:r>
          </a:p>
          <a:p>
            <a:pPr marL="457189" indent="-457189">
              <a:buAutoNum type="alphaLcParenR"/>
            </a:pPr>
            <a:endParaRPr lang="en-I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b) 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request for a free site evaluation by an Asian Paints Safe Painting Service expert. c. Select Hotel for booking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1DF585-2DF9-43E5-BECC-74F0C2DEC48C}"/>
              </a:ext>
            </a:extLst>
          </p:cNvPr>
          <p:cNvSpPr txBox="1"/>
          <p:nvPr/>
        </p:nvSpPr>
        <p:spPr>
          <a:xfrm>
            <a:off x="9485152" y="1736088"/>
            <a:ext cx="2706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4.SHOP:-</a:t>
            </a:r>
          </a:p>
          <a:p>
            <a:pPr marL="457189" indent="-457189">
              <a:buAutoNum type="alphaLcParenR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457189">
              <a:buAutoNum type="alphaLcParenR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457189">
              <a:buAutoNum type="alphaLcParenR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Wallpaper, wall stickers &amp; colour selection tools </a:t>
            </a:r>
          </a:p>
          <a:p>
            <a:pPr marL="457189" indent="-457189">
              <a:buAutoNum type="alphaLcParenR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457189">
              <a:buAutoNum type="alphaLcParenR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indent="-457189">
              <a:buAutoNum type="alphaLcParenR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Add to cart &amp; Payment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007913D-BEED-48DF-87F4-50B6F34EC293}"/>
              </a:ext>
            </a:extLst>
          </p:cNvPr>
          <p:cNvSpPr txBox="1"/>
          <p:nvPr/>
        </p:nvSpPr>
        <p:spPr>
          <a:xfrm>
            <a:off x="607108" y="5508232"/>
            <a:ext cx="2130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Assigned to :</a:t>
            </a:r>
          </a:p>
          <a:p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Muskan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Mourya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001542E-FED2-46E0-B5BC-87FFCC30423D}"/>
              </a:ext>
            </a:extLst>
          </p:cNvPr>
          <p:cNvSpPr txBox="1"/>
          <p:nvPr/>
        </p:nvSpPr>
        <p:spPr>
          <a:xfrm>
            <a:off x="3003259" y="5491419"/>
            <a:ext cx="2544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Assigned to :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a)Pooja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Parandwal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b)Mayuri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rokade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c)Pooja singh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A777F4-136D-4039-82A9-E336438CF8F9}"/>
              </a:ext>
            </a:extLst>
          </p:cNvPr>
          <p:cNvSpPr txBox="1"/>
          <p:nvPr/>
        </p:nvSpPr>
        <p:spPr>
          <a:xfrm>
            <a:off x="9337915" y="5491419"/>
            <a:ext cx="2544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Assigned to :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a)Sukanya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Pucheti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b)M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Monisha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9C48E27-8103-4CA2-9B74-84B2531518D6}"/>
              </a:ext>
            </a:extLst>
          </p:cNvPr>
          <p:cNvSpPr txBox="1"/>
          <p:nvPr/>
        </p:nvSpPr>
        <p:spPr>
          <a:xfrm>
            <a:off x="6527445" y="5508232"/>
            <a:ext cx="1884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Assigned to : </a:t>
            </a:r>
          </a:p>
          <a:p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Manasa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K 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696199" y="651959"/>
            <a:ext cx="6606800" cy="76876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1 (day-1)</a:t>
            </a:r>
            <a:endParaRPr b="1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CC0EBB-4F80-42FF-87EA-063B58DE7F7B}"/>
              </a:ext>
            </a:extLst>
          </p:cNvPr>
          <p:cNvSpPr txBox="1"/>
          <p:nvPr/>
        </p:nvSpPr>
        <p:spPr>
          <a:xfrm>
            <a:off x="696198" y="1610687"/>
            <a:ext cx="1067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Management Activity: Product 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00294D-BE04-4A2D-8F35-07F3878BFEF4}"/>
              </a:ext>
            </a:extLst>
          </p:cNvPr>
          <p:cNvSpPr txBox="1"/>
          <p:nvPr/>
        </p:nvSpPr>
        <p:spPr>
          <a:xfrm>
            <a:off x="689249" y="2615130"/>
            <a:ext cx="534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</a:p>
          <a:p>
            <a:pPr marL="380990" indent="-380990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upon functionality by understanding requirement.</a:t>
            </a:r>
          </a:p>
          <a:p>
            <a:pPr marL="380990" indent="-380990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Assigning </a:t>
            </a: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80990" indent="-380990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Assigning the stories to </a:t>
            </a: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80990" indent="-380990"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task are done on </a:t>
            </a: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en-IN" sz="266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of </a:t>
            </a: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A1DCDC27-081D-4DCA-93A9-D699E2DEF4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5833" y="2645907"/>
            <a:ext cx="5877285" cy="39983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99;p12">
            <a:extLst>
              <a:ext uri="{FF2B5EF4-FFF2-40B4-BE49-F238E27FC236}">
                <a16:creationId xmlns:a16="http://schemas.microsoft.com/office/drawing/2014/main" xmlns="" id="{87F35C28-99D2-45F5-AB23-ECAD3B8619E1}"/>
              </a:ext>
            </a:extLst>
          </p:cNvPr>
          <p:cNvSpPr txBox="1">
            <a:spLocks/>
          </p:cNvSpPr>
          <p:nvPr/>
        </p:nvSpPr>
        <p:spPr>
          <a:xfrm>
            <a:off x="696199" y="651959"/>
            <a:ext cx="6606800" cy="7687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5867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1 (day-2)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6C0798-66BA-416E-A0FB-1A5000EA6B23}"/>
              </a:ext>
            </a:extLst>
          </p:cNvPr>
          <p:cNvSpPr txBox="1"/>
          <p:nvPr/>
        </p:nvSpPr>
        <p:spPr>
          <a:xfrm>
            <a:off x="628172" y="1449020"/>
            <a:ext cx="1067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 Task and Test Design : Dev Team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1F5CF7-DDF4-4D3F-8D0D-D8639BFFA9B7}"/>
              </a:ext>
            </a:extLst>
          </p:cNvPr>
          <p:cNvSpPr txBox="1"/>
          <p:nvPr/>
        </p:nvSpPr>
        <p:spPr>
          <a:xfrm>
            <a:off x="883640" y="2610174"/>
            <a:ext cx="532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20000"/>
                  <a:lumOff val="80000"/>
                </a:schemeClr>
              </a:buClr>
              <a:buSzPct val="120000"/>
            </a:pP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2E7A29-4869-4C09-9814-D539D7DE04A7}"/>
              </a:ext>
            </a:extLst>
          </p:cNvPr>
          <p:cNvSpPr txBox="1"/>
          <p:nvPr/>
        </p:nvSpPr>
        <p:spPr>
          <a:xfrm>
            <a:off x="554113" y="2062092"/>
            <a:ext cx="54136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Assigned story point or time required to accomplish the story/Task.</a:t>
            </a:r>
          </a:p>
          <a:p>
            <a:pPr marL="380990" indent="-38099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Categorize user stories in to Epic, User Stories, Tasks &amp; 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Subtasks </a:t>
            </a:r>
            <a:endParaRPr lang="en-I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group members in the Project on JIRA.</a:t>
            </a:r>
          </a:p>
          <a:p>
            <a:pPr marL="380990" indent="-38099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Manual Test Scenarios </a:t>
            </a:r>
          </a:p>
          <a:p>
            <a:pPr marL="380990" indent="-38099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scenarios </a:t>
            </a:r>
          </a:p>
          <a:p>
            <a:pPr marL="380990" indent="-38099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 design</a:t>
            </a:r>
          </a:p>
          <a:p>
            <a:pPr marL="380990" indent="-38099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Test case writing on 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Zephyr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018E10F4-9464-40B8-BEB8-399071E936D6}"/>
              </a:ext>
            </a:extLst>
          </p:cNvPr>
          <p:cNvSpPr/>
          <p:nvPr/>
        </p:nvSpPr>
        <p:spPr>
          <a:xfrm>
            <a:off x="5771626" y="2513498"/>
            <a:ext cx="6168705" cy="3341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DBF7C208-3B23-403D-A57E-68636A4CF8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4665" y="2653293"/>
            <a:ext cx="5816367" cy="30190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199;p12">
            <a:extLst>
              <a:ext uri="{FF2B5EF4-FFF2-40B4-BE49-F238E27FC236}">
                <a16:creationId xmlns:a16="http://schemas.microsoft.com/office/drawing/2014/main" xmlns="" id="{A7BE3681-85A6-41ED-B1D8-A71A0CF909C3}"/>
              </a:ext>
            </a:extLst>
          </p:cNvPr>
          <p:cNvSpPr txBox="1">
            <a:spLocks/>
          </p:cNvSpPr>
          <p:nvPr/>
        </p:nvSpPr>
        <p:spPr>
          <a:xfrm>
            <a:off x="816529" y="841923"/>
            <a:ext cx="6606800" cy="768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IN" sz="533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1 (day-3)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9F84CE-A848-4140-9FD3-CF832A895615}"/>
              </a:ext>
            </a:extLst>
          </p:cNvPr>
          <p:cNvSpPr txBox="1"/>
          <p:nvPr/>
        </p:nvSpPr>
        <p:spPr>
          <a:xfrm>
            <a:off x="696198" y="1610687"/>
            <a:ext cx="1067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Team activities : Dev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F0D646C-F5A9-4173-8A38-37808384B9B6}"/>
              </a:ext>
            </a:extLst>
          </p:cNvPr>
          <p:cNvSpPr txBox="1"/>
          <p:nvPr/>
        </p:nvSpPr>
        <p:spPr>
          <a:xfrm>
            <a:off x="696198" y="2580389"/>
            <a:ext cx="57024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scrum based sprints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Sprint backlog (select the stories for the particular Sprint)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Sprint board (To do , in process, Done</a:t>
            </a:r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oogle Shape;209;p13">
            <a:extLst>
              <a:ext uri="{FF2B5EF4-FFF2-40B4-BE49-F238E27FC236}">
                <a16:creationId xmlns:a16="http://schemas.microsoft.com/office/drawing/2014/main" xmlns="" id="{E1210D88-6F5E-43BB-A051-B3AFCCB88616}"/>
              </a:ext>
            </a:extLst>
          </p:cNvPr>
          <p:cNvGrpSpPr/>
          <p:nvPr/>
        </p:nvGrpSpPr>
        <p:grpSpPr>
          <a:xfrm>
            <a:off x="146263" y="1207005"/>
            <a:ext cx="359152" cy="298783"/>
            <a:chOff x="1926350" y="995225"/>
            <a:chExt cx="428650" cy="356600"/>
          </a:xfrm>
        </p:grpSpPr>
        <p:sp>
          <p:nvSpPr>
            <p:cNvPr id="20" name="Google Shape;210;p13">
              <a:extLst>
                <a:ext uri="{FF2B5EF4-FFF2-40B4-BE49-F238E27FC236}">
                  <a16:creationId xmlns:a16="http://schemas.microsoft.com/office/drawing/2014/main" xmlns="" id="{71B6D65B-85F9-41DE-BA21-53FE2A25A10C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211;p13">
              <a:extLst>
                <a:ext uri="{FF2B5EF4-FFF2-40B4-BE49-F238E27FC236}">
                  <a16:creationId xmlns:a16="http://schemas.microsoft.com/office/drawing/2014/main" xmlns="" id="{5072F725-376B-4BF8-BBDB-07F624140112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212;p13">
              <a:extLst>
                <a:ext uri="{FF2B5EF4-FFF2-40B4-BE49-F238E27FC236}">
                  <a16:creationId xmlns:a16="http://schemas.microsoft.com/office/drawing/2014/main" xmlns="" id="{00CFF9C2-3A39-42DC-8042-AC63A7A17FD7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213;p13">
              <a:extLst>
                <a:ext uri="{FF2B5EF4-FFF2-40B4-BE49-F238E27FC236}">
                  <a16:creationId xmlns:a16="http://schemas.microsoft.com/office/drawing/2014/main" xmlns="" id="{F498B494-013D-4131-95D2-5F13C927AF63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48E36E0-6056-4502-B80A-195642BC754A}"/>
              </a:ext>
            </a:extLst>
          </p:cNvPr>
          <p:cNvSpPr/>
          <p:nvPr/>
        </p:nvSpPr>
        <p:spPr>
          <a:xfrm>
            <a:off x="5697856" y="2634818"/>
            <a:ext cx="6207853" cy="3635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11977ACC-8A18-459B-9169-D501728499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8331" y="2939940"/>
            <a:ext cx="5806901" cy="31267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696199" y="651959"/>
            <a:ext cx="6606800" cy="76876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1 (day-4)</a:t>
            </a:r>
            <a:endParaRPr b="1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CC0EBB-4F80-42FF-87EA-063B58DE7F7B}"/>
              </a:ext>
            </a:extLst>
          </p:cNvPr>
          <p:cNvSpPr txBox="1"/>
          <p:nvPr/>
        </p:nvSpPr>
        <p:spPr>
          <a:xfrm>
            <a:off x="696200" y="1610687"/>
            <a:ext cx="11057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Team Activity : Scrum Team (PO, SM, DT)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00294D-BE04-4A2D-8F35-07F3878BFEF4}"/>
              </a:ext>
            </a:extLst>
          </p:cNvPr>
          <p:cNvSpPr txBox="1"/>
          <p:nvPr/>
        </p:nvSpPr>
        <p:spPr>
          <a:xfrm>
            <a:off x="6613235" y="2764584"/>
            <a:ext cx="5324213" cy="411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3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Task / Deliverables: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3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 reporting 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3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Traceability Matrix </a:t>
            </a:r>
          </a:p>
          <a:p>
            <a:pPr marL="571500" indent="-57150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3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summary report </a:t>
            </a:r>
            <a:br>
              <a:rPr lang="en-IN" sz="3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73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B6CE5D-9E52-496B-B71B-8380FB9FD8BE}"/>
              </a:ext>
            </a:extLst>
          </p:cNvPr>
          <p:cNvSpPr txBox="1"/>
          <p:nvPr/>
        </p:nvSpPr>
        <p:spPr>
          <a:xfrm>
            <a:off x="696199" y="3174953"/>
            <a:ext cx="5917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release </a:t>
            </a:r>
          </a:p>
          <a:p>
            <a:pPr marL="380990" indent="-380990"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Agile report relevant to scrum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45994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928380" y="1077892"/>
            <a:ext cx="8014000" cy="528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 Reporting</a:t>
            </a:r>
            <a:endParaRPr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Google Shape;275;p1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latin typeface="+mj-lt"/>
              </a:rPr>
              <a:pPr/>
              <a:t>8</a:t>
            </a:fld>
            <a:endParaRPr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41101D8A-3D5D-4A40-B472-461CF7727CF9}"/>
              </a:ext>
            </a:extLst>
          </p:cNvPr>
          <p:cNvSpPr/>
          <p:nvPr/>
        </p:nvSpPr>
        <p:spPr>
          <a:xfrm>
            <a:off x="3332309" y="1744847"/>
            <a:ext cx="8014000" cy="4925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latin typeface="+mj-lt"/>
            </a:endParaRP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6692C999-8281-4774-BFF8-418E2BB25B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7423" y="1820610"/>
            <a:ext cx="6744909" cy="4774324"/>
          </a:xfrm>
          <a:prstGeom prst="rect">
            <a:avLst/>
          </a:prstGeom>
        </p:spPr>
      </p:pic>
      <p:grpSp>
        <p:nvGrpSpPr>
          <p:cNvPr id="18" name="Google Shape;209;p13">
            <a:extLst>
              <a:ext uri="{FF2B5EF4-FFF2-40B4-BE49-F238E27FC236}">
                <a16:creationId xmlns:a16="http://schemas.microsoft.com/office/drawing/2014/main" xmlns="" id="{D509A74C-9014-497E-AD57-ABA7C6BFC1CB}"/>
              </a:ext>
            </a:extLst>
          </p:cNvPr>
          <p:cNvGrpSpPr/>
          <p:nvPr/>
        </p:nvGrpSpPr>
        <p:grpSpPr>
          <a:xfrm>
            <a:off x="146263" y="1207005"/>
            <a:ext cx="359152" cy="298783"/>
            <a:chOff x="1926350" y="995225"/>
            <a:chExt cx="428650" cy="356600"/>
          </a:xfrm>
        </p:grpSpPr>
        <p:sp>
          <p:nvSpPr>
            <p:cNvPr id="19" name="Google Shape;210;p13">
              <a:extLst>
                <a:ext uri="{FF2B5EF4-FFF2-40B4-BE49-F238E27FC236}">
                  <a16:creationId xmlns:a16="http://schemas.microsoft.com/office/drawing/2014/main" xmlns="" id="{015B9EB7-8CBB-47CE-8712-6CF1C131EC1D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  <p:sp>
          <p:nvSpPr>
            <p:cNvPr id="20" name="Google Shape;211;p13">
              <a:extLst>
                <a:ext uri="{FF2B5EF4-FFF2-40B4-BE49-F238E27FC236}">
                  <a16:creationId xmlns:a16="http://schemas.microsoft.com/office/drawing/2014/main" xmlns="" id="{B8E3CF79-D3B3-4D20-8F29-5272763D36E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  <p:sp>
          <p:nvSpPr>
            <p:cNvPr id="21" name="Google Shape;212;p13">
              <a:extLst>
                <a:ext uri="{FF2B5EF4-FFF2-40B4-BE49-F238E27FC236}">
                  <a16:creationId xmlns:a16="http://schemas.microsoft.com/office/drawing/2014/main" xmlns="" id="{A8B2CD6F-6249-4D06-BF72-0F8C1765799E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  <p:sp>
          <p:nvSpPr>
            <p:cNvPr id="22" name="Google Shape;213;p13">
              <a:extLst>
                <a:ext uri="{FF2B5EF4-FFF2-40B4-BE49-F238E27FC236}">
                  <a16:creationId xmlns:a16="http://schemas.microsoft.com/office/drawing/2014/main" xmlns="" id="{92AE2381-2F34-4800-AA4B-7B9E1AC6BC75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>
                <a:latin typeface="+mj-lt"/>
              </a:rPr>
              <a:pPr/>
              <a:t>9</a:t>
            </a:fld>
            <a:endParaRPr>
              <a:latin typeface="+mj-lt"/>
            </a:endParaRP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xmlns="" id="{711CD07D-2908-4114-88E8-11514EE3D6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812" y="136836"/>
            <a:ext cx="10649336" cy="5165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4FF092-AC16-4A71-8DD7-CBBBE92A912E}"/>
              </a:ext>
            </a:extLst>
          </p:cNvPr>
          <p:cNvSpPr txBox="1"/>
          <p:nvPr/>
        </p:nvSpPr>
        <p:spPr>
          <a:xfrm>
            <a:off x="2404845" y="5301845"/>
            <a:ext cx="8523215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867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Traceability matrix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583</Words>
  <Application>Microsoft Office PowerPoint</Application>
  <PresentationFormat>Custom</PresentationFormat>
  <Paragraphs>140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Sprint 1</vt:lpstr>
      <vt:lpstr>Project Overview</vt:lpstr>
      <vt:lpstr>Individual module assigned.</vt:lpstr>
      <vt:lpstr>Sprint 1 (day-1)</vt:lpstr>
      <vt:lpstr>Slide 5</vt:lpstr>
      <vt:lpstr>Slide 6</vt:lpstr>
      <vt:lpstr>Sprint 1 (day-4)</vt:lpstr>
      <vt:lpstr>Defect Reporting</vt:lpstr>
      <vt:lpstr>Slide 9</vt:lpstr>
      <vt:lpstr>Test Summary report:</vt:lpstr>
      <vt:lpstr>Dashboard added plugins:-</vt:lpstr>
      <vt:lpstr>Slide 12</vt:lpstr>
      <vt:lpstr>Learning from JIRA</vt:lpstr>
      <vt:lpstr>Challenges Faced during JIRA Sprint</vt:lpstr>
      <vt:lpstr>How did you overcome the challenge</vt:lpstr>
      <vt:lpstr>Important Link: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singh, Pooja</dc:creator>
  <cp:lastModifiedBy>sir</cp:lastModifiedBy>
  <cp:revision>10</cp:revision>
  <dcterms:created xsi:type="dcterms:W3CDTF">2022-07-12T01:29:08Z</dcterms:created>
  <dcterms:modified xsi:type="dcterms:W3CDTF">2022-07-12T05:37:57Z</dcterms:modified>
</cp:coreProperties>
</file>