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10668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9144000" cy="1066800"/>
          </a:xfrm>
          <a:custGeom>
            <a:avLst/>
            <a:gdLst/>
            <a:ahLst/>
            <a:cxnLst/>
            <a:rect l="l" t="t" r="r" b="b"/>
            <a:pathLst>
              <a:path w="9144000" h="1066800">
                <a:moveTo>
                  <a:pt x="0" y="1143"/>
                </a:moveTo>
                <a:lnTo>
                  <a:pt x="0" y="507"/>
                </a:lnTo>
                <a:lnTo>
                  <a:pt x="530" y="0"/>
                </a:lnTo>
                <a:lnTo>
                  <a:pt x="1183" y="0"/>
                </a:lnTo>
                <a:lnTo>
                  <a:pt x="9142857" y="0"/>
                </a:lnTo>
                <a:lnTo>
                  <a:pt x="9143492" y="0"/>
                </a:lnTo>
                <a:lnTo>
                  <a:pt x="9144000" y="507"/>
                </a:lnTo>
                <a:lnTo>
                  <a:pt x="9144000" y="1143"/>
                </a:lnTo>
                <a:lnTo>
                  <a:pt x="9144000" y="1065657"/>
                </a:lnTo>
                <a:lnTo>
                  <a:pt x="9144000" y="1066291"/>
                </a:lnTo>
                <a:lnTo>
                  <a:pt x="9143492" y="1066800"/>
                </a:lnTo>
                <a:lnTo>
                  <a:pt x="9142857" y="1066800"/>
                </a:lnTo>
                <a:lnTo>
                  <a:pt x="1183" y="1066800"/>
                </a:lnTo>
                <a:lnTo>
                  <a:pt x="530" y="1066800"/>
                </a:lnTo>
                <a:lnTo>
                  <a:pt x="0" y="1066291"/>
                </a:lnTo>
                <a:lnTo>
                  <a:pt x="0" y="1065657"/>
                </a:lnTo>
                <a:lnTo>
                  <a:pt x="0" y="1143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432548"/>
            <a:ext cx="379412" cy="4254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61156" y="220421"/>
            <a:ext cx="2821686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0375" y="2355850"/>
            <a:ext cx="8467725" cy="3898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59952" y="6523527"/>
            <a:ext cx="271779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5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9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10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11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11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680" y="0"/>
            <a:ext cx="9153525" cy="1400175"/>
            <a:chOff x="-4680" y="0"/>
            <a:chExt cx="9153525" cy="1400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13906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1390650"/>
            </a:xfrm>
            <a:custGeom>
              <a:avLst/>
              <a:gdLst/>
              <a:ahLst/>
              <a:cxnLst/>
              <a:rect l="l" t="t" r="r" b="b"/>
              <a:pathLst>
                <a:path w="9144000" h="1390650">
                  <a:moveTo>
                    <a:pt x="0" y="1524"/>
                  </a:moveTo>
                  <a:lnTo>
                    <a:pt x="0" y="634"/>
                  </a:lnTo>
                  <a:lnTo>
                    <a:pt x="691" y="0"/>
                  </a:lnTo>
                  <a:lnTo>
                    <a:pt x="1543" y="0"/>
                  </a:lnTo>
                  <a:lnTo>
                    <a:pt x="9142476" y="0"/>
                  </a:lnTo>
                  <a:lnTo>
                    <a:pt x="9143365" y="0"/>
                  </a:lnTo>
                  <a:lnTo>
                    <a:pt x="9144000" y="634"/>
                  </a:lnTo>
                  <a:lnTo>
                    <a:pt x="9144000" y="1524"/>
                  </a:lnTo>
                  <a:lnTo>
                    <a:pt x="9144000" y="1389126"/>
                  </a:lnTo>
                  <a:lnTo>
                    <a:pt x="9144000" y="1390014"/>
                  </a:lnTo>
                  <a:lnTo>
                    <a:pt x="9143365" y="1390650"/>
                  </a:lnTo>
                  <a:lnTo>
                    <a:pt x="9142476" y="1390650"/>
                  </a:lnTo>
                  <a:lnTo>
                    <a:pt x="1543" y="1390650"/>
                  </a:lnTo>
                  <a:lnTo>
                    <a:pt x="691" y="1390650"/>
                  </a:lnTo>
                  <a:lnTo>
                    <a:pt x="0" y="1390014"/>
                  </a:lnTo>
                  <a:lnTo>
                    <a:pt x="0" y="1389126"/>
                  </a:lnTo>
                  <a:lnTo>
                    <a:pt x="0" y="1524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7400" y="1617725"/>
            <a:ext cx="4832195" cy="15064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59429" y="3029457"/>
            <a:ext cx="302577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solidFill>
                  <a:srgbClr val="001F5F"/>
                </a:solidFill>
                <a:latin typeface="Tahoma"/>
                <a:cs typeface="Tahoma"/>
              </a:rPr>
              <a:t>RECURS</a:t>
            </a:r>
            <a:r>
              <a:rPr dirty="0" spc="-20" b="0">
                <a:solidFill>
                  <a:srgbClr val="001F5F"/>
                </a:solidFill>
                <a:latin typeface="Tahoma"/>
                <a:cs typeface="Tahoma"/>
              </a:rPr>
              <a:t>I</a:t>
            </a:r>
            <a:r>
              <a:rPr dirty="0" b="0">
                <a:solidFill>
                  <a:srgbClr val="001F5F"/>
                </a:solidFill>
                <a:latin typeface="Tahoma"/>
                <a:cs typeface="Tahoma"/>
              </a:rPr>
              <a:t>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29533" y="4051193"/>
            <a:ext cx="4018915" cy="1090930"/>
          </a:xfrm>
          <a:prstGeom prst="rect">
            <a:avLst/>
          </a:prstGeom>
        </p:spPr>
        <p:txBody>
          <a:bodyPr wrap="square" lIns="0" tIns="201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dirty="0" sz="3600" spc="-250" b="1" i="1">
                <a:solidFill>
                  <a:srgbClr val="006FC0"/>
                </a:solidFill>
                <a:latin typeface="Times New Roman"/>
                <a:cs typeface="Times New Roman"/>
              </a:rPr>
              <a:t>P</a:t>
            </a:r>
            <a:r>
              <a:rPr dirty="0" sz="3600" spc="-320" b="1" i="1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dirty="0" sz="3600" spc="-360" b="1" i="1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dirty="0" sz="3600" spc="-80" b="1" i="1">
                <a:solidFill>
                  <a:srgbClr val="006FC0"/>
                </a:solidFill>
                <a:latin typeface="Times New Roman"/>
                <a:cs typeface="Times New Roman"/>
              </a:rPr>
              <a:t>f.</a:t>
            </a:r>
            <a:r>
              <a:rPr dirty="0" sz="3600" spc="-145" b="1" i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3600" spc="-20" b="1" i="1">
                <a:solidFill>
                  <a:srgbClr val="006FC0"/>
                </a:solidFill>
                <a:latin typeface="Times New Roman"/>
                <a:cs typeface="Times New Roman"/>
              </a:rPr>
              <a:t>K</a:t>
            </a:r>
            <a:r>
              <a:rPr dirty="0" sz="3600" spc="-110" b="1" i="1">
                <a:solidFill>
                  <a:srgbClr val="006FC0"/>
                </a:solidFill>
                <a:latin typeface="Times New Roman"/>
                <a:cs typeface="Times New Roman"/>
              </a:rPr>
              <a:t>.</a:t>
            </a:r>
            <a:r>
              <a:rPr dirty="0" sz="3600" spc="-130" b="1" i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3600" spc="-165" b="1" i="1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dirty="0" sz="3600" spc="-215" b="1" i="1">
                <a:solidFill>
                  <a:srgbClr val="006FC0"/>
                </a:solidFill>
                <a:latin typeface="Times New Roman"/>
                <a:cs typeface="Times New Roman"/>
              </a:rPr>
              <a:t>d</a:t>
            </a:r>
            <a:r>
              <a:rPr dirty="0" sz="3600" spc="-135" b="1" i="1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dirty="0" sz="3600" spc="-245" b="1" i="1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dirty="0" sz="3600" spc="-335" b="1" i="1">
                <a:solidFill>
                  <a:srgbClr val="006FC0"/>
                </a:solidFill>
                <a:latin typeface="Times New Roman"/>
                <a:cs typeface="Times New Roman"/>
              </a:rPr>
              <a:t>esha</a:t>
            </a:r>
            <a:endParaRPr sz="3600">
              <a:latin typeface="Times New Roman"/>
              <a:cs typeface="Times New Roman"/>
            </a:endParaRPr>
          </a:p>
          <a:p>
            <a:pPr marL="1631314">
              <a:lnSpc>
                <a:spcPct val="100000"/>
              </a:lnSpc>
              <a:spcBef>
                <a:spcPts val="660"/>
              </a:spcBef>
            </a:pPr>
            <a:r>
              <a:rPr dirty="0" sz="1600" spc="-100" b="1" i="1">
                <a:solidFill>
                  <a:srgbClr val="006FC0"/>
                </a:solidFill>
                <a:latin typeface="Times New Roman"/>
                <a:cs typeface="Times New Roman"/>
              </a:rPr>
              <a:t>B</a:t>
            </a:r>
            <a:r>
              <a:rPr dirty="0" sz="1600" spc="-80" b="1" i="1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dirty="0" sz="1600" spc="-50" b="1" i="1">
                <a:solidFill>
                  <a:srgbClr val="006FC0"/>
                </a:solidFill>
                <a:latin typeface="Times New Roman"/>
                <a:cs typeface="Times New Roman"/>
              </a:rPr>
              <a:t>,</a:t>
            </a:r>
            <a:r>
              <a:rPr dirty="0" sz="1600" spc="-85" b="1" i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600" spc="-75" b="1" i="1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dirty="0" sz="1600" spc="-45" b="1" i="1">
                <a:solidFill>
                  <a:srgbClr val="006FC0"/>
                </a:solidFill>
                <a:latin typeface="Times New Roman"/>
                <a:cs typeface="Times New Roman"/>
              </a:rPr>
              <a:t>.</a:t>
            </a:r>
            <a:r>
              <a:rPr dirty="0" sz="1600" spc="-150" b="1" i="1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dirty="0" sz="1600" spc="-165" b="1" i="1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dirty="0" sz="1600" spc="-45" b="1" i="1">
                <a:solidFill>
                  <a:srgbClr val="006FC0"/>
                </a:solidFill>
                <a:latin typeface="Times New Roman"/>
                <a:cs typeface="Times New Roman"/>
              </a:rPr>
              <a:t>.</a:t>
            </a:r>
            <a:r>
              <a:rPr dirty="0" sz="1600" spc="-50" b="1" i="1">
                <a:solidFill>
                  <a:srgbClr val="006FC0"/>
                </a:solidFill>
                <a:latin typeface="Times New Roman"/>
                <a:cs typeface="Times New Roman"/>
              </a:rPr>
              <a:t>,</a:t>
            </a:r>
            <a:r>
              <a:rPr dirty="0" sz="1600" spc="-85" b="1" i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600" spc="-75" b="1" i="1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dirty="0" sz="1600" spc="-45" b="1" i="1">
                <a:solidFill>
                  <a:srgbClr val="006FC0"/>
                </a:solidFill>
                <a:latin typeface="Times New Roman"/>
                <a:cs typeface="Times New Roman"/>
              </a:rPr>
              <a:t>.</a:t>
            </a:r>
            <a:r>
              <a:rPr dirty="0" sz="1600" spc="-180" b="1" i="1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dirty="0" sz="1600" spc="-95" b="1" i="1">
                <a:solidFill>
                  <a:srgbClr val="006FC0"/>
                </a:solidFill>
                <a:latin typeface="Times New Roman"/>
                <a:cs typeface="Times New Roman"/>
              </a:rPr>
              <a:t>h.,</a:t>
            </a:r>
            <a:r>
              <a:rPr dirty="0" sz="1600" spc="-85" b="1" i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600" spc="-35" b="1" i="1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dirty="0" sz="1600" spc="-80" b="1" i="1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dirty="0" sz="1600" spc="-165" b="1" i="1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dirty="0" sz="1600" spc="-50" b="1" i="1">
                <a:solidFill>
                  <a:srgbClr val="006FC0"/>
                </a:solidFill>
                <a:latin typeface="Times New Roman"/>
                <a:cs typeface="Times New Roman"/>
              </a:rPr>
              <a:t>,</a:t>
            </a:r>
            <a:r>
              <a:rPr dirty="0" sz="1600" spc="-85" b="1" i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600" spc="-110" b="1" i="1">
                <a:solidFill>
                  <a:srgbClr val="006FC0"/>
                </a:solidFill>
                <a:latin typeface="Times New Roman"/>
                <a:cs typeface="Times New Roman"/>
              </a:rPr>
              <a:t>(</a:t>
            </a:r>
            <a:r>
              <a:rPr dirty="0" sz="1600" spc="-165" b="1" i="1">
                <a:solidFill>
                  <a:srgbClr val="006FC0"/>
                </a:solidFill>
                <a:latin typeface="Times New Roman"/>
                <a:cs typeface="Times New Roman"/>
              </a:rPr>
              <a:t>P</a:t>
            </a:r>
            <a:r>
              <a:rPr dirty="0" sz="1600" spc="-145" b="1" i="1">
                <a:solidFill>
                  <a:srgbClr val="006FC0"/>
                </a:solidFill>
                <a:latin typeface="Times New Roman"/>
                <a:cs typeface="Times New Roman"/>
              </a:rPr>
              <a:t>h</a:t>
            </a:r>
            <a:r>
              <a:rPr dirty="0" sz="1600" spc="-45" b="1" i="1">
                <a:solidFill>
                  <a:srgbClr val="006FC0"/>
                </a:solidFill>
                <a:latin typeface="Times New Roman"/>
                <a:cs typeface="Times New Roman"/>
              </a:rPr>
              <a:t>.</a:t>
            </a:r>
            <a:r>
              <a:rPr dirty="0" sz="1600" spc="-70" b="1" i="1">
                <a:solidFill>
                  <a:srgbClr val="006FC0"/>
                </a:solidFill>
                <a:latin typeface="Times New Roman"/>
                <a:cs typeface="Times New Roman"/>
              </a:rPr>
              <a:t>D</a:t>
            </a:r>
            <a:r>
              <a:rPr dirty="0" sz="1600" spc="-25" b="1" i="1">
                <a:solidFill>
                  <a:srgbClr val="006FC0"/>
                </a:solidFill>
                <a:latin typeface="Times New Roman"/>
                <a:cs typeface="Times New Roman"/>
              </a:rPr>
              <a:t>.</a:t>
            </a:r>
            <a:r>
              <a:rPr dirty="0" sz="1600" spc="-185" b="1" i="1">
                <a:solidFill>
                  <a:srgbClr val="006FC0"/>
                </a:solidFill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9745" y="220421"/>
            <a:ext cx="560324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Recursive</a:t>
            </a:r>
            <a:r>
              <a:rPr dirty="0" spc="-50"/>
              <a:t> </a:t>
            </a:r>
            <a:r>
              <a:rPr dirty="0"/>
              <a:t>in</a:t>
            </a:r>
            <a:r>
              <a:rPr dirty="0" spc="-45"/>
              <a:t> </a:t>
            </a:r>
            <a:r>
              <a:rPr dirty="0" spc="-5"/>
              <a:t>Python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0014" y="4427935"/>
            <a:ext cx="115080" cy="13237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1101743"/>
            <a:ext cx="8525510" cy="503745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b="1">
                <a:solidFill>
                  <a:srgbClr val="001F5F"/>
                </a:solidFill>
                <a:latin typeface="Tahoma"/>
                <a:cs typeface="Tahoma"/>
              </a:rPr>
              <a:t>Writing</a:t>
            </a:r>
            <a:r>
              <a:rPr dirty="0" sz="2400" spc="-20" b="1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2400" b="1">
                <a:solidFill>
                  <a:srgbClr val="001F5F"/>
                </a:solidFill>
                <a:latin typeface="Tahoma"/>
                <a:cs typeface="Tahoma"/>
              </a:rPr>
              <a:t>a</a:t>
            </a:r>
            <a:r>
              <a:rPr dirty="0" sz="2400" spc="-5" b="1">
                <a:solidFill>
                  <a:srgbClr val="001F5F"/>
                </a:solidFill>
                <a:latin typeface="Tahoma"/>
                <a:cs typeface="Tahoma"/>
              </a:rPr>
              <a:t> Recursive</a:t>
            </a:r>
            <a:r>
              <a:rPr dirty="0" sz="2400" spc="-15" b="1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2400" spc="-10" b="1">
                <a:solidFill>
                  <a:srgbClr val="001F5F"/>
                </a:solidFill>
                <a:latin typeface="Tahoma"/>
                <a:cs typeface="Tahoma"/>
              </a:rPr>
              <a:t>Function.</a:t>
            </a:r>
            <a:endParaRPr sz="2400">
              <a:latin typeface="Tahoma"/>
              <a:cs typeface="Tahoma"/>
            </a:endParaRPr>
          </a:p>
          <a:p>
            <a:pPr marL="355600" marR="123189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Tahoma"/>
                <a:cs typeface="Tahoma"/>
              </a:rPr>
              <a:t>Before you</a:t>
            </a:r>
            <a:r>
              <a:rPr dirty="0" sz="2000" spc="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start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working</a:t>
            </a:r>
            <a:r>
              <a:rPr dirty="0" sz="2000" spc="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recursive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functions,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you</a:t>
            </a:r>
            <a:r>
              <a:rPr dirty="0" sz="2000" spc="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must</a:t>
            </a:r>
            <a:r>
              <a:rPr dirty="0" sz="2000" spc="3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know</a:t>
            </a:r>
            <a:r>
              <a:rPr dirty="0" sz="2000" spc="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that</a:t>
            </a:r>
            <a:r>
              <a:rPr dirty="0" sz="2000" spc="1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every </a:t>
            </a:r>
            <a:r>
              <a:rPr dirty="0" sz="2000" spc="-6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recursive</a:t>
            </a:r>
            <a:r>
              <a:rPr dirty="0" sz="200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function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must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have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at</a:t>
            </a:r>
            <a:r>
              <a:rPr dirty="0" sz="2000" spc="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least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two</a:t>
            </a:r>
            <a:r>
              <a:rPr dirty="0" sz="2000" spc="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cases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800">
                <a:solidFill>
                  <a:srgbClr val="001F5F"/>
                </a:solidFill>
                <a:latin typeface="Tahoma"/>
                <a:cs typeface="Tahoma"/>
              </a:rPr>
              <a:t>The</a:t>
            </a:r>
            <a:r>
              <a:rPr dirty="0" sz="1800" spc="-25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1800" spc="-5" b="1">
                <a:solidFill>
                  <a:srgbClr val="001F5F"/>
                </a:solidFill>
                <a:latin typeface="Tahoma"/>
                <a:cs typeface="Tahoma"/>
              </a:rPr>
              <a:t>Recursive</a:t>
            </a:r>
            <a:r>
              <a:rPr dirty="0" sz="1800" spc="-10" b="1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1800" spc="-5" b="1">
                <a:solidFill>
                  <a:srgbClr val="001F5F"/>
                </a:solidFill>
                <a:latin typeface="Tahoma"/>
                <a:cs typeface="Tahoma"/>
              </a:rPr>
              <a:t>Case </a:t>
            </a:r>
            <a:r>
              <a:rPr dirty="0" sz="1800" spc="-5">
                <a:solidFill>
                  <a:srgbClr val="001F5F"/>
                </a:solidFill>
                <a:latin typeface="Tahoma"/>
                <a:cs typeface="Tahoma"/>
              </a:rPr>
              <a:t>(or</a:t>
            </a:r>
            <a:r>
              <a:rPr dirty="0" sz="180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Tahoma"/>
                <a:cs typeface="Tahoma"/>
              </a:rPr>
              <a:t>the</a:t>
            </a:r>
            <a:r>
              <a:rPr dirty="0" sz="1800" spc="-25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001F5F"/>
                </a:solidFill>
                <a:latin typeface="Tahoma"/>
                <a:cs typeface="Tahoma"/>
              </a:rPr>
              <a:t>inductive</a:t>
            </a:r>
            <a:r>
              <a:rPr dirty="0" sz="1800" spc="-1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Tahoma"/>
                <a:cs typeface="Tahoma"/>
              </a:rPr>
              <a:t>case)</a:t>
            </a:r>
            <a:endParaRPr sz="18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3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800">
                <a:solidFill>
                  <a:srgbClr val="001F5F"/>
                </a:solidFill>
                <a:latin typeface="Tahoma"/>
                <a:cs typeface="Tahoma"/>
              </a:rPr>
              <a:t>The</a:t>
            </a:r>
            <a:r>
              <a:rPr dirty="0" sz="1800" spc="-2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1800" spc="-5" b="1">
                <a:solidFill>
                  <a:srgbClr val="001F5F"/>
                </a:solidFill>
                <a:latin typeface="Tahoma"/>
                <a:cs typeface="Tahoma"/>
              </a:rPr>
              <a:t>Base</a:t>
            </a:r>
            <a:r>
              <a:rPr dirty="0" sz="1800" spc="-10" b="1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1800" spc="-5" b="1">
                <a:solidFill>
                  <a:srgbClr val="001F5F"/>
                </a:solidFill>
                <a:latin typeface="Tahoma"/>
                <a:cs typeface="Tahoma"/>
              </a:rPr>
              <a:t>Case</a:t>
            </a:r>
            <a:r>
              <a:rPr dirty="0" sz="1800" b="1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Tahoma"/>
                <a:cs typeface="Tahoma"/>
              </a:rPr>
              <a:t>(or</a:t>
            </a:r>
            <a:r>
              <a:rPr dirty="0" sz="1800" spc="5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Tahoma"/>
                <a:cs typeface="Tahoma"/>
              </a:rPr>
              <a:t>the</a:t>
            </a:r>
            <a:r>
              <a:rPr dirty="0" sz="1800" spc="-2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Tahoma"/>
                <a:cs typeface="Tahoma"/>
              </a:rPr>
              <a:t>stopping</a:t>
            </a:r>
            <a:r>
              <a:rPr dirty="0" sz="1800" spc="5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Tahoma"/>
                <a:cs typeface="Tahoma"/>
              </a:rPr>
              <a:t>case)always</a:t>
            </a:r>
            <a:r>
              <a:rPr dirty="0" sz="1800" spc="5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Tahoma"/>
                <a:cs typeface="Tahoma"/>
              </a:rPr>
              <a:t>required</a:t>
            </a:r>
            <a:endParaRPr sz="1800">
              <a:latin typeface="Tahoma"/>
              <a:cs typeface="Tahoma"/>
            </a:endParaRPr>
          </a:p>
          <a:p>
            <a:pPr marL="355600" marR="40767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ahoma"/>
                <a:cs typeface="Tahoma"/>
              </a:rPr>
              <a:t>The </a:t>
            </a:r>
            <a:r>
              <a:rPr dirty="0" sz="2000" spc="-5">
                <a:latin typeface="Tahoma"/>
                <a:cs typeface="Tahoma"/>
              </a:rPr>
              <a:t>Base </a:t>
            </a:r>
            <a:r>
              <a:rPr dirty="0" sz="2000">
                <a:latin typeface="Tahoma"/>
                <a:cs typeface="Tahoma"/>
              </a:rPr>
              <a:t>Case in a </a:t>
            </a:r>
            <a:r>
              <a:rPr dirty="0" sz="2000" spc="-5">
                <a:latin typeface="Tahoma"/>
                <a:cs typeface="Tahoma"/>
              </a:rPr>
              <a:t>recursive program </a:t>
            </a:r>
            <a:r>
              <a:rPr dirty="0" sz="2000">
                <a:latin typeface="Tahoma"/>
                <a:cs typeface="Tahoma"/>
              </a:rPr>
              <a:t>must be </a:t>
            </a:r>
            <a:r>
              <a:rPr dirty="0" sz="2000" spc="-5">
                <a:latin typeface="Tahoma"/>
                <a:cs typeface="Tahoma"/>
              </a:rPr>
              <a:t>reachable that causes </a:t>
            </a:r>
            <a:r>
              <a:rPr dirty="0" sz="2000" spc="-6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the</a:t>
            </a:r>
            <a:r>
              <a:rPr dirty="0" sz="200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recursion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to</a:t>
            </a:r>
            <a:r>
              <a:rPr dirty="0" sz="2000" spc="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end.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ahoma"/>
                <a:cs typeface="Tahoma"/>
              </a:rPr>
              <a:t>The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Recursive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Case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is</a:t>
            </a:r>
            <a:r>
              <a:rPr dirty="0" sz="2000" spc="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the</a:t>
            </a:r>
            <a:r>
              <a:rPr dirty="0" sz="2000">
                <a:latin typeface="Tahoma"/>
                <a:cs typeface="Tahoma"/>
              </a:rPr>
              <a:t> more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general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case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of</a:t>
            </a:r>
            <a:r>
              <a:rPr dirty="0" sz="2000" spc="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the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problem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we're</a:t>
            </a:r>
            <a:r>
              <a:rPr dirty="0" sz="2000" spc="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trying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dirty="0" sz="2000" spc="-5">
                <a:latin typeface="Tahoma"/>
                <a:cs typeface="Tahoma"/>
              </a:rPr>
              <a:t>to</a:t>
            </a:r>
            <a:r>
              <a:rPr dirty="0" sz="2000">
                <a:latin typeface="Tahoma"/>
                <a:cs typeface="Tahoma"/>
              </a:rPr>
              <a:t> solve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using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recursive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call</a:t>
            </a:r>
            <a:r>
              <a:rPr dirty="0" sz="200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to</a:t>
            </a:r>
            <a:r>
              <a:rPr dirty="0" sz="2000">
                <a:latin typeface="Tahoma"/>
                <a:cs typeface="Tahoma"/>
              </a:rPr>
              <a:t> same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function.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ahoma"/>
                <a:cs typeface="Tahoma"/>
              </a:rPr>
              <a:t>Example: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function</a:t>
            </a:r>
            <a:r>
              <a:rPr dirty="0" sz="2000" spc="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x</a:t>
            </a:r>
            <a:r>
              <a:rPr dirty="0" sz="1600">
                <a:latin typeface="Tahoma"/>
                <a:cs typeface="Tahoma"/>
              </a:rPr>
              <a:t>n</a:t>
            </a:r>
            <a:r>
              <a:rPr dirty="0" sz="2000">
                <a:latin typeface="Tahoma"/>
                <a:cs typeface="Tahoma"/>
              </a:rPr>
              <a:t>,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the recursive</a:t>
            </a:r>
            <a:r>
              <a:rPr dirty="0" sz="2000" spc="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case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would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be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 marL="870585">
              <a:lnSpc>
                <a:spcPct val="100000"/>
              </a:lnSpc>
              <a:spcBef>
                <a:spcPts val="390"/>
              </a:spcBef>
            </a:pPr>
            <a:r>
              <a:rPr dirty="0" sz="1600" spc="-10">
                <a:solidFill>
                  <a:srgbClr val="6F2F9F"/>
                </a:solidFill>
                <a:latin typeface="Tahoma"/>
                <a:cs typeface="Tahoma"/>
              </a:rPr>
              <a:t>Power</a:t>
            </a:r>
            <a:r>
              <a:rPr dirty="0" sz="1600" spc="15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dirty="0" sz="1600" spc="-5">
                <a:solidFill>
                  <a:srgbClr val="6F2F9F"/>
                </a:solidFill>
                <a:latin typeface="Tahoma"/>
                <a:cs typeface="Tahoma"/>
              </a:rPr>
              <a:t>(x, n)</a:t>
            </a:r>
            <a:r>
              <a:rPr dirty="0" sz="1600" spc="5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dirty="0" sz="1600" spc="-5">
                <a:solidFill>
                  <a:srgbClr val="6F2F9F"/>
                </a:solidFill>
                <a:latin typeface="Tahoma"/>
                <a:cs typeface="Tahoma"/>
              </a:rPr>
              <a:t>=</a:t>
            </a:r>
            <a:r>
              <a:rPr dirty="0" sz="1600" spc="-1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dirty="0" sz="1600" spc="-5">
                <a:solidFill>
                  <a:srgbClr val="6F2F9F"/>
                </a:solidFill>
                <a:latin typeface="Tahoma"/>
                <a:cs typeface="Tahoma"/>
              </a:rPr>
              <a:t>x * Power</a:t>
            </a:r>
            <a:r>
              <a:rPr dirty="0" sz="1600" spc="1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dirty="0" sz="1600" spc="-5">
                <a:solidFill>
                  <a:srgbClr val="6F2F9F"/>
                </a:solidFill>
                <a:latin typeface="Tahoma"/>
                <a:cs typeface="Tahoma"/>
              </a:rPr>
              <a:t>(x,</a:t>
            </a:r>
            <a:r>
              <a:rPr dirty="0" sz="160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dirty="0" sz="1600" spc="-5">
                <a:solidFill>
                  <a:srgbClr val="6F2F9F"/>
                </a:solidFill>
                <a:latin typeface="Tahoma"/>
                <a:cs typeface="Tahoma"/>
              </a:rPr>
              <a:t>n</a:t>
            </a:r>
            <a:r>
              <a:rPr dirty="0" sz="160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dirty="0" sz="1600" spc="-5">
                <a:solidFill>
                  <a:srgbClr val="6F2F9F"/>
                </a:solidFill>
                <a:latin typeface="Tahoma"/>
                <a:cs typeface="Tahoma"/>
              </a:rPr>
              <a:t>-</a:t>
            </a:r>
            <a:r>
              <a:rPr dirty="0" sz="1600" spc="5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dirty="0" sz="1600" spc="-5">
                <a:solidFill>
                  <a:srgbClr val="6F2F9F"/>
                </a:solidFill>
                <a:latin typeface="Tahoma"/>
                <a:cs typeface="Tahoma"/>
              </a:rPr>
              <a:t>1)</a:t>
            </a:r>
            <a:endParaRPr sz="1600">
              <a:latin typeface="Tahoma"/>
              <a:cs typeface="Tahoma"/>
            </a:endParaRPr>
          </a:p>
          <a:p>
            <a:pPr marL="870585" marR="5359400" indent="-401320">
              <a:lnSpc>
                <a:spcPct val="119100"/>
              </a:lnSpc>
              <a:spcBef>
                <a:spcPts val="15"/>
              </a:spcBef>
            </a:pPr>
            <a:r>
              <a:rPr dirty="0" sz="1800">
                <a:latin typeface="Tahoma"/>
                <a:cs typeface="Tahoma"/>
              </a:rPr>
              <a:t>The base </a:t>
            </a:r>
            <a:r>
              <a:rPr dirty="0" sz="1800" spc="-5">
                <a:latin typeface="Tahoma"/>
                <a:cs typeface="Tahoma"/>
              </a:rPr>
              <a:t>cases would </a:t>
            </a:r>
            <a:r>
              <a:rPr dirty="0" sz="1800">
                <a:latin typeface="Tahoma"/>
                <a:cs typeface="Tahoma"/>
              </a:rPr>
              <a:t>be: 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6F2F9F"/>
                </a:solidFill>
                <a:latin typeface="Tahoma"/>
                <a:cs typeface="Tahoma"/>
              </a:rPr>
              <a:t>Power(x,</a:t>
            </a:r>
            <a:r>
              <a:rPr dirty="0" sz="160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dirty="0" sz="1600" spc="-5">
                <a:solidFill>
                  <a:srgbClr val="6F2F9F"/>
                </a:solidFill>
                <a:latin typeface="Tahoma"/>
                <a:cs typeface="Tahoma"/>
              </a:rPr>
              <a:t>n)=x </a:t>
            </a:r>
            <a:r>
              <a:rPr dirty="0" sz="1600" spc="-10">
                <a:solidFill>
                  <a:srgbClr val="6F2F9F"/>
                </a:solidFill>
                <a:latin typeface="Tahoma"/>
                <a:cs typeface="Tahoma"/>
              </a:rPr>
              <a:t>when</a:t>
            </a:r>
            <a:r>
              <a:rPr dirty="0" sz="1600" spc="-15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dirty="0" sz="1600" spc="-5">
                <a:solidFill>
                  <a:srgbClr val="6F2F9F"/>
                </a:solidFill>
                <a:latin typeface="Tahoma"/>
                <a:cs typeface="Tahoma"/>
              </a:rPr>
              <a:t>n=1 </a:t>
            </a:r>
            <a:r>
              <a:rPr dirty="0" sz="1600" spc="-484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6F2F9F"/>
                </a:solidFill>
                <a:latin typeface="Tahoma"/>
                <a:cs typeface="Tahoma"/>
              </a:rPr>
              <a:t>Power(x,</a:t>
            </a:r>
            <a:r>
              <a:rPr dirty="0" sz="160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dirty="0" sz="1600" spc="-5">
                <a:solidFill>
                  <a:srgbClr val="6F2F9F"/>
                </a:solidFill>
                <a:latin typeface="Tahoma"/>
                <a:cs typeface="Tahoma"/>
              </a:rPr>
              <a:t>n)=1</a:t>
            </a:r>
            <a:r>
              <a:rPr dirty="0" sz="1600" spc="-1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dirty="0" sz="1600" spc="-5">
                <a:solidFill>
                  <a:srgbClr val="6F2F9F"/>
                </a:solidFill>
                <a:latin typeface="Tahoma"/>
                <a:cs typeface="Tahoma"/>
              </a:rPr>
              <a:t>when</a:t>
            </a:r>
            <a:r>
              <a:rPr dirty="0" sz="1600" spc="-25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dirty="0" sz="1600" spc="-5">
                <a:solidFill>
                  <a:srgbClr val="6F2F9F"/>
                </a:solidFill>
                <a:latin typeface="Tahoma"/>
                <a:cs typeface="Tahoma"/>
              </a:rPr>
              <a:t>n=0</a:t>
            </a:r>
            <a:endParaRPr sz="16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425"/>
              </a:spcBef>
            </a:pPr>
            <a:r>
              <a:rPr dirty="0" sz="1800">
                <a:latin typeface="Tahoma"/>
                <a:cs typeface="Tahoma"/>
              </a:rPr>
              <a:t>Other</a:t>
            </a:r>
            <a:r>
              <a:rPr dirty="0" sz="1800" spc="-5">
                <a:latin typeface="Tahoma"/>
                <a:cs typeface="Tahoma"/>
              </a:rPr>
              <a:t> cases(when </a:t>
            </a:r>
            <a:r>
              <a:rPr dirty="0" sz="1800">
                <a:latin typeface="Tahoma"/>
                <a:cs typeface="Tahoma"/>
              </a:rPr>
              <a:t>n&lt;0) </a:t>
            </a:r>
            <a:r>
              <a:rPr dirty="0" sz="1800" spc="-5">
                <a:latin typeface="Tahoma"/>
                <a:cs typeface="Tahoma"/>
              </a:rPr>
              <a:t>ignoring simplicity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sake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612" y="228663"/>
            <a:ext cx="511175" cy="51276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9745" y="220421"/>
            <a:ext cx="560324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Recursive</a:t>
            </a:r>
            <a:r>
              <a:rPr dirty="0" spc="-50"/>
              <a:t> </a:t>
            </a:r>
            <a:r>
              <a:rPr dirty="0"/>
              <a:t>in</a:t>
            </a:r>
            <a:r>
              <a:rPr dirty="0" spc="-45"/>
              <a:t> </a:t>
            </a:r>
            <a:r>
              <a:rPr dirty="0" spc="-5"/>
              <a:t>Python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612" y="228663"/>
            <a:ext cx="511175" cy="51276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15384" y="2706623"/>
            <a:ext cx="4776216" cy="28194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3540" y="1101743"/>
            <a:ext cx="7807959" cy="506349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b="1">
                <a:solidFill>
                  <a:srgbClr val="001F5F"/>
                </a:solidFill>
                <a:latin typeface="Tahoma"/>
                <a:cs typeface="Tahoma"/>
              </a:rPr>
              <a:t>Writing</a:t>
            </a:r>
            <a:r>
              <a:rPr dirty="0" sz="2400" spc="-20" b="1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2400" b="1">
                <a:solidFill>
                  <a:srgbClr val="001F5F"/>
                </a:solidFill>
                <a:latin typeface="Tahoma"/>
                <a:cs typeface="Tahoma"/>
              </a:rPr>
              <a:t>a</a:t>
            </a:r>
            <a:r>
              <a:rPr dirty="0" sz="2400" spc="-5" b="1">
                <a:solidFill>
                  <a:srgbClr val="001F5F"/>
                </a:solidFill>
                <a:latin typeface="Tahoma"/>
                <a:cs typeface="Tahoma"/>
              </a:rPr>
              <a:t> Recursive</a:t>
            </a:r>
            <a:r>
              <a:rPr dirty="0" sz="2400" spc="-15" b="1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2400" spc="-10" b="1">
                <a:solidFill>
                  <a:srgbClr val="001F5F"/>
                </a:solidFill>
                <a:latin typeface="Tahoma"/>
                <a:cs typeface="Tahoma"/>
              </a:rPr>
              <a:t>Function.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ahoma"/>
                <a:cs typeface="Tahoma"/>
              </a:rPr>
              <a:t>The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Fibonacci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numbers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are</a:t>
            </a:r>
            <a:r>
              <a:rPr dirty="0" sz="2000" spc="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easy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to</a:t>
            </a:r>
            <a:r>
              <a:rPr dirty="0" sz="2000" spc="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write</a:t>
            </a:r>
            <a:r>
              <a:rPr dirty="0" sz="2000" spc="1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as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 </a:t>
            </a:r>
            <a:r>
              <a:rPr dirty="0" sz="2000" spc="-5">
                <a:latin typeface="Tahoma"/>
                <a:cs typeface="Tahoma"/>
              </a:rPr>
              <a:t>Python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function.</a:t>
            </a:r>
            <a:endParaRPr sz="2000">
              <a:latin typeface="Tahoma"/>
              <a:cs typeface="Tahoma"/>
            </a:endParaRPr>
          </a:p>
          <a:p>
            <a:pPr marL="355600" marR="457834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Tahoma"/>
                <a:cs typeface="Tahoma"/>
              </a:rPr>
              <a:t>It's </a:t>
            </a:r>
            <a:r>
              <a:rPr dirty="0" sz="2000">
                <a:latin typeface="Tahoma"/>
                <a:cs typeface="Tahoma"/>
              </a:rPr>
              <a:t>more or less a one </a:t>
            </a:r>
            <a:r>
              <a:rPr dirty="0" sz="2000" spc="-5">
                <a:latin typeface="Tahoma"/>
                <a:cs typeface="Tahoma"/>
              </a:rPr>
              <a:t>to </a:t>
            </a:r>
            <a:r>
              <a:rPr dirty="0" sz="2000">
                <a:latin typeface="Tahoma"/>
                <a:cs typeface="Tahoma"/>
              </a:rPr>
              <a:t>one mapping </a:t>
            </a:r>
            <a:r>
              <a:rPr dirty="0" sz="2000" spc="-5">
                <a:latin typeface="Tahoma"/>
                <a:cs typeface="Tahoma"/>
              </a:rPr>
              <a:t>from the </a:t>
            </a:r>
            <a:r>
              <a:rPr dirty="0" sz="2000">
                <a:latin typeface="Tahoma"/>
                <a:cs typeface="Tahoma"/>
              </a:rPr>
              <a:t>mathematical </a:t>
            </a:r>
            <a:r>
              <a:rPr dirty="0" sz="2000" spc="-6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definition:</a:t>
            </a:r>
            <a:endParaRPr sz="2000">
              <a:latin typeface="Tahoma"/>
              <a:cs typeface="Tahoma"/>
            </a:endParaRPr>
          </a:p>
          <a:p>
            <a:pPr marL="413384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ahoma"/>
                <a:cs typeface="Tahoma"/>
              </a:rPr>
              <a:t>def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fib(n):</a:t>
            </a:r>
            <a:endParaRPr sz="2000">
              <a:latin typeface="Tahoma"/>
              <a:cs typeface="Tahoma"/>
            </a:endParaRPr>
          </a:p>
          <a:p>
            <a:pPr marL="1049020" marR="5847715" indent="-318770">
              <a:lnSpc>
                <a:spcPts val="2880"/>
              </a:lnSpc>
              <a:spcBef>
                <a:spcPts val="175"/>
              </a:spcBef>
            </a:pPr>
            <a:r>
              <a:rPr dirty="0" sz="2000">
                <a:latin typeface="Tahoma"/>
                <a:cs typeface="Tahoma"/>
              </a:rPr>
              <a:t>if n </a:t>
            </a:r>
            <a:r>
              <a:rPr dirty="0" sz="2000" spc="-5">
                <a:latin typeface="Tahoma"/>
                <a:cs typeface="Tahoma"/>
              </a:rPr>
              <a:t>== </a:t>
            </a:r>
            <a:r>
              <a:rPr dirty="0" sz="2000">
                <a:latin typeface="Tahoma"/>
                <a:cs typeface="Tahoma"/>
              </a:rPr>
              <a:t>0: </a:t>
            </a:r>
            <a:r>
              <a:rPr dirty="0" sz="2000" spc="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return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  <a:p>
            <a:pPr marL="1049020" marR="5758815" indent="-318770">
              <a:lnSpc>
                <a:spcPts val="2880"/>
              </a:lnSpc>
              <a:spcBef>
                <a:spcPts val="5"/>
              </a:spcBef>
            </a:pPr>
            <a:r>
              <a:rPr dirty="0" sz="2000" spc="-5">
                <a:latin typeface="Tahoma"/>
                <a:cs typeface="Tahoma"/>
              </a:rPr>
              <a:t>elif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n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==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1: </a:t>
            </a:r>
            <a:r>
              <a:rPr dirty="0" sz="2000" spc="-6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return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  <a:p>
            <a:pPr marL="730250">
              <a:lnSpc>
                <a:spcPct val="100000"/>
              </a:lnSpc>
              <a:spcBef>
                <a:spcPts val="300"/>
              </a:spcBef>
            </a:pPr>
            <a:r>
              <a:rPr dirty="0" sz="2000" spc="-5">
                <a:latin typeface="Tahoma"/>
                <a:cs typeface="Tahoma"/>
              </a:rPr>
              <a:t>else:</a:t>
            </a:r>
            <a:endParaRPr sz="2000">
              <a:latin typeface="Tahoma"/>
              <a:cs typeface="Tahoma"/>
            </a:endParaRPr>
          </a:p>
          <a:p>
            <a:pPr marL="1049020">
              <a:lnSpc>
                <a:spcPct val="100000"/>
              </a:lnSpc>
              <a:spcBef>
                <a:spcPts val="484"/>
              </a:spcBef>
            </a:pPr>
            <a:r>
              <a:rPr dirty="0" sz="2000" spc="-5">
                <a:latin typeface="Tahoma"/>
                <a:cs typeface="Tahoma"/>
              </a:rPr>
              <a:t>return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fib(n-1)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+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fib(n-2)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950">
              <a:latin typeface="Tahoma"/>
              <a:cs typeface="Tahoma"/>
            </a:endParaRPr>
          </a:p>
          <a:p>
            <a:pPr marL="3442335" marR="5080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order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which</a:t>
            </a:r>
            <a:r>
              <a:rPr dirty="0" sz="1800" spc="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functions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are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called.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fib() is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substituted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by </a:t>
            </a:r>
            <a:r>
              <a:rPr dirty="0" sz="1800">
                <a:latin typeface="Arial MT"/>
                <a:cs typeface="Arial MT"/>
              </a:rPr>
              <a:t>fib().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4422" y="220421"/>
            <a:ext cx="391223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Binary</a:t>
            </a:r>
            <a:r>
              <a:rPr dirty="0" spc="-75"/>
              <a:t> </a:t>
            </a:r>
            <a:r>
              <a:rPr dirty="0" spc="-5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01743"/>
            <a:ext cx="8524875" cy="217233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spc="-5" b="1">
                <a:solidFill>
                  <a:srgbClr val="001F5F"/>
                </a:solidFill>
                <a:latin typeface="Tahoma"/>
                <a:cs typeface="Tahoma"/>
              </a:rPr>
              <a:t>Binary</a:t>
            </a:r>
            <a:r>
              <a:rPr dirty="0" sz="2400" b="1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2400" spc="-5" b="1">
                <a:solidFill>
                  <a:srgbClr val="001F5F"/>
                </a:solidFill>
                <a:latin typeface="Tahoma"/>
                <a:cs typeface="Tahoma"/>
              </a:rPr>
              <a:t>Search</a:t>
            </a:r>
            <a:r>
              <a:rPr dirty="0" sz="2400" spc="-15" b="1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2400" spc="-10" b="1">
                <a:solidFill>
                  <a:srgbClr val="001F5F"/>
                </a:solidFill>
                <a:latin typeface="Tahoma"/>
                <a:cs typeface="Tahoma"/>
              </a:rPr>
              <a:t>Techniques.</a:t>
            </a:r>
            <a:endParaRPr sz="2400">
              <a:latin typeface="Tahoma"/>
              <a:cs typeface="Tahoma"/>
            </a:endParaRPr>
          </a:p>
          <a:p>
            <a:pPr marL="355600" marR="714375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Tahoma"/>
                <a:cs typeface="Tahoma"/>
              </a:rPr>
              <a:t>Popular </a:t>
            </a:r>
            <a:r>
              <a:rPr dirty="0" sz="2000">
                <a:latin typeface="Tahoma"/>
                <a:cs typeface="Tahoma"/>
              </a:rPr>
              <a:t>algorithm </a:t>
            </a:r>
            <a:r>
              <a:rPr dirty="0" sz="2000" spc="-5">
                <a:latin typeface="Tahoma"/>
                <a:cs typeface="Tahoma"/>
              </a:rPr>
              <a:t>that </a:t>
            </a:r>
            <a:r>
              <a:rPr dirty="0" sz="2000">
                <a:latin typeface="Tahoma"/>
                <a:cs typeface="Tahoma"/>
              </a:rPr>
              <a:t>used </a:t>
            </a:r>
            <a:r>
              <a:rPr dirty="0" sz="2000" spc="-5">
                <a:latin typeface="Tahoma"/>
                <a:cs typeface="Tahoma"/>
              </a:rPr>
              <a:t>recursion successfully </a:t>
            </a:r>
            <a:r>
              <a:rPr dirty="0" sz="2000">
                <a:latin typeface="Tahoma"/>
                <a:cs typeface="Tahoma"/>
              </a:rPr>
              <a:t>is binary </a:t>
            </a:r>
            <a:r>
              <a:rPr dirty="0" sz="2000" spc="-5">
                <a:latin typeface="Tahoma"/>
                <a:cs typeface="Tahoma"/>
              </a:rPr>
              <a:t>search </a:t>
            </a:r>
            <a:r>
              <a:rPr dirty="0" sz="2000" spc="-6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algorithm.</a:t>
            </a:r>
            <a:endParaRPr sz="20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Tahoma"/>
                <a:cs typeface="Tahoma"/>
              </a:rPr>
              <a:t>Binary</a:t>
            </a:r>
            <a:r>
              <a:rPr dirty="0" sz="2000" spc="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search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works for</a:t>
            </a:r>
            <a:r>
              <a:rPr dirty="0" sz="2000" spc="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only</a:t>
            </a:r>
            <a:r>
              <a:rPr dirty="0" sz="2000" spc="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sorted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array</a:t>
            </a:r>
            <a:r>
              <a:rPr dirty="0" sz="2000" spc="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whereas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linear</a:t>
            </a:r>
            <a:r>
              <a:rPr dirty="0" sz="2000" spc="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search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work</a:t>
            </a:r>
            <a:r>
              <a:rPr dirty="0" sz="2000" spc="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for </a:t>
            </a:r>
            <a:r>
              <a:rPr dirty="0" sz="2000" spc="-6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both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sorted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as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well</a:t>
            </a:r>
            <a:r>
              <a:rPr dirty="0" sz="2000">
                <a:latin typeface="Tahoma"/>
                <a:cs typeface="Tahoma"/>
              </a:rPr>
              <a:t> as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unsorted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array.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ahoma"/>
                <a:cs typeface="Tahoma"/>
              </a:rPr>
              <a:t>The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process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of</a:t>
            </a:r>
            <a:r>
              <a:rPr dirty="0" sz="2000" spc="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binary</a:t>
            </a:r>
            <a:r>
              <a:rPr dirty="0" sz="2000" spc="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search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is</a:t>
            </a:r>
            <a:r>
              <a:rPr dirty="0" sz="2000" spc="-5">
                <a:latin typeface="Tahoma"/>
                <a:cs typeface="Tahoma"/>
              </a:rPr>
              <a:t> illustrated</a:t>
            </a:r>
            <a:r>
              <a:rPr dirty="0" sz="2000">
                <a:latin typeface="Tahoma"/>
                <a:cs typeface="Tahoma"/>
              </a:rPr>
              <a:t> in the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figure: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612" y="228663"/>
            <a:ext cx="511175" cy="51276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0" y="3402445"/>
            <a:ext cx="5791200" cy="322695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4422" y="220421"/>
            <a:ext cx="391223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Binary</a:t>
            </a:r>
            <a:r>
              <a:rPr dirty="0" spc="-75"/>
              <a:t> </a:t>
            </a:r>
            <a:r>
              <a:rPr dirty="0" spc="-5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01743"/>
            <a:ext cx="7814945" cy="113538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spc="-5" b="1">
                <a:solidFill>
                  <a:srgbClr val="001F5F"/>
                </a:solidFill>
                <a:latin typeface="Tahoma"/>
                <a:cs typeface="Tahoma"/>
              </a:rPr>
              <a:t>Binary Search</a:t>
            </a:r>
            <a:r>
              <a:rPr dirty="0" sz="2400" spc="-20" b="1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2400" spc="-5" b="1">
                <a:solidFill>
                  <a:srgbClr val="001F5F"/>
                </a:solidFill>
                <a:latin typeface="Tahoma"/>
                <a:cs typeface="Tahoma"/>
              </a:rPr>
              <a:t>Algorithm.</a:t>
            </a:r>
            <a:endParaRPr sz="24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Tahoma"/>
                <a:cs typeface="Tahoma"/>
              </a:rPr>
              <a:t>Popular </a:t>
            </a:r>
            <a:r>
              <a:rPr dirty="0" sz="2000">
                <a:latin typeface="Tahoma"/>
                <a:cs typeface="Tahoma"/>
              </a:rPr>
              <a:t>algorithm </a:t>
            </a:r>
            <a:r>
              <a:rPr dirty="0" sz="2000" spc="-5">
                <a:latin typeface="Tahoma"/>
                <a:cs typeface="Tahoma"/>
              </a:rPr>
              <a:t>that </a:t>
            </a:r>
            <a:r>
              <a:rPr dirty="0" sz="2000">
                <a:latin typeface="Tahoma"/>
                <a:cs typeface="Tahoma"/>
              </a:rPr>
              <a:t>used </a:t>
            </a:r>
            <a:r>
              <a:rPr dirty="0" sz="2000" spc="-5">
                <a:latin typeface="Tahoma"/>
                <a:cs typeface="Tahoma"/>
              </a:rPr>
              <a:t>recursion successfully </a:t>
            </a:r>
            <a:r>
              <a:rPr dirty="0" sz="2000">
                <a:latin typeface="Tahoma"/>
                <a:cs typeface="Tahoma"/>
              </a:rPr>
              <a:t>is binary </a:t>
            </a:r>
            <a:r>
              <a:rPr dirty="0" sz="2000" spc="-5">
                <a:latin typeface="Tahoma"/>
                <a:cs typeface="Tahoma"/>
              </a:rPr>
              <a:t>search </a:t>
            </a:r>
            <a:r>
              <a:rPr dirty="0" sz="2000" spc="-6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algorithm.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612" y="228663"/>
            <a:ext cx="511175" cy="51276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200" y="2259012"/>
            <a:ext cx="6846951" cy="42672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4422" y="220421"/>
            <a:ext cx="391223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Binary</a:t>
            </a:r>
            <a:r>
              <a:rPr dirty="0" spc="-75"/>
              <a:t> </a:t>
            </a:r>
            <a:r>
              <a:rPr dirty="0" spc="-5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01743"/>
            <a:ext cx="7814945" cy="113538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spc="-5" b="1">
                <a:solidFill>
                  <a:srgbClr val="001F5F"/>
                </a:solidFill>
                <a:latin typeface="Tahoma"/>
                <a:cs typeface="Tahoma"/>
              </a:rPr>
              <a:t>Binary Search</a:t>
            </a:r>
            <a:r>
              <a:rPr dirty="0" sz="2400" spc="-20" b="1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2400" spc="-5" b="1">
                <a:solidFill>
                  <a:srgbClr val="001F5F"/>
                </a:solidFill>
                <a:latin typeface="Tahoma"/>
                <a:cs typeface="Tahoma"/>
              </a:rPr>
              <a:t>Algorithm.</a:t>
            </a:r>
            <a:endParaRPr sz="24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Tahoma"/>
                <a:cs typeface="Tahoma"/>
              </a:rPr>
              <a:t>Popular </a:t>
            </a:r>
            <a:r>
              <a:rPr dirty="0" sz="2000">
                <a:latin typeface="Tahoma"/>
                <a:cs typeface="Tahoma"/>
              </a:rPr>
              <a:t>algorithm </a:t>
            </a:r>
            <a:r>
              <a:rPr dirty="0" sz="2000" spc="-5">
                <a:latin typeface="Tahoma"/>
                <a:cs typeface="Tahoma"/>
              </a:rPr>
              <a:t>that </a:t>
            </a:r>
            <a:r>
              <a:rPr dirty="0" sz="2000">
                <a:latin typeface="Tahoma"/>
                <a:cs typeface="Tahoma"/>
              </a:rPr>
              <a:t>used </a:t>
            </a:r>
            <a:r>
              <a:rPr dirty="0" sz="2000" spc="-5">
                <a:latin typeface="Tahoma"/>
                <a:cs typeface="Tahoma"/>
              </a:rPr>
              <a:t>recursion successfully </a:t>
            </a:r>
            <a:r>
              <a:rPr dirty="0" sz="2000">
                <a:latin typeface="Tahoma"/>
                <a:cs typeface="Tahoma"/>
              </a:rPr>
              <a:t>is binary </a:t>
            </a:r>
            <a:r>
              <a:rPr dirty="0" sz="2000" spc="-5">
                <a:latin typeface="Tahoma"/>
                <a:cs typeface="Tahoma"/>
              </a:rPr>
              <a:t>search </a:t>
            </a:r>
            <a:r>
              <a:rPr dirty="0" sz="2000" spc="-6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algorithm.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612" y="228663"/>
            <a:ext cx="511175" cy="51276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200" y="2259012"/>
            <a:ext cx="6846951" cy="42672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9121" y="220421"/>
            <a:ext cx="644525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Recursion</a:t>
            </a:r>
            <a:r>
              <a:rPr dirty="0" spc="-60"/>
              <a:t> </a:t>
            </a:r>
            <a:r>
              <a:rPr dirty="0"/>
              <a:t>vs.</a:t>
            </a:r>
            <a:r>
              <a:rPr dirty="0" spc="-50"/>
              <a:t> </a:t>
            </a:r>
            <a:r>
              <a:rPr dirty="0" spc="-5"/>
              <a:t>Iteration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01743"/>
            <a:ext cx="7329170" cy="119697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spc="-5" b="1">
                <a:solidFill>
                  <a:srgbClr val="001F5F"/>
                </a:solidFill>
                <a:latin typeface="Tahoma"/>
                <a:cs typeface="Tahoma"/>
              </a:rPr>
              <a:t>Difference</a:t>
            </a:r>
            <a:r>
              <a:rPr dirty="0" sz="2400" spc="-25" b="1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2400" b="1">
                <a:solidFill>
                  <a:srgbClr val="001F5F"/>
                </a:solidFill>
                <a:latin typeface="Tahoma"/>
                <a:cs typeface="Tahoma"/>
              </a:rPr>
              <a:t>between</a:t>
            </a:r>
            <a:r>
              <a:rPr dirty="0" sz="2400" spc="-5" b="1">
                <a:solidFill>
                  <a:srgbClr val="001F5F"/>
                </a:solidFill>
                <a:latin typeface="Tahoma"/>
                <a:cs typeface="Tahoma"/>
              </a:rPr>
              <a:t> Recursion</a:t>
            </a:r>
            <a:r>
              <a:rPr dirty="0" sz="2400" spc="-10" b="1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2400" b="1">
                <a:solidFill>
                  <a:srgbClr val="001F5F"/>
                </a:solidFill>
                <a:latin typeface="Tahoma"/>
                <a:cs typeface="Tahoma"/>
              </a:rPr>
              <a:t>and</a:t>
            </a:r>
            <a:r>
              <a:rPr dirty="0" sz="2400" spc="-10" b="1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2400" spc="-5" b="1">
                <a:solidFill>
                  <a:srgbClr val="001F5F"/>
                </a:solidFill>
                <a:latin typeface="Tahoma"/>
                <a:cs typeface="Tahoma"/>
              </a:rPr>
              <a:t>Iteration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001F5F"/>
                </a:solidFill>
                <a:latin typeface="Tahoma"/>
                <a:cs typeface="Tahoma"/>
              </a:rPr>
              <a:t>A </a:t>
            </a:r>
            <a:r>
              <a:rPr dirty="0" sz="2000" spc="-5">
                <a:solidFill>
                  <a:srgbClr val="001F5F"/>
                </a:solidFill>
                <a:latin typeface="Tahoma"/>
                <a:cs typeface="Tahoma"/>
              </a:rPr>
              <a:t>program</a:t>
            </a:r>
            <a:r>
              <a:rPr dirty="0" sz="2000" spc="-15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1F5F"/>
                </a:solidFill>
                <a:latin typeface="Tahoma"/>
                <a:cs typeface="Tahoma"/>
              </a:rPr>
              <a:t>is </a:t>
            </a:r>
            <a:r>
              <a:rPr dirty="0" sz="2000" spc="-5">
                <a:solidFill>
                  <a:srgbClr val="001F5F"/>
                </a:solidFill>
                <a:latin typeface="Tahoma"/>
                <a:cs typeface="Tahoma"/>
              </a:rPr>
              <a:t>called recursive</a:t>
            </a:r>
            <a:r>
              <a:rPr dirty="0" sz="2000" spc="-15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1F5F"/>
                </a:solidFill>
                <a:latin typeface="Tahoma"/>
                <a:cs typeface="Tahoma"/>
              </a:rPr>
              <a:t>when</a:t>
            </a:r>
            <a:r>
              <a:rPr dirty="0" sz="2000" spc="-15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1F5F"/>
                </a:solidFill>
                <a:latin typeface="Tahoma"/>
                <a:cs typeface="Tahoma"/>
              </a:rPr>
              <a:t>an</a:t>
            </a:r>
            <a:r>
              <a:rPr dirty="0" sz="2000" spc="-1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1F5F"/>
                </a:solidFill>
                <a:latin typeface="Tahoma"/>
                <a:cs typeface="Tahoma"/>
              </a:rPr>
              <a:t>entity</a:t>
            </a:r>
            <a:r>
              <a:rPr dirty="0" sz="2000" spc="1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1F5F"/>
                </a:solidFill>
                <a:latin typeface="Tahoma"/>
                <a:cs typeface="Tahoma"/>
              </a:rPr>
              <a:t>calls</a:t>
            </a:r>
            <a:r>
              <a:rPr dirty="0" sz="200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1F5F"/>
                </a:solidFill>
                <a:latin typeface="Tahoma"/>
                <a:cs typeface="Tahoma"/>
              </a:rPr>
              <a:t>itself.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001F5F"/>
                </a:solidFill>
                <a:latin typeface="Tahoma"/>
                <a:cs typeface="Tahoma"/>
              </a:rPr>
              <a:t>A</a:t>
            </a:r>
            <a:r>
              <a:rPr dirty="0" sz="2000" spc="-5">
                <a:solidFill>
                  <a:srgbClr val="001F5F"/>
                </a:solidFill>
                <a:latin typeface="Tahoma"/>
                <a:cs typeface="Tahoma"/>
              </a:rPr>
              <a:t> program</a:t>
            </a:r>
            <a:r>
              <a:rPr dirty="0" sz="2000" spc="-15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1F5F"/>
                </a:solidFill>
                <a:latin typeface="Tahoma"/>
                <a:cs typeface="Tahoma"/>
              </a:rPr>
              <a:t>is</a:t>
            </a:r>
            <a:r>
              <a:rPr dirty="0" sz="2000" spc="5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1F5F"/>
                </a:solidFill>
                <a:latin typeface="Tahoma"/>
                <a:cs typeface="Tahoma"/>
              </a:rPr>
              <a:t>call</a:t>
            </a:r>
            <a:r>
              <a:rPr dirty="0" sz="2000" spc="5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1F5F"/>
                </a:solidFill>
                <a:latin typeface="Tahoma"/>
                <a:cs typeface="Tahoma"/>
              </a:rPr>
              <a:t>iterative</a:t>
            </a:r>
            <a:r>
              <a:rPr dirty="0" sz="2000" spc="5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1F5F"/>
                </a:solidFill>
                <a:latin typeface="Tahoma"/>
                <a:cs typeface="Tahoma"/>
              </a:rPr>
              <a:t>when</a:t>
            </a:r>
            <a:r>
              <a:rPr dirty="0" sz="2000" spc="-1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1F5F"/>
                </a:solidFill>
                <a:latin typeface="Tahoma"/>
                <a:cs typeface="Tahoma"/>
              </a:rPr>
              <a:t>there</a:t>
            </a:r>
            <a:r>
              <a:rPr dirty="0" sz="2000" spc="5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1F5F"/>
                </a:solidFill>
                <a:latin typeface="Tahoma"/>
                <a:cs typeface="Tahoma"/>
              </a:rPr>
              <a:t>is</a:t>
            </a:r>
            <a:r>
              <a:rPr dirty="0" sz="2000" spc="-5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1F5F"/>
                </a:solidFill>
                <a:latin typeface="Tahoma"/>
                <a:cs typeface="Tahoma"/>
              </a:rPr>
              <a:t>a</a:t>
            </a:r>
            <a:r>
              <a:rPr dirty="0" sz="2000" spc="5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1F5F"/>
                </a:solidFill>
                <a:latin typeface="Tahoma"/>
                <a:cs typeface="Tahoma"/>
              </a:rPr>
              <a:t>loop</a:t>
            </a:r>
            <a:r>
              <a:rPr dirty="0" sz="2000" spc="-1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1F5F"/>
                </a:solidFill>
                <a:latin typeface="Tahoma"/>
                <a:cs typeface="Tahoma"/>
              </a:rPr>
              <a:t>(or</a:t>
            </a:r>
            <a:r>
              <a:rPr dirty="0" sz="2000" spc="5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1F5F"/>
                </a:solidFill>
                <a:latin typeface="Tahoma"/>
                <a:cs typeface="Tahoma"/>
              </a:rPr>
              <a:t>repetition).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612" y="228663"/>
            <a:ext cx="511175" cy="512762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0375" y="2355850"/>
          <a:ext cx="8467725" cy="3898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9275"/>
                <a:gridCol w="3200400"/>
                <a:gridCol w="3429000"/>
              </a:tblGrid>
              <a:tr h="335279">
                <a:tc>
                  <a:txBody>
                    <a:bodyPr/>
                    <a:lstStyle/>
                    <a:p>
                      <a:pPr marL="3587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10" b="1">
                          <a:solidFill>
                            <a:srgbClr val="C00000"/>
                          </a:solidFill>
                          <a:latin typeface="Tahoma"/>
                          <a:cs typeface="Tahoma"/>
                        </a:rPr>
                        <a:t>PROPERTY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4363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 b="1">
                          <a:solidFill>
                            <a:srgbClr val="C00000"/>
                          </a:solidFill>
                          <a:latin typeface="Tahoma"/>
                          <a:cs typeface="Tahoma"/>
                        </a:rPr>
                        <a:t>RECURSION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5894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10" b="1">
                          <a:solidFill>
                            <a:srgbClr val="C00000"/>
                          </a:solidFill>
                          <a:latin typeface="Tahoma"/>
                          <a:cs typeface="Tahoma"/>
                        </a:rPr>
                        <a:t>ITERATION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10" b="1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Definition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1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Function</a:t>
                      </a:r>
                      <a:r>
                        <a:rPr dirty="0" sz="1600" spc="1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1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calls </a:t>
                      </a:r>
                      <a:r>
                        <a:rPr dirty="0" sz="1600" spc="-25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itself.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492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160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1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set</a:t>
                      </a:r>
                      <a:r>
                        <a:rPr dirty="0" sz="1600" spc="-15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dirty="0" sz="1600" spc="2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1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instructions</a:t>
                      </a:r>
                      <a:r>
                        <a:rPr dirty="0" sz="1600" spc="3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1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repeatedly </a:t>
                      </a:r>
                      <a:r>
                        <a:rPr dirty="0" sz="1600" spc="-484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1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executed.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 b="1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Application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2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For</a:t>
                      </a:r>
                      <a:r>
                        <a:rPr dirty="0" sz="1600" spc="-3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1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functions.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2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For </a:t>
                      </a:r>
                      <a:r>
                        <a:rPr dirty="0" sz="1600" spc="-1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loops.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10" b="1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Termination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057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Through base </a:t>
                      </a:r>
                      <a:r>
                        <a:rPr dirty="0" sz="1600" spc="-1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case, where there </a:t>
                      </a:r>
                      <a:r>
                        <a:rPr dirty="0" sz="1600" spc="-484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1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will</a:t>
                      </a:r>
                      <a:r>
                        <a:rPr dirty="0" sz="160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be</a:t>
                      </a:r>
                      <a:r>
                        <a:rPr dirty="0" sz="1600" spc="-1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no</a:t>
                      </a:r>
                      <a:r>
                        <a:rPr dirty="0" sz="160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1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function</a:t>
                      </a:r>
                      <a:r>
                        <a:rPr dirty="0" sz="1600" spc="2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1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call.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911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When</a:t>
                      </a:r>
                      <a:r>
                        <a:rPr dirty="0" sz="1600" spc="-15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1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dirty="0" sz="1600" spc="5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1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termination</a:t>
                      </a:r>
                      <a:r>
                        <a:rPr dirty="0" sz="1600" spc="35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1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condition</a:t>
                      </a:r>
                      <a:r>
                        <a:rPr dirty="0" sz="1600" spc="35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1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for </a:t>
                      </a:r>
                      <a:r>
                        <a:rPr dirty="0" sz="1600" spc="-484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1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dirty="0" sz="1600" spc="-5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1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iterator</a:t>
                      </a:r>
                      <a:r>
                        <a:rPr dirty="0" sz="1600" spc="25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1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ceases</a:t>
                      </a:r>
                      <a:r>
                        <a:rPr dirty="0" sz="1600" spc="-5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 to</a:t>
                      </a:r>
                      <a:r>
                        <a:rPr dirty="0" sz="1600" spc="1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be</a:t>
                      </a:r>
                      <a:r>
                        <a:rPr dirty="0" sz="1600" spc="-1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 satisfied.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 b="1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Usage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91440" marR="1111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1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Used </a:t>
                      </a:r>
                      <a:r>
                        <a:rPr dirty="0" sz="1600" spc="-5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when </a:t>
                      </a:r>
                      <a:r>
                        <a:rPr dirty="0" sz="1600" spc="-1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code size </a:t>
                      </a:r>
                      <a:r>
                        <a:rPr dirty="0" sz="1600" spc="-5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needs to be </a:t>
                      </a:r>
                      <a:r>
                        <a:rPr dirty="0" sz="1600" spc="-484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1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small, </a:t>
                      </a:r>
                      <a:r>
                        <a:rPr dirty="0" sz="1600" spc="-5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and </a:t>
                      </a:r>
                      <a:r>
                        <a:rPr dirty="0" sz="1600" spc="-1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time complexity </a:t>
                      </a:r>
                      <a:r>
                        <a:rPr dirty="0" sz="1600" spc="-5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is not </a:t>
                      </a:r>
                      <a:r>
                        <a:rPr dirty="0" sz="160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an</a:t>
                      </a:r>
                      <a:r>
                        <a:rPr dirty="0" sz="1600" spc="-15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issue.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763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1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Used</a:t>
                      </a:r>
                      <a:r>
                        <a:rPr dirty="0" sz="1600" spc="55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when</a:t>
                      </a:r>
                      <a:r>
                        <a:rPr dirty="0" sz="1600" spc="6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1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time</a:t>
                      </a:r>
                      <a:r>
                        <a:rPr dirty="0" sz="1600" spc="75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1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complexity</a:t>
                      </a:r>
                      <a:r>
                        <a:rPr dirty="0" sz="1600" spc="8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needs </a:t>
                      </a:r>
                      <a:r>
                        <a:rPr dirty="0" sz="160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1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to </a:t>
                      </a:r>
                      <a:r>
                        <a:rPr dirty="0" sz="1600" spc="-5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be balanced against an expanded </a:t>
                      </a:r>
                      <a:r>
                        <a:rPr dirty="0" sz="1600" spc="-484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1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code</a:t>
                      </a:r>
                      <a:r>
                        <a:rPr dirty="0" sz="1600" spc="5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1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size.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5" b="1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Code</a:t>
                      </a:r>
                      <a:r>
                        <a:rPr dirty="0" sz="1600" spc="-35" b="1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Size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1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Smaller</a:t>
                      </a:r>
                      <a:r>
                        <a:rPr dirty="0" sz="1600" spc="-2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1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code size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1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Larger</a:t>
                      </a:r>
                      <a:r>
                        <a:rPr dirty="0" sz="1600" spc="-2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Code</a:t>
                      </a:r>
                      <a:r>
                        <a:rPr dirty="0" sz="160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1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Size.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91440" marR="5734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10" b="1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Time </a:t>
                      </a:r>
                      <a:r>
                        <a:rPr dirty="0" sz="1600" spc="-5" b="1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Com</a:t>
                      </a:r>
                      <a:r>
                        <a:rPr dirty="0" sz="1600" spc="5" b="1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dirty="0" sz="1600" b="1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le</a:t>
                      </a:r>
                      <a:r>
                        <a:rPr dirty="0" sz="1600" spc="-10" b="1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1600" b="1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dirty="0" sz="1600" spc="-10" b="1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dirty="0" sz="1600" b="1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y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063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25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Very</a:t>
                      </a:r>
                      <a:r>
                        <a:rPr dirty="0" sz="1600" spc="-45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high(generally</a:t>
                      </a:r>
                      <a:r>
                        <a:rPr dirty="0" sz="1600" spc="-45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exponential) </a:t>
                      </a:r>
                      <a:r>
                        <a:rPr dirty="0" sz="1600" spc="-484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1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time</a:t>
                      </a:r>
                      <a:r>
                        <a:rPr dirty="0" sz="1600" spc="1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25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complexity.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1971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1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Relatively</a:t>
                      </a:r>
                      <a:r>
                        <a:rPr dirty="0" sz="160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lower</a:t>
                      </a:r>
                      <a:r>
                        <a:rPr dirty="0" sz="160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1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time</a:t>
                      </a:r>
                      <a:r>
                        <a:rPr dirty="0" sz="1600" spc="1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1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complexity </a:t>
                      </a:r>
                      <a:r>
                        <a:rPr dirty="0" sz="1600" spc="-5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1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(generally</a:t>
                      </a:r>
                      <a:r>
                        <a:rPr dirty="0" sz="1600" spc="-35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polynomial-logarithmic).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692529"/>
            <a:ext cx="5582285" cy="266001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ahoma"/>
                <a:cs typeface="Tahoma"/>
              </a:rPr>
              <a:t>We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learned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about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the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Python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function.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ahoma"/>
                <a:cs typeface="Tahoma"/>
              </a:rPr>
              <a:t>Recursive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Functions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ahoma"/>
                <a:cs typeface="Tahoma"/>
              </a:rPr>
              <a:t>How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Recursive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Works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ahoma"/>
                <a:cs typeface="Tahoma"/>
              </a:rPr>
              <a:t>Recursive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Python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ahoma"/>
                <a:cs typeface="Tahoma"/>
              </a:rPr>
              <a:t>Recursive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functions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Examples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ahoma"/>
                <a:cs typeface="Tahoma"/>
              </a:rPr>
              <a:t>Recursive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Vs.</a:t>
            </a:r>
            <a:r>
              <a:rPr dirty="0" sz="2400" spc="1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Iteration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23386" y="4910785"/>
            <a:ext cx="284988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solidFill>
                  <a:srgbClr val="001F5F"/>
                </a:solidFill>
                <a:latin typeface="Tahoma"/>
                <a:cs typeface="Tahoma"/>
              </a:rPr>
              <a:t>Thank</a:t>
            </a:r>
            <a:r>
              <a:rPr dirty="0" sz="4800" spc="-85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4800" spc="-5">
                <a:solidFill>
                  <a:srgbClr val="001F5F"/>
                </a:solidFill>
                <a:latin typeface="Tahoma"/>
                <a:cs typeface="Tahoma"/>
              </a:rPr>
              <a:t>you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34461" y="220421"/>
            <a:ext cx="327596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Conclusion!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612" y="228663"/>
            <a:ext cx="511175" cy="51276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7845" y="220421"/>
            <a:ext cx="552450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Learning</a:t>
            </a:r>
            <a:r>
              <a:rPr dirty="0" spc="-70"/>
              <a:t> </a:t>
            </a:r>
            <a:r>
              <a:rPr dirty="0" spc="-5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1667" y="1435353"/>
            <a:ext cx="4341495" cy="35007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ahoma"/>
                <a:cs typeface="Tahoma"/>
              </a:rPr>
              <a:t>Introduction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ahoma"/>
                <a:cs typeface="Tahoma"/>
              </a:rPr>
              <a:t>Recursive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Functions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ahoma"/>
                <a:cs typeface="Tahoma"/>
              </a:rPr>
              <a:t>How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Recursive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Works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ahoma"/>
                <a:cs typeface="Tahoma"/>
              </a:rPr>
              <a:t>Recursive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Python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ahoma"/>
                <a:cs typeface="Tahoma"/>
              </a:rPr>
              <a:t>Recursive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functions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Examples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ahoma"/>
                <a:cs typeface="Tahoma"/>
              </a:rPr>
              <a:t>Recursive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Vs</a:t>
            </a:r>
            <a:r>
              <a:rPr dirty="0" sz="240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Iteration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612" y="228663"/>
            <a:ext cx="511175" cy="51276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4776" y="220421"/>
            <a:ext cx="58591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dirty="0" spc="-25"/>
              <a:t> </a:t>
            </a:r>
            <a:r>
              <a:rPr dirty="0"/>
              <a:t>Are</a:t>
            </a:r>
            <a:r>
              <a:rPr dirty="0" spc="-10"/>
              <a:t> </a:t>
            </a:r>
            <a:r>
              <a:rPr dirty="0" spc="-5"/>
              <a:t>Functions?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327150"/>
            <a:ext cx="8525510" cy="39770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76898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ahoma"/>
                <a:cs typeface="Tahoma"/>
              </a:rPr>
              <a:t>A function is a block of </a:t>
            </a:r>
            <a:r>
              <a:rPr dirty="0" sz="2400" spc="-5">
                <a:latin typeface="Tahoma"/>
                <a:cs typeface="Tahoma"/>
              </a:rPr>
              <a:t>code which </a:t>
            </a:r>
            <a:r>
              <a:rPr dirty="0" sz="2400">
                <a:latin typeface="Tahoma"/>
                <a:cs typeface="Tahoma"/>
              </a:rPr>
              <a:t>only </a:t>
            </a:r>
            <a:r>
              <a:rPr dirty="0" sz="2400" spc="-5">
                <a:latin typeface="Tahoma"/>
                <a:cs typeface="Tahoma"/>
              </a:rPr>
              <a:t>runs when </a:t>
            </a:r>
            <a:r>
              <a:rPr dirty="0" sz="2400">
                <a:latin typeface="Tahoma"/>
                <a:cs typeface="Tahoma"/>
              </a:rPr>
              <a:t>it is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called.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ahoma"/>
                <a:cs typeface="Tahoma"/>
              </a:rPr>
              <a:t>Functions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are sub-programs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which </a:t>
            </a:r>
            <a:r>
              <a:rPr dirty="0" sz="2400">
                <a:latin typeface="Tahoma"/>
                <a:cs typeface="Tahoma"/>
              </a:rPr>
              <a:t>perform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tasks which </a:t>
            </a:r>
            <a:r>
              <a:rPr dirty="0" sz="2400">
                <a:latin typeface="Tahoma"/>
                <a:cs typeface="Tahoma"/>
              </a:rPr>
              <a:t>may</a:t>
            </a:r>
            <a:endParaRPr sz="2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dirty="0" sz="2400">
                <a:latin typeface="Tahoma"/>
                <a:cs typeface="Tahoma"/>
              </a:rPr>
              <a:t>need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to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be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repeated.</a:t>
            </a:r>
            <a:endParaRPr sz="24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ahoma"/>
                <a:cs typeface="Tahoma"/>
              </a:rPr>
              <a:t>Some </a:t>
            </a:r>
            <a:r>
              <a:rPr dirty="0" sz="2400">
                <a:latin typeface="Tahoma"/>
                <a:cs typeface="Tahoma"/>
              </a:rPr>
              <a:t>functions are “bundled” in </a:t>
            </a:r>
            <a:r>
              <a:rPr dirty="0" sz="2400" spc="-5">
                <a:latin typeface="Tahoma"/>
                <a:cs typeface="Tahoma"/>
              </a:rPr>
              <a:t>standard libraries which </a:t>
            </a:r>
            <a:r>
              <a:rPr dirty="0" sz="2400">
                <a:latin typeface="Tahoma"/>
                <a:cs typeface="Tahoma"/>
              </a:rPr>
              <a:t>are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part of any language’s </a:t>
            </a:r>
            <a:r>
              <a:rPr dirty="0" sz="2400" spc="-5">
                <a:latin typeface="Tahoma"/>
                <a:cs typeface="Tahoma"/>
              </a:rPr>
              <a:t>core </a:t>
            </a:r>
            <a:r>
              <a:rPr dirty="0" sz="2400">
                <a:latin typeface="Tahoma"/>
                <a:cs typeface="Tahoma"/>
              </a:rPr>
              <a:t>package. </a:t>
            </a:r>
            <a:r>
              <a:rPr dirty="0" sz="2400" spc="-5">
                <a:latin typeface="Tahoma"/>
                <a:cs typeface="Tahoma"/>
              </a:rPr>
              <a:t>We’ve </a:t>
            </a:r>
            <a:r>
              <a:rPr dirty="0" sz="2400">
                <a:latin typeface="Tahoma"/>
                <a:cs typeface="Tahoma"/>
              </a:rPr>
              <a:t>already </a:t>
            </a:r>
            <a:r>
              <a:rPr dirty="0" sz="2400" spc="-5">
                <a:latin typeface="Tahoma"/>
                <a:cs typeface="Tahoma"/>
              </a:rPr>
              <a:t>used </a:t>
            </a:r>
            <a:r>
              <a:rPr dirty="0" sz="2400">
                <a:latin typeface="Tahoma"/>
                <a:cs typeface="Tahoma"/>
              </a:rPr>
              <a:t> many built-in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functions,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such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as</a:t>
            </a:r>
            <a:r>
              <a:rPr dirty="0" sz="2400" spc="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input(),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eval(),</a:t>
            </a:r>
            <a:r>
              <a:rPr dirty="0" sz="240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etc.</a:t>
            </a:r>
            <a:endParaRPr sz="2400">
              <a:latin typeface="Tahoma"/>
              <a:cs typeface="Tahoma"/>
            </a:endParaRPr>
          </a:p>
          <a:p>
            <a:pPr marL="355600" marR="5651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ahoma"/>
                <a:cs typeface="Tahoma"/>
              </a:rPr>
              <a:t>Functions </a:t>
            </a:r>
            <a:r>
              <a:rPr dirty="0" sz="2400">
                <a:latin typeface="Tahoma"/>
                <a:cs typeface="Tahoma"/>
              </a:rPr>
              <a:t>are </a:t>
            </a:r>
            <a:r>
              <a:rPr dirty="0" sz="2400" spc="-5">
                <a:latin typeface="Tahoma"/>
                <a:cs typeface="Tahoma"/>
              </a:rPr>
              <a:t>similar to </a:t>
            </a:r>
            <a:r>
              <a:rPr dirty="0" sz="2400">
                <a:latin typeface="Tahoma"/>
                <a:cs typeface="Tahoma"/>
              </a:rPr>
              <a:t>methods, but may not be </a:t>
            </a:r>
            <a:r>
              <a:rPr dirty="0" sz="2400" spc="-5">
                <a:latin typeface="Tahoma"/>
                <a:cs typeface="Tahoma"/>
              </a:rPr>
              <a:t>connected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with objects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ahoma"/>
                <a:cs typeface="Tahoma"/>
              </a:rPr>
              <a:t>Programmers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can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write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their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own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functions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612" y="228663"/>
            <a:ext cx="511175" cy="51276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2813" y="220421"/>
            <a:ext cx="527558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Types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40"/>
              <a:t> </a:t>
            </a:r>
            <a:r>
              <a:rPr dirty="0" spc="-5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253998"/>
            <a:ext cx="8359140" cy="163512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spc="-5">
                <a:latin typeface="Tahoma"/>
                <a:cs typeface="Tahoma"/>
              </a:rPr>
              <a:t>Different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types</a:t>
            </a:r>
            <a:r>
              <a:rPr dirty="0" sz="2400">
                <a:latin typeface="Tahoma"/>
                <a:cs typeface="Tahoma"/>
              </a:rPr>
              <a:t> of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functions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Python: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Tahoma"/>
                <a:cs typeface="Tahoma"/>
              </a:rPr>
              <a:t>Python </a:t>
            </a:r>
            <a:r>
              <a:rPr dirty="0" sz="2400">
                <a:latin typeface="Tahoma"/>
                <a:cs typeface="Tahoma"/>
              </a:rPr>
              <a:t>built-in functions, </a:t>
            </a:r>
            <a:r>
              <a:rPr dirty="0" sz="2400" spc="-5">
                <a:latin typeface="Tahoma"/>
                <a:cs typeface="Tahoma"/>
              </a:rPr>
              <a:t>Python recursion </a:t>
            </a:r>
            <a:r>
              <a:rPr dirty="0" sz="2400">
                <a:latin typeface="Tahoma"/>
                <a:cs typeface="Tahoma"/>
              </a:rPr>
              <a:t>function, </a:t>
            </a:r>
            <a:r>
              <a:rPr dirty="0" sz="2400" spc="-5">
                <a:latin typeface="Tahoma"/>
                <a:cs typeface="Tahoma"/>
              </a:rPr>
              <a:t>Python </a:t>
            </a:r>
            <a:r>
              <a:rPr dirty="0" sz="2400">
                <a:latin typeface="Tahoma"/>
                <a:cs typeface="Tahoma"/>
              </a:rPr>
              <a:t> lambda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function,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and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Python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user-defined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functions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with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their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syntax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and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examples.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612" y="228663"/>
            <a:ext cx="511175" cy="51276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" y="2895536"/>
            <a:ext cx="7239000" cy="343700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088817"/>
            <a:ext cx="7921625" cy="456184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800" spc="-10" b="1">
                <a:solidFill>
                  <a:srgbClr val="001F5F"/>
                </a:solidFill>
                <a:latin typeface="Tahoma"/>
                <a:cs typeface="Tahoma"/>
              </a:rPr>
              <a:t>Recursion:</a:t>
            </a:r>
            <a:endParaRPr sz="2800">
              <a:latin typeface="Tahoma"/>
              <a:cs typeface="Tahoma"/>
            </a:endParaRPr>
          </a:p>
          <a:p>
            <a:pPr algn="just" marL="355600" marR="508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6235" algn="l"/>
              </a:tabLst>
            </a:pPr>
            <a:r>
              <a:rPr dirty="0" sz="2400">
                <a:latin typeface="Tahoma"/>
                <a:cs typeface="Tahoma"/>
              </a:rPr>
              <a:t>A </a:t>
            </a:r>
            <a:r>
              <a:rPr dirty="0" sz="2400" spc="-5">
                <a:latin typeface="Tahoma"/>
                <a:cs typeface="Tahoma"/>
              </a:rPr>
              <a:t>technique for solving </a:t>
            </a:r>
            <a:r>
              <a:rPr dirty="0" sz="2400">
                <a:latin typeface="Tahoma"/>
                <a:cs typeface="Tahoma"/>
              </a:rPr>
              <a:t>a </a:t>
            </a:r>
            <a:r>
              <a:rPr dirty="0" sz="2400" spc="-5">
                <a:latin typeface="Tahoma"/>
                <a:cs typeface="Tahoma"/>
              </a:rPr>
              <a:t>large </a:t>
            </a:r>
            <a:r>
              <a:rPr dirty="0" sz="2400" spc="-10">
                <a:latin typeface="Tahoma"/>
                <a:cs typeface="Tahoma"/>
              </a:rPr>
              <a:t>computational </a:t>
            </a:r>
            <a:r>
              <a:rPr dirty="0" sz="2400" spc="-5">
                <a:latin typeface="Tahoma"/>
                <a:cs typeface="Tahoma"/>
              </a:rPr>
              <a:t>problem </a:t>
            </a:r>
            <a:r>
              <a:rPr dirty="0" sz="2400">
                <a:latin typeface="Tahoma"/>
                <a:cs typeface="Tahoma"/>
              </a:rPr>
              <a:t> by </a:t>
            </a:r>
            <a:r>
              <a:rPr dirty="0" sz="2400" spc="-5">
                <a:latin typeface="Tahoma"/>
                <a:cs typeface="Tahoma"/>
              </a:rPr>
              <a:t>repeatedly applying the same </a:t>
            </a:r>
            <a:r>
              <a:rPr dirty="0" sz="2400">
                <a:latin typeface="Tahoma"/>
                <a:cs typeface="Tahoma"/>
              </a:rPr>
              <a:t>procedure </a:t>
            </a:r>
            <a:r>
              <a:rPr dirty="0" sz="2400" spc="-10">
                <a:latin typeface="Tahoma"/>
                <a:cs typeface="Tahoma"/>
              </a:rPr>
              <a:t>to </a:t>
            </a:r>
            <a:r>
              <a:rPr dirty="0" sz="2400" spc="-5">
                <a:latin typeface="Tahoma"/>
                <a:cs typeface="Tahoma"/>
              </a:rPr>
              <a:t>reduce </a:t>
            </a:r>
            <a:r>
              <a:rPr dirty="0" sz="2400">
                <a:latin typeface="Tahoma"/>
                <a:cs typeface="Tahoma"/>
              </a:rPr>
              <a:t>it 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successively</a:t>
            </a:r>
            <a:r>
              <a:rPr dirty="0" sz="2400" spc="5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smaller </a:t>
            </a:r>
            <a:r>
              <a:rPr dirty="0" sz="2400">
                <a:latin typeface="Tahoma"/>
                <a:cs typeface="Tahoma"/>
              </a:rPr>
              <a:t>problems.</a:t>
            </a:r>
            <a:endParaRPr sz="2400">
              <a:latin typeface="Tahoma"/>
              <a:cs typeface="Tahoma"/>
            </a:endParaRPr>
          </a:p>
          <a:p>
            <a:pPr algn="just" marL="355600" marR="8255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6235" algn="l"/>
              </a:tabLst>
            </a:pPr>
            <a:r>
              <a:rPr dirty="0" sz="2400" spc="-5">
                <a:latin typeface="Tahoma"/>
                <a:cs typeface="Tahoma"/>
              </a:rPr>
              <a:t>Recursion</a:t>
            </a:r>
            <a:r>
              <a:rPr dirty="0" sz="2400" spc="28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refers</a:t>
            </a:r>
            <a:r>
              <a:rPr dirty="0" sz="2400" spc="28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27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254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programming</a:t>
            </a:r>
            <a:r>
              <a:rPr dirty="0" sz="2400" spc="27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technique</a:t>
            </a:r>
            <a:r>
              <a:rPr dirty="0" sz="2400" spc="30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in</a:t>
            </a:r>
            <a:r>
              <a:rPr dirty="0" sz="2400" spc="28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which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 function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calls</a:t>
            </a:r>
            <a:r>
              <a:rPr dirty="0" sz="2400" spc="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itself </a:t>
            </a:r>
            <a:r>
              <a:rPr dirty="0" sz="2400" spc="-5">
                <a:latin typeface="Tahoma"/>
                <a:cs typeface="Tahoma"/>
              </a:rPr>
              <a:t>either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directly</a:t>
            </a:r>
            <a:r>
              <a:rPr dirty="0" sz="2400">
                <a:latin typeface="Tahoma"/>
                <a:cs typeface="Tahoma"/>
              </a:rPr>
              <a:t> or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indirectly</a:t>
            </a:r>
            <a:endParaRPr sz="2400">
              <a:latin typeface="Tahoma"/>
              <a:cs typeface="Tahoma"/>
            </a:endParaRPr>
          </a:p>
          <a:p>
            <a:pPr algn="just" marL="355600" marR="508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6235" algn="l"/>
              </a:tabLst>
            </a:pPr>
            <a:r>
              <a:rPr dirty="0" sz="2400" spc="-5">
                <a:latin typeface="Tahoma"/>
                <a:cs typeface="Tahoma"/>
              </a:rPr>
              <a:t>Recursion is </a:t>
            </a:r>
            <a:r>
              <a:rPr dirty="0" sz="2400">
                <a:latin typeface="Tahoma"/>
                <a:cs typeface="Tahoma"/>
              </a:rPr>
              <a:t>a </a:t>
            </a:r>
            <a:r>
              <a:rPr dirty="0" sz="2400" spc="-10">
                <a:latin typeface="Tahoma"/>
                <a:cs typeface="Tahoma"/>
              </a:rPr>
              <a:t>common </a:t>
            </a:r>
            <a:r>
              <a:rPr dirty="0" sz="2400" spc="-5">
                <a:latin typeface="Tahoma"/>
                <a:cs typeface="Tahoma"/>
              </a:rPr>
              <a:t>mathematical </a:t>
            </a:r>
            <a:r>
              <a:rPr dirty="0" sz="2400">
                <a:latin typeface="Tahoma"/>
                <a:cs typeface="Tahoma"/>
              </a:rPr>
              <a:t>and </a:t>
            </a:r>
            <a:r>
              <a:rPr dirty="0" sz="2400" spc="-5">
                <a:latin typeface="Tahoma"/>
                <a:cs typeface="Tahoma"/>
              </a:rPr>
              <a:t>programming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concept.</a:t>
            </a:r>
            <a:endParaRPr sz="2400">
              <a:latin typeface="Tahoma"/>
              <a:cs typeface="Tahoma"/>
            </a:endParaRPr>
          </a:p>
          <a:p>
            <a:pPr algn="just" marL="35560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6235" algn="l"/>
              </a:tabLst>
            </a:pP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recursive</a:t>
            </a:r>
            <a:r>
              <a:rPr dirty="0" sz="2400" spc="1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procedure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has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two</a:t>
            </a:r>
            <a:r>
              <a:rPr dirty="0" sz="2400">
                <a:latin typeface="Tahoma"/>
                <a:cs typeface="Tahoma"/>
              </a:rPr>
              <a:t> parts:</a:t>
            </a:r>
            <a:endParaRPr sz="2400">
              <a:latin typeface="Tahoma"/>
              <a:cs typeface="Tahoma"/>
            </a:endParaRPr>
          </a:p>
          <a:p>
            <a:pPr algn="just" lvl="1" marL="756285" indent="-287020">
              <a:lnSpc>
                <a:spcPct val="100000"/>
              </a:lnSpc>
              <a:spcBef>
                <a:spcPts val="525"/>
              </a:spcBef>
              <a:buFont typeface="Wingdings"/>
              <a:buChar char=""/>
              <a:tabLst>
                <a:tab pos="756920" algn="l"/>
              </a:tabLst>
            </a:pPr>
            <a:r>
              <a:rPr dirty="0" sz="2200" spc="-5">
                <a:latin typeface="Tahoma"/>
                <a:cs typeface="Tahoma"/>
              </a:rPr>
              <a:t>One</a:t>
            </a:r>
            <a:r>
              <a:rPr dirty="0" sz="2200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or</a:t>
            </a:r>
            <a:r>
              <a:rPr dirty="0" sz="2200" spc="-5">
                <a:latin typeface="Tahoma"/>
                <a:cs typeface="Tahoma"/>
              </a:rPr>
              <a:t> more</a:t>
            </a:r>
            <a:r>
              <a:rPr dirty="0" sz="2200" spc="5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base</a:t>
            </a:r>
            <a:r>
              <a:rPr dirty="0" sz="2200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cases</a:t>
            </a:r>
            <a:endParaRPr sz="2200">
              <a:latin typeface="Tahoma"/>
              <a:cs typeface="Tahoma"/>
            </a:endParaRPr>
          </a:p>
          <a:p>
            <a:pPr algn="just" lvl="1" marL="756285" indent="-287020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756920" algn="l"/>
              </a:tabLst>
            </a:pPr>
            <a:r>
              <a:rPr dirty="0" sz="2200" spc="-5">
                <a:latin typeface="Tahoma"/>
                <a:cs typeface="Tahoma"/>
              </a:rPr>
              <a:t>A </a:t>
            </a:r>
            <a:r>
              <a:rPr dirty="0" sz="2200" spc="-10">
                <a:latin typeface="Tahoma"/>
                <a:cs typeface="Tahoma"/>
              </a:rPr>
              <a:t>recursive</a:t>
            </a:r>
            <a:r>
              <a:rPr dirty="0" sz="2200" spc="10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steps.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Recursi</a:t>
            </a:r>
            <a:r>
              <a:rPr dirty="0" spc="5"/>
              <a:t>o</a:t>
            </a:r>
            <a:r>
              <a:rPr dirty="0"/>
              <a:t>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612" y="228663"/>
            <a:ext cx="511175" cy="51276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1174750"/>
            <a:ext cx="8566785" cy="39770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33972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ahoma"/>
                <a:cs typeface="Tahoma"/>
              </a:rPr>
              <a:t>This has </a:t>
            </a:r>
            <a:r>
              <a:rPr dirty="0" sz="2400" spc="-5">
                <a:latin typeface="Tahoma"/>
                <a:cs typeface="Tahoma"/>
              </a:rPr>
              <a:t>the </a:t>
            </a:r>
            <a:r>
              <a:rPr dirty="0" sz="2400">
                <a:latin typeface="Tahoma"/>
                <a:cs typeface="Tahoma"/>
              </a:rPr>
              <a:t>benefit of </a:t>
            </a:r>
            <a:r>
              <a:rPr dirty="0" sz="2400" spc="-5">
                <a:latin typeface="Tahoma"/>
                <a:cs typeface="Tahoma"/>
              </a:rPr>
              <a:t>meaning that </a:t>
            </a:r>
            <a:r>
              <a:rPr dirty="0" sz="2400">
                <a:latin typeface="Tahoma"/>
                <a:cs typeface="Tahoma"/>
              </a:rPr>
              <a:t>you </a:t>
            </a:r>
            <a:r>
              <a:rPr dirty="0" sz="2400" spc="-5">
                <a:latin typeface="Tahoma"/>
                <a:cs typeface="Tahoma"/>
              </a:rPr>
              <a:t>can </a:t>
            </a:r>
            <a:r>
              <a:rPr dirty="0" sz="2400">
                <a:latin typeface="Tahoma"/>
                <a:cs typeface="Tahoma"/>
              </a:rPr>
              <a:t>loop </a:t>
            </a:r>
            <a:r>
              <a:rPr dirty="0" sz="2400" spc="-5">
                <a:latin typeface="Tahoma"/>
                <a:cs typeface="Tahoma"/>
              </a:rPr>
              <a:t>through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data</a:t>
            </a:r>
            <a:r>
              <a:rPr dirty="0" sz="2400" spc="-5">
                <a:latin typeface="Tahoma"/>
                <a:cs typeface="Tahoma"/>
              </a:rPr>
              <a:t> to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reach </a:t>
            </a:r>
            <a:r>
              <a:rPr dirty="0" sz="2400">
                <a:latin typeface="Tahoma"/>
                <a:cs typeface="Tahoma"/>
              </a:rPr>
              <a:t>a </a:t>
            </a:r>
            <a:r>
              <a:rPr dirty="0" sz="2400" spc="-5">
                <a:latin typeface="Tahoma"/>
                <a:cs typeface="Tahoma"/>
              </a:rPr>
              <a:t>result.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ahoma"/>
                <a:cs typeface="Tahoma"/>
              </a:rPr>
              <a:t>It means that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function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calls</a:t>
            </a:r>
            <a:r>
              <a:rPr dirty="0" sz="2400">
                <a:latin typeface="Tahoma"/>
                <a:cs typeface="Tahoma"/>
              </a:rPr>
              <a:t> itself.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ahoma"/>
                <a:cs typeface="Tahoma"/>
              </a:rPr>
              <a:t>Recursion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can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be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two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types:</a:t>
            </a:r>
            <a:endParaRPr sz="24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52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-10" b="1">
                <a:solidFill>
                  <a:srgbClr val="6F2F9F"/>
                </a:solidFill>
                <a:latin typeface="Tahoma"/>
                <a:cs typeface="Tahoma"/>
              </a:rPr>
              <a:t>Direct</a:t>
            </a:r>
            <a:r>
              <a:rPr dirty="0" sz="2200" spc="-35" b="1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dirty="0" sz="2200" spc="-5" b="1">
                <a:solidFill>
                  <a:srgbClr val="6F2F9F"/>
                </a:solidFill>
                <a:latin typeface="Tahoma"/>
                <a:cs typeface="Tahoma"/>
              </a:rPr>
              <a:t>Recursion</a:t>
            </a:r>
            <a:endParaRPr sz="22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-10" b="1">
                <a:solidFill>
                  <a:srgbClr val="6F2F9F"/>
                </a:solidFill>
                <a:latin typeface="Tahoma"/>
                <a:cs typeface="Tahoma"/>
              </a:rPr>
              <a:t>Indirect</a:t>
            </a:r>
            <a:r>
              <a:rPr dirty="0" sz="2200" spc="5" b="1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dirty="0" sz="2200" spc="-5" b="1">
                <a:solidFill>
                  <a:srgbClr val="6F2F9F"/>
                </a:solidFill>
                <a:latin typeface="Tahoma"/>
                <a:cs typeface="Tahoma"/>
              </a:rPr>
              <a:t>Recursion</a:t>
            </a:r>
            <a:endParaRPr sz="2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ahoma"/>
                <a:cs typeface="Tahoma"/>
              </a:rPr>
              <a:t>The </a:t>
            </a:r>
            <a:r>
              <a:rPr dirty="0" sz="2400" spc="-5">
                <a:latin typeface="Tahoma"/>
                <a:cs typeface="Tahoma"/>
              </a:rPr>
              <a:t>developer should </a:t>
            </a:r>
            <a:r>
              <a:rPr dirty="0" sz="2400">
                <a:latin typeface="Tahoma"/>
                <a:cs typeface="Tahoma"/>
              </a:rPr>
              <a:t>be </a:t>
            </a:r>
            <a:r>
              <a:rPr dirty="0" sz="2400" spc="-5">
                <a:latin typeface="Tahoma"/>
                <a:cs typeface="Tahoma"/>
              </a:rPr>
              <a:t>very careful with recursion </a:t>
            </a:r>
            <a:r>
              <a:rPr dirty="0" sz="2400">
                <a:latin typeface="Tahoma"/>
                <a:cs typeface="Tahoma"/>
              </a:rPr>
              <a:t>as it </a:t>
            </a:r>
            <a:r>
              <a:rPr dirty="0" sz="2400" spc="-5">
                <a:latin typeface="Tahoma"/>
                <a:cs typeface="Tahoma"/>
              </a:rPr>
              <a:t>can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be quite </a:t>
            </a:r>
            <a:r>
              <a:rPr dirty="0" sz="2400" spc="-5">
                <a:latin typeface="Tahoma"/>
                <a:cs typeface="Tahoma"/>
              </a:rPr>
              <a:t>easy to slip </a:t>
            </a:r>
            <a:r>
              <a:rPr dirty="0" sz="2400">
                <a:latin typeface="Tahoma"/>
                <a:cs typeface="Tahoma"/>
              </a:rPr>
              <a:t>into </a:t>
            </a:r>
            <a:r>
              <a:rPr dirty="0" sz="2400" spc="-5">
                <a:latin typeface="Tahoma"/>
                <a:cs typeface="Tahoma"/>
              </a:rPr>
              <a:t>writing </a:t>
            </a:r>
            <a:r>
              <a:rPr dirty="0" sz="2400">
                <a:latin typeface="Tahoma"/>
                <a:cs typeface="Tahoma"/>
              </a:rPr>
              <a:t>a function </a:t>
            </a:r>
            <a:r>
              <a:rPr dirty="0" sz="2400" spc="-5">
                <a:latin typeface="Tahoma"/>
                <a:cs typeface="Tahoma"/>
              </a:rPr>
              <a:t>which </a:t>
            </a:r>
            <a:r>
              <a:rPr dirty="0" sz="2400">
                <a:latin typeface="Tahoma"/>
                <a:cs typeface="Tahoma"/>
              </a:rPr>
              <a:t>never 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terminates, </a:t>
            </a:r>
            <a:r>
              <a:rPr dirty="0" sz="2400">
                <a:latin typeface="Tahoma"/>
                <a:cs typeface="Tahoma"/>
              </a:rPr>
              <a:t>or one </a:t>
            </a:r>
            <a:r>
              <a:rPr dirty="0" sz="2400" spc="-5">
                <a:latin typeface="Tahoma"/>
                <a:cs typeface="Tahoma"/>
              </a:rPr>
              <a:t>that </a:t>
            </a:r>
            <a:r>
              <a:rPr dirty="0" sz="2400">
                <a:latin typeface="Tahoma"/>
                <a:cs typeface="Tahoma"/>
              </a:rPr>
              <a:t>uses </a:t>
            </a:r>
            <a:r>
              <a:rPr dirty="0" sz="2400" spc="-5">
                <a:latin typeface="Tahoma"/>
                <a:cs typeface="Tahoma"/>
              </a:rPr>
              <a:t>excess </a:t>
            </a:r>
            <a:r>
              <a:rPr dirty="0" sz="2400">
                <a:latin typeface="Tahoma"/>
                <a:cs typeface="Tahoma"/>
              </a:rPr>
              <a:t>amounts of memory or 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processor</a:t>
            </a:r>
            <a:r>
              <a:rPr dirty="0" sz="2400" spc="-5">
                <a:latin typeface="Tahoma"/>
                <a:cs typeface="Tahoma"/>
              </a:rPr>
              <a:t> power.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Recursi</a:t>
            </a:r>
            <a:r>
              <a:rPr dirty="0" spc="5"/>
              <a:t>o</a:t>
            </a:r>
            <a:r>
              <a:rPr dirty="0"/>
              <a:t>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612" y="228663"/>
            <a:ext cx="511175" cy="51276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1174750"/>
            <a:ext cx="8089265" cy="3465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48895" indent="-342900">
              <a:lnSpc>
                <a:spcPct val="100000"/>
              </a:lnSpc>
              <a:spcBef>
                <a:spcPts val="100"/>
              </a:spcBef>
              <a:buFont typeface="Tahoma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001F5F"/>
                </a:solidFill>
                <a:latin typeface="Tahoma"/>
                <a:cs typeface="Tahoma"/>
              </a:rPr>
              <a:t>Direct Recursion</a:t>
            </a:r>
            <a:r>
              <a:rPr dirty="0" sz="2400" spc="-5">
                <a:latin typeface="Tahoma"/>
                <a:cs typeface="Tahoma"/>
              </a:rPr>
              <a:t>: </a:t>
            </a:r>
            <a:r>
              <a:rPr dirty="0" sz="2400">
                <a:latin typeface="Tahoma"/>
                <a:cs typeface="Tahoma"/>
              </a:rPr>
              <a:t>if </a:t>
            </a:r>
            <a:r>
              <a:rPr dirty="0" sz="2400" spc="-5">
                <a:latin typeface="Tahoma"/>
                <a:cs typeface="Tahoma"/>
              </a:rPr>
              <a:t>function calls itself directly from </a:t>
            </a:r>
            <a:r>
              <a:rPr dirty="0" sz="2400">
                <a:latin typeface="Tahoma"/>
                <a:cs typeface="Tahoma"/>
              </a:rPr>
              <a:t>its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function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body.</a:t>
            </a:r>
            <a:endParaRPr sz="2400">
              <a:latin typeface="Tahoma"/>
              <a:cs typeface="Tahoma"/>
            </a:endParaRPr>
          </a:p>
          <a:p>
            <a:pPr marL="413384">
              <a:lnSpc>
                <a:spcPct val="100000"/>
              </a:lnSpc>
              <a:spcBef>
                <a:spcPts val="525"/>
              </a:spcBef>
            </a:pPr>
            <a:r>
              <a:rPr dirty="0" sz="2200" spc="-10">
                <a:latin typeface="Tahoma"/>
                <a:cs typeface="Tahoma"/>
              </a:rPr>
              <a:t>Example:</a:t>
            </a:r>
            <a:endParaRPr sz="2200">
              <a:latin typeface="Tahoma"/>
              <a:cs typeface="Tahoma"/>
            </a:endParaRPr>
          </a:p>
          <a:p>
            <a:pPr marL="812800">
              <a:lnSpc>
                <a:spcPct val="100000"/>
              </a:lnSpc>
              <a:spcBef>
                <a:spcPts val="489"/>
              </a:spcBef>
            </a:pPr>
            <a:r>
              <a:rPr dirty="0" sz="2000">
                <a:latin typeface="Tahoma"/>
                <a:cs typeface="Tahoma"/>
              </a:rPr>
              <a:t>def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recur():</a:t>
            </a:r>
            <a:endParaRPr sz="20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  <a:tabLst>
                <a:tab pos="1920875" algn="l"/>
              </a:tabLst>
            </a:pPr>
            <a:r>
              <a:rPr dirty="0" sz="2000" spc="-5">
                <a:latin typeface="Tahoma"/>
                <a:cs typeface="Tahoma"/>
              </a:rPr>
              <a:t>recur()	</a:t>
            </a:r>
            <a:r>
              <a:rPr dirty="0" sz="2000">
                <a:latin typeface="Tahoma"/>
                <a:cs typeface="Tahoma"/>
              </a:rPr>
              <a:t>#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function</a:t>
            </a:r>
            <a:r>
              <a:rPr dirty="0" sz="200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recur()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calling</a:t>
            </a:r>
            <a:r>
              <a:rPr dirty="0" sz="200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itself</a:t>
            </a:r>
            <a:endParaRPr sz="20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570"/>
              </a:spcBef>
              <a:buFont typeface="Tahoma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001F5F"/>
                </a:solidFill>
                <a:latin typeface="Tahoma"/>
                <a:cs typeface="Tahoma"/>
              </a:rPr>
              <a:t>Indirect Recursion</a:t>
            </a:r>
            <a:r>
              <a:rPr dirty="0" sz="2400" spc="-5">
                <a:latin typeface="Tahoma"/>
                <a:cs typeface="Tahoma"/>
              </a:rPr>
              <a:t>: </a:t>
            </a:r>
            <a:r>
              <a:rPr dirty="0" sz="2400">
                <a:latin typeface="Tahoma"/>
                <a:cs typeface="Tahoma"/>
              </a:rPr>
              <a:t>if a function </a:t>
            </a:r>
            <a:r>
              <a:rPr dirty="0" sz="2400" spc="-5">
                <a:latin typeface="Tahoma"/>
                <a:cs typeface="Tahoma"/>
              </a:rPr>
              <a:t>calls another </a:t>
            </a:r>
            <a:r>
              <a:rPr dirty="0" sz="2400">
                <a:latin typeface="Tahoma"/>
                <a:cs typeface="Tahoma"/>
              </a:rPr>
              <a:t>function,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which calls</a:t>
            </a:r>
            <a:r>
              <a:rPr dirty="0" sz="2400" spc="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its</a:t>
            </a:r>
            <a:r>
              <a:rPr dirty="0" sz="2400" spc="-5">
                <a:latin typeface="Tahoma"/>
                <a:cs typeface="Tahoma"/>
              </a:rPr>
              <a:t> caller function</a:t>
            </a:r>
            <a:endParaRPr sz="2400">
              <a:latin typeface="Tahoma"/>
              <a:cs typeface="Tahoma"/>
            </a:endParaRPr>
          </a:p>
          <a:p>
            <a:pPr marL="413384">
              <a:lnSpc>
                <a:spcPct val="100000"/>
              </a:lnSpc>
              <a:spcBef>
                <a:spcPts val="525"/>
              </a:spcBef>
            </a:pPr>
            <a:r>
              <a:rPr dirty="0" sz="2200" spc="-5">
                <a:latin typeface="Tahoma"/>
                <a:cs typeface="Tahoma"/>
              </a:rPr>
              <a:t>Example:</a:t>
            </a:r>
            <a:endParaRPr sz="2200">
              <a:latin typeface="Tahoma"/>
              <a:cs typeface="Tahoma"/>
            </a:endParaRPr>
          </a:p>
          <a:p>
            <a:pPr marL="812800">
              <a:lnSpc>
                <a:spcPct val="100000"/>
              </a:lnSpc>
              <a:spcBef>
                <a:spcPts val="490"/>
              </a:spcBef>
            </a:pPr>
            <a:r>
              <a:rPr dirty="0" sz="2000">
                <a:latin typeface="Tahoma"/>
                <a:cs typeface="Tahoma"/>
              </a:rPr>
              <a:t>def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Tahoma"/>
                <a:cs typeface="Tahoma"/>
              </a:rPr>
              <a:t>recur-A():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644" y="4674489"/>
            <a:ext cx="1039494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001F5F"/>
                </a:solidFill>
                <a:latin typeface="Tahoma"/>
                <a:cs typeface="Tahoma"/>
              </a:rPr>
              <a:t>recur-B()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8023" y="4614134"/>
            <a:ext cx="4245610" cy="75755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latin typeface="Tahoma"/>
                <a:cs typeface="Tahoma"/>
              </a:rPr>
              <a:t># </a:t>
            </a:r>
            <a:r>
              <a:rPr dirty="0" sz="2000" spc="-5">
                <a:latin typeface="Tahoma"/>
                <a:cs typeface="Tahoma"/>
              </a:rPr>
              <a:t>function </a:t>
            </a:r>
            <a:r>
              <a:rPr dirty="0" sz="2000" spc="-5">
                <a:solidFill>
                  <a:srgbClr val="FF0000"/>
                </a:solidFill>
                <a:latin typeface="Tahoma"/>
                <a:cs typeface="Tahoma"/>
              </a:rPr>
              <a:t>recur-A()</a:t>
            </a:r>
            <a:r>
              <a:rPr dirty="0" sz="2000" spc="-1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calling</a:t>
            </a:r>
            <a:r>
              <a:rPr dirty="0" sz="2000" spc="5"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1F5F"/>
                </a:solidFill>
                <a:latin typeface="Tahoma"/>
                <a:cs typeface="Tahoma"/>
              </a:rPr>
              <a:t>recur-B()</a:t>
            </a:r>
            <a:r>
              <a:rPr dirty="0" sz="2000" spc="-5">
                <a:latin typeface="Tahoma"/>
                <a:cs typeface="Tahoma"/>
              </a:rPr>
              <a:t>,</a:t>
            </a:r>
            <a:endParaRPr sz="2000">
              <a:latin typeface="Tahoma"/>
              <a:cs typeface="Tahoma"/>
            </a:endParaRPr>
          </a:p>
          <a:p>
            <a:pPr marL="489584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Tahoma"/>
                <a:cs typeface="Tahoma"/>
              </a:rPr>
              <a:t>which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calls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FF0000"/>
                </a:solidFill>
                <a:latin typeface="Tahoma"/>
                <a:cs typeface="Tahoma"/>
              </a:rPr>
              <a:t>recur-A()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5039" y="5345702"/>
            <a:ext cx="1562100" cy="79311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solidFill>
                  <a:srgbClr val="001F5F"/>
                </a:solidFill>
                <a:latin typeface="Tahoma"/>
                <a:cs typeface="Tahoma"/>
              </a:rPr>
              <a:t>def</a:t>
            </a:r>
            <a:r>
              <a:rPr dirty="0" sz="2000" spc="-8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1F5F"/>
                </a:solidFill>
                <a:latin typeface="Tahoma"/>
                <a:cs typeface="Tahoma"/>
              </a:rPr>
              <a:t>recur-B():</a:t>
            </a:r>
            <a:endParaRPr sz="2000">
              <a:latin typeface="Tahoma"/>
              <a:cs typeface="Tahoma"/>
            </a:endParaRPr>
          </a:p>
          <a:p>
            <a:pPr marL="127000">
              <a:lnSpc>
                <a:spcPct val="100000"/>
              </a:lnSpc>
              <a:spcBef>
                <a:spcPts val="520"/>
              </a:spcBef>
            </a:pPr>
            <a:r>
              <a:rPr dirty="0" sz="2200" spc="-10">
                <a:solidFill>
                  <a:srgbClr val="FF0000"/>
                </a:solidFill>
                <a:latin typeface="Tahoma"/>
                <a:cs typeface="Tahoma"/>
              </a:rPr>
              <a:t>recur-A()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Recursi</a:t>
            </a:r>
            <a:r>
              <a:rPr dirty="0" spc="5"/>
              <a:t>o</a:t>
            </a:r>
            <a:r>
              <a:rPr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612" y="228663"/>
            <a:ext cx="511175" cy="512762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2209800" y="4759451"/>
            <a:ext cx="765810" cy="727075"/>
          </a:xfrm>
          <a:custGeom>
            <a:avLst/>
            <a:gdLst/>
            <a:ahLst/>
            <a:cxnLst/>
            <a:rect l="l" t="t" r="r" b="b"/>
            <a:pathLst>
              <a:path w="765810" h="727075">
                <a:moveTo>
                  <a:pt x="765556" y="120523"/>
                </a:moveTo>
                <a:lnTo>
                  <a:pt x="762000" y="117348"/>
                </a:lnTo>
                <a:lnTo>
                  <a:pt x="762508" y="112649"/>
                </a:lnTo>
                <a:lnTo>
                  <a:pt x="27266" y="39077"/>
                </a:lnTo>
                <a:lnTo>
                  <a:pt x="31089" y="37338"/>
                </a:lnTo>
                <a:lnTo>
                  <a:pt x="91567" y="9779"/>
                </a:lnTo>
                <a:lnTo>
                  <a:pt x="93980" y="8636"/>
                </a:lnTo>
                <a:lnTo>
                  <a:pt x="94996" y="5842"/>
                </a:lnTo>
                <a:lnTo>
                  <a:pt x="93980" y="3429"/>
                </a:lnTo>
                <a:lnTo>
                  <a:pt x="92837" y="1016"/>
                </a:lnTo>
                <a:lnTo>
                  <a:pt x="90043" y="0"/>
                </a:lnTo>
                <a:lnTo>
                  <a:pt x="87630" y="1143"/>
                </a:lnTo>
                <a:lnTo>
                  <a:pt x="0" y="41148"/>
                </a:lnTo>
                <a:lnTo>
                  <a:pt x="77978" y="97790"/>
                </a:lnTo>
                <a:lnTo>
                  <a:pt x="80137" y="99314"/>
                </a:lnTo>
                <a:lnTo>
                  <a:pt x="83058" y="98806"/>
                </a:lnTo>
                <a:lnTo>
                  <a:pt x="84582" y="96647"/>
                </a:lnTo>
                <a:lnTo>
                  <a:pt x="86233" y="94615"/>
                </a:lnTo>
                <a:lnTo>
                  <a:pt x="85725" y="91567"/>
                </a:lnTo>
                <a:lnTo>
                  <a:pt x="83566" y="90043"/>
                </a:lnTo>
                <a:lnTo>
                  <a:pt x="26504" y="48628"/>
                </a:lnTo>
                <a:lnTo>
                  <a:pt x="752348" y="121145"/>
                </a:lnTo>
                <a:lnTo>
                  <a:pt x="242836" y="703440"/>
                </a:lnTo>
                <a:lnTo>
                  <a:pt x="256159" y="634111"/>
                </a:lnTo>
                <a:lnTo>
                  <a:pt x="256667" y="631571"/>
                </a:lnTo>
                <a:lnTo>
                  <a:pt x="255016" y="629031"/>
                </a:lnTo>
                <a:lnTo>
                  <a:pt x="249809" y="628015"/>
                </a:lnTo>
                <a:lnTo>
                  <a:pt x="247396" y="629793"/>
                </a:lnTo>
                <a:lnTo>
                  <a:pt x="246888" y="632333"/>
                </a:lnTo>
                <a:lnTo>
                  <a:pt x="228600" y="726948"/>
                </a:lnTo>
                <a:lnTo>
                  <a:pt x="240334" y="723011"/>
                </a:lnTo>
                <a:lnTo>
                  <a:pt x="319913" y="696341"/>
                </a:lnTo>
                <a:lnTo>
                  <a:pt x="322453" y="695452"/>
                </a:lnTo>
                <a:lnTo>
                  <a:pt x="323850" y="692785"/>
                </a:lnTo>
                <a:lnTo>
                  <a:pt x="322072" y="687705"/>
                </a:lnTo>
                <a:lnTo>
                  <a:pt x="319405" y="686435"/>
                </a:lnTo>
                <a:lnTo>
                  <a:pt x="316865" y="687197"/>
                </a:lnTo>
                <a:lnTo>
                  <a:pt x="249961" y="709777"/>
                </a:lnTo>
                <a:lnTo>
                  <a:pt x="765556" y="120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1101743"/>
            <a:ext cx="8540750" cy="456184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b="1">
                <a:solidFill>
                  <a:srgbClr val="001F5F"/>
                </a:solidFill>
                <a:latin typeface="Tahoma"/>
                <a:cs typeface="Tahoma"/>
              </a:rPr>
              <a:t>Overview</a:t>
            </a:r>
            <a:r>
              <a:rPr dirty="0" sz="2400" spc="-30" b="1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2400" spc="-5" b="1">
                <a:solidFill>
                  <a:srgbClr val="001F5F"/>
                </a:solidFill>
                <a:latin typeface="Tahoma"/>
                <a:cs typeface="Tahoma"/>
              </a:rPr>
              <a:t>of</a:t>
            </a:r>
            <a:r>
              <a:rPr dirty="0" sz="2400" spc="-10" b="1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2400" spc="-5" b="1">
                <a:solidFill>
                  <a:srgbClr val="001F5F"/>
                </a:solidFill>
                <a:latin typeface="Tahoma"/>
                <a:cs typeface="Tahoma"/>
              </a:rPr>
              <a:t>how</a:t>
            </a:r>
            <a:r>
              <a:rPr dirty="0" sz="2400" spc="-15" b="1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2400" b="1">
                <a:solidFill>
                  <a:srgbClr val="001F5F"/>
                </a:solidFill>
                <a:latin typeface="Tahoma"/>
                <a:cs typeface="Tahoma"/>
              </a:rPr>
              <a:t>recursive</a:t>
            </a:r>
            <a:r>
              <a:rPr dirty="0" sz="2400" spc="-25" b="1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2400" spc="-10" b="1">
                <a:solidFill>
                  <a:srgbClr val="001F5F"/>
                </a:solidFill>
                <a:latin typeface="Tahoma"/>
                <a:cs typeface="Tahoma"/>
              </a:rPr>
              <a:t>function</a:t>
            </a:r>
            <a:r>
              <a:rPr dirty="0" sz="2400" spc="15" b="1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2400" b="1">
                <a:solidFill>
                  <a:srgbClr val="001F5F"/>
                </a:solidFill>
                <a:latin typeface="Tahoma"/>
                <a:cs typeface="Tahoma"/>
              </a:rPr>
              <a:t>works: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ahoma"/>
                <a:cs typeface="Tahoma"/>
              </a:rPr>
              <a:t>Recursive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function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is </a:t>
            </a:r>
            <a:r>
              <a:rPr dirty="0" sz="2000" spc="-5">
                <a:latin typeface="Tahoma"/>
                <a:cs typeface="Tahoma"/>
              </a:rPr>
              <a:t>called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by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some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external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code.</a:t>
            </a:r>
            <a:endParaRPr sz="2000">
              <a:latin typeface="Tahoma"/>
              <a:cs typeface="Tahoma"/>
            </a:endParaRPr>
          </a:p>
          <a:p>
            <a:pPr marL="355600" marR="13335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Tahoma"/>
                <a:cs typeface="Tahoma"/>
              </a:rPr>
              <a:t>If </a:t>
            </a:r>
            <a:r>
              <a:rPr dirty="0" sz="2000">
                <a:latin typeface="Tahoma"/>
                <a:cs typeface="Tahoma"/>
              </a:rPr>
              <a:t>the base </a:t>
            </a:r>
            <a:r>
              <a:rPr dirty="0" sz="2000" spc="-5">
                <a:latin typeface="Tahoma"/>
                <a:cs typeface="Tahoma"/>
              </a:rPr>
              <a:t>condition </a:t>
            </a:r>
            <a:r>
              <a:rPr dirty="0" sz="2000">
                <a:latin typeface="Tahoma"/>
                <a:cs typeface="Tahoma"/>
              </a:rPr>
              <a:t>is met </a:t>
            </a:r>
            <a:r>
              <a:rPr dirty="0" sz="2000" spc="-5">
                <a:latin typeface="Tahoma"/>
                <a:cs typeface="Tahoma"/>
              </a:rPr>
              <a:t>then the </a:t>
            </a:r>
            <a:r>
              <a:rPr dirty="0" sz="2000">
                <a:latin typeface="Tahoma"/>
                <a:cs typeface="Tahoma"/>
              </a:rPr>
              <a:t>program do something </a:t>
            </a:r>
            <a:r>
              <a:rPr dirty="0" sz="2000" spc="-5">
                <a:latin typeface="Tahoma"/>
                <a:cs typeface="Tahoma"/>
              </a:rPr>
              <a:t>meaningful </a:t>
            </a:r>
            <a:r>
              <a:rPr dirty="0" sz="2000" spc="-6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and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exits.</a:t>
            </a:r>
            <a:endParaRPr sz="20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ahoma"/>
                <a:cs typeface="Tahoma"/>
              </a:rPr>
              <a:t>Otherwise, </a:t>
            </a:r>
            <a:r>
              <a:rPr dirty="0" sz="2000" spc="-5">
                <a:latin typeface="Tahoma"/>
                <a:cs typeface="Tahoma"/>
              </a:rPr>
              <a:t>function </a:t>
            </a:r>
            <a:r>
              <a:rPr dirty="0" sz="2000">
                <a:latin typeface="Tahoma"/>
                <a:cs typeface="Tahoma"/>
              </a:rPr>
              <a:t>does some </a:t>
            </a:r>
            <a:r>
              <a:rPr dirty="0" sz="2000" spc="-5">
                <a:latin typeface="Tahoma"/>
                <a:cs typeface="Tahoma"/>
              </a:rPr>
              <a:t>required </a:t>
            </a:r>
            <a:r>
              <a:rPr dirty="0" sz="2000">
                <a:latin typeface="Tahoma"/>
                <a:cs typeface="Tahoma"/>
              </a:rPr>
              <a:t>processing and </a:t>
            </a:r>
            <a:r>
              <a:rPr dirty="0" sz="2000" spc="-5">
                <a:latin typeface="Tahoma"/>
                <a:cs typeface="Tahoma"/>
              </a:rPr>
              <a:t>then call </a:t>
            </a:r>
            <a:r>
              <a:rPr dirty="0" sz="2000">
                <a:latin typeface="Tahoma"/>
                <a:cs typeface="Tahoma"/>
              </a:rPr>
              <a:t>itself </a:t>
            </a:r>
            <a:r>
              <a:rPr dirty="0" sz="2000" spc="-5">
                <a:latin typeface="Tahoma"/>
                <a:cs typeface="Tahoma"/>
              </a:rPr>
              <a:t>to </a:t>
            </a:r>
            <a:r>
              <a:rPr dirty="0" sz="2000" spc="-6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continue recursion. Here </a:t>
            </a:r>
            <a:r>
              <a:rPr dirty="0" sz="2000">
                <a:latin typeface="Tahoma"/>
                <a:cs typeface="Tahoma"/>
              </a:rPr>
              <a:t>is an example of </a:t>
            </a:r>
            <a:r>
              <a:rPr dirty="0" sz="2000" spc="-5">
                <a:latin typeface="Tahoma"/>
                <a:cs typeface="Tahoma"/>
              </a:rPr>
              <a:t>recursive function </a:t>
            </a:r>
            <a:r>
              <a:rPr dirty="0" sz="2000">
                <a:latin typeface="Tahoma"/>
                <a:cs typeface="Tahoma"/>
              </a:rPr>
              <a:t>used </a:t>
            </a:r>
            <a:r>
              <a:rPr dirty="0" sz="2000" spc="-5">
                <a:latin typeface="Tahoma"/>
                <a:cs typeface="Tahoma"/>
              </a:rPr>
              <a:t>to </a:t>
            </a:r>
            <a:r>
              <a:rPr dirty="0" sz="200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calculate </a:t>
            </a:r>
            <a:r>
              <a:rPr dirty="0" sz="2000">
                <a:latin typeface="Tahoma"/>
                <a:cs typeface="Tahoma"/>
              </a:rPr>
              <a:t>factorial.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ahoma"/>
                <a:cs typeface="Tahoma"/>
              </a:rPr>
              <a:t>Example: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ahoma"/>
                <a:cs typeface="Tahoma"/>
              </a:rPr>
              <a:t>Factorial is </a:t>
            </a:r>
            <a:r>
              <a:rPr dirty="0" sz="2000" spc="-5">
                <a:latin typeface="Tahoma"/>
                <a:cs typeface="Tahoma"/>
              </a:rPr>
              <a:t>denoted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by</a:t>
            </a:r>
            <a:r>
              <a:rPr dirty="0" sz="2000" spc="-5">
                <a:latin typeface="Tahoma"/>
                <a:cs typeface="Tahoma"/>
              </a:rPr>
              <a:t> number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followed</a:t>
            </a:r>
            <a:r>
              <a:rPr dirty="0" sz="200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by</a:t>
            </a:r>
            <a:r>
              <a:rPr dirty="0" sz="200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(!)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sign</a:t>
            </a:r>
            <a:r>
              <a:rPr dirty="0" sz="2000" spc="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i.e </a:t>
            </a:r>
            <a:r>
              <a:rPr dirty="0" sz="2000" spc="-5">
                <a:latin typeface="Tahoma"/>
                <a:cs typeface="Tahoma"/>
              </a:rPr>
              <a:t>4!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Tahoma"/>
                <a:cs typeface="Tahoma"/>
              </a:rPr>
              <a:t>Steps:</a:t>
            </a:r>
            <a:endParaRPr sz="20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3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800">
                <a:latin typeface="Tahoma"/>
                <a:cs typeface="Tahoma"/>
              </a:rPr>
              <a:t>4!</a:t>
            </a:r>
            <a:r>
              <a:rPr dirty="0" sz="1800" spc="-1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=</a:t>
            </a:r>
            <a:r>
              <a:rPr dirty="0" sz="1800" spc="-1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4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*</a:t>
            </a:r>
            <a:r>
              <a:rPr dirty="0" sz="1800" spc="-1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3</a:t>
            </a:r>
            <a:r>
              <a:rPr dirty="0" sz="1800" spc="-1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*</a:t>
            </a:r>
            <a:r>
              <a:rPr dirty="0" sz="1800" spc="-1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2</a:t>
            </a:r>
            <a:r>
              <a:rPr dirty="0" sz="1800" spc="-1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*</a:t>
            </a:r>
            <a:r>
              <a:rPr dirty="0" sz="1800" spc="-1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800">
                <a:latin typeface="Tahoma"/>
                <a:cs typeface="Tahoma"/>
              </a:rPr>
              <a:t>2!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=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2</a:t>
            </a:r>
            <a:r>
              <a:rPr dirty="0" sz="1800" spc="-1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*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3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800">
                <a:latin typeface="Tahoma"/>
                <a:cs typeface="Tahoma"/>
              </a:rPr>
              <a:t>0!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=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95425" y="220421"/>
            <a:ext cx="615378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How</a:t>
            </a:r>
            <a:r>
              <a:rPr dirty="0" spc="-45"/>
              <a:t> </a:t>
            </a:r>
            <a:r>
              <a:rPr dirty="0" spc="-5"/>
              <a:t>Recursive</a:t>
            </a:r>
            <a:r>
              <a:rPr dirty="0" spc="-45"/>
              <a:t> </a:t>
            </a:r>
            <a:r>
              <a:rPr dirty="0"/>
              <a:t>Works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612" y="228663"/>
            <a:ext cx="511175" cy="51276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2800" y="4343336"/>
            <a:ext cx="4441825" cy="210667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1174750"/>
            <a:ext cx="8719820" cy="5264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4356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Tahoma"/>
                <a:cs typeface="Tahoma"/>
              </a:rPr>
              <a:t>However,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when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written</a:t>
            </a:r>
            <a:r>
              <a:rPr dirty="0" sz="2000" spc="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correctly</a:t>
            </a:r>
            <a:r>
              <a:rPr dirty="0" sz="2000" spc="1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recursion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can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be</a:t>
            </a:r>
            <a:r>
              <a:rPr dirty="0" sz="2000" spc="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</a:t>
            </a:r>
            <a:r>
              <a:rPr dirty="0" sz="2000" spc="-5">
                <a:latin typeface="Tahoma"/>
                <a:cs typeface="Tahoma"/>
              </a:rPr>
              <a:t> very</a:t>
            </a:r>
            <a:r>
              <a:rPr dirty="0" sz="2000" spc="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efficient</a:t>
            </a:r>
            <a:r>
              <a:rPr dirty="0" sz="2000" spc="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and </a:t>
            </a:r>
            <a:r>
              <a:rPr dirty="0" sz="2000" spc="-6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mathematically-elegant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approach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to</a:t>
            </a:r>
            <a:r>
              <a:rPr dirty="0" sz="2000" spc="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programming.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Tahoma"/>
                <a:cs typeface="Tahoma"/>
              </a:rPr>
              <a:t>Sensible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Recursive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code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is</a:t>
            </a:r>
            <a:r>
              <a:rPr dirty="0" sz="2000" spc="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the</a:t>
            </a:r>
            <a:r>
              <a:rPr dirty="0" sz="2000" spc="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one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that</a:t>
            </a:r>
            <a:r>
              <a:rPr dirty="0" sz="2000" spc="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fulfills</a:t>
            </a:r>
            <a:r>
              <a:rPr dirty="0" sz="2000" spc="1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following</a:t>
            </a:r>
            <a:r>
              <a:rPr dirty="0" sz="200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requirements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800" spc="-5">
                <a:solidFill>
                  <a:srgbClr val="001F5F"/>
                </a:solidFill>
                <a:latin typeface="Tahoma"/>
                <a:cs typeface="Tahoma"/>
              </a:rPr>
              <a:t>It </a:t>
            </a:r>
            <a:r>
              <a:rPr dirty="0" sz="1800">
                <a:solidFill>
                  <a:srgbClr val="001F5F"/>
                </a:solidFill>
                <a:latin typeface="Tahoma"/>
                <a:cs typeface="Tahoma"/>
              </a:rPr>
              <a:t>must have a </a:t>
            </a:r>
            <a:r>
              <a:rPr dirty="0" sz="1800" spc="-5">
                <a:solidFill>
                  <a:srgbClr val="001F5F"/>
                </a:solidFill>
                <a:latin typeface="Tahoma"/>
                <a:cs typeface="Tahoma"/>
              </a:rPr>
              <a:t>case, whose result </a:t>
            </a:r>
            <a:r>
              <a:rPr dirty="0" sz="1800">
                <a:solidFill>
                  <a:srgbClr val="001F5F"/>
                </a:solidFill>
                <a:latin typeface="Tahoma"/>
                <a:cs typeface="Tahoma"/>
              </a:rPr>
              <a:t>is </a:t>
            </a:r>
            <a:r>
              <a:rPr dirty="0" sz="1800" spc="-5">
                <a:solidFill>
                  <a:srgbClr val="001F5F"/>
                </a:solidFill>
                <a:latin typeface="Tahoma"/>
                <a:cs typeface="Tahoma"/>
              </a:rPr>
              <a:t>known or computed without </a:t>
            </a:r>
            <a:r>
              <a:rPr dirty="0" sz="1800">
                <a:solidFill>
                  <a:srgbClr val="001F5F"/>
                </a:solidFill>
                <a:latin typeface="Tahoma"/>
                <a:cs typeface="Tahoma"/>
              </a:rPr>
              <a:t>any </a:t>
            </a:r>
            <a:r>
              <a:rPr dirty="0" sz="1800" spc="-5">
                <a:solidFill>
                  <a:srgbClr val="001F5F"/>
                </a:solidFill>
                <a:latin typeface="Tahoma"/>
                <a:cs typeface="Tahoma"/>
              </a:rPr>
              <a:t>recursive </a:t>
            </a:r>
            <a:r>
              <a:rPr dirty="0" sz="1800" spc="-55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Tahoma"/>
                <a:cs typeface="Tahoma"/>
              </a:rPr>
              <a:t>calling</a:t>
            </a:r>
            <a:r>
              <a:rPr dirty="0" sz="1800" spc="1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Tahoma"/>
                <a:cs typeface="Tahoma"/>
              </a:rPr>
              <a:t>-The</a:t>
            </a:r>
            <a:r>
              <a:rPr dirty="0" sz="1800" spc="-15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Tahoma"/>
                <a:cs typeface="Tahoma"/>
              </a:rPr>
              <a:t>BASE</a:t>
            </a:r>
            <a:r>
              <a:rPr dirty="0" sz="1800" spc="-15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001F5F"/>
                </a:solidFill>
                <a:latin typeface="Tahoma"/>
                <a:cs typeface="Tahoma"/>
              </a:rPr>
              <a:t>CASE.</a:t>
            </a:r>
            <a:endParaRPr sz="18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3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800">
                <a:solidFill>
                  <a:srgbClr val="001F5F"/>
                </a:solidFill>
                <a:latin typeface="Tahoma"/>
                <a:cs typeface="Tahoma"/>
              </a:rPr>
              <a:t>The</a:t>
            </a:r>
            <a:r>
              <a:rPr dirty="0" sz="1800" spc="-15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Tahoma"/>
                <a:cs typeface="Tahoma"/>
              </a:rPr>
              <a:t>BASE</a:t>
            </a:r>
            <a:r>
              <a:rPr dirty="0" sz="1800">
                <a:solidFill>
                  <a:srgbClr val="001F5F"/>
                </a:solidFill>
                <a:latin typeface="Tahoma"/>
                <a:cs typeface="Tahoma"/>
              </a:rPr>
              <a:t> CASE</a:t>
            </a:r>
            <a:r>
              <a:rPr dirty="0" sz="1800" spc="-2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001F5F"/>
                </a:solidFill>
                <a:latin typeface="Tahoma"/>
                <a:cs typeface="Tahoma"/>
              </a:rPr>
              <a:t>must</a:t>
            </a:r>
            <a:r>
              <a:rPr dirty="0" sz="1800" spc="-5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001F5F"/>
                </a:solidFill>
                <a:latin typeface="Tahoma"/>
                <a:cs typeface="Tahoma"/>
              </a:rPr>
              <a:t>be</a:t>
            </a:r>
            <a:r>
              <a:rPr dirty="0" sz="1800" spc="1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Tahoma"/>
                <a:cs typeface="Tahoma"/>
              </a:rPr>
              <a:t>reachable</a:t>
            </a:r>
            <a:r>
              <a:rPr dirty="0" sz="1800" spc="5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Tahoma"/>
                <a:cs typeface="Tahoma"/>
              </a:rPr>
              <a:t>for some</a:t>
            </a:r>
            <a:r>
              <a:rPr dirty="0" sz="180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Tahoma"/>
                <a:cs typeface="Tahoma"/>
              </a:rPr>
              <a:t>argument/parameter.</a:t>
            </a:r>
            <a:endParaRPr sz="18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3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800">
                <a:solidFill>
                  <a:srgbClr val="001F5F"/>
                </a:solidFill>
                <a:latin typeface="Tahoma"/>
                <a:cs typeface="Tahoma"/>
              </a:rPr>
              <a:t>it</a:t>
            </a:r>
            <a:r>
              <a:rPr dirty="0" sz="1800" spc="-5">
                <a:solidFill>
                  <a:srgbClr val="001F5F"/>
                </a:solidFill>
                <a:latin typeface="Tahoma"/>
                <a:cs typeface="Tahoma"/>
              </a:rPr>
              <a:t> also</a:t>
            </a:r>
            <a:r>
              <a:rPr dirty="0" sz="1800">
                <a:solidFill>
                  <a:srgbClr val="001F5F"/>
                </a:solidFill>
                <a:latin typeface="Tahoma"/>
                <a:cs typeface="Tahoma"/>
              </a:rPr>
              <a:t> have</a:t>
            </a:r>
            <a:r>
              <a:rPr dirty="0" sz="1800" spc="-15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001F5F"/>
                </a:solidFill>
                <a:latin typeface="Tahoma"/>
                <a:cs typeface="Tahoma"/>
              </a:rPr>
              <a:t>Recursive</a:t>
            </a:r>
            <a:r>
              <a:rPr dirty="0" sz="1800" spc="-15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001F5F"/>
                </a:solidFill>
                <a:latin typeface="Tahoma"/>
                <a:cs typeface="Tahoma"/>
              </a:rPr>
              <a:t>Case,</a:t>
            </a:r>
            <a:r>
              <a:rPr dirty="0" sz="1800" spc="5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Tahoma"/>
                <a:cs typeface="Tahoma"/>
              </a:rPr>
              <a:t>where </a:t>
            </a:r>
            <a:r>
              <a:rPr dirty="0" sz="1800">
                <a:solidFill>
                  <a:srgbClr val="001F5F"/>
                </a:solidFill>
                <a:latin typeface="Tahoma"/>
                <a:cs typeface="Tahoma"/>
              </a:rPr>
              <a:t>by </a:t>
            </a:r>
            <a:r>
              <a:rPr dirty="0" sz="1800" spc="-5">
                <a:solidFill>
                  <a:srgbClr val="001F5F"/>
                </a:solidFill>
                <a:latin typeface="Tahoma"/>
                <a:cs typeface="Tahoma"/>
              </a:rPr>
              <a:t>function</a:t>
            </a:r>
            <a:r>
              <a:rPr dirty="0" sz="1800" spc="-25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Tahoma"/>
                <a:cs typeface="Tahoma"/>
              </a:rPr>
              <a:t>calls</a:t>
            </a:r>
            <a:r>
              <a:rPr dirty="0" sz="1800" spc="-1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Tahoma"/>
                <a:cs typeface="Tahoma"/>
              </a:rPr>
              <a:t>itself.</a:t>
            </a:r>
            <a:endParaRPr sz="1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89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ahoma"/>
                <a:cs typeface="Tahoma"/>
              </a:rPr>
              <a:t>Example:</a:t>
            </a:r>
            <a:endParaRPr sz="2000">
              <a:latin typeface="Tahoma"/>
              <a:cs typeface="Tahoma"/>
            </a:endParaRPr>
          </a:p>
          <a:p>
            <a:pPr marL="1067435" marR="5586095" indent="-255270">
              <a:lnSpc>
                <a:spcPct val="120000"/>
              </a:lnSpc>
            </a:pPr>
            <a:r>
              <a:rPr dirty="0" sz="1600" spc="-5">
                <a:latin typeface="Tahoma"/>
                <a:cs typeface="Tahoma"/>
              </a:rPr>
              <a:t>def</a:t>
            </a:r>
            <a:r>
              <a:rPr dirty="0" sz="1600" spc="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factorial_recursive(n): </a:t>
            </a:r>
            <a:r>
              <a:rPr dirty="0" sz="1600" spc="-484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#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Base</a:t>
            </a:r>
            <a:r>
              <a:rPr dirty="0" sz="1600" spc="-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case: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1!</a:t>
            </a:r>
            <a:r>
              <a:rPr dirty="0" sz="1600" spc="-1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=</a:t>
            </a:r>
            <a:r>
              <a:rPr dirty="0" sz="160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1320165" marR="6671309" indent="-253365">
              <a:lnSpc>
                <a:spcPct val="120000"/>
              </a:lnSpc>
            </a:pPr>
            <a:r>
              <a:rPr dirty="0" sz="1600" spc="-5">
                <a:latin typeface="Tahoma"/>
                <a:cs typeface="Tahoma"/>
              </a:rPr>
              <a:t>if n == 1: </a:t>
            </a:r>
            <a:r>
              <a:rPr dirty="0" sz="1600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return</a:t>
            </a:r>
            <a:r>
              <a:rPr dirty="0" sz="1600" spc="-8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1067435">
              <a:lnSpc>
                <a:spcPct val="100000"/>
              </a:lnSpc>
              <a:spcBef>
                <a:spcPts val="390"/>
              </a:spcBef>
            </a:pPr>
            <a:r>
              <a:rPr dirty="0" sz="1600" spc="-5">
                <a:latin typeface="Tahoma"/>
                <a:cs typeface="Tahoma"/>
              </a:rPr>
              <a:t>#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Recursive</a:t>
            </a:r>
            <a:r>
              <a:rPr dirty="0" sz="160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case: n!</a:t>
            </a:r>
            <a:r>
              <a:rPr dirty="0" sz="1600" spc="1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=</a:t>
            </a:r>
            <a:r>
              <a:rPr dirty="0" sz="1600" spc="-1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n * (n-1)!</a:t>
            </a:r>
            <a:endParaRPr sz="1600">
              <a:latin typeface="Tahoma"/>
              <a:cs typeface="Tahoma"/>
            </a:endParaRPr>
          </a:p>
          <a:p>
            <a:pPr marL="1067435">
              <a:lnSpc>
                <a:spcPct val="100000"/>
              </a:lnSpc>
              <a:spcBef>
                <a:spcPts val="384"/>
              </a:spcBef>
            </a:pPr>
            <a:r>
              <a:rPr dirty="0" sz="1600" spc="-10">
                <a:latin typeface="Tahoma"/>
                <a:cs typeface="Tahoma"/>
              </a:rPr>
              <a:t>else:</a:t>
            </a:r>
            <a:endParaRPr sz="1600">
              <a:latin typeface="Tahoma"/>
              <a:cs typeface="Tahoma"/>
            </a:endParaRPr>
          </a:p>
          <a:p>
            <a:pPr algn="just" marL="812800" marR="4331335" indent="507365">
              <a:lnSpc>
                <a:spcPct val="120000"/>
              </a:lnSpc>
            </a:pPr>
            <a:r>
              <a:rPr dirty="0" sz="1600" spc="-10">
                <a:latin typeface="Tahoma"/>
                <a:cs typeface="Tahoma"/>
              </a:rPr>
              <a:t>return </a:t>
            </a:r>
            <a:r>
              <a:rPr dirty="0" sz="1600" spc="-5">
                <a:latin typeface="Tahoma"/>
                <a:cs typeface="Tahoma"/>
              </a:rPr>
              <a:t>n * factorial_recursive(n-1) </a:t>
            </a:r>
            <a:r>
              <a:rPr dirty="0" sz="1600" spc="-484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print("\n\n </a:t>
            </a:r>
            <a:r>
              <a:rPr dirty="0" sz="1600" spc="-10">
                <a:latin typeface="Tahoma"/>
                <a:cs typeface="Tahoma"/>
              </a:rPr>
              <a:t>Recursion </a:t>
            </a:r>
            <a:r>
              <a:rPr dirty="0" sz="1600" spc="-5">
                <a:latin typeface="Tahoma"/>
                <a:cs typeface="Tahoma"/>
              </a:rPr>
              <a:t>Example </a:t>
            </a:r>
            <a:r>
              <a:rPr dirty="0" sz="1600" spc="-10">
                <a:latin typeface="Tahoma"/>
                <a:cs typeface="Tahoma"/>
              </a:rPr>
              <a:t>Results") </a:t>
            </a:r>
            <a:r>
              <a:rPr dirty="0" sz="1600" spc="-484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factorial_recursive(6)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95425" y="220421"/>
            <a:ext cx="615378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How</a:t>
            </a:r>
            <a:r>
              <a:rPr dirty="0" spc="-45"/>
              <a:t> </a:t>
            </a:r>
            <a:r>
              <a:rPr dirty="0" spc="-5"/>
              <a:t>Recursive</a:t>
            </a:r>
            <a:r>
              <a:rPr dirty="0" spc="-45"/>
              <a:t> </a:t>
            </a:r>
            <a:r>
              <a:rPr dirty="0"/>
              <a:t>Works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612" y="228663"/>
            <a:ext cx="511175" cy="51276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Marty Stepp</dc:creator>
  <cp:keywords>Python</cp:keywords>
  <dc:title>CSE 142 Python Slides</dc:title>
  <dcterms:created xsi:type="dcterms:W3CDTF">2023-01-31T00:53:31Z</dcterms:created>
  <dcterms:modified xsi:type="dcterms:W3CDTF">2023-01-31T00:53:31Z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2020-04-05T00:00:00Z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2023-01-31T00:00:00Z</vt:filetime>
  </property>
</Properties>
</file>