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10884"/>
            <a:ext cx="12192000" cy="547370"/>
          </a:xfrm>
          <a:custGeom>
            <a:avLst/>
            <a:gdLst/>
            <a:ahLst/>
            <a:cxnLst/>
            <a:rect l="l" t="t" r="r" b="b"/>
            <a:pathLst>
              <a:path w="12192000" h="547370">
                <a:moveTo>
                  <a:pt x="0" y="547115"/>
                </a:moveTo>
                <a:lnTo>
                  <a:pt x="12192000" y="547115"/>
                </a:lnTo>
                <a:lnTo>
                  <a:pt x="12192000" y="0"/>
                </a:lnTo>
                <a:lnTo>
                  <a:pt x="0" y="0"/>
                </a:lnTo>
                <a:lnTo>
                  <a:pt x="0" y="547115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311265"/>
          </a:xfrm>
          <a:custGeom>
            <a:avLst/>
            <a:gdLst/>
            <a:ahLst/>
            <a:cxnLst/>
            <a:rect l="l" t="t" r="r" b="b"/>
            <a:pathLst>
              <a:path w="12192000" h="6311265">
                <a:moveTo>
                  <a:pt x="12192000" y="0"/>
                </a:moveTo>
                <a:lnTo>
                  <a:pt x="0" y="0"/>
                </a:lnTo>
                <a:lnTo>
                  <a:pt x="0" y="6310884"/>
                </a:lnTo>
                <a:lnTo>
                  <a:pt x="12192000" y="63108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6311265"/>
          </a:xfrm>
          <a:custGeom>
            <a:avLst/>
            <a:gdLst/>
            <a:ahLst/>
            <a:cxnLst/>
            <a:rect l="l" t="t" r="r" b="b"/>
            <a:pathLst>
              <a:path w="12192000" h="6311265">
                <a:moveTo>
                  <a:pt x="0" y="6310884"/>
                </a:moveTo>
                <a:lnTo>
                  <a:pt x="12192000" y="6310884"/>
                </a:lnTo>
                <a:lnTo>
                  <a:pt x="12192000" y="0"/>
                </a:lnTo>
                <a:lnTo>
                  <a:pt x="0" y="0"/>
                </a:lnTo>
                <a:lnTo>
                  <a:pt x="0" y="6310884"/>
                </a:lnTo>
                <a:close/>
              </a:path>
            </a:pathLst>
          </a:custGeom>
          <a:ln w="12192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61997" y="2346197"/>
            <a:ext cx="7668005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B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Course:</a:t>
            </a:r>
            <a:r>
              <a:rPr spc="-15" dirty="0"/>
              <a:t> </a:t>
            </a:r>
            <a:r>
              <a:rPr dirty="0"/>
              <a:t>Python</a:t>
            </a:r>
            <a:r>
              <a:rPr spc="-10" dirty="0"/>
              <a:t> Masterclass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B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</a:t>
            </a:r>
            <a:r>
              <a:rPr spc="-45" dirty="0"/>
              <a:t> </a:t>
            </a:r>
            <a:r>
              <a:rPr dirty="0"/>
              <a:t>PythonWhiz</a:t>
            </a:r>
            <a:r>
              <a:rPr spc="-25" dirty="0"/>
              <a:t> </a:t>
            </a:r>
            <a:r>
              <a:rPr spc="-5" dirty="0"/>
              <a:t>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9343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93434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B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Course:</a:t>
            </a:r>
            <a:r>
              <a:rPr spc="-15" dirty="0"/>
              <a:t> </a:t>
            </a:r>
            <a:r>
              <a:rPr dirty="0"/>
              <a:t>Python</a:t>
            </a:r>
            <a:r>
              <a:rPr spc="-10" dirty="0"/>
              <a:t> Masterclass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B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</a:t>
            </a:r>
            <a:r>
              <a:rPr spc="-45" dirty="0"/>
              <a:t> </a:t>
            </a:r>
            <a:r>
              <a:rPr dirty="0"/>
              <a:t>PythonWhiz</a:t>
            </a:r>
            <a:r>
              <a:rPr spc="-25" dirty="0"/>
              <a:t> </a:t>
            </a:r>
            <a:r>
              <a:rPr spc="-5" dirty="0"/>
              <a:t>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9343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B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Course:</a:t>
            </a:r>
            <a:r>
              <a:rPr spc="-15" dirty="0"/>
              <a:t> </a:t>
            </a:r>
            <a:r>
              <a:rPr dirty="0"/>
              <a:t>Python</a:t>
            </a:r>
            <a:r>
              <a:rPr spc="-10" dirty="0"/>
              <a:t> Masterclass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B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</a:t>
            </a:r>
            <a:r>
              <a:rPr spc="-45" dirty="0"/>
              <a:t> </a:t>
            </a:r>
            <a:r>
              <a:rPr dirty="0"/>
              <a:t>PythonWhiz</a:t>
            </a:r>
            <a:r>
              <a:rPr spc="-25" dirty="0"/>
              <a:t> </a:t>
            </a:r>
            <a:r>
              <a:rPr spc="-5" dirty="0"/>
              <a:t>2020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9343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B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Course:</a:t>
            </a:r>
            <a:r>
              <a:rPr spc="-15" dirty="0"/>
              <a:t> </a:t>
            </a:r>
            <a:r>
              <a:rPr dirty="0"/>
              <a:t>Python</a:t>
            </a:r>
            <a:r>
              <a:rPr spc="-10" dirty="0"/>
              <a:t> Masterclass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B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</a:t>
            </a:r>
            <a:r>
              <a:rPr spc="-45" dirty="0"/>
              <a:t> </a:t>
            </a:r>
            <a:r>
              <a:rPr dirty="0"/>
              <a:t>PythonWhiz</a:t>
            </a:r>
            <a:r>
              <a:rPr spc="-25" dirty="0"/>
              <a:t> </a:t>
            </a:r>
            <a:r>
              <a:rPr spc="-5" dirty="0"/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B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Course:</a:t>
            </a:r>
            <a:r>
              <a:rPr spc="-15" dirty="0"/>
              <a:t> </a:t>
            </a:r>
            <a:r>
              <a:rPr dirty="0"/>
              <a:t>Python</a:t>
            </a:r>
            <a:r>
              <a:rPr spc="-10" dirty="0"/>
              <a:t> Masterclass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B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</a:t>
            </a:r>
            <a:r>
              <a:rPr spc="-45" dirty="0"/>
              <a:t> </a:t>
            </a:r>
            <a:r>
              <a:rPr dirty="0"/>
              <a:t>PythonWhiz</a:t>
            </a:r>
            <a:r>
              <a:rPr spc="-25" dirty="0"/>
              <a:t> </a:t>
            </a:r>
            <a:r>
              <a:rPr spc="-5" dirty="0"/>
              <a:t>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1515" y="402716"/>
            <a:ext cx="410654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9343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4008" y="1906651"/>
            <a:ext cx="9416415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93434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1515" y="6465671"/>
            <a:ext cx="258826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B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Course:</a:t>
            </a:r>
            <a:r>
              <a:rPr spc="-15" dirty="0"/>
              <a:t> </a:t>
            </a:r>
            <a:r>
              <a:rPr dirty="0"/>
              <a:t>Python</a:t>
            </a:r>
            <a:r>
              <a:rPr spc="-10" dirty="0"/>
              <a:t> Masterclass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91150" y="6465671"/>
            <a:ext cx="191262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B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</a:t>
            </a:r>
            <a:r>
              <a:rPr spc="-45" dirty="0"/>
              <a:t> </a:t>
            </a:r>
            <a:r>
              <a:rPr dirty="0"/>
              <a:t>PythonWhiz</a:t>
            </a:r>
            <a:r>
              <a:rPr spc="-25" dirty="0"/>
              <a:t> </a:t>
            </a:r>
            <a:r>
              <a:rPr spc="-5" dirty="0"/>
              <a:t>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60597" y="2957017"/>
            <a:ext cx="56737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FD7113"/>
                </a:solidFill>
                <a:latin typeface="Calibri"/>
                <a:cs typeface="Calibri"/>
              </a:rPr>
              <a:t>Functions </a:t>
            </a:r>
            <a:r>
              <a:rPr sz="6000" b="1" dirty="0">
                <a:solidFill>
                  <a:srgbClr val="FD7113"/>
                </a:solidFill>
                <a:latin typeface="Calibri"/>
                <a:cs typeface="Calibri"/>
              </a:rPr>
              <a:t>–</a:t>
            </a:r>
            <a:r>
              <a:rPr sz="6000" b="1" spc="-20" dirty="0">
                <a:solidFill>
                  <a:srgbClr val="FD7113"/>
                </a:solidFill>
                <a:latin typeface="Calibri"/>
                <a:cs typeface="Calibri"/>
              </a:rPr>
              <a:t> </a:t>
            </a:r>
            <a:r>
              <a:rPr sz="6000" b="1" spc="-35" dirty="0">
                <a:solidFill>
                  <a:srgbClr val="FD7113"/>
                </a:solidFill>
                <a:latin typeface="Calibri"/>
                <a:cs typeface="Calibri"/>
              </a:rPr>
              <a:t>Part</a:t>
            </a:r>
            <a:r>
              <a:rPr sz="6000" b="1" spc="-15" dirty="0">
                <a:solidFill>
                  <a:srgbClr val="FD7113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D7113"/>
                </a:solidFill>
                <a:latin typeface="Calibri"/>
                <a:cs typeface="Calibri"/>
              </a:rPr>
              <a:t>1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15" y="402716"/>
            <a:ext cx="3508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Topic:</a:t>
            </a:r>
            <a:r>
              <a:rPr spc="-45" dirty="0"/>
              <a:t> </a:t>
            </a:r>
            <a:r>
              <a:rPr spc="-70" dirty="0"/>
              <a:t>Yet</a:t>
            </a:r>
            <a:r>
              <a:rPr spc="-40" dirty="0"/>
              <a:t> </a:t>
            </a:r>
            <a:r>
              <a:rPr dirty="0"/>
              <a:t>Another</a:t>
            </a:r>
            <a:r>
              <a:rPr spc="-25" dirty="0"/>
              <a:t> </a:t>
            </a:r>
            <a:r>
              <a:rPr dirty="0"/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8011" y="2193035"/>
            <a:ext cx="10246360" cy="1134110"/>
          </a:xfrm>
          <a:prstGeom prst="rect">
            <a:avLst/>
          </a:prstGeom>
          <a:solidFill>
            <a:srgbClr val="D9D4D4"/>
          </a:solidFill>
        </p:spPr>
        <p:txBody>
          <a:bodyPr vert="horz" wrap="square" lIns="0" tIns="1530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</a:t>
            </a:r>
            <a:r>
              <a:rPr sz="2400" spc="-3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add(a,b):</a:t>
            </a:r>
            <a:endParaRPr sz="2400">
              <a:latin typeface="Lucida Console"/>
              <a:cs typeface="Lucida Console"/>
            </a:endParaRPr>
          </a:p>
          <a:p>
            <a:pPr marL="829944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</a:t>
            </a:r>
            <a:r>
              <a:rPr sz="2400" spc="-5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a+b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986" y="1361694"/>
            <a:ext cx="2847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Let's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0986" y="3724097"/>
            <a:ext cx="48812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What's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21F1F"/>
                </a:solidFill>
                <a:latin typeface="Calibri"/>
                <a:cs typeface="Calibri"/>
              </a:rPr>
              <a:t>b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?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Those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parameters!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515" y="117094"/>
            <a:ext cx="22777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35" dirty="0"/>
              <a:t>Topic:</a:t>
            </a:r>
            <a:r>
              <a:rPr spc="-60" dirty="0"/>
              <a:t> </a:t>
            </a:r>
            <a:r>
              <a:rPr spc="-20" dirty="0"/>
              <a:t>Parameters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8011" y="2502407"/>
            <a:ext cx="10246360" cy="1132840"/>
          </a:xfrm>
          <a:prstGeom prst="rect">
            <a:avLst/>
          </a:prstGeom>
          <a:solidFill>
            <a:srgbClr val="D9D4D4"/>
          </a:solidFill>
        </p:spPr>
        <p:txBody>
          <a:bodyPr vert="horz" wrap="square" lIns="0" tIns="18415" rIns="0" bIns="0" rtlCol="0">
            <a:spAutoFit/>
          </a:bodyPr>
          <a:lstStyle/>
          <a:p>
            <a:pPr marL="829944" marR="4986020" indent="-737870">
              <a:lnSpc>
                <a:spcPts val="4320"/>
              </a:lnSpc>
              <a:spcBef>
                <a:spcPts val="145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 multiply(first, second): </a:t>
            </a:r>
            <a:r>
              <a:rPr sz="2400" spc="-143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first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*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second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986" y="1133982"/>
            <a:ext cx="96920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Variables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that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are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passed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function</a:t>
            </a:r>
            <a:r>
              <a:rPr sz="2400" spc="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-</a:t>
            </a:r>
            <a:r>
              <a:rPr sz="2400" spc="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think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them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as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placeholders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that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get </a:t>
            </a:r>
            <a:r>
              <a:rPr sz="2400" spc="-5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assigned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when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you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call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function.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986" y="3993007"/>
            <a:ext cx="4811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221F1F"/>
                </a:solidFill>
                <a:latin typeface="Calibri"/>
                <a:cs typeface="Calibri"/>
              </a:rPr>
              <a:t>You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can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call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your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parameters</a:t>
            </a:r>
            <a:r>
              <a:rPr sz="2400" spc="-4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anything!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8011" y="4553711"/>
            <a:ext cx="10246360" cy="1134110"/>
          </a:xfrm>
          <a:custGeom>
            <a:avLst/>
            <a:gdLst/>
            <a:ahLst/>
            <a:cxnLst/>
            <a:rect l="l" t="t" r="r" b="b"/>
            <a:pathLst>
              <a:path w="10246360" h="1134110">
                <a:moveTo>
                  <a:pt x="10245852" y="0"/>
                </a:moveTo>
                <a:lnTo>
                  <a:pt x="0" y="0"/>
                </a:lnTo>
                <a:lnTo>
                  <a:pt x="0" y="1133856"/>
                </a:lnTo>
                <a:lnTo>
                  <a:pt x="10245852" y="1133856"/>
                </a:lnTo>
                <a:lnTo>
                  <a:pt x="10245852" y="0"/>
                </a:lnTo>
                <a:close/>
              </a:path>
            </a:pathLst>
          </a:custGeom>
          <a:solidFill>
            <a:srgbClr val="D9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72439" y="4771675"/>
          <a:ext cx="3427095" cy="915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6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19">
                <a:tc>
                  <a:txBody>
                    <a:bodyPr/>
                    <a:lstStyle/>
                    <a:p>
                      <a:pPr marR="6350" algn="ctr">
                        <a:lnSpc>
                          <a:spcPts val="2375"/>
                        </a:lnSpc>
                      </a:pPr>
                      <a:r>
                        <a:rPr sz="2400" dirty="0">
                          <a:solidFill>
                            <a:srgbClr val="393434"/>
                          </a:solidFill>
                          <a:latin typeface="Lucida Console"/>
                          <a:cs typeface="Lucida Console"/>
                        </a:rPr>
                        <a:t>multiply(5,5)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D9D4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400" dirty="0">
                          <a:solidFill>
                            <a:srgbClr val="538235"/>
                          </a:solidFill>
                          <a:latin typeface="Lucida Console"/>
                          <a:cs typeface="Lucida Console"/>
                        </a:rPr>
                        <a:t>#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D9D4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375"/>
                        </a:lnSpc>
                      </a:pPr>
                      <a:r>
                        <a:rPr sz="2400" dirty="0">
                          <a:solidFill>
                            <a:srgbClr val="538235"/>
                          </a:solidFill>
                          <a:latin typeface="Lucida Console"/>
                          <a:cs typeface="Lucida Console"/>
                        </a:rPr>
                        <a:t>25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D9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17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dirty="0">
                          <a:solidFill>
                            <a:srgbClr val="393434"/>
                          </a:solidFill>
                          <a:latin typeface="Lucida Console"/>
                          <a:cs typeface="Lucida Console"/>
                        </a:rPr>
                        <a:t>multiply(2,2)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57150" marB="0">
                    <a:solidFill>
                      <a:srgbClr val="D9D4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dirty="0">
                          <a:solidFill>
                            <a:srgbClr val="538235"/>
                          </a:solidFill>
                          <a:latin typeface="Lucida Console"/>
                          <a:cs typeface="Lucida Console"/>
                        </a:rPr>
                        <a:t>#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57150" marB="0">
                    <a:solidFill>
                      <a:srgbClr val="D9D4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dirty="0">
                          <a:solidFill>
                            <a:srgbClr val="538235"/>
                          </a:solidFill>
                          <a:latin typeface="Lucida Console"/>
                          <a:cs typeface="Lucida Console"/>
                        </a:rPr>
                        <a:t>4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57150" marB="0">
                    <a:solidFill>
                      <a:srgbClr val="D9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Topic:</a:t>
            </a:r>
            <a:r>
              <a:rPr spc="-45" dirty="0"/>
              <a:t> </a:t>
            </a:r>
            <a:r>
              <a:rPr dirty="0"/>
              <a:t>Common</a:t>
            </a:r>
            <a:r>
              <a:rPr spc="-60" dirty="0"/>
              <a:t> </a:t>
            </a:r>
            <a:r>
              <a:rPr spc="-10" dirty="0"/>
              <a:t>Return</a:t>
            </a:r>
            <a:r>
              <a:rPr spc="-20" dirty="0"/>
              <a:t> </a:t>
            </a:r>
            <a:r>
              <a:rPr spc="-15" dirty="0"/>
              <a:t>Mistakes</a:t>
            </a:r>
          </a:p>
        </p:txBody>
      </p:sp>
      <p:sp>
        <p:nvSpPr>
          <p:cNvPr id="5" name="object 5"/>
          <p:cNvSpPr/>
          <p:nvPr/>
        </p:nvSpPr>
        <p:spPr>
          <a:xfrm>
            <a:off x="858011" y="1909572"/>
            <a:ext cx="10246360" cy="2308860"/>
          </a:xfrm>
          <a:custGeom>
            <a:avLst/>
            <a:gdLst/>
            <a:ahLst/>
            <a:cxnLst/>
            <a:rect l="l" t="t" r="r" b="b"/>
            <a:pathLst>
              <a:path w="10246360" h="2308860">
                <a:moveTo>
                  <a:pt x="10245852" y="0"/>
                </a:moveTo>
                <a:lnTo>
                  <a:pt x="0" y="0"/>
                </a:lnTo>
                <a:lnTo>
                  <a:pt x="0" y="2308860"/>
                </a:lnTo>
                <a:lnTo>
                  <a:pt x="10245852" y="2308860"/>
                </a:lnTo>
                <a:lnTo>
                  <a:pt x="10245852" y="0"/>
                </a:lnTo>
                <a:close/>
              </a:path>
            </a:pathLst>
          </a:custGeom>
          <a:solidFill>
            <a:srgbClr val="D9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13242" y="2657678"/>
            <a:ext cx="1485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numb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e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rs: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7957" y="2657678"/>
            <a:ext cx="13004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for</a:t>
            </a:r>
            <a:r>
              <a:rPr sz="2400" spc="-8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num</a:t>
            </a:r>
            <a:endParaRPr sz="2400">
              <a:latin typeface="Lucida Console"/>
              <a:cs typeface="Lucida Console"/>
            </a:endParaRPr>
          </a:p>
          <a:p>
            <a:pPr marL="735965">
              <a:lnSpc>
                <a:spcPct val="100000"/>
              </a:lnSpc>
              <a:spcBef>
                <a:spcPts val="5"/>
              </a:spcBef>
            </a:pP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if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0366" y="1926463"/>
            <a:ext cx="53543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7235" marR="5080" indent="-73787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 sum_odd_numbers(numbers): </a:t>
            </a:r>
            <a:r>
              <a:rPr sz="2400" spc="-143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total</a:t>
            </a:r>
            <a:r>
              <a:rPr sz="2400" spc="-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=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0</a:t>
            </a:r>
            <a:endParaRPr sz="2400">
              <a:latin typeface="Lucida Console"/>
              <a:cs typeface="Lucida Console"/>
            </a:endParaRPr>
          </a:p>
          <a:p>
            <a:pPr marR="2767965" algn="r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in</a:t>
            </a:r>
            <a:endParaRPr sz="2400">
              <a:latin typeface="Lucida Console"/>
              <a:cs typeface="Lucida Console"/>
            </a:endParaRPr>
          </a:p>
          <a:p>
            <a:pPr marR="2765425" algn="r">
              <a:lnSpc>
                <a:spcPct val="100000"/>
              </a:lnSpc>
            </a:pP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num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5579" y="3023996"/>
            <a:ext cx="1671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%</a:t>
            </a:r>
            <a:r>
              <a:rPr sz="2400" spc="-4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2</a:t>
            </a:r>
            <a:r>
              <a:rPr sz="2400" spc="-2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!=</a:t>
            </a:r>
            <a:r>
              <a:rPr sz="2400" spc="-2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0: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0986" y="1316863"/>
            <a:ext cx="3466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1.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Return</a:t>
            </a:r>
            <a:r>
              <a:rPr sz="2400" spc="-4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too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early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7666" y="3389757"/>
            <a:ext cx="4446905" cy="1504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0" marR="5080" indent="73787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total</a:t>
            </a:r>
            <a:r>
              <a:rPr sz="2400" spc="-4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+=</a:t>
            </a:r>
            <a:r>
              <a:rPr sz="2400" spc="-4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num </a:t>
            </a:r>
            <a:r>
              <a:rPr sz="2400" spc="-143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</a:t>
            </a:r>
            <a:r>
              <a:rPr sz="2400" spc="-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total</a:t>
            </a:r>
            <a:endParaRPr sz="2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What’s</a:t>
            </a:r>
            <a:r>
              <a:rPr sz="2400" spc="-3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wrong</a:t>
            </a:r>
            <a:r>
              <a:rPr sz="2400" spc="-5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here?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Topic:</a:t>
            </a:r>
            <a:r>
              <a:rPr spc="-45" dirty="0"/>
              <a:t> </a:t>
            </a:r>
            <a:r>
              <a:rPr dirty="0"/>
              <a:t>Common</a:t>
            </a:r>
            <a:r>
              <a:rPr spc="-60" dirty="0"/>
              <a:t> </a:t>
            </a:r>
            <a:r>
              <a:rPr spc="-10" dirty="0"/>
              <a:t>Return</a:t>
            </a:r>
            <a:r>
              <a:rPr spc="-20" dirty="0"/>
              <a:t> </a:t>
            </a:r>
            <a:r>
              <a:rPr spc="-15" dirty="0"/>
              <a:t>Mistakes</a:t>
            </a:r>
          </a:p>
        </p:txBody>
      </p:sp>
      <p:sp>
        <p:nvSpPr>
          <p:cNvPr id="5" name="object 5"/>
          <p:cNvSpPr/>
          <p:nvPr/>
        </p:nvSpPr>
        <p:spPr>
          <a:xfrm>
            <a:off x="858011" y="1909572"/>
            <a:ext cx="10246360" cy="1938655"/>
          </a:xfrm>
          <a:custGeom>
            <a:avLst/>
            <a:gdLst/>
            <a:ahLst/>
            <a:cxnLst/>
            <a:rect l="l" t="t" r="r" b="b"/>
            <a:pathLst>
              <a:path w="10246360" h="1938654">
                <a:moveTo>
                  <a:pt x="10245852" y="0"/>
                </a:moveTo>
                <a:lnTo>
                  <a:pt x="0" y="0"/>
                </a:lnTo>
                <a:lnTo>
                  <a:pt x="0" y="1938527"/>
                </a:lnTo>
                <a:lnTo>
                  <a:pt x="10245852" y="1938527"/>
                </a:lnTo>
                <a:lnTo>
                  <a:pt x="10245852" y="0"/>
                </a:lnTo>
                <a:close/>
              </a:path>
            </a:pathLst>
          </a:custGeom>
          <a:solidFill>
            <a:srgbClr val="D9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15718" y="2657678"/>
            <a:ext cx="749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T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rue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7957" y="2657678"/>
            <a:ext cx="18561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5965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return</a:t>
            </a:r>
            <a:endParaRPr sz="2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else:</a:t>
            </a:r>
            <a:endParaRPr sz="2400">
              <a:latin typeface="Lucida Console"/>
              <a:cs typeface="Lucida Console"/>
            </a:endParaRPr>
          </a:p>
          <a:p>
            <a:pPr marL="735965">
              <a:lnSpc>
                <a:spcPct val="100000"/>
              </a:lnSpc>
            </a:pP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return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5720" y="3389757"/>
            <a:ext cx="933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F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alse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0986" y="1316863"/>
            <a:ext cx="437070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2.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Use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unnecessary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“else”</a:t>
            </a:r>
            <a:endParaRPr sz="2400">
              <a:latin typeface="Calibri"/>
              <a:cs typeface="Calibri"/>
            </a:endParaRPr>
          </a:p>
          <a:p>
            <a:pPr marL="856615" marR="5080" indent="-737870">
              <a:lnSpc>
                <a:spcPct val="100000"/>
              </a:lnSpc>
              <a:spcBef>
                <a:spcPts val="192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 is_odd_number(num): </a:t>
            </a:r>
            <a:r>
              <a:rPr sz="2400" spc="-143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if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num</a:t>
            </a:r>
            <a:r>
              <a:rPr sz="2400" spc="-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%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2</a:t>
            </a:r>
            <a:r>
              <a:rPr sz="2400" spc="-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!=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0: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8011" y="4008120"/>
            <a:ext cx="10246360" cy="1569720"/>
          </a:xfrm>
          <a:prstGeom prst="rect">
            <a:avLst/>
          </a:prstGeom>
          <a:solidFill>
            <a:srgbClr val="D9D4D4"/>
          </a:solidFill>
        </p:spPr>
        <p:txBody>
          <a:bodyPr vert="horz" wrap="square" lIns="0" tIns="29845" rIns="0" bIns="0" rtlCol="0">
            <a:spAutoFit/>
          </a:bodyPr>
          <a:lstStyle/>
          <a:p>
            <a:pPr marL="829944" marR="5906770" indent="-737870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 is_odd_number(num): </a:t>
            </a:r>
            <a:r>
              <a:rPr sz="2400" spc="-143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if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num</a:t>
            </a:r>
            <a:r>
              <a:rPr sz="2400" spc="-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%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2</a:t>
            </a:r>
            <a:r>
              <a:rPr sz="2400" spc="-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!=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0:</a:t>
            </a:r>
            <a:endParaRPr sz="2400">
              <a:latin typeface="Lucida Console"/>
              <a:cs typeface="Lucida Console"/>
            </a:endParaRPr>
          </a:p>
          <a:p>
            <a:pPr marL="829944" marR="6644005" indent="735965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</a:t>
            </a:r>
            <a:r>
              <a:rPr sz="2400" spc="-6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True </a:t>
            </a:r>
            <a:r>
              <a:rPr sz="2400" spc="-143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</a:t>
            </a:r>
            <a:r>
              <a:rPr sz="2400" spc="-1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False</a:t>
            </a:r>
            <a:endParaRPr sz="24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15" y="402716"/>
            <a:ext cx="3327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Topic:</a:t>
            </a:r>
            <a:r>
              <a:rPr spc="-40" dirty="0"/>
              <a:t> </a:t>
            </a:r>
            <a:r>
              <a:rPr dirty="0"/>
              <a:t>Naming</a:t>
            </a:r>
            <a:r>
              <a:rPr spc="-45" dirty="0"/>
              <a:t> </a:t>
            </a:r>
            <a:r>
              <a:rPr spc="-20" dirty="0"/>
              <a:t>Parameters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8011" y="1909572"/>
            <a:ext cx="10246360" cy="1201420"/>
          </a:xfrm>
          <a:prstGeom prst="rect">
            <a:avLst/>
          </a:prstGeom>
          <a:solidFill>
            <a:srgbClr val="D9D4D4"/>
          </a:solidFill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#</a:t>
            </a:r>
            <a:r>
              <a:rPr sz="2400" spc="-25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Not</a:t>
            </a:r>
            <a:r>
              <a:rPr sz="2400" spc="-20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great</a:t>
            </a:r>
            <a:endParaRPr sz="2400">
              <a:latin typeface="Lucida Console"/>
              <a:cs typeface="Lucida Console"/>
            </a:endParaRPr>
          </a:p>
          <a:p>
            <a:pPr marL="829944" marR="568960" indent="-737870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</a:t>
            </a:r>
            <a:r>
              <a:rPr sz="2400" spc="144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print_full_name(string1,</a:t>
            </a:r>
            <a:r>
              <a:rPr sz="2400" spc="144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string2): 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return(f"Your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full name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is</a:t>
            </a:r>
            <a:r>
              <a:rPr sz="2400" spc="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{string1}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{string2}")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8011" y="3550920"/>
            <a:ext cx="10246360" cy="1940560"/>
          </a:xfrm>
          <a:custGeom>
            <a:avLst/>
            <a:gdLst/>
            <a:ahLst/>
            <a:cxnLst/>
            <a:rect l="l" t="t" r="r" b="b"/>
            <a:pathLst>
              <a:path w="10246360" h="1940560">
                <a:moveTo>
                  <a:pt x="10245852" y="0"/>
                </a:moveTo>
                <a:lnTo>
                  <a:pt x="0" y="0"/>
                </a:lnTo>
                <a:lnTo>
                  <a:pt x="0" y="1940052"/>
                </a:lnTo>
                <a:lnTo>
                  <a:pt x="10245852" y="1940052"/>
                </a:lnTo>
                <a:lnTo>
                  <a:pt x="10245852" y="0"/>
                </a:lnTo>
                <a:close/>
              </a:path>
            </a:pathLst>
          </a:custGeom>
          <a:solidFill>
            <a:srgbClr val="D9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0366" y="3568700"/>
            <a:ext cx="79355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#</a:t>
            </a:r>
            <a:r>
              <a:rPr sz="2400" spc="-55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2400" spc="5" dirty="0">
                <a:solidFill>
                  <a:srgbClr val="538235"/>
                </a:solidFill>
                <a:latin typeface="Lucida Console"/>
                <a:cs typeface="Lucida Console"/>
              </a:rPr>
              <a:t>Better</a:t>
            </a:r>
            <a:endParaRPr sz="2400">
              <a:latin typeface="Lucida Console"/>
              <a:cs typeface="Lucida Console"/>
            </a:endParaRPr>
          </a:p>
          <a:p>
            <a:pPr marL="737235" marR="5080" indent="-737870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</a:t>
            </a:r>
            <a:r>
              <a:rPr sz="2400" spc="1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print_full_name(first_name,</a:t>
            </a:r>
            <a:r>
              <a:rPr sz="2400" spc="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last_name): </a:t>
            </a:r>
            <a:r>
              <a:rPr sz="2400" spc="-143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return(f"Your full name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is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{first_name}</a:t>
            </a:r>
            <a:endParaRPr sz="2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{last_name}")</a:t>
            </a:r>
            <a:endParaRPr sz="24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15" y="402716"/>
            <a:ext cx="4065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Topic:</a:t>
            </a:r>
            <a:r>
              <a:rPr spc="-30" dirty="0"/>
              <a:t> </a:t>
            </a:r>
            <a:r>
              <a:rPr spc="-20" dirty="0"/>
              <a:t>Parameters</a:t>
            </a:r>
            <a:r>
              <a:rPr spc="-35" dirty="0"/>
              <a:t> </a:t>
            </a:r>
            <a:r>
              <a:rPr spc="-5" dirty="0"/>
              <a:t>vs</a:t>
            </a:r>
            <a:r>
              <a:rPr spc="-15" dirty="0"/>
              <a:t> </a:t>
            </a:r>
            <a:r>
              <a:rPr spc="-10" dirty="0"/>
              <a:t>Arguments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1946" y="1714627"/>
            <a:ext cx="9404985" cy="27692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21F1F"/>
                </a:solidFill>
                <a:latin typeface="Calibri"/>
                <a:cs typeface="Calibri"/>
              </a:rPr>
              <a:t>parameter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variable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in a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method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definition.</a:t>
            </a:r>
            <a:endParaRPr sz="2400">
              <a:latin typeface="Calibri"/>
              <a:cs typeface="Calibri"/>
            </a:endParaRPr>
          </a:p>
          <a:p>
            <a:pPr marL="355600" marR="267335" indent="-342900">
              <a:lnSpc>
                <a:spcPts val="4320"/>
              </a:lnSpc>
              <a:spcBef>
                <a:spcPts val="3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When a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method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called,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221F1F"/>
                </a:solidFill>
                <a:latin typeface="Calibri"/>
                <a:cs typeface="Calibri"/>
              </a:rPr>
              <a:t>arguments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are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data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you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pass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into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method's</a:t>
            </a:r>
            <a:r>
              <a:rPr sz="2400" spc="-3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21F1F"/>
                </a:solidFill>
                <a:latin typeface="Calibri"/>
                <a:cs typeface="Calibri"/>
              </a:rPr>
              <a:t>parameters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b="1" spc="-20" dirty="0">
                <a:solidFill>
                  <a:srgbClr val="221F1F"/>
                </a:solidFill>
                <a:latin typeface="Calibri"/>
                <a:cs typeface="Calibri"/>
              </a:rPr>
              <a:t>Parameter</a:t>
            </a:r>
            <a:r>
              <a:rPr sz="2400" b="1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variable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in the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declaration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221F1F"/>
                </a:solidFill>
                <a:latin typeface="Calibri"/>
                <a:cs typeface="Calibri"/>
              </a:rPr>
              <a:t>Argument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actual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value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this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variable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that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gets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passed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15" y="402716"/>
            <a:ext cx="327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Topic: </a:t>
            </a:r>
            <a:r>
              <a:rPr spc="-10" dirty="0"/>
              <a:t>Default</a:t>
            </a:r>
            <a:r>
              <a:rPr spc="-25" dirty="0"/>
              <a:t> </a:t>
            </a:r>
            <a:r>
              <a:rPr spc="-20" dirty="0"/>
              <a:t>Parameters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8011" y="1367027"/>
            <a:ext cx="10246360" cy="1569720"/>
          </a:xfrm>
          <a:prstGeom prst="rect">
            <a:avLst/>
          </a:prstGeom>
          <a:solidFill>
            <a:srgbClr val="D9D4D4"/>
          </a:solidFill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</a:t>
            </a:r>
            <a:r>
              <a:rPr sz="2400" spc="-4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add(a,b):</a:t>
            </a:r>
            <a:endParaRPr sz="2400">
              <a:latin typeface="Lucida Console"/>
              <a:cs typeface="Lucida Console"/>
            </a:endParaRPr>
          </a:p>
          <a:p>
            <a:pPr marL="829944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</a:t>
            </a:r>
            <a:r>
              <a:rPr sz="2400" spc="-5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a+b</a:t>
            </a:r>
            <a:endParaRPr sz="2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Lucida Console"/>
              <a:cs typeface="Lucida Console"/>
            </a:endParaRPr>
          </a:p>
          <a:p>
            <a:pPr marL="92075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add()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#</a:t>
            </a:r>
            <a:r>
              <a:rPr sz="2400" spc="-15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does</a:t>
            </a:r>
            <a:r>
              <a:rPr sz="2400" spc="-5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not</a:t>
            </a:r>
            <a:r>
              <a:rPr sz="2400" spc="-15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work!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8011" y="3415284"/>
            <a:ext cx="10246360" cy="1938655"/>
          </a:xfrm>
          <a:prstGeom prst="rect">
            <a:avLst/>
          </a:prstGeom>
          <a:solidFill>
            <a:srgbClr val="D9D4D4"/>
          </a:solidFill>
        </p:spPr>
        <p:txBody>
          <a:bodyPr vert="horz" wrap="square" lIns="0" tIns="29845" rIns="0" bIns="0" rtlCol="0">
            <a:spAutoFit/>
          </a:bodyPr>
          <a:lstStyle/>
          <a:p>
            <a:pPr marL="829944" marR="6459220" indent="-737870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 add(a=10, b=20): </a:t>
            </a:r>
            <a:r>
              <a:rPr sz="2400" spc="-143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 a+b</a:t>
            </a:r>
            <a:endParaRPr sz="2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Lucida Console"/>
              <a:cs typeface="Lucida Console"/>
            </a:endParaRPr>
          </a:p>
          <a:p>
            <a:pPr marL="92075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add()</a:t>
            </a:r>
            <a:r>
              <a:rPr sz="2400" spc="-2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#</a:t>
            </a:r>
            <a:r>
              <a:rPr sz="2400" spc="-3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30</a:t>
            </a:r>
            <a:endParaRPr sz="2400">
              <a:latin typeface="Lucida Console"/>
              <a:cs typeface="Lucida Console"/>
            </a:endParaRPr>
          </a:p>
          <a:p>
            <a:pPr marL="92075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add(1,10)</a:t>
            </a:r>
            <a:r>
              <a:rPr sz="2400" spc="-2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#</a:t>
            </a:r>
            <a:r>
              <a:rPr sz="2400" spc="-15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2400" spc="5" dirty="0">
                <a:solidFill>
                  <a:srgbClr val="538235"/>
                </a:solidFill>
                <a:latin typeface="Lucida Console"/>
                <a:cs typeface="Lucida Console"/>
              </a:rPr>
              <a:t>11</a:t>
            </a:r>
            <a:endParaRPr sz="24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15" y="402716"/>
            <a:ext cx="4646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95979" algn="l"/>
              </a:tabLst>
            </a:pPr>
            <a:r>
              <a:rPr spc="-35" dirty="0"/>
              <a:t>Topic:</a:t>
            </a:r>
            <a:r>
              <a:rPr spc="-5" dirty="0"/>
              <a:t> </a:t>
            </a:r>
            <a:r>
              <a:rPr spc="-10" dirty="0"/>
              <a:t>Default</a:t>
            </a:r>
            <a:r>
              <a:rPr spc="5" dirty="0"/>
              <a:t> </a:t>
            </a:r>
            <a:r>
              <a:rPr spc="-20" dirty="0"/>
              <a:t>Parameters	</a:t>
            </a:r>
            <a:r>
              <a:rPr dirty="0"/>
              <a:t>-</a:t>
            </a:r>
            <a:r>
              <a:rPr spc="-90" dirty="0"/>
              <a:t> </a:t>
            </a:r>
            <a:r>
              <a:rPr spc="-5" dirty="0"/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929639" y="1167383"/>
            <a:ext cx="10246360" cy="4523740"/>
          </a:xfrm>
          <a:custGeom>
            <a:avLst/>
            <a:gdLst/>
            <a:ahLst/>
            <a:cxnLst/>
            <a:rect l="l" t="t" r="r" b="b"/>
            <a:pathLst>
              <a:path w="10246360" h="4523740">
                <a:moveTo>
                  <a:pt x="10245852" y="0"/>
                </a:moveTo>
                <a:lnTo>
                  <a:pt x="0" y="0"/>
                </a:lnTo>
                <a:lnTo>
                  <a:pt x="0" y="4523232"/>
                </a:lnTo>
                <a:lnTo>
                  <a:pt x="10245852" y="4523232"/>
                </a:lnTo>
                <a:lnTo>
                  <a:pt x="10245852" y="0"/>
                </a:lnTo>
                <a:close/>
              </a:path>
            </a:pathLst>
          </a:custGeom>
          <a:solidFill>
            <a:srgbClr val="D9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8684" y="1183385"/>
            <a:ext cx="85007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954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show_information(first_name="Colt", </a:t>
            </a:r>
            <a:r>
              <a:rPr sz="2400" spc="-143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is_instructor=False):</a:t>
            </a:r>
            <a:endParaRPr sz="2400">
              <a:latin typeface="Lucida Console"/>
              <a:cs typeface="Lucida Console"/>
            </a:endParaRPr>
          </a:p>
          <a:p>
            <a:pPr marL="749935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if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first_name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==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"Colt"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and</a:t>
            </a:r>
            <a:r>
              <a:rPr sz="2400" spc="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is_instructor: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2342" y="2280920"/>
            <a:ext cx="3712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</a:t>
            </a:r>
            <a:r>
              <a:rPr sz="2400" spc="-2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"Welcome</a:t>
            </a:r>
            <a:r>
              <a:rPr sz="2400" spc="-2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back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4166" y="2280920"/>
            <a:ext cx="18694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instructor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0545" y="2280920"/>
            <a:ext cx="1132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Colt!"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6250" y="2646679"/>
            <a:ext cx="3341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elif</a:t>
            </a:r>
            <a:r>
              <a:rPr sz="2400" spc="-4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first_name</a:t>
            </a:r>
            <a:r>
              <a:rPr sz="2400" spc="-1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==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6344" y="2646679"/>
            <a:ext cx="1313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"C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o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l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t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":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684" y="3012135"/>
            <a:ext cx="813371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return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393434"/>
                </a:solidFill>
                <a:latin typeface="Lucida Console"/>
                <a:cs typeface="Lucida Console"/>
              </a:rPr>
              <a:t>"I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really</a:t>
            </a:r>
            <a:r>
              <a:rPr sz="2400" spc="-1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thought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you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393434"/>
                </a:solidFill>
                <a:latin typeface="Lucida Console"/>
                <a:cs typeface="Lucida Console"/>
              </a:rPr>
              <a:t>were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an</a:t>
            </a:r>
            <a:endParaRPr sz="2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instructor..."</a:t>
            </a:r>
            <a:endParaRPr sz="2400">
              <a:latin typeface="Lucida Console"/>
              <a:cs typeface="Lucida Console"/>
            </a:endParaRPr>
          </a:p>
          <a:p>
            <a:pPr marL="749935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</a:t>
            </a:r>
            <a:r>
              <a:rPr sz="2400" spc="-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f"Hello</a:t>
            </a:r>
            <a:r>
              <a:rPr sz="2400" spc="-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{first_name}!"</a:t>
            </a:r>
            <a:endParaRPr sz="2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show_information() </a:t>
            </a:r>
            <a:r>
              <a:rPr sz="1200" dirty="0">
                <a:solidFill>
                  <a:srgbClr val="538235"/>
                </a:solidFill>
                <a:latin typeface="Lucida Console"/>
                <a:cs typeface="Lucida Console"/>
              </a:rPr>
              <a:t>#</a:t>
            </a:r>
            <a:r>
              <a:rPr sz="1200" spc="-10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538235"/>
                </a:solidFill>
                <a:latin typeface="Lucida Console"/>
                <a:cs typeface="Lucida Console"/>
              </a:rPr>
              <a:t>"I really</a:t>
            </a:r>
            <a:r>
              <a:rPr sz="1200" spc="-10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538235"/>
                </a:solidFill>
                <a:latin typeface="Lucida Console"/>
                <a:cs typeface="Lucida Console"/>
              </a:rPr>
              <a:t>thought </a:t>
            </a:r>
            <a:r>
              <a:rPr sz="1200" spc="-5" dirty="0">
                <a:solidFill>
                  <a:srgbClr val="538235"/>
                </a:solidFill>
                <a:latin typeface="Lucida Console"/>
                <a:cs typeface="Lucida Console"/>
              </a:rPr>
              <a:t>you</a:t>
            </a:r>
            <a:r>
              <a:rPr sz="1200" spc="5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538235"/>
                </a:solidFill>
                <a:latin typeface="Lucida Console"/>
                <a:cs typeface="Lucida Console"/>
              </a:rPr>
              <a:t>were an </a:t>
            </a:r>
            <a:r>
              <a:rPr sz="1200" spc="-5" dirty="0">
                <a:solidFill>
                  <a:srgbClr val="538235"/>
                </a:solidFill>
                <a:latin typeface="Lucida Console"/>
                <a:cs typeface="Lucida Console"/>
              </a:rPr>
              <a:t>instructor..."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8684" y="4841875"/>
            <a:ext cx="6657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show_information(is_instructor=True)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26120" y="4994275"/>
            <a:ext cx="3061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38235"/>
                </a:solidFill>
                <a:latin typeface="Lucida Console"/>
                <a:cs typeface="Lucida Console"/>
              </a:rPr>
              <a:t>#</a:t>
            </a:r>
            <a:r>
              <a:rPr sz="1200" spc="-15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538235"/>
                </a:solidFill>
                <a:latin typeface="Lucida Console"/>
                <a:cs typeface="Lucida Console"/>
              </a:rPr>
              <a:t>"Welcome</a:t>
            </a:r>
            <a:r>
              <a:rPr sz="1200" spc="-10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538235"/>
                </a:solidFill>
                <a:latin typeface="Lucida Console"/>
                <a:cs typeface="Lucida Console"/>
              </a:rPr>
              <a:t>back </a:t>
            </a:r>
            <a:r>
              <a:rPr sz="1200" spc="-5" dirty="0">
                <a:solidFill>
                  <a:srgbClr val="538235"/>
                </a:solidFill>
                <a:latin typeface="Lucida Console"/>
                <a:cs typeface="Lucida Console"/>
              </a:rPr>
              <a:t>instructor</a:t>
            </a:r>
            <a:r>
              <a:rPr sz="1200" spc="-10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538235"/>
                </a:solidFill>
                <a:latin typeface="Lucida Console"/>
                <a:cs typeface="Lucida Console"/>
              </a:rPr>
              <a:t>Colt!"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8684" y="5207634"/>
            <a:ext cx="4631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show_information('Molly')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99201" y="5360034"/>
            <a:ext cx="1313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38235"/>
                </a:solidFill>
                <a:latin typeface="Lucida Console"/>
                <a:cs typeface="Lucida Console"/>
              </a:rPr>
              <a:t>#</a:t>
            </a:r>
            <a:r>
              <a:rPr sz="1200" spc="-55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538235"/>
                </a:solidFill>
                <a:latin typeface="Lucida Console"/>
                <a:cs typeface="Lucida Console"/>
              </a:rPr>
              <a:t>Hello</a:t>
            </a:r>
            <a:r>
              <a:rPr sz="1200" spc="-50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538235"/>
                </a:solidFill>
                <a:latin typeface="Lucida Console"/>
                <a:cs typeface="Lucida Console"/>
              </a:rPr>
              <a:t>Molly!</a:t>
            </a:r>
            <a:endParaRPr sz="12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15" y="402716"/>
            <a:ext cx="4712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Topic: </a:t>
            </a:r>
            <a:r>
              <a:rPr spc="-20" dirty="0"/>
              <a:t>Why</a:t>
            </a:r>
            <a:r>
              <a:rPr spc="-10" dirty="0"/>
              <a:t> </a:t>
            </a:r>
            <a:r>
              <a:rPr spc="-15" dirty="0"/>
              <a:t>have </a:t>
            </a:r>
            <a:r>
              <a:rPr spc="-10" dirty="0"/>
              <a:t>default </a:t>
            </a:r>
            <a:r>
              <a:rPr spc="-15" dirty="0"/>
              <a:t>Parameters?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0234" y="2427178"/>
            <a:ext cx="5274310" cy="167258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Allows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you</a:t>
            </a:r>
            <a:r>
              <a:rPr sz="2400" spc="-3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be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more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defensive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Avoids errors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with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incorrect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parameters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More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readable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examples!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15" y="402716"/>
            <a:ext cx="5045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Topic: </a:t>
            </a:r>
            <a:r>
              <a:rPr spc="-10" dirty="0"/>
              <a:t>What </a:t>
            </a:r>
            <a:r>
              <a:rPr spc="-5" dirty="0"/>
              <a:t>can</a:t>
            </a:r>
            <a:r>
              <a:rPr spc="-30" dirty="0"/>
              <a:t> </a:t>
            </a:r>
            <a:r>
              <a:rPr spc="-10" dirty="0"/>
              <a:t>default</a:t>
            </a:r>
            <a:r>
              <a:rPr spc="-15" dirty="0"/>
              <a:t> Parameters</a:t>
            </a:r>
            <a:r>
              <a:rPr spc="-25" dirty="0"/>
              <a:t> </a:t>
            </a:r>
            <a:r>
              <a:rPr dirty="0"/>
              <a:t>be?</a:t>
            </a:r>
          </a:p>
        </p:txBody>
      </p:sp>
      <p:sp>
        <p:nvSpPr>
          <p:cNvPr id="5" name="object 5"/>
          <p:cNvSpPr/>
          <p:nvPr/>
        </p:nvSpPr>
        <p:spPr>
          <a:xfrm>
            <a:off x="1130808" y="1504188"/>
            <a:ext cx="10246360" cy="4154804"/>
          </a:xfrm>
          <a:custGeom>
            <a:avLst/>
            <a:gdLst/>
            <a:ahLst/>
            <a:cxnLst/>
            <a:rect l="l" t="t" r="r" b="b"/>
            <a:pathLst>
              <a:path w="10246360" h="4154804">
                <a:moveTo>
                  <a:pt x="10245852" y="0"/>
                </a:moveTo>
                <a:lnTo>
                  <a:pt x="0" y="0"/>
                </a:lnTo>
                <a:lnTo>
                  <a:pt x="0" y="4154424"/>
                </a:lnTo>
                <a:lnTo>
                  <a:pt x="10245852" y="4154424"/>
                </a:lnTo>
                <a:lnTo>
                  <a:pt x="10245852" y="0"/>
                </a:lnTo>
                <a:close/>
              </a:path>
            </a:pathLst>
          </a:custGeom>
          <a:solidFill>
            <a:srgbClr val="D9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7031" y="846200"/>
            <a:ext cx="9271000" cy="537146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315"/>
              </a:spcBef>
            </a:pP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Anything!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Functions,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lists,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dictionaries,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strings,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booleans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-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above!</a:t>
            </a:r>
            <a:endParaRPr sz="2400" dirty="0">
              <a:latin typeface="Calibri"/>
              <a:cs typeface="Calibri"/>
            </a:endParaRPr>
          </a:p>
          <a:p>
            <a:pPr marL="18542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</a:t>
            </a:r>
            <a:r>
              <a:rPr sz="2400" spc="-3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add(a,b):</a:t>
            </a:r>
            <a:endParaRPr sz="2400" dirty="0">
              <a:latin typeface="Lucida Console"/>
              <a:cs typeface="Lucida Console"/>
            </a:endParaRPr>
          </a:p>
          <a:p>
            <a:pPr marL="922655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</a:t>
            </a:r>
            <a:r>
              <a:rPr sz="2400" spc="-5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a+b</a:t>
            </a:r>
            <a:endParaRPr sz="24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 dirty="0">
              <a:latin typeface="Lucida Console"/>
              <a:cs typeface="Lucida Console"/>
            </a:endParaRPr>
          </a:p>
          <a:p>
            <a:pPr marL="922655" marR="5022850" indent="-73787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 math(a,b, fn=add): </a:t>
            </a:r>
            <a:r>
              <a:rPr sz="2400" spc="-143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</a:t>
            </a:r>
            <a:r>
              <a:rPr sz="2400" spc="-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fn(a,b)</a:t>
            </a:r>
            <a:endParaRPr sz="24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 dirty="0">
              <a:latin typeface="Lucida Console"/>
              <a:cs typeface="Lucida Console"/>
            </a:endParaRPr>
          </a:p>
          <a:p>
            <a:pPr marL="922655" marR="5760720" indent="-737870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</a:t>
            </a:r>
            <a:r>
              <a:rPr sz="2400" spc="-4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subtract(a,b): </a:t>
            </a:r>
            <a:r>
              <a:rPr sz="2400" spc="-143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</a:t>
            </a:r>
            <a:r>
              <a:rPr sz="2400" spc="-1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a-b</a:t>
            </a:r>
            <a:endParaRPr sz="24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 dirty="0">
              <a:latin typeface="Lucida Console"/>
              <a:cs typeface="Lucida Console"/>
            </a:endParaRPr>
          </a:p>
          <a:p>
            <a:pPr marL="18542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math(2,2)</a:t>
            </a:r>
            <a:r>
              <a:rPr sz="2400" spc="-2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#</a:t>
            </a:r>
            <a:r>
              <a:rPr sz="2400" spc="-20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4</a:t>
            </a:r>
            <a:endParaRPr sz="2400" dirty="0">
              <a:latin typeface="Lucida Console"/>
              <a:cs typeface="Lucida Console"/>
            </a:endParaRPr>
          </a:p>
          <a:p>
            <a:pPr marL="185420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math(2,2,</a:t>
            </a:r>
            <a:r>
              <a:rPr sz="2400" spc="-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subtract)</a:t>
            </a:r>
            <a:r>
              <a:rPr sz="2400" spc="-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#</a:t>
            </a:r>
            <a:r>
              <a:rPr sz="2400" spc="-5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0</a:t>
            </a:r>
            <a:endParaRPr sz="24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Just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make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sure</a:t>
            </a:r>
            <a:r>
              <a:rPr sz="2400" spc="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they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last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parameters</a:t>
            </a:r>
            <a:r>
              <a:rPr sz="2400" spc="-3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you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will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get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2400" spc="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SyntaxError!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023" y="542544"/>
            <a:ext cx="3736975" cy="1354217"/>
          </a:xfrm>
          <a:prstGeom prst="rect">
            <a:avLst/>
          </a:prstGeom>
          <a:solidFill>
            <a:srgbClr val="2B2727"/>
          </a:solidFill>
        </p:spPr>
        <p:txBody>
          <a:bodyPr vert="horz" wrap="square" lIns="0" tIns="0" rIns="0" bIns="0" rtlCol="0">
            <a:spAutoFit/>
          </a:bodyPr>
          <a:lstStyle/>
          <a:p>
            <a:pPr marL="784860" marR="697230" lvl="0" indent="0" algn="ctr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FD711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Functi</a:t>
            </a:r>
            <a:r>
              <a:rPr kumimoji="0" lang="en-US" sz="4400" b="1" i="0" u="none" strike="noStrike" kern="1200" cap="none" spc="-15" normalizeH="0" baseline="0" noProof="0">
                <a:ln>
                  <a:noFill/>
                </a:ln>
                <a:solidFill>
                  <a:srgbClr val="FD711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FD711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ns  </a:t>
            </a:r>
            <a:r>
              <a:rPr kumimoji="0" lang="en-US" sz="4400" b="1" i="0" u="none" strike="noStrike" kern="1200" cap="none" spc="-25" normalizeH="0" baseline="0" noProof="0">
                <a:ln>
                  <a:noFill/>
                </a:ln>
                <a:solidFill>
                  <a:srgbClr val="FD711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Part</a:t>
            </a:r>
            <a:r>
              <a:rPr kumimoji="0" lang="en-US" sz="4400" b="1" i="0" u="none" strike="noStrike" kern="1200" cap="none" spc="-15" normalizeH="0" baseline="0" noProof="0">
                <a:ln>
                  <a:noFill/>
                </a:ln>
                <a:solidFill>
                  <a:srgbClr val="FD711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FD711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1809" y="678561"/>
            <a:ext cx="7452995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marR="44450" indent="-572135" algn="just">
              <a:lnSpc>
                <a:spcPct val="100000"/>
              </a:lnSpc>
              <a:spcBef>
                <a:spcPts val="105"/>
              </a:spcBef>
              <a:buClr>
                <a:srgbClr val="FD7113"/>
              </a:buClr>
              <a:buFont typeface="Wingdings"/>
              <a:buChar char=""/>
              <a:tabLst>
                <a:tab pos="584835" algn="l"/>
              </a:tabLst>
            </a:pPr>
            <a:r>
              <a:rPr sz="3200" spc="-5" dirty="0">
                <a:solidFill>
                  <a:srgbClr val="393434"/>
                </a:solidFill>
                <a:latin typeface="Calibri"/>
                <a:cs typeface="Calibri"/>
              </a:rPr>
              <a:t>Describe </a:t>
            </a:r>
            <a:r>
              <a:rPr sz="3200" spc="-10" dirty="0">
                <a:solidFill>
                  <a:srgbClr val="393434"/>
                </a:solidFill>
                <a:latin typeface="Calibri"/>
                <a:cs typeface="Calibri"/>
              </a:rPr>
              <a:t>what </a:t>
            </a:r>
            <a:r>
              <a:rPr sz="3200" dirty="0">
                <a:solidFill>
                  <a:srgbClr val="393434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393434"/>
                </a:solidFill>
                <a:latin typeface="Calibri"/>
                <a:cs typeface="Calibri"/>
              </a:rPr>
              <a:t>function </a:t>
            </a:r>
            <a:r>
              <a:rPr sz="3200" dirty="0">
                <a:solidFill>
                  <a:srgbClr val="393434"/>
                </a:solidFill>
                <a:latin typeface="Calibri"/>
                <a:cs typeface="Calibri"/>
              </a:rPr>
              <a:t>is and </a:t>
            </a:r>
            <a:r>
              <a:rPr sz="3200" spc="-5" dirty="0">
                <a:solidFill>
                  <a:srgbClr val="393434"/>
                </a:solidFill>
                <a:latin typeface="Calibri"/>
                <a:cs typeface="Calibri"/>
              </a:rPr>
              <a:t>how </a:t>
            </a:r>
            <a:r>
              <a:rPr sz="3200" spc="-10" dirty="0">
                <a:solidFill>
                  <a:srgbClr val="393434"/>
                </a:solidFill>
                <a:latin typeface="Calibri"/>
                <a:cs typeface="Calibri"/>
              </a:rPr>
              <a:t>they </a:t>
            </a:r>
            <a:r>
              <a:rPr sz="3200" spc="-710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393434"/>
                </a:solidFill>
                <a:latin typeface="Calibri"/>
                <a:cs typeface="Calibri"/>
              </a:rPr>
              <a:t>are</a:t>
            </a:r>
            <a:r>
              <a:rPr sz="3200" spc="-20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93434"/>
                </a:solidFill>
                <a:latin typeface="Calibri"/>
                <a:cs typeface="Calibri"/>
              </a:rPr>
              <a:t>useful</a:t>
            </a:r>
            <a:endParaRPr sz="3200">
              <a:latin typeface="Calibri"/>
              <a:cs typeface="Calibri"/>
            </a:endParaRPr>
          </a:p>
          <a:p>
            <a:pPr marL="584200" marR="236220" indent="-572135" algn="just">
              <a:lnSpc>
                <a:spcPct val="100000"/>
              </a:lnSpc>
              <a:spcBef>
                <a:spcPts val="600"/>
              </a:spcBef>
              <a:buClr>
                <a:srgbClr val="FD7113"/>
              </a:buClr>
              <a:buFont typeface="Wingdings"/>
              <a:buChar char=""/>
              <a:tabLst>
                <a:tab pos="584835" algn="l"/>
              </a:tabLst>
            </a:pPr>
            <a:r>
              <a:rPr sz="3200" spc="-5" dirty="0">
                <a:solidFill>
                  <a:srgbClr val="393434"/>
                </a:solidFill>
                <a:latin typeface="Calibri"/>
                <a:cs typeface="Calibri"/>
              </a:rPr>
              <a:t>Explain </a:t>
            </a:r>
            <a:r>
              <a:rPr sz="3200" spc="-15" dirty="0">
                <a:solidFill>
                  <a:srgbClr val="393434"/>
                </a:solidFill>
                <a:latin typeface="Calibri"/>
                <a:cs typeface="Calibri"/>
              </a:rPr>
              <a:t>exactly </a:t>
            </a:r>
            <a:r>
              <a:rPr sz="3200" spc="-5" dirty="0">
                <a:solidFill>
                  <a:srgbClr val="393434"/>
                </a:solidFill>
                <a:latin typeface="Calibri"/>
                <a:cs typeface="Calibri"/>
              </a:rPr>
              <a:t>what </a:t>
            </a:r>
            <a:r>
              <a:rPr sz="3200" spc="-10" dirty="0">
                <a:solidFill>
                  <a:srgbClr val="393434"/>
                </a:solidFill>
                <a:latin typeface="Calibri"/>
                <a:cs typeface="Calibri"/>
              </a:rPr>
              <a:t>the return </a:t>
            </a:r>
            <a:r>
              <a:rPr sz="3200" spc="-30" dirty="0">
                <a:solidFill>
                  <a:srgbClr val="393434"/>
                </a:solidFill>
                <a:latin typeface="Calibri"/>
                <a:cs typeface="Calibri"/>
              </a:rPr>
              <a:t>keyword </a:t>
            </a:r>
            <a:r>
              <a:rPr sz="3200" spc="-710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93434"/>
                </a:solidFill>
                <a:latin typeface="Calibri"/>
                <a:cs typeface="Calibri"/>
              </a:rPr>
              <a:t>does </a:t>
            </a:r>
            <a:r>
              <a:rPr sz="3200" dirty="0">
                <a:solidFill>
                  <a:srgbClr val="393434"/>
                </a:solidFill>
                <a:latin typeface="Calibri"/>
                <a:cs typeface="Calibri"/>
              </a:rPr>
              <a:t>and </a:t>
            </a:r>
            <a:r>
              <a:rPr sz="3200" spc="-5" dirty="0">
                <a:solidFill>
                  <a:srgbClr val="393434"/>
                </a:solidFill>
                <a:latin typeface="Calibri"/>
                <a:cs typeface="Calibri"/>
              </a:rPr>
              <a:t>some of the side </a:t>
            </a:r>
            <a:r>
              <a:rPr sz="3200" spc="-25" dirty="0">
                <a:solidFill>
                  <a:srgbClr val="393434"/>
                </a:solidFill>
                <a:latin typeface="Calibri"/>
                <a:cs typeface="Calibri"/>
              </a:rPr>
              <a:t>effects </a:t>
            </a:r>
            <a:r>
              <a:rPr sz="3200" dirty="0">
                <a:solidFill>
                  <a:srgbClr val="393434"/>
                </a:solidFill>
                <a:latin typeface="Calibri"/>
                <a:cs typeface="Calibri"/>
              </a:rPr>
              <a:t>when </a:t>
            </a:r>
            <a:r>
              <a:rPr sz="3200" spc="5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93434"/>
                </a:solidFill>
                <a:latin typeface="Calibri"/>
                <a:cs typeface="Calibri"/>
              </a:rPr>
              <a:t>using</a:t>
            </a:r>
            <a:r>
              <a:rPr sz="3200" spc="5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93434"/>
                </a:solidFill>
                <a:latin typeface="Calibri"/>
                <a:cs typeface="Calibri"/>
              </a:rPr>
              <a:t>it</a:t>
            </a:r>
            <a:endParaRPr sz="3200">
              <a:latin typeface="Calibri"/>
              <a:cs typeface="Calibri"/>
            </a:endParaRPr>
          </a:p>
          <a:p>
            <a:pPr marL="584200" marR="483870" indent="-572135">
              <a:lnSpc>
                <a:spcPct val="100000"/>
              </a:lnSpc>
              <a:spcBef>
                <a:spcPts val="605"/>
              </a:spcBef>
              <a:buClr>
                <a:srgbClr val="FD7113"/>
              </a:buClr>
              <a:buFont typeface="Wingdings"/>
              <a:buChar char=""/>
              <a:tabLst>
                <a:tab pos="584200" algn="l"/>
                <a:tab pos="584835" algn="l"/>
              </a:tabLst>
            </a:pPr>
            <a:r>
              <a:rPr sz="3200" dirty="0">
                <a:solidFill>
                  <a:srgbClr val="393434"/>
                </a:solidFill>
                <a:latin typeface="Calibri"/>
                <a:cs typeface="Calibri"/>
              </a:rPr>
              <a:t>Add </a:t>
            </a:r>
            <a:r>
              <a:rPr sz="3200" spc="-20" dirty="0">
                <a:solidFill>
                  <a:srgbClr val="393434"/>
                </a:solidFill>
                <a:latin typeface="Calibri"/>
                <a:cs typeface="Calibri"/>
              </a:rPr>
              <a:t>parameters</a:t>
            </a:r>
            <a:r>
              <a:rPr sz="3200" spc="-5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393434"/>
                </a:solidFill>
                <a:latin typeface="Calibri"/>
                <a:cs typeface="Calibri"/>
              </a:rPr>
              <a:t>to</a:t>
            </a:r>
            <a:r>
              <a:rPr sz="3200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93434"/>
                </a:solidFill>
                <a:latin typeface="Calibri"/>
                <a:cs typeface="Calibri"/>
              </a:rPr>
              <a:t>functions</a:t>
            </a:r>
            <a:r>
              <a:rPr sz="3200" spc="15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393434"/>
                </a:solidFill>
                <a:latin typeface="Calibri"/>
                <a:cs typeface="Calibri"/>
              </a:rPr>
              <a:t>to</a:t>
            </a:r>
            <a:r>
              <a:rPr sz="3200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93434"/>
                </a:solidFill>
                <a:latin typeface="Calibri"/>
                <a:cs typeface="Calibri"/>
              </a:rPr>
              <a:t>output </a:t>
            </a:r>
            <a:r>
              <a:rPr sz="3200" spc="-705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393434"/>
                </a:solidFill>
                <a:latin typeface="Calibri"/>
                <a:cs typeface="Calibri"/>
              </a:rPr>
              <a:t>different</a:t>
            </a:r>
            <a:r>
              <a:rPr sz="3200" spc="-5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393434"/>
                </a:solidFill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  <a:p>
            <a:pPr marL="584200" marR="5080" indent="-572135">
              <a:lnSpc>
                <a:spcPct val="100000"/>
              </a:lnSpc>
              <a:spcBef>
                <a:spcPts val="600"/>
              </a:spcBef>
              <a:buClr>
                <a:srgbClr val="FD7113"/>
              </a:buClr>
              <a:buFont typeface="Wingdings"/>
              <a:buChar char=""/>
              <a:tabLst>
                <a:tab pos="584200" algn="l"/>
                <a:tab pos="584835" algn="l"/>
              </a:tabLst>
            </a:pPr>
            <a:r>
              <a:rPr sz="3200" spc="-10" dirty="0">
                <a:solidFill>
                  <a:srgbClr val="393434"/>
                </a:solidFill>
                <a:latin typeface="Calibri"/>
                <a:cs typeface="Calibri"/>
              </a:rPr>
              <a:t>Define </a:t>
            </a:r>
            <a:r>
              <a:rPr sz="3200" dirty="0">
                <a:solidFill>
                  <a:srgbClr val="393434"/>
                </a:solidFill>
                <a:latin typeface="Calibri"/>
                <a:cs typeface="Calibri"/>
              </a:rPr>
              <a:t>and </a:t>
            </a:r>
            <a:r>
              <a:rPr sz="3200" spc="-10" dirty="0">
                <a:solidFill>
                  <a:srgbClr val="393434"/>
                </a:solidFill>
                <a:latin typeface="Calibri"/>
                <a:cs typeface="Calibri"/>
              </a:rPr>
              <a:t>diagram </a:t>
            </a:r>
            <a:r>
              <a:rPr sz="3200" spc="-5" dirty="0">
                <a:solidFill>
                  <a:srgbClr val="393434"/>
                </a:solidFill>
                <a:latin typeface="Calibri"/>
                <a:cs typeface="Calibri"/>
              </a:rPr>
              <a:t>how </a:t>
            </a:r>
            <a:r>
              <a:rPr sz="3200" spc="-10" dirty="0">
                <a:solidFill>
                  <a:srgbClr val="393434"/>
                </a:solidFill>
                <a:latin typeface="Calibri"/>
                <a:cs typeface="Calibri"/>
              </a:rPr>
              <a:t>scope </a:t>
            </a:r>
            <a:r>
              <a:rPr sz="3200" spc="-15" dirty="0">
                <a:solidFill>
                  <a:srgbClr val="393434"/>
                </a:solidFill>
                <a:latin typeface="Calibri"/>
                <a:cs typeface="Calibri"/>
              </a:rPr>
              <a:t>works </a:t>
            </a:r>
            <a:r>
              <a:rPr sz="3200" dirty="0">
                <a:solidFill>
                  <a:srgbClr val="393434"/>
                </a:solidFill>
                <a:latin typeface="Calibri"/>
                <a:cs typeface="Calibri"/>
              </a:rPr>
              <a:t>in a </a:t>
            </a:r>
            <a:r>
              <a:rPr sz="3200" spc="-710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93434"/>
                </a:solidFill>
                <a:latin typeface="Calibri"/>
                <a:cs typeface="Calibri"/>
              </a:rPr>
              <a:t>function</a:t>
            </a:r>
            <a:endParaRPr sz="32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600"/>
              </a:spcBef>
              <a:buClr>
                <a:srgbClr val="FD7113"/>
              </a:buClr>
              <a:buFont typeface="Wingdings"/>
              <a:buChar char=""/>
              <a:tabLst>
                <a:tab pos="584200" algn="l"/>
                <a:tab pos="584835" algn="l"/>
              </a:tabLst>
            </a:pPr>
            <a:r>
              <a:rPr sz="3200" dirty="0">
                <a:solidFill>
                  <a:srgbClr val="393434"/>
                </a:solidFill>
                <a:latin typeface="Calibri"/>
                <a:cs typeface="Calibri"/>
              </a:rPr>
              <a:t>Add </a:t>
            </a:r>
            <a:r>
              <a:rPr sz="3200" spc="-30" dirty="0">
                <a:solidFill>
                  <a:srgbClr val="393434"/>
                </a:solidFill>
                <a:latin typeface="Calibri"/>
                <a:cs typeface="Calibri"/>
              </a:rPr>
              <a:t>keyword </a:t>
            </a:r>
            <a:r>
              <a:rPr sz="3200" spc="-10" dirty="0">
                <a:solidFill>
                  <a:srgbClr val="393434"/>
                </a:solidFill>
                <a:latin typeface="Calibri"/>
                <a:cs typeface="Calibri"/>
              </a:rPr>
              <a:t>arguments</a:t>
            </a:r>
            <a:r>
              <a:rPr sz="3200" spc="5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393434"/>
                </a:solidFill>
                <a:latin typeface="Calibri"/>
                <a:cs typeface="Calibri"/>
              </a:rPr>
              <a:t>to</a:t>
            </a:r>
            <a:r>
              <a:rPr sz="3200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93434"/>
                </a:solidFill>
                <a:latin typeface="Calibri"/>
                <a:cs typeface="Calibri"/>
              </a:rPr>
              <a:t>functions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023" y="542544"/>
            <a:ext cx="3736975" cy="3139321"/>
          </a:xfrm>
          <a:prstGeom prst="rect">
            <a:avLst/>
          </a:prstGeom>
          <a:solidFill>
            <a:srgbClr val="2B272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Calibri"/>
              <a:cs typeface="Calibri"/>
            </a:endParaRPr>
          </a:p>
          <a:p>
            <a:pPr marL="78740" algn="ctr">
              <a:lnSpc>
                <a:spcPct val="100000"/>
              </a:lnSpc>
              <a:spcBef>
                <a:spcPts val="5"/>
              </a:spcBef>
            </a:pPr>
            <a:r>
              <a:rPr sz="4400" b="1" spc="-5" dirty="0">
                <a:solidFill>
                  <a:srgbClr val="FD7113"/>
                </a:solidFill>
                <a:latin typeface="Calibri"/>
                <a:cs typeface="Calibri"/>
              </a:rPr>
              <a:t>Scope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1809" y="3086176"/>
            <a:ext cx="6816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5"/>
              </a:spcBef>
              <a:buClr>
                <a:srgbClr val="FD7113"/>
              </a:buClr>
              <a:buFont typeface="Wingdings"/>
              <a:buChar char=""/>
              <a:tabLst>
                <a:tab pos="584200" algn="l"/>
                <a:tab pos="584835" algn="l"/>
              </a:tabLst>
            </a:pPr>
            <a:r>
              <a:rPr sz="3200" spc="-10" dirty="0">
                <a:solidFill>
                  <a:srgbClr val="393434"/>
                </a:solidFill>
                <a:latin typeface="Calibri"/>
                <a:cs typeface="Calibri"/>
              </a:rPr>
              <a:t>Where</a:t>
            </a:r>
            <a:r>
              <a:rPr sz="3200" spc="-35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93434"/>
                </a:solidFill>
                <a:latin typeface="Calibri"/>
                <a:cs typeface="Calibri"/>
              </a:rPr>
              <a:t>our</a:t>
            </a:r>
            <a:r>
              <a:rPr sz="3200" spc="-10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93434"/>
                </a:solidFill>
                <a:latin typeface="Calibri"/>
                <a:cs typeface="Calibri"/>
              </a:rPr>
              <a:t>variables</a:t>
            </a:r>
            <a:r>
              <a:rPr sz="3200" spc="-15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93434"/>
                </a:solidFill>
                <a:latin typeface="Calibri"/>
                <a:cs typeface="Calibri"/>
              </a:rPr>
              <a:t>can</a:t>
            </a:r>
            <a:r>
              <a:rPr sz="3200" spc="-10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93434"/>
                </a:solidFill>
                <a:latin typeface="Calibri"/>
                <a:cs typeface="Calibri"/>
              </a:rPr>
              <a:t>be </a:t>
            </a:r>
            <a:r>
              <a:rPr sz="3200" dirty="0">
                <a:solidFill>
                  <a:srgbClr val="393434"/>
                </a:solidFill>
                <a:latin typeface="Calibri"/>
                <a:cs typeface="Calibri"/>
              </a:rPr>
              <a:t>accessed!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15" y="402716"/>
            <a:ext cx="1586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Topic:</a:t>
            </a:r>
            <a:r>
              <a:rPr spc="-95" dirty="0"/>
              <a:t> </a:t>
            </a:r>
            <a:r>
              <a:rPr dirty="0"/>
              <a:t>Scope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8011" y="1859279"/>
            <a:ext cx="10246360" cy="1569720"/>
          </a:xfrm>
          <a:prstGeom prst="rect">
            <a:avLst/>
          </a:prstGeom>
          <a:solidFill>
            <a:srgbClr val="D9D4D4"/>
          </a:solidFill>
        </p:spPr>
        <p:txBody>
          <a:bodyPr vert="horz" wrap="square" lIns="0" tIns="29209" rIns="0" bIns="0" rtlCol="0">
            <a:spAutoFit/>
          </a:bodyPr>
          <a:lstStyle/>
          <a:p>
            <a:pPr marL="92075" marR="6644640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instructor</a:t>
            </a:r>
            <a:r>
              <a:rPr sz="2400" spc="-2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=</a:t>
            </a:r>
            <a:r>
              <a:rPr sz="2400" spc="-1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'Colt' </a:t>
            </a:r>
            <a:r>
              <a:rPr sz="2400" spc="-143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say_hello():</a:t>
            </a:r>
            <a:endParaRPr sz="2400">
              <a:latin typeface="Lucida Console"/>
              <a:cs typeface="Lucida Console"/>
            </a:endParaRPr>
          </a:p>
          <a:p>
            <a:pPr marL="92075" marR="4251325" indent="737235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 f'Hello {instructor}' </a:t>
            </a:r>
            <a:r>
              <a:rPr sz="2400" spc="-143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say_hello() 'Hello Colt'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986" y="1207134"/>
            <a:ext cx="7169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Variables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created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functions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scoped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in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that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function!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8011" y="3730752"/>
            <a:ext cx="10246360" cy="1938655"/>
          </a:xfrm>
          <a:custGeom>
            <a:avLst/>
            <a:gdLst/>
            <a:ahLst/>
            <a:cxnLst/>
            <a:rect l="l" t="t" r="r" b="b"/>
            <a:pathLst>
              <a:path w="10246360" h="1938654">
                <a:moveTo>
                  <a:pt x="10245852" y="0"/>
                </a:moveTo>
                <a:lnTo>
                  <a:pt x="0" y="0"/>
                </a:lnTo>
                <a:lnTo>
                  <a:pt x="0" y="1938528"/>
                </a:lnTo>
                <a:lnTo>
                  <a:pt x="10245852" y="1938528"/>
                </a:lnTo>
                <a:lnTo>
                  <a:pt x="10245852" y="0"/>
                </a:lnTo>
                <a:close/>
              </a:path>
            </a:pathLst>
          </a:custGeom>
          <a:solidFill>
            <a:srgbClr val="D9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0366" y="3746957"/>
            <a:ext cx="590740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</a:t>
            </a:r>
            <a:r>
              <a:rPr sz="2400" spc="-3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say_hello():</a:t>
            </a:r>
            <a:endParaRPr sz="2400">
              <a:latin typeface="Lucida Console"/>
              <a:cs typeface="Lucida Console"/>
            </a:endParaRPr>
          </a:p>
          <a:p>
            <a:pPr marL="73723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instructor</a:t>
            </a:r>
            <a:r>
              <a:rPr sz="2400" spc="-2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=</a:t>
            </a:r>
            <a:r>
              <a:rPr sz="2400" spc="-2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'Colt'</a:t>
            </a:r>
            <a:endParaRPr sz="2400">
              <a:latin typeface="Lucida Console"/>
              <a:cs typeface="Lucida Console"/>
            </a:endParaRPr>
          </a:p>
          <a:p>
            <a:pPr marR="5080" indent="737235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 f'Hello {instructor}' </a:t>
            </a:r>
            <a:r>
              <a:rPr sz="2400" spc="-143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say_hello()</a:t>
            </a:r>
            <a:endParaRPr sz="2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print(instructor)</a:t>
            </a:r>
            <a:r>
              <a:rPr sz="2400" spc="-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#</a:t>
            </a:r>
            <a:r>
              <a:rPr sz="2400" spc="-5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NameError</a:t>
            </a:r>
            <a:endParaRPr sz="24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15" y="402716"/>
            <a:ext cx="160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Topic:</a:t>
            </a:r>
            <a:r>
              <a:rPr spc="-80" dirty="0"/>
              <a:t> </a:t>
            </a:r>
            <a:r>
              <a:rPr spc="-5" dirty="0"/>
              <a:t>global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3911" y="6470903"/>
            <a:ext cx="288035" cy="28803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58011" y="1123188"/>
            <a:ext cx="10246360" cy="1938655"/>
          </a:xfrm>
          <a:custGeom>
            <a:avLst/>
            <a:gdLst/>
            <a:ahLst/>
            <a:cxnLst/>
            <a:rect l="l" t="t" r="r" b="b"/>
            <a:pathLst>
              <a:path w="10246360" h="1938655">
                <a:moveTo>
                  <a:pt x="10245852" y="0"/>
                </a:moveTo>
                <a:lnTo>
                  <a:pt x="0" y="0"/>
                </a:lnTo>
                <a:lnTo>
                  <a:pt x="0" y="1938527"/>
                </a:lnTo>
                <a:lnTo>
                  <a:pt x="10245852" y="1938527"/>
                </a:lnTo>
                <a:lnTo>
                  <a:pt x="10245852" y="0"/>
                </a:lnTo>
                <a:close/>
              </a:path>
            </a:pathLst>
          </a:custGeom>
          <a:solidFill>
            <a:srgbClr val="D9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011" y="3889247"/>
            <a:ext cx="10246360" cy="2308860"/>
          </a:xfrm>
          <a:custGeom>
            <a:avLst/>
            <a:gdLst/>
            <a:ahLst/>
            <a:cxnLst/>
            <a:rect l="l" t="t" r="r" b="b"/>
            <a:pathLst>
              <a:path w="10246360" h="2308860">
                <a:moveTo>
                  <a:pt x="10245852" y="0"/>
                </a:moveTo>
                <a:lnTo>
                  <a:pt x="0" y="0"/>
                </a:lnTo>
                <a:lnTo>
                  <a:pt x="0" y="2308860"/>
                </a:lnTo>
                <a:lnTo>
                  <a:pt x="10245852" y="2308860"/>
                </a:lnTo>
                <a:lnTo>
                  <a:pt x="10245852" y="0"/>
                </a:lnTo>
                <a:close/>
              </a:path>
            </a:pathLst>
          </a:custGeom>
          <a:solidFill>
            <a:srgbClr val="D9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4326" y="1139697"/>
            <a:ext cx="9376410" cy="352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total</a:t>
            </a:r>
            <a:r>
              <a:rPr sz="2400" spc="-2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=</a:t>
            </a:r>
            <a:r>
              <a:rPr sz="2400" spc="-3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0</a:t>
            </a:r>
            <a:endParaRPr sz="2400">
              <a:latin typeface="Lucida Console"/>
              <a:cs typeface="Lucida Console"/>
            </a:endParaRPr>
          </a:p>
          <a:p>
            <a:pPr marL="803275" marR="6352540" indent="-737870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</a:t>
            </a:r>
            <a:r>
              <a:rPr sz="2400" spc="-6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increment(): </a:t>
            </a:r>
            <a:r>
              <a:rPr sz="2400" spc="-143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total += 1 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</a:t>
            </a:r>
            <a:r>
              <a:rPr sz="2400" spc="-8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total</a:t>
            </a:r>
            <a:endParaRPr sz="2400">
              <a:latin typeface="Lucida Console"/>
              <a:cs typeface="Lucida Console"/>
            </a:endParaRPr>
          </a:p>
          <a:p>
            <a:pPr marL="65405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increment()</a:t>
            </a:r>
            <a:r>
              <a:rPr sz="2400" spc="-1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#</a:t>
            </a:r>
            <a:r>
              <a:rPr sz="2400" spc="-15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Error!</a:t>
            </a:r>
            <a:endParaRPr sz="2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Lets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us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reference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variables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that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were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originally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assigned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on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the global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scope</a:t>
            </a:r>
            <a:endParaRPr sz="2400">
              <a:latin typeface="Calibri"/>
              <a:cs typeface="Calibri"/>
            </a:endParaRPr>
          </a:p>
          <a:p>
            <a:pPr marL="65405">
              <a:lnSpc>
                <a:spcPct val="100000"/>
              </a:lnSpc>
              <a:spcBef>
                <a:spcPts val="2090"/>
              </a:spcBef>
            </a:pP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total</a:t>
            </a:r>
            <a:r>
              <a:rPr sz="2400" spc="-3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=</a:t>
            </a:r>
            <a:r>
              <a:rPr sz="2400" spc="-4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0</a:t>
            </a:r>
            <a:endParaRPr sz="2400">
              <a:latin typeface="Lucida Console"/>
              <a:cs typeface="Lucida Console"/>
            </a:endParaRPr>
          </a:p>
          <a:p>
            <a:pPr marL="6540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</a:t>
            </a:r>
            <a:r>
              <a:rPr sz="2400" spc="-2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increment():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Course:</a:t>
            </a:r>
            <a:r>
              <a:rPr spc="-15" dirty="0"/>
              <a:t> </a:t>
            </a:r>
            <a:r>
              <a:rPr dirty="0"/>
              <a:t>Python</a:t>
            </a:r>
            <a:r>
              <a:rPr spc="-10" dirty="0"/>
              <a:t> Masterclass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</a:t>
            </a:r>
            <a:r>
              <a:rPr spc="-45" dirty="0"/>
              <a:t> </a:t>
            </a:r>
            <a:r>
              <a:rPr dirty="0"/>
              <a:t>PythonWhiz</a:t>
            </a:r>
            <a:r>
              <a:rPr spc="-25" dirty="0"/>
              <a:t> </a:t>
            </a:r>
            <a:r>
              <a:rPr spc="-5" dirty="0"/>
              <a:t>2020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32211" y="6465671"/>
            <a:ext cx="15665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8B8181"/>
                </a:solidFill>
                <a:latin typeface="Calibri"/>
                <a:cs typeface="Calibri"/>
              </a:rPr>
              <a:t>pythonwhiz.com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6041" y="4637913"/>
            <a:ext cx="934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t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o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t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al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7957" y="4637913"/>
            <a:ext cx="185356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global 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total</a:t>
            </a:r>
            <a:r>
              <a:rPr sz="2400" spc="-4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+=</a:t>
            </a:r>
            <a:r>
              <a:rPr sz="2400" spc="-4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1 </a:t>
            </a:r>
            <a:r>
              <a:rPr sz="2400" spc="-143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6695" y="5369153"/>
            <a:ext cx="934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to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t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al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0366" y="5735523"/>
            <a:ext cx="2777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increment()</a:t>
            </a:r>
            <a:r>
              <a:rPr sz="2400" spc="-2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#</a:t>
            </a:r>
            <a:r>
              <a:rPr sz="2400" spc="-20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1</a:t>
            </a:r>
            <a:endParaRPr sz="24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15" y="402716"/>
            <a:ext cx="1915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Topic:</a:t>
            </a:r>
            <a:r>
              <a:rPr spc="-65" dirty="0"/>
              <a:t> </a:t>
            </a:r>
            <a:r>
              <a:rPr spc="-5" dirty="0"/>
              <a:t>nonlocal</a:t>
            </a:r>
          </a:p>
        </p:txBody>
      </p:sp>
      <p:sp>
        <p:nvSpPr>
          <p:cNvPr id="5" name="object 5"/>
          <p:cNvSpPr/>
          <p:nvPr/>
        </p:nvSpPr>
        <p:spPr>
          <a:xfrm>
            <a:off x="858011" y="1859279"/>
            <a:ext cx="10246360" cy="2677795"/>
          </a:xfrm>
          <a:custGeom>
            <a:avLst/>
            <a:gdLst/>
            <a:ahLst/>
            <a:cxnLst/>
            <a:rect l="l" t="t" r="r" b="b"/>
            <a:pathLst>
              <a:path w="10246360" h="2677795">
                <a:moveTo>
                  <a:pt x="10245852" y="0"/>
                </a:moveTo>
                <a:lnTo>
                  <a:pt x="0" y="0"/>
                </a:lnTo>
                <a:lnTo>
                  <a:pt x="0" y="2677668"/>
                </a:lnTo>
                <a:lnTo>
                  <a:pt x="10245852" y="2677668"/>
                </a:lnTo>
                <a:lnTo>
                  <a:pt x="10245852" y="0"/>
                </a:lnTo>
                <a:close/>
              </a:path>
            </a:pathLst>
          </a:custGeom>
          <a:solidFill>
            <a:srgbClr val="D9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24048" y="3339465"/>
            <a:ext cx="148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count</a:t>
            </a:r>
            <a:r>
              <a:rPr sz="2400" spc="-6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+=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0366" y="1876171"/>
            <a:ext cx="406654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</a:t>
            </a:r>
            <a:r>
              <a:rPr sz="2400" spc="-3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outer():</a:t>
            </a:r>
            <a:endParaRPr sz="2400">
              <a:latin typeface="Lucida Console"/>
              <a:cs typeface="Lucida Console"/>
            </a:endParaRPr>
          </a:p>
          <a:p>
            <a:pPr marL="737235" marR="1111885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count</a:t>
            </a:r>
            <a:r>
              <a:rPr sz="2400" spc="2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=</a:t>
            </a:r>
            <a:r>
              <a:rPr sz="2400" spc="3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0 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</a:t>
            </a:r>
            <a:r>
              <a:rPr sz="2400" spc="-8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inner():</a:t>
            </a:r>
            <a:endParaRPr sz="2400">
              <a:latin typeface="Lucida Console"/>
              <a:cs typeface="Lucida Console"/>
            </a:endParaRPr>
          </a:p>
          <a:p>
            <a:pPr marL="1473200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nonlocal</a:t>
            </a:r>
            <a:r>
              <a:rPr sz="2400" spc="-8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count</a:t>
            </a:r>
            <a:endParaRPr sz="2400">
              <a:latin typeface="Lucida Console"/>
              <a:cs typeface="Lucida Console"/>
            </a:endParaRPr>
          </a:p>
          <a:p>
            <a:pPr marL="3132455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1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986" y="1207134"/>
            <a:ext cx="81254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Lets us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modify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parent's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variables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child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(aka</a:t>
            </a:r>
            <a:r>
              <a:rPr sz="2400" spc="-3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nested)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0986" y="3705225"/>
            <a:ext cx="10109200" cy="212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6615" marR="6295390" indent="7359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</a:t>
            </a:r>
            <a:r>
              <a:rPr sz="2400" spc="-5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count </a:t>
            </a:r>
            <a:r>
              <a:rPr sz="2400" spc="-143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</a:t>
            </a:r>
            <a:r>
              <a:rPr sz="2400" spc="-2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inner()</a:t>
            </a:r>
            <a:endParaRPr sz="2400">
              <a:latin typeface="Lucida Console"/>
              <a:cs typeface="Lucida Console"/>
            </a:endParaRPr>
          </a:p>
          <a:p>
            <a:pPr marL="12700" marR="5080">
              <a:lnSpc>
                <a:spcPct val="150000"/>
              </a:lnSpc>
              <a:spcBef>
                <a:spcPts val="2140"/>
              </a:spcBef>
            </a:pPr>
            <a:r>
              <a:rPr sz="2400" spc="-65" dirty="0">
                <a:solidFill>
                  <a:srgbClr val="221F1F"/>
                </a:solidFill>
                <a:latin typeface="Calibri"/>
                <a:cs typeface="Calibri"/>
              </a:rPr>
              <a:t>You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will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not find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yourself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using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global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or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nonlocal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keyword</a:t>
            </a:r>
            <a:r>
              <a:rPr sz="2400" spc="-3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frequently</a:t>
            </a:r>
            <a:r>
              <a:rPr sz="2400" spc="6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-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but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it's </a:t>
            </a:r>
            <a:r>
              <a:rPr sz="2400" spc="-5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essential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understand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for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scope!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515" y="117094"/>
            <a:ext cx="3403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35" dirty="0"/>
              <a:t>Topic:</a:t>
            </a:r>
            <a:r>
              <a:rPr spc="-40" dirty="0"/>
              <a:t> </a:t>
            </a:r>
            <a:r>
              <a:rPr spc="-20" dirty="0"/>
              <a:t>Keyword</a:t>
            </a:r>
            <a:r>
              <a:rPr spc="-35" dirty="0"/>
              <a:t> </a:t>
            </a:r>
            <a:r>
              <a:rPr spc="-10" dirty="0"/>
              <a:t>Arguments</a:t>
            </a:r>
          </a:p>
        </p:txBody>
      </p:sp>
      <p:sp>
        <p:nvSpPr>
          <p:cNvPr id="4" name="object 4"/>
          <p:cNvSpPr/>
          <p:nvPr/>
        </p:nvSpPr>
        <p:spPr>
          <a:xfrm>
            <a:off x="854963" y="1524000"/>
            <a:ext cx="10246360" cy="3046730"/>
          </a:xfrm>
          <a:custGeom>
            <a:avLst/>
            <a:gdLst/>
            <a:ahLst/>
            <a:cxnLst/>
            <a:rect l="l" t="t" r="r" b="b"/>
            <a:pathLst>
              <a:path w="10246360" h="3046729">
                <a:moveTo>
                  <a:pt x="10245852" y="0"/>
                </a:moveTo>
                <a:lnTo>
                  <a:pt x="0" y="0"/>
                </a:lnTo>
                <a:lnTo>
                  <a:pt x="0" y="3046476"/>
                </a:lnTo>
                <a:lnTo>
                  <a:pt x="10245852" y="3046476"/>
                </a:lnTo>
                <a:lnTo>
                  <a:pt x="10245852" y="0"/>
                </a:lnTo>
                <a:close/>
              </a:path>
            </a:pathLst>
          </a:custGeom>
          <a:solidFill>
            <a:srgbClr val="D9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4008" y="1540890"/>
            <a:ext cx="3893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0570" marR="5080" indent="-7385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 full_name(first, 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</a:t>
            </a:r>
            <a:r>
              <a:rPr sz="2400" spc="-3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"Your</a:t>
            </a:r>
            <a:r>
              <a:rPr sz="2400" spc="-3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name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3001" y="1540890"/>
            <a:ext cx="35229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last):</a:t>
            </a:r>
            <a:endParaRPr sz="2400">
              <a:latin typeface="Lucida Console"/>
              <a:cs typeface="Lucida Console"/>
            </a:endParaRPr>
          </a:p>
          <a:p>
            <a:pPr marL="195580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is</a:t>
            </a:r>
            <a:r>
              <a:rPr sz="2400" spc="-3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{first}</a:t>
            </a:r>
            <a:r>
              <a:rPr sz="2400" spc="-3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{last}"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4548" y="2638171"/>
            <a:ext cx="5364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last='Steele')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#</a:t>
            </a:r>
            <a:r>
              <a:rPr sz="2400" spc="-1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Your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name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is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8483" y="3735704"/>
            <a:ext cx="5180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first='Colt')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#</a:t>
            </a:r>
            <a:r>
              <a:rPr sz="2400" spc="-1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Your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name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is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4008" y="2638171"/>
            <a:ext cx="44462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923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full_na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m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e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(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f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i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r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t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='C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o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l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t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',  Colt Steele</a:t>
            </a:r>
            <a:endParaRPr sz="2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Lucida Console"/>
              <a:cs typeface="Lucida Console"/>
            </a:endParaRPr>
          </a:p>
          <a:p>
            <a:pPr marL="12700" marR="5080">
              <a:lnSpc>
                <a:spcPct val="100000"/>
              </a:lnSpc>
            </a:pP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full_na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m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e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(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l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a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s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t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=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'St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e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e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l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e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'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,  Colt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Steele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0973" y="5035422"/>
            <a:ext cx="2908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Order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does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not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matter!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15" y="402716"/>
            <a:ext cx="4700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Topic:</a:t>
            </a:r>
            <a:r>
              <a:rPr spc="-30" dirty="0"/>
              <a:t> </a:t>
            </a:r>
            <a:r>
              <a:rPr spc="-20" dirty="0"/>
              <a:t>Why</a:t>
            </a:r>
            <a:r>
              <a:rPr spc="-10" dirty="0"/>
              <a:t> </a:t>
            </a:r>
            <a:r>
              <a:rPr dirty="0"/>
              <a:t>use </a:t>
            </a:r>
            <a:r>
              <a:rPr spc="-20" dirty="0"/>
              <a:t>Keyword</a:t>
            </a:r>
            <a:r>
              <a:rPr spc="-10" dirty="0"/>
              <a:t> Arguments?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4572" y="2179045"/>
            <a:ext cx="979995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65" dirty="0">
                <a:solidFill>
                  <a:srgbClr val="221F1F"/>
                </a:solidFill>
                <a:latin typeface="Calibri"/>
                <a:cs typeface="Calibri"/>
              </a:rPr>
              <a:t>You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may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not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see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the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value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221F1F"/>
                </a:solidFill>
                <a:latin typeface="Calibri"/>
                <a:cs typeface="Calibri"/>
              </a:rPr>
              <a:t>now,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but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it's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useful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when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passing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dictionary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 </a:t>
            </a:r>
            <a:r>
              <a:rPr sz="2400" spc="-53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function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unpacking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it's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values</a:t>
            </a:r>
            <a:r>
              <a:rPr sz="2400" spc="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-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we'll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see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that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later!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221F1F"/>
              </a:buClr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21F1F"/>
              </a:buClr>
              <a:buFont typeface="Wingdings"/>
              <a:buChar char=""/>
            </a:pP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little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more flexibility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515" y="117094"/>
            <a:ext cx="4648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35" dirty="0"/>
              <a:t>Topic:</a:t>
            </a:r>
            <a:r>
              <a:rPr spc="-30" dirty="0"/>
              <a:t> </a:t>
            </a:r>
            <a:r>
              <a:rPr spc="-15" dirty="0"/>
              <a:t>Different</a:t>
            </a:r>
            <a:r>
              <a:rPr spc="-10" dirty="0"/>
              <a:t> from</a:t>
            </a:r>
            <a:r>
              <a:rPr spc="-30" dirty="0"/>
              <a:t> </a:t>
            </a:r>
            <a:r>
              <a:rPr spc="-10" dirty="0"/>
              <a:t>Default </a:t>
            </a:r>
            <a:r>
              <a:rPr spc="-15" dirty="0"/>
              <a:t>Params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2685" y="2174494"/>
            <a:ext cx="100291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When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you define</a:t>
            </a:r>
            <a:r>
              <a:rPr sz="2400" spc="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function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use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an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you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setting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default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parameter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221F1F"/>
              </a:buClr>
              <a:buFont typeface="Wingdings"/>
              <a:buChar char=""/>
            </a:pP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21F1F"/>
              </a:buClr>
              <a:buFont typeface="Wingdings"/>
              <a:buChar char=""/>
            </a:pP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When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you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invoke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function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use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an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you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making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keyword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argument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515" y="117094"/>
            <a:ext cx="19100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35" dirty="0"/>
              <a:t>Topic:</a:t>
            </a:r>
            <a:r>
              <a:rPr spc="-85" dirty="0"/>
              <a:t> </a:t>
            </a:r>
            <a:r>
              <a:rPr spc="-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854963" y="1524000"/>
            <a:ext cx="10246360" cy="2677795"/>
          </a:xfrm>
          <a:custGeom>
            <a:avLst/>
            <a:gdLst/>
            <a:ahLst/>
            <a:cxnLst/>
            <a:rect l="l" t="t" r="r" b="b"/>
            <a:pathLst>
              <a:path w="10246360" h="2677795">
                <a:moveTo>
                  <a:pt x="10245852" y="0"/>
                </a:moveTo>
                <a:lnTo>
                  <a:pt x="0" y="0"/>
                </a:lnTo>
                <a:lnTo>
                  <a:pt x="0" y="2677668"/>
                </a:lnTo>
                <a:lnTo>
                  <a:pt x="10245852" y="2677668"/>
                </a:lnTo>
                <a:lnTo>
                  <a:pt x="10245852" y="0"/>
                </a:lnTo>
                <a:close/>
              </a:path>
            </a:pathLst>
          </a:custGeom>
          <a:solidFill>
            <a:srgbClr val="D9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4008" y="1540890"/>
            <a:ext cx="4998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</a:t>
            </a:r>
            <a:r>
              <a:rPr sz="2400" spc="-3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full_name(first="Colt",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0945" y="1540890"/>
            <a:ext cx="2787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last="Steele"):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0570">
              <a:lnSpc>
                <a:spcPct val="100000"/>
              </a:lnSpc>
              <a:spcBef>
                <a:spcPts val="100"/>
              </a:spcBef>
            </a:pPr>
            <a:r>
              <a:rPr dirty="0"/>
              <a:t>return</a:t>
            </a:r>
            <a:r>
              <a:rPr spc="-5" dirty="0"/>
              <a:t> </a:t>
            </a:r>
            <a:r>
              <a:rPr dirty="0"/>
              <a:t>"Your</a:t>
            </a:r>
            <a:r>
              <a:rPr spc="-10" dirty="0"/>
              <a:t> </a:t>
            </a:r>
            <a:r>
              <a:rPr dirty="0"/>
              <a:t>name</a:t>
            </a:r>
            <a:r>
              <a:rPr spc="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{first}</a:t>
            </a:r>
            <a:r>
              <a:rPr spc="-10" dirty="0"/>
              <a:t> </a:t>
            </a:r>
            <a:r>
              <a:rPr dirty="0"/>
              <a:t>{last}"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/>
          </a:p>
          <a:p>
            <a:pPr marL="12700">
              <a:lnSpc>
                <a:spcPct val="100000"/>
              </a:lnSpc>
            </a:pPr>
            <a:r>
              <a:rPr dirty="0"/>
              <a:t>full_name()</a:t>
            </a:r>
            <a:r>
              <a:rPr spc="-5" dirty="0"/>
              <a:t> </a:t>
            </a:r>
            <a:r>
              <a:rPr dirty="0"/>
              <a:t># Your</a:t>
            </a:r>
            <a:r>
              <a:rPr spc="-5" dirty="0"/>
              <a:t> </a:t>
            </a:r>
            <a:r>
              <a:rPr dirty="0"/>
              <a:t>name is Colt</a:t>
            </a:r>
            <a:r>
              <a:rPr spc="-5" dirty="0"/>
              <a:t> </a:t>
            </a:r>
            <a:r>
              <a:rPr dirty="0"/>
              <a:t>Steele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/>
          </a:p>
          <a:p>
            <a:pPr marL="12700" marR="5080">
              <a:lnSpc>
                <a:spcPct val="100000"/>
              </a:lnSpc>
            </a:pPr>
            <a:r>
              <a:rPr dirty="0"/>
              <a:t>full_name(last='Enthusiast',</a:t>
            </a:r>
            <a:r>
              <a:rPr spc="5" dirty="0"/>
              <a:t> </a:t>
            </a:r>
            <a:r>
              <a:rPr dirty="0"/>
              <a:t>first='Python')</a:t>
            </a:r>
            <a:r>
              <a:rPr spc="5" dirty="0"/>
              <a:t> </a:t>
            </a:r>
            <a:r>
              <a:rPr dirty="0"/>
              <a:t>#</a:t>
            </a:r>
            <a:r>
              <a:rPr spc="10" dirty="0"/>
              <a:t> </a:t>
            </a:r>
            <a:r>
              <a:rPr dirty="0"/>
              <a:t>Your </a:t>
            </a:r>
            <a:r>
              <a:rPr spc="-1435" dirty="0"/>
              <a:t> </a:t>
            </a:r>
            <a:r>
              <a:rPr dirty="0"/>
              <a:t>name</a:t>
            </a:r>
            <a:r>
              <a:rPr spc="5" dirty="0"/>
              <a:t> </a:t>
            </a:r>
            <a:r>
              <a:rPr dirty="0"/>
              <a:t>is Python</a:t>
            </a:r>
            <a:r>
              <a:rPr spc="10" dirty="0"/>
              <a:t> </a:t>
            </a:r>
            <a:r>
              <a:rPr dirty="0"/>
              <a:t>Enthusiast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15" y="402716"/>
            <a:ext cx="3823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Topic:</a:t>
            </a:r>
            <a:r>
              <a:rPr spc="-55" dirty="0"/>
              <a:t> </a:t>
            </a:r>
            <a:r>
              <a:rPr spc="-5" dirty="0"/>
              <a:t>Documenting</a:t>
            </a:r>
            <a:r>
              <a:rPr spc="-55" dirty="0"/>
              <a:t> </a:t>
            </a:r>
            <a:r>
              <a:rPr dirty="0"/>
              <a:t>Functions</a:t>
            </a:r>
          </a:p>
        </p:txBody>
      </p:sp>
      <p:sp>
        <p:nvSpPr>
          <p:cNvPr id="5" name="object 5"/>
          <p:cNvSpPr/>
          <p:nvPr/>
        </p:nvSpPr>
        <p:spPr>
          <a:xfrm>
            <a:off x="929639" y="2665476"/>
            <a:ext cx="10246360" cy="2677795"/>
          </a:xfrm>
          <a:custGeom>
            <a:avLst/>
            <a:gdLst/>
            <a:ahLst/>
            <a:cxnLst/>
            <a:rect l="l" t="t" r="r" b="b"/>
            <a:pathLst>
              <a:path w="10246360" h="2677795">
                <a:moveTo>
                  <a:pt x="10245852" y="0"/>
                </a:moveTo>
                <a:lnTo>
                  <a:pt x="0" y="0"/>
                </a:lnTo>
                <a:lnTo>
                  <a:pt x="0" y="2677668"/>
                </a:lnTo>
                <a:lnTo>
                  <a:pt x="10245852" y="2677668"/>
                </a:lnTo>
                <a:lnTo>
                  <a:pt x="10245852" y="0"/>
                </a:lnTo>
                <a:close/>
              </a:path>
            </a:pathLst>
          </a:custGeom>
          <a:solidFill>
            <a:srgbClr val="D9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9274" y="1359865"/>
            <a:ext cx="9577070" cy="3909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5950" algn="l"/>
              </a:tabLst>
            </a:pP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Use	</a:t>
            </a:r>
            <a:r>
              <a:rPr sz="2400" spc="-5" dirty="0">
                <a:solidFill>
                  <a:srgbClr val="FD7113"/>
                </a:solidFill>
                <a:latin typeface="Calibri"/>
                <a:cs typeface="Calibri"/>
              </a:rPr>
              <a:t>"""</a:t>
            </a:r>
            <a:r>
              <a:rPr sz="2400" spc="-50" dirty="0">
                <a:solidFill>
                  <a:srgbClr val="FD711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D7113"/>
                </a:solidFill>
                <a:latin typeface="Calibri"/>
                <a:cs typeface="Calibri"/>
              </a:rPr>
              <a:t>"""</a:t>
            </a:r>
            <a:endParaRPr sz="2400">
              <a:latin typeface="Calibri"/>
              <a:cs typeface="Calibri"/>
            </a:endParaRPr>
          </a:p>
          <a:p>
            <a:pPr marL="26034">
              <a:lnSpc>
                <a:spcPct val="100000"/>
              </a:lnSpc>
              <a:spcBef>
                <a:spcPts val="1755"/>
              </a:spcBef>
            </a:pP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Essential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when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writing</a:t>
            </a:r>
            <a:r>
              <a:rPr sz="2400" spc="-3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complex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Calibri"/>
              <a:cs typeface="Calibri"/>
            </a:endParaRPr>
          </a:p>
          <a:p>
            <a:pPr marL="1720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</a:t>
            </a:r>
            <a:r>
              <a:rPr sz="2400" spc="-2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say_hello():</a:t>
            </a:r>
            <a:endParaRPr sz="2400">
              <a:latin typeface="Lucida Console"/>
              <a:cs typeface="Lucida Console"/>
            </a:endParaRPr>
          </a:p>
          <a:p>
            <a:pPr marL="909319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"""A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simple function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that</a:t>
            </a:r>
            <a:r>
              <a:rPr sz="2400" spc="1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returns </a:t>
            </a:r>
            <a:r>
              <a:rPr sz="2400" spc="-5" dirty="0">
                <a:solidFill>
                  <a:srgbClr val="393434"/>
                </a:solidFill>
                <a:latin typeface="Lucida Console"/>
                <a:cs typeface="Lucida Console"/>
              </a:rPr>
              <a:t>the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 string</a:t>
            </a:r>
            <a:endParaRPr sz="2400">
              <a:latin typeface="Lucida Console"/>
              <a:cs typeface="Lucida Console"/>
            </a:endParaRPr>
          </a:p>
          <a:p>
            <a:pPr marL="172085">
              <a:lnSpc>
                <a:spcPct val="100000"/>
              </a:lnSpc>
            </a:pP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hello"""</a:t>
            </a:r>
            <a:endParaRPr sz="2400">
              <a:latin typeface="Lucida Console"/>
              <a:cs typeface="Lucida Console"/>
            </a:endParaRPr>
          </a:p>
          <a:p>
            <a:pPr marL="909319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</a:t>
            </a:r>
            <a:r>
              <a:rPr sz="2400" spc="-5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"Hello!"</a:t>
            </a:r>
            <a:endParaRPr sz="2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Lucida Console"/>
              <a:cs typeface="Lucida Console"/>
            </a:endParaRPr>
          </a:p>
          <a:p>
            <a:pPr marL="172085">
              <a:lnSpc>
                <a:spcPct val="100000"/>
              </a:lnSpc>
              <a:tabLst>
                <a:tab pos="3479165" algn="l"/>
              </a:tabLst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say_hello.</a:t>
            </a:r>
            <a:r>
              <a:rPr sz="2400" u="heavy" spc="1465" dirty="0">
                <a:solidFill>
                  <a:srgbClr val="393434"/>
                </a:solidFill>
                <a:uFill>
                  <a:solidFill>
                    <a:srgbClr val="383333"/>
                  </a:solidFill>
                </a:u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doc</a:t>
            </a:r>
            <a:r>
              <a:rPr sz="2400" u="heavy" dirty="0">
                <a:solidFill>
                  <a:srgbClr val="393434"/>
                </a:solidFill>
                <a:uFill>
                  <a:solidFill>
                    <a:srgbClr val="383333"/>
                  </a:solidFill>
                </a:uFill>
                <a:latin typeface="Lucida Console"/>
                <a:cs typeface="Lucida Console"/>
              </a:rPr>
              <a:t>	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# 'A</a:t>
            </a:r>
            <a:r>
              <a:rPr sz="2400" spc="-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simple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function that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returns</a:t>
            </a:r>
            <a:endParaRPr sz="2400">
              <a:latin typeface="Lucida Console"/>
              <a:cs typeface="Lucida Console"/>
            </a:endParaRPr>
          </a:p>
          <a:p>
            <a:pPr marL="172085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the</a:t>
            </a:r>
            <a:r>
              <a:rPr sz="2400" spc="-2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string</a:t>
            </a:r>
            <a:r>
              <a:rPr sz="2400" spc="-1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hello'</a:t>
            </a:r>
            <a:endParaRPr sz="24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15" y="402716"/>
            <a:ext cx="159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Topic:</a:t>
            </a:r>
            <a:r>
              <a:rPr spc="-95" dirty="0"/>
              <a:t> </a:t>
            </a:r>
            <a:r>
              <a:rPr spc="-10" dirty="0"/>
              <a:t>Recap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2685" y="1154938"/>
            <a:ext cx="9893300" cy="435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7485" indent="-342900">
              <a:lnSpc>
                <a:spcPct val="100000"/>
              </a:lnSpc>
              <a:spcBef>
                <a:spcPts val="100"/>
              </a:spcBef>
              <a:buClr>
                <a:srgbClr val="FD711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Functions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are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procedures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for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executing</a:t>
            </a:r>
            <a:r>
              <a:rPr sz="2400" spc="-3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code.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They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accept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inputs and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return </a:t>
            </a:r>
            <a:r>
              <a:rPr sz="2400" spc="-5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outputs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when the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return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keyword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used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FD711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14" dirty="0">
                <a:solidFill>
                  <a:srgbClr val="221F1F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create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inputs,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we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make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parameters</a:t>
            </a:r>
            <a:r>
              <a:rPr sz="2400" spc="-3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which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can 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have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default</a:t>
            </a:r>
            <a:r>
              <a:rPr sz="2400" spc="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values,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we</a:t>
            </a:r>
            <a:r>
              <a:rPr sz="2400" spc="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call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those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default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parameters</a:t>
            </a:r>
            <a:endParaRPr sz="2400">
              <a:latin typeface="Calibri"/>
              <a:cs typeface="Calibri"/>
            </a:endParaRPr>
          </a:p>
          <a:p>
            <a:pPr marL="355600" marR="156845" indent="-342900">
              <a:lnSpc>
                <a:spcPct val="100000"/>
              </a:lnSpc>
              <a:spcBef>
                <a:spcPts val="600"/>
              </a:spcBef>
              <a:buClr>
                <a:srgbClr val="FD711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Variables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defined</a:t>
            </a:r>
            <a:r>
              <a:rPr sz="2400" spc="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inside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functions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scoped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that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function</a:t>
            </a:r>
            <a:r>
              <a:rPr sz="2400" spc="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-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watch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out </a:t>
            </a:r>
            <a:r>
              <a:rPr sz="2400" spc="-53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that!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FD711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When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invoking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function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we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can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pass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keyword</a:t>
            </a:r>
            <a:r>
              <a:rPr sz="2400" spc="-3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arguments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in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any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221F1F"/>
                </a:solidFill>
                <a:latin typeface="Calibri"/>
                <a:cs typeface="Calibri"/>
              </a:rPr>
              <a:t>order,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we'll</a:t>
            </a:r>
            <a:r>
              <a:rPr sz="2400" spc="-3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see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this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more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later!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lr>
                <a:srgbClr val="FD711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Be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careful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not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return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too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early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your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conditional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logic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refactor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when 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you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can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remove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unnecessary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conditional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logic.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Make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sure</a:t>
            </a:r>
            <a:r>
              <a:rPr sz="2400" spc="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you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don't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return </a:t>
            </a:r>
            <a:r>
              <a:rPr sz="2400" spc="-5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loop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too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early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as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well!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15" y="402716"/>
            <a:ext cx="3322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Topic:</a:t>
            </a:r>
            <a:r>
              <a:rPr spc="-40" dirty="0"/>
              <a:t> </a:t>
            </a:r>
            <a:r>
              <a:rPr spc="-10" dirty="0"/>
              <a:t>What</a:t>
            </a:r>
            <a:r>
              <a:rPr spc="-2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Function?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2802" y="2460116"/>
            <a:ext cx="6910070" cy="16719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4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process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executing</a:t>
            </a:r>
            <a:r>
              <a:rPr sz="2400" spc="-4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task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It</a:t>
            </a:r>
            <a:r>
              <a:rPr sz="2400" spc="-3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can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accept</a:t>
            </a:r>
            <a:r>
              <a:rPr sz="2400" spc="-4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return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an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Useful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executing</a:t>
            </a:r>
            <a:r>
              <a:rPr sz="2400" spc="-3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similar</a:t>
            </a:r>
            <a:r>
              <a:rPr sz="2400" spc="-3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procedures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over</a:t>
            </a:r>
            <a:r>
              <a:rPr sz="2400" spc="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over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15" y="402716"/>
            <a:ext cx="3353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Topic: </a:t>
            </a:r>
            <a:r>
              <a:rPr spc="-20" dirty="0"/>
              <a:t>Why</a:t>
            </a:r>
            <a:r>
              <a:rPr spc="-15" dirty="0"/>
              <a:t> </a:t>
            </a:r>
            <a:r>
              <a:rPr dirty="0"/>
              <a:t>use</a:t>
            </a:r>
            <a:r>
              <a:rPr spc="-10" dirty="0"/>
              <a:t> </a:t>
            </a:r>
            <a:r>
              <a:rPr spc="-5" dirty="0"/>
              <a:t>Functions?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1946" y="1983694"/>
            <a:ext cx="9899015" cy="277050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Stay</a:t>
            </a:r>
            <a:r>
              <a:rPr sz="2400" spc="-3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221F1F"/>
                </a:solidFill>
                <a:latin typeface="Calibri"/>
                <a:cs typeface="Calibri"/>
              </a:rPr>
              <a:t>DRY</a:t>
            </a:r>
            <a:r>
              <a:rPr sz="2400" b="1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-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21F1F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on't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21F1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epeat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21F1F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ourself!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Clean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up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prevent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code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duplication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"Abstract</a:t>
            </a:r>
            <a:r>
              <a:rPr sz="2400" spc="-3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away"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code 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other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users</a:t>
            </a:r>
            <a:endParaRPr sz="2400">
              <a:latin typeface="Calibri"/>
              <a:cs typeface="Calibri"/>
            </a:endParaRPr>
          </a:p>
          <a:p>
            <a:pPr marL="812165" lvl="1" indent="-34353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Imagine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if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you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had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rewrite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"print()"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function</a:t>
            </a:r>
            <a:r>
              <a:rPr sz="24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 every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program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you</a:t>
            </a:r>
            <a:endParaRPr sz="2400">
              <a:latin typeface="Calibri"/>
              <a:cs typeface="Calibri"/>
            </a:endParaRPr>
          </a:p>
          <a:p>
            <a:pPr marL="812165">
              <a:lnSpc>
                <a:spcPct val="100000"/>
              </a:lnSpc>
              <a:spcBef>
                <a:spcPts val="1445"/>
              </a:spcBef>
            </a:pP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wrote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15" y="402716"/>
            <a:ext cx="3302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Topic:</a:t>
            </a:r>
            <a:r>
              <a:rPr spc="-55" dirty="0"/>
              <a:t> </a:t>
            </a:r>
            <a:r>
              <a:rPr dirty="0"/>
              <a:t>Functions</a:t>
            </a:r>
            <a:r>
              <a:rPr spc="-50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1946" y="1983694"/>
            <a:ext cx="5923280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dirty="0">
                <a:solidFill>
                  <a:srgbClr val="221F1F"/>
                </a:solidFill>
                <a:latin typeface="Lucida Console"/>
                <a:cs typeface="Lucida Console"/>
              </a:rPr>
              <a:t>def</a:t>
            </a:r>
            <a:r>
              <a:rPr sz="2400" spc="-20" dirty="0">
                <a:solidFill>
                  <a:srgbClr val="221F1F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221F1F"/>
                </a:solidFill>
                <a:latin typeface="Lucida Console"/>
                <a:cs typeface="Lucida Console"/>
              </a:rPr>
              <a:t>name_of_function</a:t>
            </a:r>
            <a:r>
              <a:rPr sz="2400" spc="5" dirty="0">
                <a:solidFill>
                  <a:srgbClr val="221F1F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221F1F"/>
                </a:solidFill>
                <a:latin typeface="Lucida Console"/>
                <a:cs typeface="Lucida Console"/>
              </a:rPr>
              <a:t>():</a:t>
            </a:r>
            <a:endParaRPr sz="2400">
              <a:latin typeface="Lucida Console"/>
              <a:cs typeface="Lucida Console"/>
            </a:endParaRPr>
          </a:p>
          <a:p>
            <a:pPr marL="14859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221F1F"/>
                </a:solidFill>
                <a:latin typeface="Lucida Console"/>
                <a:cs typeface="Lucida Console"/>
              </a:rPr>
              <a:t>#</a:t>
            </a:r>
            <a:r>
              <a:rPr sz="2400" spc="-5" dirty="0">
                <a:solidFill>
                  <a:srgbClr val="221F1F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221F1F"/>
                </a:solidFill>
                <a:latin typeface="Lucida Console"/>
                <a:cs typeface="Lucida Console"/>
              </a:rPr>
              <a:t>block</a:t>
            </a:r>
            <a:r>
              <a:rPr sz="2400" spc="-15" dirty="0">
                <a:solidFill>
                  <a:srgbClr val="221F1F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221F1F"/>
                </a:solidFill>
                <a:latin typeface="Lucida Console"/>
                <a:cs typeface="Lucida Console"/>
              </a:rPr>
              <a:t>of</a:t>
            </a:r>
            <a:r>
              <a:rPr sz="2400" spc="-5" dirty="0">
                <a:solidFill>
                  <a:srgbClr val="221F1F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221F1F"/>
                </a:solidFill>
                <a:latin typeface="Lucida Console"/>
                <a:cs typeface="Lucida Console"/>
              </a:rPr>
              <a:t>runnable </a:t>
            </a:r>
            <a:r>
              <a:rPr sz="2400" spc="5" dirty="0">
                <a:solidFill>
                  <a:srgbClr val="221F1F"/>
                </a:solidFill>
                <a:latin typeface="Lucida Console"/>
                <a:cs typeface="Lucida Console"/>
              </a:rPr>
              <a:t>code</a:t>
            </a:r>
            <a:endParaRPr sz="24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15" y="402716"/>
            <a:ext cx="4200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Topic: </a:t>
            </a:r>
            <a:r>
              <a:rPr spc="-15" dirty="0"/>
              <a:t>Writing </a:t>
            </a:r>
            <a:r>
              <a:rPr spc="-10" dirty="0"/>
              <a:t>your</a:t>
            </a:r>
            <a:r>
              <a:rPr spc="-30" dirty="0"/>
              <a:t> </a:t>
            </a:r>
            <a:r>
              <a:rPr spc="-10" dirty="0"/>
              <a:t>First</a:t>
            </a:r>
            <a:r>
              <a:rPr spc="-35" dirty="0"/>
              <a:t> </a:t>
            </a:r>
            <a:r>
              <a:rPr dirty="0"/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291" y="2026920"/>
            <a:ext cx="10246360" cy="2795270"/>
          </a:xfrm>
          <a:prstGeom prst="rect">
            <a:avLst/>
          </a:prstGeom>
          <a:solidFill>
            <a:srgbClr val="D9D4D4"/>
          </a:solidFill>
        </p:spPr>
        <p:txBody>
          <a:bodyPr vert="horz" wrap="square" lIns="0" tIns="1530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</a:t>
            </a:r>
            <a:r>
              <a:rPr sz="2400" spc="-3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say_hi():</a:t>
            </a:r>
            <a:endParaRPr sz="2400">
              <a:latin typeface="Lucida Console"/>
              <a:cs typeface="Lucida Console"/>
            </a:endParaRPr>
          </a:p>
          <a:p>
            <a:pPr marL="829944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print('Hi!')</a:t>
            </a:r>
            <a:endParaRPr sz="2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Lucida Console"/>
              <a:cs typeface="Lucida Console"/>
            </a:endParaRPr>
          </a:p>
          <a:p>
            <a:pPr marL="92075">
              <a:lnSpc>
                <a:spcPct val="10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say_hi()</a:t>
            </a:r>
            <a:endParaRPr sz="2400">
              <a:latin typeface="Lucida Console"/>
              <a:cs typeface="Lucida Console"/>
            </a:endParaRPr>
          </a:p>
          <a:p>
            <a:pPr marL="92075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#</a:t>
            </a:r>
            <a:r>
              <a:rPr sz="2400" spc="-55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2400" spc="5" dirty="0">
                <a:solidFill>
                  <a:srgbClr val="538235"/>
                </a:solidFill>
                <a:latin typeface="Lucida Console"/>
                <a:cs typeface="Lucida Console"/>
              </a:rPr>
              <a:t>Hi</a:t>
            </a:r>
            <a:endParaRPr sz="24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15" y="402716"/>
            <a:ext cx="3048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Topic:</a:t>
            </a:r>
            <a:r>
              <a:rPr spc="-60" dirty="0"/>
              <a:t> </a:t>
            </a:r>
            <a:r>
              <a:rPr dirty="0"/>
              <a:t>Another</a:t>
            </a:r>
            <a:r>
              <a:rPr spc="-45" dirty="0"/>
              <a:t> </a:t>
            </a:r>
            <a:r>
              <a:rPr dirty="0"/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1436" y="929639"/>
            <a:ext cx="10246360" cy="1687195"/>
          </a:xfrm>
          <a:prstGeom prst="rect">
            <a:avLst/>
          </a:prstGeom>
          <a:solidFill>
            <a:srgbClr val="D9D4D4"/>
          </a:solidFill>
        </p:spPr>
        <p:txBody>
          <a:bodyPr vert="horz" wrap="square" lIns="0" tIns="1524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</a:t>
            </a:r>
            <a:r>
              <a:rPr sz="2400" spc="-3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say_hi():</a:t>
            </a:r>
            <a:endParaRPr sz="2400">
              <a:latin typeface="Lucida Console"/>
              <a:cs typeface="Lucida Console"/>
            </a:endParaRPr>
          </a:p>
          <a:p>
            <a:pPr marL="92075" marR="7380605" indent="737235">
              <a:lnSpc>
                <a:spcPct val="15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'Hello!' 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say_hi()</a:t>
            </a:r>
            <a:r>
              <a:rPr sz="2400" spc="-4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#</a:t>
            </a:r>
            <a:r>
              <a:rPr sz="2400" spc="-30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None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090" y="2796285"/>
            <a:ext cx="93922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D7113"/>
                </a:solidFill>
                <a:latin typeface="Calibri"/>
                <a:cs typeface="Calibri"/>
              </a:rPr>
              <a:t>What's</a:t>
            </a:r>
            <a:r>
              <a:rPr sz="2400" spc="-35" dirty="0">
                <a:solidFill>
                  <a:srgbClr val="FD711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D7113"/>
                </a:solidFill>
                <a:latin typeface="Calibri"/>
                <a:cs typeface="Calibri"/>
              </a:rPr>
              <a:t>Wrong</a:t>
            </a:r>
            <a:r>
              <a:rPr sz="2400" spc="-45" dirty="0">
                <a:solidFill>
                  <a:srgbClr val="FD711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D7113"/>
                </a:solidFill>
                <a:latin typeface="Calibri"/>
                <a:cs typeface="Calibri"/>
              </a:rPr>
              <a:t>Here?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45" dirty="0">
                <a:solidFill>
                  <a:srgbClr val="393434"/>
                </a:solidFill>
                <a:latin typeface="Calibri"/>
                <a:cs typeface="Calibri"/>
              </a:rPr>
              <a:t>We</a:t>
            </a:r>
            <a:r>
              <a:rPr sz="2400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93434"/>
                </a:solidFill>
                <a:latin typeface="Calibri"/>
                <a:cs typeface="Calibri"/>
              </a:rPr>
              <a:t>can</a:t>
            </a:r>
            <a:r>
              <a:rPr sz="2400" spc="-15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93434"/>
                </a:solidFill>
                <a:latin typeface="Calibri"/>
                <a:cs typeface="Calibri"/>
              </a:rPr>
              <a:t>try</a:t>
            </a:r>
            <a:r>
              <a:rPr sz="2400" spc="-10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93434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393434"/>
                </a:solidFill>
                <a:latin typeface="Calibri"/>
                <a:cs typeface="Calibri"/>
              </a:rPr>
              <a:t> print,</a:t>
            </a:r>
            <a:r>
              <a:rPr sz="2400" spc="-15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93434"/>
                </a:solidFill>
                <a:latin typeface="Calibri"/>
                <a:cs typeface="Calibri"/>
              </a:rPr>
              <a:t>but </a:t>
            </a:r>
            <a:r>
              <a:rPr sz="2400" spc="-10" dirty="0">
                <a:solidFill>
                  <a:srgbClr val="393434"/>
                </a:solidFill>
                <a:latin typeface="Calibri"/>
                <a:cs typeface="Calibri"/>
              </a:rPr>
              <a:t>what</a:t>
            </a:r>
            <a:r>
              <a:rPr sz="2400" spc="5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93434"/>
                </a:solidFill>
                <a:latin typeface="Calibri"/>
                <a:cs typeface="Calibri"/>
              </a:rPr>
              <a:t>if </a:t>
            </a:r>
            <a:r>
              <a:rPr sz="2400" spc="-15" dirty="0">
                <a:solidFill>
                  <a:srgbClr val="393434"/>
                </a:solidFill>
                <a:latin typeface="Calibri"/>
                <a:cs typeface="Calibri"/>
              </a:rPr>
              <a:t>we</a:t>
            </a:r>
            <a:r>
              <a:rPr sz="2400" spc="-10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93434"/>
                </a:solidFill>
                <a:latin typeface="Calibri"/>
                <a:cs typeface="Calibri"/>
              </a:rPr>
              <a:t>want to</a:t>
            </a:r>
            <a:r>
              <a:rPr sz="2400" spc="-10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93434"/>
                </a:solidFill>
                <a:latin typeface="Calibri"/>
                <a:cs typeface="Calibri"/>
              </a:rPr>
              <a:t>store</a:t>
            </a:r>
            <a:r>
              <a:rPr sz="2400" dirty="0">
                <a:solidFill>
                  <a:srgbClr val="393434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93434"/>
                </a:solidFill>
                <a:latin typeface="Calibri"/>
                <a:cs typeface="Calibri"/>
              </a:rPr>
              <a:t>result</a:t>
            </a:r>
            <a:r>
              <a:rPr sz="2400" spc="-15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93434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393434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93434"/>
                </a:solidFill>
                <a:latin typeface="Calibri"/>
                <a:cs typeface="Calibri"/>
              </a:rPr>
              <a:t>function </a:t>
            </a:r>
            <a:r>
              <a:rPr sz="2400" dirty="0">
                <a:solidFill>
                  <a:srgbClr val="393434"/>
                </a:solidFill>
                <a:latin typeface="Calibri"/>
                <a:cs typeface="Calibri"/>
              </a:rPr>
              <a:t>in a </a:t>
            </a:r>
            <a:r>
              <a:rPr sz="2400" spc="-525" dirty="0">
                <a:solidFill>
                  <a:srgbClr val="39343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93434"/>
                </a:solidFill>
                <a:latin typeface="Calibri"/>
                <a:cs typeface="Calibri"/>
              </a:rPr>
              <a:t>variable?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1436" y="4084320"/>
            <a:ext cx="10246360" cy="2242185"/>
          </a:xfrm>
          <a:prstGeom prst="rect">
            <a:avLst/>
          </a:prstGeom>
          <a:solidFill>
            <a:srgbClr val="D9D4D4"/>
          </a:solidFill>
        </p:spPr>
        <p:txBody>
          <a:bodyPr vert="horz" wrap="square" lIns="0" tIns="1536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</a:t>
            </a:r>
            <a:r>
              <a:rPr sz="2400" spc="-3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say_hi():</a:t>
            </a:r>
            <a:endParaRPr sz="2400">
              <a:latin typeface="Lucida Console"/>
              <a:cs typeface="Lucida Console"/>
            </a:endParaRPr>
          </a:p>
          <a:p>
            <a:pPr marL="92075" marR="6461760" indent="737235">
              <a:lnSpc>
                <a:spcPct val="150000"/>
              </a:lnSpc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print('Hello!') </a:t>
            </a:r>
            <a:r>
              <a:rPr sz="2400" spc="-143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result = say_hi() </a:t>
            </a:r>
            <a:r>
              <a:rPr sz="2400" spc="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print(result)</a:t>
            </a:r>
            <a:r>
              <a:rPr sz="2400" spc="-1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#</a:t>
            </a:r>
            <a:r>
              <a:rPr sz="2400" spc="-25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None</a:t>
            </a:r>
            <a:endParaRPr sz="24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15" y="402716"/>
            <a:ext cx="4947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Topic:</a:t>
            </a:r>
            <a:r>
              <a:rPr spc="-30" dirty="0"/>
              <a:t> </a:t>
            </a:r>
            <a:r>
              <a:rPr spc="-10" dirty="0"/>
              <a:t>Returning </a:t>
            </a:r>
            <a:r>
              <a:rPr spc="-25" dirty="0"/>
              <a:t>Values</a:t>
            </a:r>
            <a:r>
              <a:rPr spc="-5" dirty="0"/>
              <a:t> </a:t>
            </a:r>
            <a:r>
              <a:rPr spc="-10" dirty="0"/>
              <a:t>from</a:t>
            </a:r>
            <a:r>
              <a:rPr spc="-30" dirty="0"/>
              <a:t> </a:t>
            </a:r>
            <a:r>
              <a:rPr dirty="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8867" y="1324355"/>
            <a:ext cx="10246360" cy="3904615"/>
          </a:xfrm>
          <a:prstGeom prst="rect">
            <a:avLst/>
          </a:prstGeom>
          <a:solidFill>
            <a:srgbClr val="D9D4D4"/>
          </a:solidFill>
        </p:spPr>
        <p:txBody>
          <a:bodyPr vert="horz" wrap="square" lIns="0" tIns="1530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def</a:t>
            </a:r>
            <a:r>
              <a:rPr sz="2400" spc="-3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say_hi():</a:t>
            </a:r>
            <a:endParaRPr sz="2400">
              <a:latin typeface="Lucida Console"/>
              <a:cs typeface="Lucida Console"/>
            </a:endParaRPr>
          </a:p>
          <a:p>
            <a:pPr marL="829944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return</a:t>
            </a:r>
            <a:r>
              <a:rPr sz="2400" spc="-5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'Hi!'</a:t>
            </a:r>
            <a:endParaRPr sz="2400">
              <a:latin typeface="Lucida Console"/>
              <a:cs typeface="Lucida Console"/>
            </a:endParaRPr>
          </a:p>
          <a:p>
            <a:pPr marL="92075" marR="6644640">
              <a:lnSpc>
                <a:spcPct val="300000"/>
              </a:lnSpc>
              <a:spcBef>
                <a:spcPts val="5"/>
              </a:spcBef>
            </a:pP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greeting</a:t>
            </a:r>
            <a:r>
              <a:rPr sz="2400" spc="-2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=</a:t>
            </a:r>
            <a:r>
              <a:rPr sz="2400" spc="-10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say_hi() </a:t>
            </a:r>
            <a:r>
              <a:rPr sz="2400" spc="-1435" dirty="0">
                <a:solidFill>
                  <a:srgbClr val="393434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393434"/>
                </a:solidFill>
                <a:latin typeface="Lucida Console"/>
                <a:cs typeface="Lucida Console"/>
              </a:rPr>
              <a:t>print(greeting)</a:t>
            </a:r>
            <a:endParaRPr sz="2400">
              <a:latin typeface="Lucida Console"/>
              <a:cs typeface="Lucida Console"/>
            </a:endParaRPr>
          </a:p>
          <a:p>
            <a:pPr marL="9207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538235"/>
                </a:solidFill>
                <a:latin typeface="Lucida Console"/>
                <a:cs typeface="Lucida Console"/>
              </a:rPr>
              <a:t>#</a:t>
            </a:r>
            <a:r>
              <a:rPr sz="2400" spc="-55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2400" spc="5" dirty="0">
                <a:solidFill>
                  <a:srgbClr val="538235"/>
                </a:solidFill>
                <a:latin typeface="Lucida Console"/>
                <a:cs typeface="Lucida Console"/>
              </a:rPr>
              <a:t>'Hi!'</a:t>
            </a:r>
            <a:endParaRPr sz="24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15" y="402716"/>
            <a:ext cx="491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Topic: </a:t>
            </a:r>
            <a:r>
              <a:rPr spc="-10" dirty="0"/>
              <a:t>What </a:t>
            </a:r>
            <a:r>
              <a:rPr dirty="0"/>
              <a:t>does</a:t>
            </a:r>
            <a:r>
              <a:rPr spc="-20" dirty="0"/>
              <a:t> </a:t>
            </a:r>
            <a:r>
              <a:rPr spc="-10" dirty="0"/>
              <a:t>‘</a:t>
            </a:r>
            <a:r>
              <a:rPr spc="-10" dirty="0">
                <a:solidFill>
                  <a:srgbClr val="FD7113"/>
                </a:solidFill>
              </a:rPr>
              <a:t>return</a:t>
            </a:r>
            <a:r>
              <a:rPr spc="-10" dirty="0"/>
              <a:t>’</a:t>
            </a:r>
            <a:r>
              <a:rPr dirty="0"/>
              <a:t> </a:t>
            </a:r>
            <a:r>
              <a:rPr spc="-20" dirty="0"/>
              <a:t>keyword</a:t>
            </a:r>
            <a:r>
              <a:rPr spc="-40" dirty="0"/>
              <a:t> </a:t>
            </a:r>
            <a:r>
              <a:rPr dirty="0"/>
              <a:t>do?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1946" y="1983694"/>
            <a:ext cx="7601584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Exits</a:t>
            </a:r>
            <a:r>
              <a:rPr sz="2400" spc="-4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Outputs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whatever</a:t>
            </a:r>
            <a:r>
              <a:rPr sz="24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value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221F1F"/>
                </a:solidFill>
                <a:latin typeface="Calibri"/>
                <a:cs typeface="Calibri"/>
              </a:rPr>
              <a:t>placed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 after</a:t>
            </a:r>
            <a:r>
              <a:rPr sz="2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21F1F"/>
                </a:solidFill>
                <a:latin typeface="Calibri"/>
                <a:cs typeface="Calibri"/>
              </a:rPr>
              <a:t>return</a:t>
            </a:r>
            <a:r>
              <a:rPr sz="24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21F1F"/>
                </a:solidFill>
                <a:latin typeface="Calibri"/>
                <a:cs typeface="Calibri"/>
              </a:rPr>
              <a:t>keyword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1393</Words>
  <Application>Microsoft Office PowerPoint</Application>
  <PresentationFormat>Widescreen</PresentationFormat>
  <Paragraphs>223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Lucida Console</vt:lpstr>
      <vt:lpstr>Times New Roman</vt:lpstr>
      <vt:lpstr>Wingdings</vt:lpstr>
      <vt:lpstr>Office Theme</vt:lpstr>
      <vt:lpstr>PowerPoint Presentation</vt:lpstr>
      <vt:lpstr>PowerPoint Presentation</vt:lpstr>
      <vt:lpstr>Topic: What is a Function?</vt:lpstr>
      <vt:lpstr>Topic: Why use Functions?</vt:lpstr>
      <vt:lpstr>Topic: Functions Structure</vt:lpstr>
      <vt:lpstr>Topic: Writing your First Function</vt:lpstr>
      <vt:lpstr>Topic: Another Function</vt:lpstr>
      <vt:lpstr>Topic: Returning Values from Functions</vt:lpstr>
      <vt:lpstr>Topic: What does ‘return’ keyword do?</vt:lpstr>
      <vt:lpstr>Topic: Yet Another Function</vt:lpstr>
      <vt:lpstr>Topic: Parameters</vt:lpstr>
      <vt:lpstr>Topic: Common Return Mistakes</vt:lpstr>
      <vt:lpstr>Topic: Common Return Mistakes</vt:lpstr>
      <vt:lpstr>Topic: Naming Parameters</vt:lpstr>
      <vt:lpstr>Topic: Parameters vs Arguments</vt:lpstr>
      <vt:lpstr>Topic: Default Parameters</vt:lpstr>
      <vt:lpstr>Topic: Default Parameters - Example</vt:lpstr>
      <vt:lpstr>Topic: Why have default Parameters?</vt:lpstr>
      <vt:lpstr>Topic: What can default Parameters be?</vt:lpstr>
      <vt:lpstr>PowerPoint Presentation</vt:lpstr>
      <vt:lpstr>Topic: Scope</vt:lpstr>
      <vt:lpstr>Topic: global</vt:lpstr>
      <vt:lpstr>Topic: nonlocal</vt:lpstr>
      <vt:lpstr>Topic: Keyword Arguments</vt:lpstr>
      <vt:lpstr>Topic: Why use Keyword Arguments?</vt:lpstr>
      <vt:lpstr>Topic: Different from Default Params</vt:lpstr>
      <vt:lpstr>Topic: Example</vt:lpstr>
      <vt:lpstr>Topic: Documenting Functions</vt:lpstr>
      <vt:lpstr>Topic: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Renu sharma</cp:lastModifiedBy>
  <cp:revision>3</cp:revision>
  <dcterms:created xsi:type="dcterms:W3CDTF">2023-01-31T00:53:46Z</dcterms:created>
  <dcterms:modified xsi:type="dcterms:W3CDTF">2023-01-31T01:08:28Z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2023-01-31T00:00:00Z</vt:filetime>
  </property>
</Properties>
</file>