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Bitter Medium" panose="020B0604020202020204" charset="0"/>
      <p:regular r:id="rId11"/>
    </p:embeddedFont>
    <p:embeddedFont>
      <p:font typeface="Open Sans" panose="020B0606030504020204" pitchFamily="34"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7638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872978"/>
            <a:ext cx="7556421" cy="1417558"/>
          </a:xfrm>
          <a:prstGeom prst="rect">
            <a:avLst/>
          </a:prstGeom>
          <a:noFill/>
          <a:ln/>
        </p:spPr>
        <p:txBody>
          <a:bodyPr wrap="square" lIns="0" tIns="0" rIns="0" bIns="0" rtlCol="0" anchor="t"/>
          <a:lstStyle/>
          <a:p>
            <a:pPr marL="0" indent="0">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X-Ray Machine Simulation: A COSC 4372 Project</a:t>
            </a:r>
            <a:endParaRPr lang="en-US" sz="4450" dirty="0"/>
          </a:p>
        </p:txBody>
      </p:sp>
      <p:sp>
        <p:nvSpPr>
          <p:cNvPr id="4" name="Text 1"/>
          <p:cNvSpPr/>
          <p:nvPr/>
        </p:nvSpPr>
        <p:spPr>
          <a:xfrm>
            <a:off x="793790" y="4630698"/>
            <a:ext cx="7556421" cy="725805"/>
          </a:xfrm>
          <a:prstGeom prst="rect">
            <a:avLst/>
          </a:prstGeom>
          <a:noFill/>
          <a:ln/>
        </p:spPr>
        <p:txBody>
          <a:bodyPr wrap="square" lIns="0" tIns="0" rIns="0" bIns="0" rtlCol="0" anchor="t"/>
          <a:lstStyle/>
          <a:p>
            <a:pPr marL="0" indent="0">
              <a:lnSpc>
                <a:spcPts val="2850"/>
              </a:lnSpc>
              <a:buNone/>
            </a:pPr>
            <a:r>
              <a:rPr lang="en-US" sz="1750" kern="0" spc="-36" dirty="0">
                <a:solidFill>
                  <a:srgbClr val="2B2E3C"/>
                </a:solidFill>
                <a:latin typeface="Open Sans" pitchFamily="34" charset="0"/>
                <a:ea typeface="Open Sans" pitchFamily="34" charset="-122"/>
                <a:cs typeface="Open Sans" pitchFamily="34" charset="-120"/>
              </a:rPr>
              <a:t>Welcome to our COSC 4372 project, showcasing a simulated X-ray machine that utilizes a 3D leg phantom for testing and validation.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77058"/>
            <a:ext cx="5670590" cy="708779"/>
          </a:xfrm>
          <a:prstGeom prst="rect">
            <a:avLst/>
          </a:prstGeom>
          <a:noFill/>
          <a:ln/>
        </p:spPr>
        <p:txBody>
          <a:bodyPr wrap="none" lIns="0" tIns="0" rIns="0" bIns="0" rtlCol="0" anchor="t"/>
          <a:lstStyle/>
          <a:p>
            <a:pPr marL="0" indent="0">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Project Overview</a:t>
            </a:r>
            <a:endParaRPr lang="en-US" sz="4450" dirty="0"/>
          </a:p>
        </p:txBody>
      </p:sp>
      <p:sp>
        <p:nvSpPr>
          <p:cNvPr id="3" name="Text 1"/>
          <p:cNvSpPr/>
          <p:nvPr/>
        </p:nvSpPr>
        <p:spPr>
          <a:xfrm>
            <a:off x="793790" y="3452813"/>
            <a:ext cx="2835235" cy="354330"/>
          </a:xfrm>
          <a:prstGeom prst="rect">
            <a:avLst/>
          </a:prstGeom>
          <a:noFill/>
          <a:ln/>
        </p:spPr>
        <p:txBody>
          <a:bodyPr wrap="none" lIns="0" tIns="0" rIns="0" bIns="0" rtlCol="0" anchor="t"/>
          <a:lstStyle/>
          <a:p>
            <a:pPr marL="0" indent="0">
              <a:lnSpc>
                <a:spcPts val="2750"/>
              </a:lnSpc>
              <a:buNone/>
            </a:pPr>
            <a:r>
              <a:rPr lang="en-US" sz="2200" kern="0" spc="-67" dirty="0">
                <a:solidFill>
                  <a:srgbClr val="2C3F42"/>
                </a:solidFill>
                <a:latin typeface="Bitter Medium" pitchFamily="34" charset="0"/>
                <a:ea typeface="Bitter Medium" pitchFamily="34" charset="-122"/>
                <a:cs typeface="Bitter Medium" pitchFamily="34" charset="-120"/>
              </a:rPr>
              <a:t>Project Goals</a:t>
            </a:r>
            <a:endParaRPr lang="en-US" sz="2200" dirty="0"/>
          </a:p>
        </p:txBody>
      </p:sp>
      <p:sp>
        <p:nvSpPr>
          <p:cNvPr id="4" name="Text 2"/>
          <p:cNvSpPr/>
          <p:nvPr/>
        </p:nvSpPr>
        <p:spPr>
          <a:xfrm>
            <a:off x="793790" y="4033957"/>
            <a:ext cx="6244709" cy="1814513"/>
          </a:xfrm>
          <a:prstGeom prst="rect">
            <a:avLst/>
          </a:prstGeom>
          <a:noFill/>
          <a:ln/>
        </p:spPr>
        <p:txBody>
          <a:bodyPr wrap="square" lIns="0" tIns="0" rIns="0" bIns="0" rtlCol="0" anchor="t"/>
          <a:lstStyle/>
          <a:p>
            <a:pPr marL="0" indent="0">
              <a:lnSpc>
                <a:spcPts val="2850"/>
              </a:lnSpc>
              <a:buNone/>
            </a:pPr>
            <a:r>
              <a:rPr lang="en-US" sz="1750" kern="0" spc="-36" dirty="0">
                <a:solidFill>
                  <a:srgbClr val="2B2E3C"/>
                </a:solidFill>
                <a:latin typeface="Open Sans" pitchFamily="34" charset="0"/>
                <a:ea typeface="Open Sans" pitchFamily="34" charset="-122"/>
                <a:cs typeface="Open Sans" pitchFamily="34" charset="-120"/>
              </a:rPr>
              <a:t>This project aims to create a virtual X-ray system capable of simulating real-world X-ray imaging. We developed a 3D leg phantom, implemented parameter adjustments like beam energy and angle, and created an interactive GUI for exploration.</a:t>
            </a:r>
            <a:endParaRPr lang="en-US" sz="1750" dirty="0"/>
          </a:p>
        </p:txBody>
      </p:sp>
      <p:sp>
        <p:nvSpPr>
          <p:cNvPr id="5" name="Text 3"/>
          <p:cNvSpPr/>
          <p:nvPr/>
        </p:nvSpPr>
        <p:spPr>
          <a:xfrm>
            <a:off x="7599521" y="3452813"/>
            <a:ext cx="2835235" cy="354330"/>
          </a:xfrm>
          <a:prstGeom prst="rect">
            <a:avLst/>
          </a:prstGeom>
          <a:noFill/>
          <a:ln/>
        </p:spPr>
        <p:txBody>
          <a:bodyPr wrap="none" lIns="0" tIns="0" rIns="0" bIns="0" rtlCol="0" anchor="t"/>
          <a:lstStyle/>
          <a:p>
            <a:pPr marL="0" indent="0">
              <a:lnSpc>
                <a:spcPts val="2750"/>
              </a:lnSpc>
              <a:buNone/>
            </a:pPr>
            <a:r>
              <a:rPr lang="en-US" sz="2200" kern="0" spc="-67" dirty="0">
                <a:solidFill>
                  <a:srgbClr val="2C3F42"/>
                </a:solidFill>
                <a:latin typeface="Bitter Medium" pitchFamily="34" charset="0"/>
                <a:ea typeface="Bitter Medium" pitchFamily="34" charset="-122"/>
                <a:cs typeface="Bitter Medium" pitchFamily="34" charset="-120"/>
              </a:rPr>
              <a:t>Key Features</a:t>
            </a:r>
            <a:endParaRPr lang="en-US" sz="2200" dirty="0"/>
          </a:p>
        </p:txBody>
      </p:sp>
      <p:sp>
        <p:nvSpPr>
          <p:cNvPr id="6" name="Text 4"/>
          <p:cNvSpPr/>
          <p:nvPr/>
        </p:nvSpPr>
        <p:spPr>
          <a:xfrm>
            <a:off x="7599521" y="4033957"/>
            <a:ext cx="6244709"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B2E3C"/>
                </a:solidFill>
                <a:latin typeface="Open Sans" pitchFamily="34" charset="0"/>
                <a:ea typeface="Open Sans" pitchFamily="34" charset="-122"/>
                <a:cs typeface="Open Sans" pitchFamily="34" charset="-120"/>
              </a:rPr>
              <a:t>The simulation features a 3D leg phantom that allows for realistic testing and validation. Users can adjust parameters like beam energy, angle, and distance, and explore the effects of these changes on the resulting image in real-time.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584484"/>
            <a:ext cx="7397829" cy="708779"/>
          </a:xfrm>
          <a:prstGeom prst="rect">
            <a:avLst/>
          </a:prstGeom>
          <a:noFill/>
          <a:ln/>
        </p:spPr>
        <p:txBody>
          <a:bodyPr wrap="none" lIns="0" tIns="0" rIns="0" bIns="0" rtlCol="0" anchor="t"/>
          <a:lstStyle/>
          <a:p>
            <a:pPr marL="0" indent="0">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Why X-Ray and Leg Phantom?</a:t>
            </a:r>
            <a:endParaRPr lang="en-US" sz="4450" dirty="0"/>
          </a:p>
        </p:txBody>
      </p:sp>
      <p:sp>
        <p:nvSpPr>
          <p:cNvPr id="4" name="Shape 1"/>
          <p:cNvSpPr/>
          <p:nvPr/>
        </p:nvSpPr>
        <p:spPr>
          <a:xfrm>
            <a:off x="6280190" y="2888575"/>
            <a:ext cx="510302" cy="510302"/>
          </a:xfrm>
          <a:prstGeom prst="roundRect">
            <a:avLst>
              <a:gd name="adj" fmla="val 18669"/>
            </a:avLst>
          </a:prstGeom>
          <a:solidFill>
            <a:srgbClr val="FCE2CF"/>
          </a:solidFill>
          <a:ln w="7620">
            <a:solidFill>
              <a:srgbClr val="E2C8B5"/>
            </a:solidFill>
            <a:prstDash val="solid"/>
          </a:ln>
        </p:spPr>
        <p:txBody>
          <a:bodyPr/>
          <a:lstStyle/>
          <a:p>
            <a:endParaRPr lang="en-US"/>
          </a:p>
        </p:txBody>
      </p:sp>
      <p:sp>
        <p:nvSpPr>
          <p:cNvPr id="5" name="Text 2"/>
          <p:cNvSpPr/>
          <p:nvPr/>
        </p:nvSpPr>
        <p:spPr>
          <a:xfrm>
            <a:off x="6469856" y="2973586"/>
            <a:ext cx="130969" cy="340281"/>
          </a:xfrm>
          <a:prstGeom prst="rect">
            <a:avLst/>
          </a:prstGeom>
          <a:noFill/>
          <a:ln/>
        </p:spPr>
        <p:txBody>
          <a:bodyPr wrap="none" lIns="0" tIns="0" rIns="0" bIns="0" rtlCol="0" anchor="t"/>
          <a:lstStyle/>
          <a:p>
            <a:pPr marL="0" indent="0" algn="ctr">
              <a:lnSpc>
                <a:spcPts val="2650"/>
              </a:lnSpc>
              <a:buNone/>
            </a:pPr>
            <a:r>
              <a:rPr lang="en-US" sz="2650" kern="0" spc="-80" dirty="0">
                <a:solidFill>
                  <a:srgbClr val="2B2E3C"/>
                </a:solidFill>
                <a:latin typeface="Bitter Medium" pitchFamily="34" charset="0"/>
                <a:ea typeface="Bitter Medium" pitchFamily="34" charset="-122"/>
                <a:cs typeface="Bitter Medium" pitchFamily="34" charset="-120"/>
              </a:rPr>
              <a:t>1</a:t>
            </a:r>
            <a:endParaRPr lang="en-US" sz="2650" dirty="0"/>
          </a:p>
        </p:txBody>
      </p:sp>
      <p:sp>
        <p:nvSpPr>
          <p:cNvPr id="6" name="Text 3"/>
          <p:cNvSpPr/>
          <p:nvPr/>
        </p:nvSpPr>
        <p:spPr>
          <a:xfrm>
            <a:off x="7017306" y="2888575"/>
            <a:ext cx="2835235" cy="354330"/>
          </a:xfrm>
          <a:prstGeom prst="rect">
            <a:avLst/>
          </a:prstGeom>
          <a:noFill/>
          <a:ln/>
        </p:spPr>
        <p:txBody>
          <a:bodyPr wrap="none" lIns="0" tIns="0" rIns="0" bIns="0" rtlCol="0" anchor="t"/>
          <a:lstStyle/>
          <a:p>
            <a:pPr marL="0" indent="0">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1. X-Ray Significance</a:t>
            </a:r>
            <a:endParaRPr lang="en-US" sz="2200" dirty="0"/>
          </a:p>
        </p:txBody>
      </p:sp>
      <p:sp>
        <p:nvSpPr>
          <p:cNvPr id="7" name="Text 4"/>
          <p:cNvSpPr/>
          <p:nvPr/>
        </p:nvSpPr>
        <p:spPr>
          <a:xfrm>
            <a:off x="7017306" y="3378994"/>
            <a:ext cx="2927747" cy="3266123"/>
          </a:xfrm>
          <a:prstGeom prst="rect">
            <a:avLst/>
          </a:prstGeom>
          <a:noFill/>
          <a:ln/>
        </p:spPr>
        <p:txBody>
          <a:bodyPr wrap="square" lIns="0" tIns="0" rIns="0" bIns="0" rtlCol="0" anchor="t"/>
          <a:lstStyle/>
          <a:p>
            <a:pPr marL="0" indent="0">
              <a:lnSpc>
                <a:spcPts val="2850"/>
              </a:lnSpc>
              <a:buNone/>
            </a:pPr>
            <a:r>
              <a:rPr lang="en-US" sz="1750" kern="0" spc="-36" dirty="0">
                <a:solidFill>
                  <a:srgbClr val="2B2E3C"/>
                </a:solidFill>
                <a:latin typeface="Open Sans" pitchFamily="34" charset="0"/>
                <a:ea typeface="Open Sans" pitchFamily="34" charset="-122"/>
                <a:cs typeface="Open Sans" pitchFamily="34" charset="-120"/>
              </a:rPr>
              <a:t>X-rays are indispensable in medical diagnostics, allowing healthcare professionals to visualize internal structures like bones and soft tissues. They play a vital role in diagnosing fractures, infections, and other conditions.</a:t>
            </a:r>
            <a:endParaRPr lang="en-US" sz="1750" dirty="0"/>
          </a:p>
        </p:txBody>
      </p:sp>
      <p:sp>
        <p:nvSpPr>
          <p:cNvPr id="8" name="Shape 5"/>
          <p:cNvSpPr/>
          <p:nvPr/>
        </p:nvSpPr>
        <p:spPr>
          <a:xfrm>
            <a:off x="10171867" y="2888575"/>
            <a:ext cx="510302" cy="510302"/>
          </a:xfrm>
          <a:prstGeom prst="roundRect">
            <a:avLst>
              <a:gd name="adj" fmla="val 18669"/>
            </a:avLst>
          </a:prstGeom>
          <a:solidFill>
            <a:srgbClr val="FCE2CF"/>
          </a:solidFill>
          <a:ln w="7620">
            <a:solidFill>
              <a:srgbClr val="E2C8B5"/>
            </a:solidFill>
            <a:prstDash val="solid"/>
          </a:ln>
        </p:spPr>
        <p:txBody>
          <a:bodyPr/>
          <a:lstStyle/>
          <a:p>
            <a:endParaRPr lang="en-US"/>
          </a:p>
        </p:txBody>
      </p:sp>
      <p:sp>
        <p:nvSpPr>
          <p:cNvPr id="9" name="Text 6"/>
          <p:cNvSpPr/>
          <p:nvPr/>
        </p:nvSpPr>
        <p:spPr>
          <a:xfrm>
            <a:off x="10338554" y="2973586"/>
            <a:ext cx="176927" cy="340281"/>
          </a:xfrm>
          <a:prstGeom prst="rect">
            <a:avLst/>
          </a:prstGeom>
          <a:noFill/>
          <a:ln/>
        </p:spPr>
        <p:txBody>
          <a:bodyPr wrap="none" lIns="0" tIns="0" rIns="0" bIns="0" rtlCol="0" anchor="t"/>
          <a:lstStyle/>
          <a:p>
            <a:pPr marL="0" indent="0" algn="ctr">
              <a:lnSpc>
                <a:spcPts val="2650"/>
              </a:lnSpc>
              <a:buNone/>
            </a:pPr>
            <a:r>
              <a:rPr lang="en-US" sz="2650" kern="0" spc="-80" dirty="0">
                <a:solidFill>
                  <a:srgbClr val="2B2E3C"/>
                </a:solidFill>
                <a:latin typeface="Bitter Medium" pitchFamily="34" charset="0"/>
                <a:ea typeface="Bitter Medium" pitchFamily="34" charset="-122"/>
                <a:cs typeface="Bitter Medium" pitchFamily="34" charset="-120"/>
              </a:rPr>
              <a:t>2</a:t>
            </a:r>
            <a:endParaRPr lang="en-US" sz="2650" dirty="0"/>
          </a:p>
        </p:txBody>
      </p:sp>
      <p:sp>
        <p:nvSpPr>
          <p:cNvPr id="10" name="Text 7"/>
          <p:cNvSpPr/>
          <p:nvPr/>
        </p:nvSpPr>
        <p:spPr>
          <a:xfrm>
            <a:off x="10908983" y="2888575"/>
            <a:ext cx="2927747" cy="708660"/>
          </a:xfrm>
          <a:prstGeom prst="rect">
            <a:avLst/>
          </a:prstGeom>
          <a:noFill/>
          <a:ln/>
        </p:spPr>
        <p:txBody>
          <a:bodyPr wrap="square" lIns="0" tIns="0" rIns="0" bIns="0" rtlCol="0" anchor="t"/>
          <a:lstStyle/>
          <a:p>
            <a:pPr marL="0" indent="0">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2. Leg Phantom Selection</a:t>
            </a:r>
            <a:endParaRPr lang="en-US" sz="2200" dirty="0"/>
          </a:p>
        </p:txBody>
      </p:sp>
      <p:sp>
        <p:nvSpPr>
          <p:cNvPr id="11" name="Text 8"/>
          <p:cNvSpPr/>
          <p:nvPr/>
        </p:nvSpPr>
        <p:spPr>
          <a:xfrm>
            <a:off x="10908983" y="3733324"/>
            <a:ext cx="2927747" cy="2540318"/>
          </a:xfrm>
          <a:prstGeom prst="rect">
            <a:avLst/>
          </a:prstGeom>
          <a:noFill/>
          <a:ln/>
        </p:spPr>
        <p:txBody>
          <a:bodyPr wrap="square" lIns="0" tIns="0" rIns="0" bIns="0" rtlCol="0" anchor="t"/>
          <a:lstStyle/>
          <a:p>
            <a:pPr marL="0" indent="0">
              <a:lnSpc>
                <a:spcPts val="2850"/>
              </a:lnSpc>
              <a:buNone/>
            </a:pPr>
            <a:r>
              <a:rPr lang="en-US" sz="1750" kern="0" spc="-36" dirty="0">
                <a:solidFill>
                  <a:srgbClr val="2B2E3C"/>
                </a:solidFill>
                <a:latin typeface="Open Sans" pitchFamily="34" charset="0"/>
                <a:ea typeface="Open Sans" pitchFamily="34" charset="-122"/>
                <a:cs typeface="Open Sans" pitchFamily="34" charset="-120"/>
              </a:rPr>
              <a:t>We chose a leg phantom due to its cylindrical structure, which simplifies modeling and allows for clear differentiation between bone and soft tissue attenuation values.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54368" y="514112"/>
            <a:ext cx="4674513" cy="584240"/>
          </a:xfrm>
          <a:prstGeom prst="rect">
            <a:avLst/>
          </a:prstGeom>
          <a:noFill/>
          <a:ln/>
        </p:spPr>
        <p:txBody>
          <a:bodyPr wrap="none" lIns="0" tIns="0" rIns="0" bIns="0" rtlCol="0" anchor="t"/>
          <a:lstStyle/>
          <a:p>
            <a:pPr marL="0" indent="0">
              <a:lnSpc>
                <a:spcPts val="4600"/>
              </a:lnSpc>
              <a:buNone/>
            </a:pPr>
            <a:r>
              <a:rPr lang="en-US" sz="3650" kern="0" spc="-110" dirty="0">
                <a:solidFill>
                  <a:srgbClr val="2C3F42"/>
                </a:solidFill>
                <a:latin typeface="Bitter Medium" pitchFamily="34" charset="0"/>
                <a:ea typeface="Bitter Medium" pitchFamily="34" charset="-122"/>
                <a:cs typeface="Bitter Medium" pitchFamily="34" charset="-120"/>
              </a:rPr>
              <a:t>Project Approach</a:t>
            </a:r>
            <a:endParaRPr lang="en-US" sz="3650" dirty="0"/>
          </a:p>
        </p:txBody>
      </p:sp>
      <p:sp>
        <p:nvSpPr>
          <p:cNvPr id="3" name="Shape 1"/>
          <p:cNvSpPr/>
          <p:nvPr/>
        </p:nvSpPr>
        <p:spPr>
          <a:xfrm>
            <a:off x="7303770" y="1472208"/>
            <a:ext cx="22860" cy="6244947"/>
          </a:xfrm>
          <a:prstGeom prst="roundRect">
            <a:avLst>
              <a:gd name="adj" fmla="val 343542"/>
            </a:avLst>
          </a:prstGeom>
          <a:solidFill>
            <a:srgbClr val="E2C8B5"/>
          </a:solidFill>
          <a:ln/>
        </p:spPr>
        <p:txBody>
          <a:bodyPr/>
          <a:lstStyle/>
          <a:p>
            <a:endParaRPr lang="en-US"/>
          </a:p>
        </p:txBody>
      </p:sp>
      <p:sp>
        <p:nvSpPr>
          <p:cNvPr id="4" name="Shape 2"/>
          <p:cNvSpPr/>
          <p:nvPr/>
        </p:nvSpPr>
        <p:spPr>
          <a:xfrm>
            <a:off x="6473369" y="1881307"/>
            <a:ext cx="654368" cy="22860"/>
          </a:xfrm>
          <a:prstGeom prst="roundRect">
            <a:avLst>
              <a:gd name="adj" fmla="val 343542"/>
            </a:avLst>
          </a:prstGeom>
          <a:solidFill>
            <a:srgbClr val="E2C8B5"/>
          </a:solidFill>
          <a:ln/>
        </p:spPr>
        <p:txBody>
          <a:bodyPr/>
          <a:lstStyle/>
          <a:p>
            <a:endParaRPr lang="en-US"/>
          </a:p>
        </p:txBody>
      </p:sp>
      <p:sp>
        <p:nvSpPr>
          <p:cNvPr id="5" name="Shape 3"/>
          <p:cNvSpPr/>
          <p:nvPr/>
        </p:nvSpPr>
        <p:spPr>
          <a:xfrm>
            <a:off x="7104876" y="1682472"/>
            <a:ext cx="420648" cy="420648"/>
          </a:xfrm>
          <a:prstGeom prst="roundRect">
            <a:avLst>
              <a:gd name="adj" fmla="val 18670"/>
            </a:avLst>
          </a:prstGeom>
          <a:solidFill>
            <a:srgbClr val="FCE2CF"/>
          </a:solidFill>
          <a:ln w="7620">
            <a:solidFill>
              <a:srgbClr val="E2C8B5"/>
            </a:solidFill>
            <a:prstDash val="solid"/>
          </a:ln>
        </p:spPr>
        <p:txBody>
          <a:bodyPr/>
          <a:lstStyle/>
          <a:p>
            <a:endParaRPr lang="en-US"/>
          </a:p>
        </p:txBody>
      </p:sp>
      <p:sp>
        <p:nvSpPr>
          <p:cNvPr id="6" name="Text 4"/>
          <p:cNvSpPr/>
          <p:nvPr/>
        </p:nvSpPr>
        <p:spPr>
          <a:xfrm>
            <a:off x="7261205" y="1752481"/>
            <a:ext cx="107990" cy="280511"/>
          </a:xfrm>
          <a:prstGeom prst="rect">
            <a:avLst/>
          </a:prstGeom>
          <a:noFill/>
          <a:ln/>
        </p:spPr>
        <p:txBody>
          <a:bodyPr wrap="none" lIns="0" tIns="0" rIns="0" bIns="0" rtlCol="0" anchor="t"/>
          <a:lstStyle/>
          <a:p>
            <a:pPr marL="0" indent="0" algn="ctr">
              <a:lnSpc>
                <a:spcPts val="2200"/>
              </a:lnSpc>
              <a:buNone/>
            </a:pPr>
            <a:r>
              <a:rPr lang="en-US" sz="2200" kern="0" spc="-66" dirty="0">
                <a:solidFill>
                  <a:srgbClr val="2B2E3C"/>
                </a:solidFill>
                <a:latin typeface="Bitter Medium" pitchFamily="34" charset="0"/>
                <a:ea typeface="Bitter Medium" pitchFamily="34" charset="-122"/>
                <a:cs typeface="Bitter Medium" pitchFamily="34" charset="-120"/>
              </a:rPr>
              <a:t>1</a:t>
            </a:r>
            <a:endParaRPr lang="en-US" sz="2200" dirty="0"/>
          </a:p>
        </p:txBody>
      </p:sp>
      <p:sp>
        <p:nvSpPr>
          <p:cNvPr id="7" name="Text 5"/>
          <p:cNvSpPr/>
          <p:nvPr/>
        </p:nvSpPr>
        <p:spPr>
          <a:xfrm>
            <a:off x="3949660" y="1659136"/>
            <a:ext cx="2337197" cy="292060"/>
          </a:xfrm>
          <a:prstGeom prst="rect">
            <a:avLst/>
          </a:prstGeom>
          <a:noFill/>
          <a:ln/>
        </p:spPr>
        <p:txBody>
          <a:bodyPr wrap="none" lIns="0" tIns="0" rIns="0" bIns="0" rtlCol="0" anchor="t"/>
          <a:lstStyle/>
          <a:p>
            <a:pPr marL="0" indent="0" algn="r">
              <a:lnSpc>
                <a:spcPts val="2300"/>
              </a:lnSpc>
              <a:buNone/>
            </a:pPr>
            <a:r>
              <a:rPr lang="en-US" sz="1800" kern="0" spc="-55" dirty="0">
                <a:solidFill>
                  <a:srgbClr val="2B2E3C"/>
                </a:solidFill>
                <a:latin typeface="Bitter Medium" pitchFamily="34" charset="0"/>
                <a:ea typeface="Bitter Medium" pitchFamily="34" charset="-122"/>
                <a:cs typeface="Bitter Medium" pitchFamily="34" charset="-120"/>
              </a:rPr>
              <a:t>Phantoms Generation</a:t>
            </a:r>
            <a:endParaRPr lang="en-US" sz="1800" dirty="0"/>
          </a:p>
        </p:txBody>
      </p:sp>
      <p:sp>
        <p:nvSpPr>
          <p:cNvPr id="8" name="Text 6"/>
          <p:cNvSpPr/>
          <p:nvPr/>
        </p:nvSpPr>
        <p:spPr>
          <a:xfrm>
            <a:off x="654368" y="2063353"/>
            <a:ext cx="5632490" cy="598170"/>
          </a:xfrm>
          <a:prstGeom prst="rect">
            <a:avLst/>
          </a:prstGeom>
          <a:noFill/>
          <a:ln/>
        </p:spPr>
        <p:txBody>
          <a:bodyPr wrap="square" lIns="0" tIns="0" rIns="0" bIns="0" rtlCol="0" anchor="t"/>
          <a:lstStyle/>
          <a:p>
            <a:pPr marL="0" indent="0" algn="r">
              <a:lnSpc>
                <a:spcPts val="2350"/>
              </a:lnSpc>
              <a:buNone/>
            </a:pPr>
            <a:r>
              <a:rPr lang="en-US" sz="1450" kern="0" spc="-29" dirty="0">
                <a:solidFill>
                  <a:srgbClr val="2B2E3C"/>
                </a:solidFill>
                <a:latin typeface="Open Sans" pitchFamily="34" charset="0"/>
                <a:ea typeface="Open Sans" pitchFamily="34" charset="-122"/>
                <a:cs typeface="Open Sans" pitchFamily="34" charset="-120"/>
              </a:rPr>
              <a:t>We used algorithms to create realistic 3D models of bone and soft tissue, incorporating accurate density and attenuation values. </a:t>
            </a:r>
            <a:endParaRPr lang="en-US" sz="1450" dirty="0"/>
          </a:p>
        </p:txBody>
      </p:sp>
      <p:sp>
        <p:nvSpPr>
          <p:cNvPr id="9" name="Shape 7"/>
          <p:cNvSpPr/>
          <p:nvPr/>
        </p:nvSpPr>
        <p:spPr>
          <a:xfrm>
            <a:off x="7502664" y="2816066"/>
            <a:ext cx="654368" cy="22860"/>
          </a:xfrm>
          <a:prstGeom prst="roundRect">
            <a:avLst>
              <a:gd name="adj" fmla="val 343542"/>
            </a:avLst>
          </a:prstGeom>
          <a:solidFill>
            <a:srgbClr val="E2C8B5"/>
          </a:solidFill>
          <a:ln/>
        </p:spPr>
        <p:txBody>
          <a:bodyPr/>
          <a:lstStyle/>
          <a:p>
            <a:endParaRPr lang="en-US"/>
          </a:p>
        </p:txBody>
      </p:sp>
      <p:sp>
        <p:nvSpPr>
          <p:cNvPr id="10" name="Shape 8"/>
          <p:cNvSpPr/>
          <p:nvPr/>
        </p:nvSpPr>
        <p:spPr>
          <a:xfrm>
            <a:off x="7104876" y="2617232"/>
            <a:ext cx="420648" cy="420648"/>
          </a:xfrm>
          <a:prstGeom prst="roundRect">
            <a:avLst>
              <a:gd name="adj" fmla="val 18670"/>
            </a:avLst>
          </a:prstGeom>
          <a:solidFill>
            <a:srgbClr val="FCE2CF"/>
          </a:solidFill>
          <a:ln w="7620">
            <a:solidFill>
              <a:srgbClr val="E2C8B5"/>
            </a:solidFill>
            <a:prstDash val="solid"/>
          </a:ln>
        </p:spPr>
        <p:txBody>
          <a:bodyPr/>
          <a:lstStyle/>
          <a:p>
            <a:endParaRPr lang="en-US"/>
          </a:p>
        </p:txBody>
      </p:sp>
      <p:sp>
        <p:nvSpPr>
          <p:cNvPr id="11" name="Text 9"/>
          <p:cNvSpPr/>
          <p:nvPr/>
        </p:nvSpPr>
        <p:spPr>
          <a:xfrm>
            <a:off x="7242274" y="2687241"/>
            <a:ext cx="145852" cy="280511"/>
          </a:xfrm>
          <a:prstGeom prst="rect">
            <a:avLst/>
          </a:prstGeom>
          <a:noFill/>
          <a:ln/>
        </p:spPr>
        <p:txBody>
          <a:bodyPr wrap="none" lIns="0" tIns="0" rIns="0" bIns="0" rtlCol="0" anchor="t"/>
          <a:lstStyle/>
          <a:p>
            <a:pPr marL="0" indent="0" algn="ctr">
              <a:lnSpc>
                <a:spcPts val="2200"/>
              </a:lnSpc>
              <a:buNone/>
            </a:pPr>
            <a:r>
              <a:rPr lang="en-US" sz="2200" kern="0" spc="-66" dirty="0">
                <a:solidFill>
                  <a:srgbClr val="2B2E3C"/>
                </a:solidFill>
                <a:latin typeface="Bitter Medium" pitchFamily="34" charset="0"/>
                <a:ea typeface="Bitter Medium" pitchFamily="34" charset="-122"/>
                <a:cs typeface="Bitter Medium" pitchFamily="34" charset="-120"/>
              </a:rPr>
              <a:t>2</a:t>
            </a:r>
            <a:endParaRPr lang="en-US" sz="2200" dirty="0"/>
          </a:p>
        </p:txBody>
      </p:sp>
      <p:sp>
        <p:nvSpPr>
          <p:cNvPr id="12" name="Text 10"/>
          <p:cNvSpPr/>
          <p:nvPr/>
        </p:nvSpPr>
        <p:spPr>
          <a:xfrm>
            <a:off x="8343543" y="2593896"/>
            <a:ext cx="3809286" cy="292060"/>
          </a:xfrm>
          <a:prstGeom prst="rect">
            <a:avLst/>
          </a:prstGeom>
          <a:noFill/>
          <a:ln/>
        </p:spPr>
        <p:txBody>
          <a:bodyPr wrap="none" lIns="0" tIns="0" rIns="0" bIns="0" rtlCol="0" anchor="t"/>
          <a:lstStyle/>
          <a:p>
            <a:pPr marL="0" indent="0" algn="l">
              <a:lnSpc>
                <a:spcPts val="2300"/>
              </a:lnSpc>
              <a:buNone/>
            </a:pPr>
            <a:r>
              <a:rPr lang="en-US" sz="1800" kern="0" spc="-55" dirty="0">
                <a:solidFill>
                  <a:srgbClr val="2B2E3C"/>
                </a:solidFill>
                <a:latin typeface="Bitter Medium" pitchFamily="34" charset="0"/>
                <a:ea typeface="Bitter Medium" pitchFamily="34" charset="-122"/>
                <a:cs typeface="Bitter Medium" pitchFamily="34" charset="-120"/>
              </a:rPr>
              <a:t>Parameter Adjustments and Controls</a:t>
            </a:r>
            <a:endParaRPr lang="en-US" sz="1800" dirty="0"/>
          </a:p>
        </p:txBody>
      </p:sp>
      <p:sp>
        <p:nvSpPr>
          <p:cNvPr id="13" name="Text 11"/>
          <p:cNvSpPr/>
          <p:nvPr/>
        </p:nvSpPr>
        <p:spPr>
          <a:xfrm>
            <a:off x="8343543" y="2998113"/>
            <a:ext cx="5632490" cy="897255"/>
          </a:xfrm>
          <a:prstGeom prst="rect">
            <a:avLst/>
          </a:prstGeom>
          <a:noFill/>
          <a:ln/>
        </p:spPr>
        <p:txBody>
          <a:bodyPr wrap="square" lIns="0" tIns="0" rIns="0" bIns="0" rtlCol="0" anchor="t"/>
          <a:lstStyle/>
          <a:p>
            <a:pPr marL="0" indent="0" algn="l">
              <a:lnSpc>
                <a:spcPts val="2350"/>
              </a:lnSpc>
              <a:buNone/>
            </a:pPr>
            <a:r>
              <a:rPr lang="en-US" sz="1450" kern="0" spc="-29" dirty="0">
                <a:solidFill>
                  <a:srgbClr val="2B2E3C"/>
                </a:solidFill>
                <a:latin typeface="Open Sans" pitchFamily="34" charset="0"/>
                <a:ea typeface="Open Sans" pitchFamily="34" charset="-122"/>
                <a:cs typeface="Open Sans" pitchFamily="34" charset="-120"/>
              </a:rPr>
              <a:t>We developed a user interface that allows users to adjust key X-ray parameters, such as beam energy, angle, and source distance, providing a flexible tool for experimentation and analysis.</a:t>
            </a:r>
            <a:endParaRPr lang="en-US" sz="1450" dirty="0"/>
          </a:p>
        </p:txBody>
      </p:sp>
      <p:sp>
        <p:nvSpPr>
          <p:cNvPr id="14" name="Shape 12"/>
          <p:cNvSpPr/>
          <p:nvPr/>
        </p:nvSpPr>
        <p:spPr>
          <a:xfrm>
            <a:off x="6473369" y="3747135"/>
            <a:ext cx="654368" cy="22860"/>
          </a:xfrm>
          <a:prstGeom prst="roundRect">
            <a:avLst>
              <a:gd name="adj" fmla="val 343542"/>
            </a:avLst>
          </a:prstGeom>
          <a:solidFill>
            <a:srgbClr val="E2C8B5"/>
          </a:solidFill>
          <a:ln/>
        </p:spPr>
        <p:txBody>
          <a:bodyPr/>
          <a:lstStyle/>
          <a:p>
            <a:endParaRPr lang="en-US"/>
          </a:p>
        </p:txBody>
      </p:sp>
      <p:sp>
        <p:nvSpPr>
          <p:cNvPr id="15" name="Shape 13"/>
          <p:cNvSpPr/>
          <p:nvPr/>
        </p:nvSpPr>
        <p:spPr>
          <a:xfrm>
            <a:off x="7104876" y="3548301"/>
            <a:ext cx="420648" cy="420648"/>
          </a:xfrm>
          <a:prstGeom prst="roundRect">
            <a:avLst>
              <a:gd name="adj" fmla="val 18670"/>
            </a:avLst>
          </a:prstGeom>
          <a:solidFill>
            <a:srgbClr val="FCE2CF"/>
          </a:solidFill>
          <a:ln w="7620">
            <a:solidFill>
              <a:srgbClr val="E2C8B5"/>
            </a:solidFill>
            <a:prstDash val="solid"/>
          </a:ln>
        </p:spPr>
        <p:txBody>
          <a:bodyPr/>
          <a:lstStyle/>
          <a:p>
            <a:endParaRPr lang="en-US"/>
          </a:p>
        </p:txBody>
      </p:sp>
      <p:sp>
        <p:nvSpPr>
          <p:cNvPr id="16" name="Text 14"/>
          <p:cNvSpPr/>
          <p:nvPr/>
        </p:nvSpPr>
        <p:spPr>
          <a:xfrm>
            <a:off x="7239179" y="3618309"/>
            <a:ext cx="152043" cy="280511"/>
          </a:xfrm>
          <a:prstGeom prst="rect">
            <a:avLst/>
          </a:prstGeom>
          <a:noFill/>
          <a:ln/>
        </p:spPr>
        <p:txBody>
          <a:bodyPr wrap="none" lIns="0" tIns="0" rIns="0" bIns="0" rtlCol="0" anchor="t"/>
          <a:lstStyle/>
          <a:p>
            <a:pPr marL="0" indent="0" algn="ctr">
              <a:lnSpc>
                <a:spcPts val="2200"/>
              </a:lnSpc>
              <a:buNone/>
            </a:pPr>
            <a:r>
              <a:rPr lang="en-US" sz="2200" kern="0" spc="-66" dirty="0">
                <a:solidFill>
                  <a:srgbClr val="2B2E3C"/>
                </a:solidFill>
                <a:latin typeface="Bitter Medium" pitchFamily="34" charset="0"/>
                <a:ea typeface="Bitter Medium" pitchFamily="34" charset="-122"/>
                <a:cs typeface="Bitter Medium" pitchFamily="34" charset="-120"/>
              </a:rPr>
              <a:t>3</a:t>
            </a:r>
            <a:endParaRPr lang="en-US" sz="2200" dirty="0"/>
          </a:p>
        </p:txBody>
      </p:sp>
      <p:sp>
        <p:nvSpPr>
          <p:cNvPr id="17" name="Text 15"/>
          <p:cNvSpPr/>
          <p:nvPr/>
        </p:nvSpPr>
        <p:spPr>
          <a:xfrm>
            <a:off x="3949660" y="3524964"/>
            <a:ext cx="2337197" cy="292060"/>
          </a:xfrm>
          <a:prstGeom prst="rect">
            <a:avLst/>
          </a:prstGeom>
          <a:noFill/>
          <a:ln/>
        </p:spPr>
        <p:txBody>
          <a:bodyPr wrap="none" lIns="0" tIns="0" rIns="0" bIns="0" rtlCol="0" anchor="t"/>
          <a:lstStyle/>
          <a:p>
            <a:pPr marL="0" indent="0" algn="r">
              <a:lnSpc>
                <a:spcPts val="2300"/>
              </a:lnSpc>
              <a:buNone/>
            </a:pPr>
            <a:r>
              <a:rPr lang="en-US" sz="1800" kern="0" spc="-55" dirty="0">
                <a:solidFill>
                  <a:srgbClr val="2B2E3C"/>
                </a:solidFill>
                <a:latin typeface="Bitter Medium" pitchFamily="34" charset="0"/>
                <a:ea typeface="Bitter Medium" pitchFamily="34" charset="-122"/>
                <a:cs typeface="Bitter Medium" pitchFamily="34" charset="-120"/>
              </a:rPr>
              <a:t>Image Simulation</a:t>
            </a:r>
            <a:endParaRPr lang="en-US" sz="1800" dirty="0"/>
          </a:p>
        </p:txBody>
      </p:sp>
      <p:sp>
        <p:nvSpPr>
          <p:cNvPr id="18" name="Text 16"/>
          <p:cNvSpPr/>
          <p:nvPr/>
        </p:nvSpPr>
        <p:spPr>
          <a:xfrm>
            <a:off x="654368" y="3929182"/>
            <a:ext cx="5632490" cy="897255"/>
          </a:xfrm>
          <a:prstGeom prst="rect">
            <a:avLst/>
          </a:prstGeom>
          <a:noFill/>
          <a:ln/>
        </p:spPr>
        <p:txBody>
          <a:bodyPr wrap="square" lIns="0" tIns="0" rIns="0" bIns="0" rtlCol="0" anchor="t"/>
          <a:lstStyle/>
          <a:p>
            <a:pPr marL="0" indent="0" algn="r">
              <a:lnSpc>
                <a:spcPts val="2350"/>
              </a:lnSpc>
              <a:buNone/>
            </a:pPr>
            <a:r>
              <a:rPr lang="en-US" sz="1450" kern="0" spc="-29" dirty="0">
                <a:solidFill>
                  <a:srgbClr val="2B2E3C"/>
                </a:solidFill>
                <a:latin typeface="Open Sans" pitchFamily="34" charset="0"/>
                <a:ea typeface="Open Sans" pitchFamily="34" charset="-122"/>
                <a:cs typeface="Open Sans" pitchFamily="34" charset="-120"/>
              </a:rPr>
              <a:t>The simulation process involves projecting the X-ray beam through the phantom, capturing the attenuated signal, and reconstructing the image. </a:t>
            </a:r>
            <a:endParaRPr lang="en-US" sz="1450" dirty="0"/>
          </a:p>
        </p:txBody>
      </p:sp>
      <p:sp>
        <p:nvSpPr>
          <p:cNvPr id="19" name="Shape 17"/>
          <p:cNvSpPr/>
          <p:nvPr/>
        </p:nvSpPr>
        <p:spPr>
          <a:xfrm>
            <a:off x="7502664" y="4678323"/>
            <a:ext cx="654368" cy="22860"/>
          </a:xfrm>
          <a:prstGeom prst="roundRect">
            <a:avLst>
              <a:gd name="adj" fmla="val 343542"/>
            </a:avLst>
          </a:prstGeom>
          <a:solidFill>
            <a:srgbClr val="E2C8B5"/>
          </a:solidFill>
          <a:ln/>
        </p:spPr>
        <p:txBody>
          <a:bodyPr/>
          <a:lstStyle/>
          <a:p>
            <a:endParaRPr lang="en-US"/>
          </a:p>
        </p:txBody>
      </p:sp>
      <p:sp>
        <p:nvSpPr>
          <p:cNvPr id="20" name="Shape 18"/>
          <p:cNvSpPr/>
          <p:nvPr/>
        </p:nvSpPr>
        <p:spPr>
          <a:xfrm>
            <a:off x="7104876" y="4479488"/>
            <a:ext cx="420648" cy="420648"/>
          </a:xfrm>
          <a:prstGeom prst="roundRect">
            <a:avLst>
              <a:gd name="adj" fmla="val 18670"/>
            </a:avLst>
          </a:prstGeom>
          <a:solidFill>
            <a:srgbClr val="FCE2CF"/>
          </a:solidFill>
          <a:ln w="7620">
            <a:solidFill>
              <a:srgbClr val="E2C8B5"/>
            </a:solidFill>
            <a:prstDash val="solid"/>
          </a:ln>
        </p:spPr>
        <p:txBody>
          <a:bodyPr/>
          <a:lstStyle/>
          <a:p>
            <a:endParaRPr lang="en-US"/>
          </a:p>
        </p:txBody>
      </p:sp>
      <p:sp>
        <p:nvSpPr>
          <p:cNvPr id="21" name="Text 19"/>
          <p:cNvSpPr/>
          <p:nvPr/>
        </p:nvSpPr>
        <p:spPr>
          <a:xfrm>
            <a:off x="7236321" y="4549497"/>
            <a:ext cx="157639" cy="280511"/>
          </a:xfrm>
          <a:prstGeom prst="rect">
            <a:avLst/>
          </a:prstGeom>
          <a:noFill/>
          <a:ln/>
        </p:spPr>
        <p:txBody>
          <a:bodyPr wrap="none" lIns="0" tIns="0" rIns="0" bIns="0" rtlCol="0" anchor="t"/>
          <a:lstStyle/>
          <a:p>
            <a:pPr marL="0" indent="0" algn="ctr">
              <a:lnSpc>
                <a:spcPts val="2200"/>
              </a:lnSpc>
              <a:buNone/>
            </a:pPr>
            <a:r>
              <a:rPr lang="en-US" sz="2200" kern="0" spc="-66" dirty="0">
                <a:solidFill>
                  <a:srgbClr val="2B2E3C"/>
                </a:solidFill>
                <a:latin typeface="Bitter Medium" pitchFamily="34" charset="0"/>
                <a:ea typeface="Bitter Medium" pitchFamily="34" charset="-122"/>
                <a:cs typeface="Bitter Medium" pitchFamily="34" charset="-120"/>
              </a:rPr>
              <a:t>4</a:t>
            </a:r>
            <a:endParaRPr lang="en-US" sz="2200" dirty="0"/>
          </a:p>
        </p:txBody>
      </p:sp>
      <p:sp>
        <p:nvSpPr>
          <p:cNvPr id="22" name="Text 20"/>
          <p:cNvSpPr/>
          <p:nvPr/>
        </p:nvSpPr>
        <p:spPr>
          <a:xfrm>
            <a:off x="8343543" y="4456152"/>
            <a:ext cx="2858333" cy="292060"/>
          </a:xfrm>
          <a:prstGeom prst="rect">
            <a:avLst/>
          </a:prstGeom>
          <a:noFill/>
          <a:ln/>
        </p:spPr>
        <p:txBody>
          <a:bodyPr wrap="none" lIns="0" tIns="0" rIns="0" bIns="0" rtlCol="0" anchor="t"/>
          <a:lstStyle/>
          <a:p>
            <a:pPr marL="0" indent="0" algn="l">
              <a:lnSpc>
                <a:spcPts val="2300"/>
              </a:lnSpc>
              <a:buNone/>
            </a:pPr>
            <a:r>
              <a:rPr lang="en-US" sz="1800" kern="0" spc="-55" dirty="0">
                <a:solidFill>
                  <a:srgbClr val="2B2E3C"/>
                </a:solidFill>
                <a:latin typeface="Bitter Medium" pitchFamily="34" charset="0"/>
                <a:ea typeface="Bitter Medium" pitchFamily="34" charset="-122"/>
                <a:cs typeface="Bitter Medium" pitchFamily="34" charset="-120"/>
              </a:rPr>
              <a:t>Contrast and Angle Analysis</a:t>
            </a:r>
            <a:endParaRPr lang="en-US" sz="1800" dirty="0"/>
          </a:p>
        </p:txBody>
      </p:sp>
      <p:sp>
        <p:nvSpPr>
          <p:cNvPr id="23" name="Text 21"/>
          <p:cNvSpPr/>
          <p:nvPr/>
        </p:nvSpPr>
        <p:spPr>
          <a:xfrm>
            <a:off x="8343543" y="4860369"/>
            <a:ext cx="5632490" cy="598170"/>
          </a:xfrm>
          <a:prstGeom prst="rect">
            <a:avLst/>
          </a:prstGeom>
          <a:noFill/>
          <a:ln/>
        </p:spPr>
        <p:txBody>
          <a:bodyPr wrap="square" lIns="0" tIns="0" rIns="0" bIns="0" rtlCol="0" anchor="t"/>
          <a:lstStyle/>
          <a:p>
            <a:pPr marL="0" indent="0" algn="l">
              <a:lnSpc>
                <a:spcPts val="2350"/>
              </a:lnSpc>
              <a:buNone/>
            </a:pPr>
            <a:r>
              <a:rPr lang="en-US" sz="1450" kern="0" spc="-29" dirty="0">
                <a:solidFill>
                  <a:srgbClr val="2B2E3C"/>
                </a:solidFill>
                <a:latin typeface="Open Sans" pitchFamily="34" charset="0"/>
                <a:ea typeface="Open Sans" pitchFamily="34" charset="-122"/>
                <a:cs typeface="Open Sans" pitchFamily="34" charset="-120"/>
              </a:rPr>
              <a:t>We analyzed the effects of contrast and angle variations on image quality and visibility of different structures. </a:t>
            </a:r>
            <a:endParaRPr lang="en-US" sz="1450" dirty="0"/>
          </a:p>
        </p:txBody>
      </p:sp>
      <p:sp>
        <p:nvSpPr>
          <p:cNvPr id="24" name="Shape 22"/>
          <p:cNvSpPr/>
          <p:nvPr/>
        </p:nvSpPr>
        <p:spPr>
          <a:xfrm>
            <a:off x="6473369" y="5609511"/>
            <a:ext cx="654368" cy="22860"/>
          </a:xfrm>
          <a:prstGeom prst="roundRect">
            <a:avLst>
              <a:gd name="adj" fmla="val 343542"/>
            </a:avLst>
          </a:prstGeom>
          <a:solidFill>
            <a:srgbClr val="E2C8B5"/>
          </a:solidFill>
          <a:ln/>
        </p:spPr>
        <p:txBody>
          <a:bodyPr/>
          <a:lstStyle/>
          <a:p>
            <a:endParaRPr lang="en-US"/>
          </a:p>
        </p:txBody>
      </p:sp>
      <p:sp>
        <p:nvSpPr>
          <p:cNvPr id="25" name="Shape 23"/>
          <p:cNvSpPr/>
          <p:nvPr/>
        </p:nvSpPr>
        <p:spPr>
          <a:xfrm>
            <a:off x="7104876" y="5410676"/>
            <a:ext cx="420648" cy="420648"/>
          </a:xfrm>
          <a:prstGeom prst="roundRect">
            <a:avLst>
              <a:gd name="adj" fmla="val 18670"/>
            </a:avLst>
          </a:prstGeom>
          <a:solidFill>
            <a:srgbClr val="FCE2CF"/>
          </a:solidFill>
          <a:ln w="7620">
            <a:solidFill>
              <a:srgbClr val="E2C8B5"/>
            </a:solidFill>
            <a:prstDash val="solid"/>
          </a:ln>
        </p:spPr>
        <p:txBody>
          <a:bodyPr/>
          <a:lstStyle/>
          <a:p>
            <a:endParaRPr lang="en-US"/>
          </a:p>
        </p:txBody>
      </p:sp>
      <p:sp>
        <p:nvSpPr>
          <p:cNvPr id="26" name="Text 24"/>
          <p:cNvSpPr/>
          <p:nvPr/>
        </p:nvSpPr>
        <p:spPr>
          <a:xfrm>
            <a:off x="7243941" y="5480685"/>
            <a:ext cx="142518" cy="280511"/>
          </a:xfrm>
          <a:prstGeom prst="rect">
            <a:avLst/>
          </a:prstGeom>
          <a:noFill/>
          <a:ln/>
        </p:spPr>
        <p:txBody>
          <a:bodyPr wrap="none" lIns="0" tIns="0" rIns="0" bIns="0" rtlCol="0" anchor="t"/>
          <a:lstStyle/>
          <a:p>
            <a:pPr marL="0" indent="0" algn="ctr">
              <a:lnSpc>
                <a:spcPts val="2200"/>
              </a:lnSpc>
              <a:buNone/>
            </a:pPr>
            <a:r>
              <a:rPr lang="en-US" sz="2200" kern="0" spc="-66" dirty="0">
                <a:solidFill>
                  <a:srgbClr val="2B2E3C"/>
                </a:solidFill>
                <a:latin typeface="Bitter Medium" pitchFamily="34" charset="0"/>
                <a:ea typeface="Bitter Medium" pitchFamily="34" charset="-122"/>
                <a:cs typeface="Bitter Medium" pitchFamily="34" charset="-120"/>
              </a:rPr>
              <a:t>5</a:t>
            </a:r>
            <a:endParaRPr lang="en-US" sz="2200" dirty="0"/>
          </a:p>
        </p:txBody>
      </p:sp>
      <p:sp>
        <p:nvSpPr>
          <p:cNvPr id="27" name="Text 25"/>
          <p:cNvSpPr/>
          <p:nvPr/>
        </p:nvSpPr>
        <p:spPr>
          <a:xfrm>
            <a:off x="3949660" y="5387340"/>
            <a:ext cx="2337197" cy="292060"/>
          </a:xfrm>
          <a:prstGeom prst="rect">
            <a:avLst/>
          </a:prstGeom>
          <a:noFill/>
          <a:ln/>
        </p:spPr>
        <p:txBody>
          <a:bodyPr wrap="none" lIns="0" tIns="0" rIns="0" bIns="0" rtlCol="0" anchor="t"/>
          <a:lstStyle/>
          <a:p>
            <a:pPr marL="0" indent="0" algn="r">
              <a:lnSpc>
                <a:spcPts val="2300"/>
              </a:lnSpc>
              <a:buNone/>
            </a:pPr>
            <a:r>
              <a:rPr lang="en-US" sz="1800" kern="0" spc="-55" dirty="0">
                <a:solidFill>
                  <a:srgbClr val="2B2E3C"/>
                </a:solidFill>
                <a:latin typeface="Bitter Medium" pitchFamily="34" charset="0"/>
                <a:ea typeface="Bitter Medium" pitchFamily="34" charset="-122"/>
                <a:cs typeface="Bitter Medium" pitchFamily="34" charset="-120"/>
              </a:rPr>
              <a:t>Testing and Validation</a:t>
            </a:r>
            <a:endParaRPr lang="en-US" sz="1800" dirty="0"/>
          </a:p>
        </p:txBody>
      </p:sp>
      <p:sp>
        <p:nvSpPr>
          <p:cNvPr id="28" name="Text 26"/>
          <p:cNvSpPr/>
          <p:nvPr/>
        </p:nvSpPr>
        <p:spPr>
          <a:xfrm>
            <a:off x="654368" y="5791557"/>
            <a:ext cx="5632490" cy="598170"/>
          </a:xfrm>
          <a:prstGeom prst="rect">
            <a:avLst/>
          </a:prstGeom>
          <a:noFill/>
          <a:ln/>
        </p:spPr>
        <p:txBody>
          <a:bodyPr wrap="square" lIns="0" tIns="0" rIns="0" bIns="0" rtlCol="0" anchor="t"/>
          <a:lstStyle/>
          <a:p>
            <a:pPr marL="0" indent="0" algn="r">
              <a:lnSpc>
                <a:spcPts val="2350"/>
              </a:lnSpc>
              <a:buNone/>
            </a:pPr>
            <a:r>
              <a:rPr lang="en-US" sz="1450" kern="0" spc="-29" dirty="0">
                <a:solidFill>
                  <a:srgbClr val="2B2E3C"/>
                </a:solidFill>
                <a:latin typeface="Open Sans" pitchFamily="34" charset="0"/>
                <a:ea typeface="Open Sans" pitchFamily="34" charset="-122"/>
                <a:cs typeface="Open Sans" pitchFamily="34" charset="-120"/>
              </a:rPr>
              <a:t>We rigorously tested our simulation by comparing results to actual X-ray images of legs. </a:t>
            </a:r>
            <a:endParaRPr lang="en-US" sz="1450" dirty="0"/>
          </a:p>
        </p:txBody>
      </p:sp>
      <p:sp>
        <p:nvSpPr>
          <p:cNvPr id="29" name="Shape 27"/>
          <p:cNvSpPr/>
          <p:nvPr/>
        </p:nvSpPr>
        <p:spPr>
          <a:xfrm>
            <a:off x="7502664" y="6450925"/>
            <a:ext cx="654368" cy="22860"/>
          </a:xfrm>
          <a:prstGeom prst="roundRect">
            <a:avLst>
              <a:gd name="adj" fmla="val 343542"/>
            </a:avLst>
          </a:prstGeom>
          <a:solidFill>
            <a:srgbClr val="E2C8B5"/>
          </a:solidFill>
          <a:ln/>
        </p:spPr>
        <p:txBody>
          <a:bodyPr/>
          <a:lstStyle/>
          <a:p>
            <a:endParaRPr lang="en-US"/>
          </a:p>
        </p:txBody>
      </p:sp>
      <p:sp>
        <p:nvSpPr>
          <p:cNvPr id="30" name="Shape 28"/>
          <p:cNvSpPr/>
          <p:nvPr/>
        </p:nvSpPr>
        <p:spPr>
          <a:xfrm>
            <a:off x="7104876" y="6252091"/>
            <a:ext cx="420648" cy="420648"/>
          </a:xfrm>
          <a:prstGeom prst="roundRect">
            <a:avLst>
              <a:gd name="adj" fmla="val 18670"/>
            </a:avLst>
          </a:prstGeom>
          <a:solidFill>
            <a:srgbClr val="FCE2CF"/>
          </a:solidFill>
          <a:ln w="7620">
            <a:solidFill>
              <a:srgbClr val="E2C8B5"/>
            </a:solidFill>
            <a:prstDash val="solid"/>
          </a:ln>
        </p:spPr>
        <p:txBody>
          <a:bodyPr/>
          <a:lstStyle/>
          <a:p>
            <a:endParaRPr lang="en-US"/>
          </a:p>
        </p:txBody>
      </p:sp>
      <p:sp>
        <p:nvSpPr>
          <p:cNvPr id="31" name="Text 29"/>
          <p:cNvSpPr/>
          <p:nvPr/>
        </p:nvSpPr>
        <p:spPr>
          <a:xfrm>
            <a:off x="7236916" y="6322100"/>
            <a:ext cx="156567" cy="280511"/>
          </a:xfrm>
          <a:prstGeom prst="rect">
            <a:avLst/>
          </a:prstGeom>
          <a:noFill/>
          <a:ln/>
        </p:spPr>
        <p:txBody>
          <a:bodyPr wrap="none" lIns="0" tIns="0" rIns="0" bIns="0" rtlCol="0" anchor="t"/>
          <a:lstStyle/>
          <a:p>
            <a:pPr marL="0" indent="0" algn="ctr">
              <a:lnSpc>
                <a:spcPts val="2200"/>
              </a:lnSpc>
              <a:buNone/>
            </a:pPr>
            <a:r>
              <a:rPr lang="en-US" sz="2200" kern="0" spc="-66" dirty="0">
                <a:solidFill>
                  <a:srgbClr val="2B2E3C"/>
                </a:solidFill>
                <a:latin typeface="Bitter Medium" pitchFamily="34" charset="0"/>
                <a:ea typeface="Bitter Medium" pitchFamily="34" charset="-122"/>
                <a:cs typeface="Bitter Medium" pitchFamily="34" charset="-120"/>
              </a:rPr>
              <a:t>6</a:t>
            </a:r>
            <a:endParaRPr lang="en-US" sz="2200" dirty="0"/>
          </a:p>
        </p:txBody>
      </p:sp>
      <p:sp>
        <p:nvSpPr>
          <p:cNvPr id="32" name="Text 30"/>
          <p:cNvSpPr/>
          <p:nvPr/>
        </p:nvSpPr>
        <p:spPr>
          <a:xfrm>
            <a:off x="8343543" y="6228755"/>
            <a:ext cx="3121581" cy="292060"/>
          </a:xfrm>
          <a:prstGeom prst="rect">
            <a:avLst/>
          </a:prstGeom>
          <a:noFill/>
          <a:ln/>
        </p:spPr>
        <p:txBody>
          <a:bodyPr wrap="none" lIns="0" tIns="0" rIns="0" bIns="0" rtlCol="0" anchor="t"/>
          <a:lstStyle/>
          <a:p>
            <a:pPr marL="0" indent="0" algn="l">
              <a:lnSpc>
                <a:spcPts val="2300"/>
              </a:lnSpc>
              <a:buNone/>
            </a:pPr>
            <a:r>
              <a:rPr lang="en-US" sz="1800" kern="0" spc="-55" dirty="0">
                <a:solidFill>
                  <a:srgbClr val="2B2E3C"/>
                </a:solidFill>
                <a:latin typeface="Bitter Medium" pitchFamily="34" charset="0"/>
                <a:ea typeface="Bitter Medium" pitchFamily="34" charset="-122"/>
                <a:cs typeface="Bitter Medium" pitchFamily="34" charset="-120"/>
              </a:rPr>
              <a:t>Result Evaluation and Analysis</a:t>
            </a:r>
            <a:endParaRPr lang="en-US" sz="1800" dirty="0"/>
          </a:p>
        </p:txBody>
      </p:sp>
      <p:sp>
        <p:nvSpPr>
          <p:cNvPr id="33" name="Text 31"/>
          <p:cNvSpPr/>
          <p:nvPr/>
        </p:nvSpPr>
        <p:spPr>
          <a:xfrm>
            <a:off x="8343543" y="6632972"/>
            <a:ext cx="5632490" cy="897255"/>
          </a:xfrm>
          <a:prstGeom prst="rect">
            <a:avLst/>
          </a:prstGeom>
          <a:noFill/>
          <a:ln/>
        </p:spPr>
        <p:txBody>
          <a:bodyPr wrap="square" lIns="0" tIns="0" rIns="0" bIns="0" rtlCol="0" anchor="t"/>
          <a:lstStyle/>
          <a:p>
            <a:pPr marL="0" indent="0" algn="l">
              <a:lnSpc>
                <a:spcPts val="2350"/>
              </a:lnSpc>
              <a:buNone/>
            </a:pPr>
            <a:r>
              <a:rPr lang="en-US" sz="1450" kern="0" spc="-29" dirty="0">
                <a:solidFill>
                  <a:srgbClr val="2B2E3C"/>
                </a:solidFill>
                <a:latin typeface="Open Sans" pitchFamily="34" charset="0"/>
                <a:ea typeface="Open Sans" pitchFamily="34" charset="-122"/>
                <a:cs typeface="Open Sans" pitchFamily="34" charset="-120"/>
              </a:rPr>
              <a:t>We analyzed the results obtained from the simulation, focusing on image quality, visibility of structures, and the impact of various parameters on the overall image output.</a:t>
            </a:r>
            <a:endParaRPr lang="en-US" sz="1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20820" y="1648420"/>
            <a:ext cx="4932759" cy="4932759"/>
          </a:xfrm>
          <a:prstGeom prst="rect">
            <a:avLst/>
          </a:prstGeom>
        </p:spPr>
      </p:pic>
      <p:sp>
        <p:nvSpPr>
          <p:cNvPr id="4" name="Text 0"/>
          <p:cNvSpPr/>
          <p:nvPr/>
        </p:nvSpPr>
        <p:spPr>
          <a:xfrm>
            <a:off x="775216" y="610195"/>
            <a:ext cx="5537359" cy="692110"/>
          </a:xfrm>
          <a:prstGeom prst="rect">
            <a:avLst/>
          </a:prstGeom>
          <a:noFill/>
          <a:ln/>
        </p:spPr>
        <p:txBody>
          <a:bodyPr wrap="none" lIns="0" tIns="0" rIns="0" bIns="0" rtlCol="0" anchor="t"/>
          <a:lstStyle/>
          <a:p>
            <a:pPr marL="0" indent="0">
              <a:lnSpc>
                <a:spcPts val="5450"/>
              </a:lnSpc>
              <a:buNone/>
            </a:pPr>
            <a:r>
              <a:rPr lang="en-US" sz="4350" kern="0" spc="-131" dirty="0">
                <a:solidFill>
                  <a:srgbClr val="2C3F42"/>
                </a:solidFill>
                <a:latin typeface="Bitter Medium" pitchFamily="34" charset="0"/>
                <a:ea typeface="Bitter Medium" pitchFamily="34" charset="-122"/>
                <a:cs typeface="Bitter Medium" pitchFamily="34" charset="-120"/>
              </a:rPr>
              <a:t>Simulation Results</a:t>
            </a:r>
            <a:endParaRPr lang="en-US" sz="4350" dirty="0"/>
          </a:p>
        </p:txBody>
      </p:sp>
      <p:sp>
        <p:nvSpPr>
          <p:cNvPr id="5" name="Shape 1"/>
          <p:cNvSpPr/>
          <p:nvPr/>
        </p:nvSpPr>
        <p:spPr>
          <a:xfrm>
            <a:off x="775216" y="1634490"/>
            <a:ext cx="3686056" cy="3763328"/>
          </a:xfrm>
          <a:prstGeom prst="roundRect">
            <a:avLst>
              <a:gd name="adj" fmla="val 2524"/>
            </a:avLst>
          </a:prstGeom>
          <a:solidFill>
            <a:srgbClr val="FCE2CF"/>
          </a:solidFill>
          <a:ln w="7620">
            <a:solidFill>
              <a:srgbClr val="E2C8B5"/>
            </a:solidFill>
            <a:prstDash val="solid"/>
          </a:ln>
        </p:spPr>
        <p:txBody>
          <a:bodyPr/>
          <a:lstStyle/>
          <a:p>
            <a:endParaRPr lang="en-US"/>
          </a:p>
        </p:txBody>
      </p:sp>
      <p:sp>
        <p:nvSpPr>
          <p:cNvPr id="6" name="Text 2"/>
          <p:cNvSpPr/>
          <p:nvPr/>
        </p:nvSpPr>
        <p:spPr>
          <a:xfrm>
            <a:off x="1004292" y="1863566"/>
            <a:ext cx="3227903" cy="691991"/>
          </a:xfrm>
          <a:prstGeom prst="rect">
            <a:avLst/>
          </a:prstGeom>
          <a:noFill/>
          <a:ln/>
        </p:spPr>
        <p:txBody>
          <a:bodyPr wrap="square" lIns="0" tIns="0" rIns="0" bIns="0" rtlCol="0" anchor="t"/>
          <a:lstStyle/>
          <a:p>
            <a:pPr marL="0" indent="0">
              <a:lnSpc>
                <a:spcPts val="2700"/>
              </a:lnSpc>
              <a:buNone/>
            </a:pPr>
            <a:r>
              <a:rPr lang="en-US" sz="2150" kern="0" spc="-65" dirty="0">
                <a:solidFill>
                  <a:srgbClr val="2B2E3C"/>
                </a:solidFill>
                <a:latin typeface="Bitter Medium" pitchFamily="34" charset="0"/>
                <a:ea typeface="Bitter Medium" pitchFamily="34" charset="-122"/>
                <a:cs typeface="Bitter Medium" pitchFamily="34" charset="-120"/>
              </a:rPr>
              <a:t>Bone and Soft Tissue Distinction</a:t>
            </a:r>
            <a:endParaRPr lang="en-US" sz="2150" dirty="0"/>
          </a:p>
        </p:txBody>
      </p:sp>
      <p:sp>
        <p:nvSpPr>
          <p:cNvPr id="7" name="Text 3"/>
          <p:cNvSpPr/>
          <p:nvPr/>
        </p:nvSpPr>
        <p:spPr>
          <a:xfrm>
            <a:off x="1004292" y="2688431"/>
            <a:ext cx="3227903" cy="2480310"/>
          </a:xfrm>
          <a:prstGeom prst="rect">
            <a:avLst/>
          </a:prstGeom>
          <a:noFill/>
          <a:ln/>
        </p:spPr>
        <p:txBody>
          <a:bodyPr wrap="square" lIns="0" tIns="0" rIns="0" bIns="0" rtlCol="0" anchor="t"/>
          <a:lstStyle/>
          <a:p>
            <a:pPr marL="0" indent="0">
              <a:lnSpc>
                <a:spcPts val="2750"/>
              </a:lnSpc>
              <a:buNone/>
            </a:pPr>
            <a:r>
              <a:rPr lang="en-US" sz="1700" kern="0" spc="-35" dirty="0">
                <a:solidFill>
                  <a:srgbClr val="2B2E3C"/>
                </a:solidFill>
                <a:latin typeface="Open Sans" pitchFamily="34" charset="0"/>
                <a:ea typeface="Open Sans" pitchFamily="34" charset="-122"/>
                <a:cs typeface="Open Sans" pitchFamily="34" charset="-120"/>
              </a:rPr>
              <a:t>The simulated X-ray images demonstrated clear differentiation between bone and soft tissue, highlighting the effectiveness of the simulation in capturing these variations in density and attenuation.</a:t>
            </a:r>
            <a:endParaRPr lang="en-US" sz="1700" dirty="0"/>
          </a:p>
        </p:txBody>
      </p:sp>
      <p:sp>
        <p:nvSpPr>
          <p:cNvPr id="8" name="Shape 4"/>
          <p:cNvSpPr/>
          <p:nvPr/>
        </p:nvSpPr>
        <p:spPr>
          <a:xfrm>
            <a:off x="4682728" y="1634490"/>
            <a:ext cx="3686056" cy="3763328"/>
          </a:xfrm>
          <a:prstGeom prst="roundRect">
            <a:avLst>
              <a:gd name="adj" fmla="val 2524"/>
            </a:avLst>
          </a:prstGeom>
          <a:solidFill>
            <a:srgbClr val="FCE2CF"/>
          </a:solidFill>
          <a:ln w="7620">
            <a:solidFill>
              <a:srgbClr val="E2C8B5"/>
            </a:solidFill>
            <a:prstDash val="solid"/>
          </a:ln>
        </p:spPr>
        <p:txBody>
          <a:bodyPr/>
          <a:lstStyle/>
          <a:p>
            <a:endParaRPr lang="en-US"/>
          </a:p>
        </p:txBody>
      </p:sp>
      <p:sp>
        <p:nvSpPr>
          <p:cNvPr id="9" name="Text 5"/>
          <p:cNvSpPr/>
          <p:nvPr/>
        </p:nvSpPr>
        <p:spPr>
          <a:xfrm>
            <a:off x="4911804" y="1863566"/>
            <a:ext cx="3227903" cy="691991"/>
          </a:xfrm>
          <a:prstGeom prst="rect">
            <a:avLst/>
          </a:prstGeom>
          <a:noFill/>
          <a:ln/>
        </p:spPr>
        <p:txBody>
          <a:bodyPr wrap="square" lIns="0" tIns="0" rIns="0" bIns="0" rtlCol="0" anchor="t"/>
          <a:lstStyle/>
          <a:p>
            <a:pPr marL="0" indent="0">
              <a:lnSpc>
                <a:spcPts val="2700"/>
              </a:lnSpc>
              <a:buNone/>
            </a:pPr>
            <a:r>
              <a:rPr lang="en-US" sz="2150" kern="0" spc="-65" dirty="0">
                <a:solidFill>
                  <a:srgbClr val="2B2E3C"/>
                </a:solidFill>
                <a:latin typeface="Bitter Medium" pitchFamily="34" charset="0"/>
                <a:ea typeface="Bitter Medium" pitchFamily="34" charset="-122"/>
                <a:cs typeface="Bitter Medium" pitchFamily="34" charset="-120"/>
              </a:rPr>
              <a:t>Angle and Attenuation Effects</a:t>
            </a:r>
            <a:endParaRPr lang="en-US" sz="2150" dirty="0"/>
          </a:p>
        </p:txBody>
      </p:sp>
      <p:sp>
        <p:nvSpPr>
          <p:cNvPr id="10" name="Text 6"/>
          <p:cNvSpPr/>
          <p:nvPr/>
        </p:nvSpPr>
        <p:spPr>
          <a:xfrm>
            <a:off x="4911804" y="2688431"/>
            <a:ext cx="3227903" cy="2125980"/>
          </a:xfrm>
          <a:prstGeom prst="rect">
            <a:avLst/>
          </a:prstGeom>
          <a:noFill/>
          <a:ln/>
        </p:spPr>
        <p:txBody>
          <a:bodyPr wrap="square" lIns="0" tIns="0" rIns="0" bIns="0" rtlCol="0" anchor="t"/>
          <a:lstStyle/>
          <a:p>
            <a:pPr marL="0" indent="0">
              <a:lnSpc>
                <a:spcPts val="2750"/>
              </a:lnSpc>
              <a:buNone/>
            </a:pPr>
            <a:r>
              <a:rPr lang="en-US" sz="1700" kern="0" spc="-35" dirty="0">
                <a:solidFill>
                  <a:srgbClr val="2B2E3C"/>
                </a:solidFill>
                <a:latin typeface="Open Sans" pitchFamily="34" charset="0"/>
                <a:ea typeface="Open Sans" pitchFamily="34" charset="-122"/>
                <a:cs typeface="Open Sans" pitchFamily="34" charset="-120"/>
              </a:rPr>
              <a:t>Images taken at various angles, including orthogonal and angled splits, accurately reflected the attenuation effects of the bone and soft tissue, providing a realistic visual representation.</a:t>
            </a:r>
            <a:endParaRPr lang="en-US" sz="1700" dirty="0"/>
          </a:p>
        </p:txBody>
      </p:sp>
      <p:sp>
        <p:nvSpPr>
          <p:cNvPr id="11" name="Shape 7"/>
          <p:cNvSpPr/>
          <p:nvPr/>
        </p:nvSpPr>
        <p:spPr>
          <a:xfrm>
            <a:off x="775216" y="5619274"/>
            <a:ext cx="7593568" cy="2000012"/>
          </a:xfrm>
          <a:prstGeom prst="roundRect">
            <a:avLst>
              <a:gd name="adj" fmla="val 4651"/>
            </a:avLst>
          </a:prstGeom>
          <a:solidFill>
            <a:srgbClr val="FCE2CF"/>
          </a:solidFill>
          <a:ln w="7620">
            <a:solidFill>
              <a:srgbClr val="E2C8B5"/>
            </a:solidFill>
            <a:prstDash val="solid"/>
          </a:ln>
        </p:spPr>
        <p:txBody>
          <a:bodyPr/>
          <a:lstStyle/>
          <a:p>
            <a:endParaRPr lang="en-US"/>
          </a:p>
        </p:txBody>
      </p:sp>
      <p:sp>
        <p:nvSpPr>
          <p:cNvPr id="12" name="Text 8"/>
          <p:cNvSpPr/>
          <p:nvPr/>
        </p:nvSpPr>
        <p:spPr>
          <a:xfrm>
            <a:off x="1004292" y="5848350"/>
            <a:ext cx="2897505" cy="345996"/>
          </a:xfrm>
          <a:prstGeom prst="rect">
            <a:avLst/>
          </a:prstGeom>
          <a:noFill/>
          <a:ln/>
        </p:spPr>
        <p:txBody>
          <a:bodyPr wrap="none" lIns="0" tIns="0" rIns="0" bIns="0" rtlCol="0" anchor="t"/>
          <a:lstStyle/>
          <a:p>
            <a:pPr marL="0" indent="0">
              <a:lnSpc>
                <a:spcPts val="2700"/>
              </a:lnSpc>
              <a:buNone/>
            </a:pPr>
            <a:r>
              <a:rPr lang="en-US" sz="2150" kern="0" spc="-65" dirty="0">
                <a:solidFill>
                  <a:srgbClr val="2B2E3C"/>
                </a:solidFill>
                <a:latin typeface="Bitter Medium" pitchFamily="34" charset="0"/>
                <a:ea typeface="Bitter Medium" pitchFamily="34" charset="-122"/>
                <a:cs typeface="Bitter Medium" pitchFamily="34" charset="-120"/>
              </a:rPr>
              <a:t>Interactive GUI Benefits</a:t>
            </a:r>
            <a:endParaRPr lang="en-US" sz="2150" dirty="0"/>
          </a:p>
        </p:txBody>
      </p:sp>
      <p:sp>
        <p:nvSpPr>
          <p:cNvPr id="13" name="Text 9"/>
          <p:cNvSpPr/>
          <p:nvPr/>
        </p:nvSpPr>
        <p:spPr>
          <a:xfrm>
            <a:off x="1004292" y="6327219"/>
            <a:ext cx="7135416" cy="1062990"/>
          </a:xfrm>
          <a:prstGeom prst="rect">
            <a:avLst/>
          </a:prstGeom>
          <a:noFill/>
          <a:ln/>
        </p:spPr>
        <p:txBody>
          <a:bodyPr wrap="square" lIns="0" tIns="0" rIns="0" bIns="0" rtlCol="0" anchor="t"/>
          <a:lstStyle/>
          <a:p>
            <a:pPr marL="0" indent="0">
              <a:lnSpc>
                <a:spcPts val="2750"/>
              </a:lnSpc>
              <a:buNone/>
            </a:pPr>
            <a:r>
              <a:rPr lang="en-US" sz="1700" kern="0" spc="-35" dirty="0">
                <a:solidFill>
                  <a:srgbClr val="2B2E3C"/>
                </a:solidFill>
                <a:latin typeface="Open Sans" pitchFamily="34" charset="0"/>
                <a:ea typeface="Open Sans" pitchFamily="34" charset="-122"/>
                <a:cs typeface="Open Sans" pitchFamily="34" charset="-120"/>
              </a:rPr>
              <a:t>The interactive GUI allowed for real-time adjustments of parameters and immediate visualization of the corresponding changes, enhancing the learning experience and providing valuable insights.</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52701" y="661154"/>
            <a:ext cx="5357217" cy="582811"/>
          </a:xfrm>
          <a:prstGeom prst="rect">
            <a:avLst/>
          </a:prstGeom>
          <a:noFill/>
          <a:ln/>
        </p:spPr>
        <p:txBody>
          <a:bodyPr wrap="none" lIns="0" tIns="0" rIns="0" bIns="0" rtlCol="0" anchor="t"/>
          <a:lstStyle/>
          <a:p>
            <a:pPr marL="0" indent="0">
              <a:lnSpc>
                <a:spcPts val="4550"/>
              </a:lnSpc>
              <a:buNone/>
            </a:pPr>
            <a:r>
              <a:rPr lang="en-US" sz="3650" kern="0" spc="-110" dirty="0">
                <a:solidFill>
                  <a:srgbClr val="2C3F42"/>
                </a:solidFill>
                <a:latin typeface="Bitter Medium" pitchFamily="34" charset="0"/>
                <a:ea typeface="Bitter Medium" pitchFamily="34" charset="-122"/>
                <a:cs typeface="Bitter Medium" pitchFamily="34" charset="-120"/>
              </a:rPr>
              <a:t>Project Libraries and Tools</a:t>
            </a:r>
            <a:endParaRPr lang="en-US" sz="3650" dirty="0"/>
          </a:p>
        </p:txBody>
      </p:sp>
      <p:pic>
        <p:nvPicPr>
          <p:cNvPr id="3" name="Image 0" descr="preencoded.png"/>
          <p:cNvPicPr>
            <a:picLocks noChangeAspect="1"/>
          </p:cNvPicPr>
          <p:nvPr/>
        </p:nvPicPr>
        <p:blipFill>
          <a:blip r:embed="rId3"/>
          <a:stretch>
            <a:fillRect/>
          </a:stretch>
        </p:blipFill>
        <p:spPr>
          <a:xfrm>
            <a:off x="652701" y="1616869"/>
            <a:ext cx="466130" cy="466130"/>
          </a:xfrm>
          <a:prstGeom prst="rect">
            <a:avLst/>
          </a:prstGeom>
        </p:spPr>
      </p:pic>
      <p:sp>
        <p:nvSpPr>
          <p:cNvPr id="4" name="Text 1"/>
          <p:cNvSpPr/>
          <p:nvPr/>
        </p:nvSpPr>
        <p:spPr>
          <a:xfrm>
            <a:off x="652701" y="2269450"/>
            <a:ext cx="2331125" cy="291346"/>
          </a:xfrm>
          <a:prstGeom prst="rect">
            <a:avLst/>
          </a:prstGeom>
          <a:noFill/>
          <a:ln/>
        </p:spPr>
        <p:txBody>
          <a:bodyPr wrap="none" lIns="0" tIns="0" rIns="0" bIns="0" rtlCol="0" anchor="t"/>
          <a:lstStyle/>
          <a:p>
            <a:pPr marL="0" indent="0" algn="l">
              <a:lnSpc>
                <a:spcPts val="2250"/>
              </a:lnSpc>
              <a:buNone/>
            </a:pPr>
            <a:r>
              <a:rPr lang="en-US" sz="1800" kern="0" spc="-55" dirty="0">
                <a:solidFill>
                  <a:srgbClr val="2B2E3C"/>
                </a:solidFill>
                <a:latin typeface="Bitter Medium" pitchFamily="34" charset="0"/>
                <a:ea typeface="Bitter Medium" pitchFamily="34" charset="-122"/>
                <a:cs typeface="Bitter Medium" pitchFamily="34" charset="-120"/>
              </a:rPr>
              <a:t>NumPy</a:t>
            </a:r>
            <a:endParaRPr lang="en-US" sz="1800" dirty="0"/>
          </a:p>
        </p:txBody>
      </p:sp>
      <p:sp>
        <p:nvSpPr>
          <p:cNvPr id="5" name="Text 2"/>
          <p:cNvSpPr/>
          <p:nvPr/>
        </p:nvSpPr>
        <p:spPr>
          <a:xfrm>
            <a:off x="652701" y="2672596"/>
            <a:ext cx="3121462" cy="1193006"/>
          </a:xfrm>
          <a:prstGeom prst="rect">
            <a:avLst/>
          </a:prstGeom>
          <a:noFill/>
          <a:ln/>
        </p:spPr>
        <p:txBody>
          <a:bodyPr wrap="square" lIns="0" tIns="0" rIns="0" bIns="0" rtlCol="0" anchor="t"/>
          <a:lstStyle/>
          <a:p>
            <a:pPr marL="0" indent="0" algn="l">
              <a:lnSpc>
                <a:spcPts val="2300"/>
              </a:lnSpc>
              <a:buNone/>
            </a:pPr>
            <a:r>
              <a:rPr lang="en-US" sz="1450" kern="0" spc="-29" dirty="0">
                <a:solidFill>
                  <a:srgbClr val="2B2E3C"/>
                </a:solidFill>
                <a:latin typeface="Open Sans" pitchFamily="34" charset="0"/>
                <a:ea typeface="Open Sans" pitchFamily="34" charset="-122"/>
                <a:cs typeface="Open Sans" pitchFamily="34" charset="-120"/>
              </a:rPr>
              <a:t>NumPy was essential for array computations, matrix operations, and handling the numerical data associated with the X-ray simulation.</a:t>
            </a:r>
            <a:endParaRPr lang="en-US" sz="1450" dirty="0"/>
          </a:p>
        </p:txBody>
      </p:sp>
      <p:pic>
        <p:nvPicPr>
          <p:cNvPr id="6" name="Image 1" descr="preencoded.png"/>
          <p:cNvPicPr>
            <a:picLocks noChangeAspect="1"/>
          </p:cNvPicPr>
          <p:nvPr/>
        </p:nvPicPr>
        <p:blipFill>
          <a:blip r:embed="rId4"/>
          <a:stretch>
            <a:fillRect/>
          </a:stretch>
        </p:blipFill>
        <p:spPr>
          <a:xfrm>
            <a:off x="4053840" y="1616869"/>
            <a:ext cx="466130" cy="466130"/>
          </a:xfrm>
          <a:prstGeom prst="rect">
            <a:avLst/>
          </a:prstGeom>
        </p:spPr>
      </p:pic>
      <p:sp>
        <p:nvSpPr>
          <p:cNvPr id="7" name="Text 3"/>
          <p:cNvSpPr/>
          <p:nvPr/>
        </p:nvSpPr>
        <p:spPr>
          <a:xfrm>
            <a:off x="4053840" y="2269450"/>
            <a:ext cx="2331125" cy="291346"/>
          </a:xfrm>
          <a:prstGeom prst="rect">
            <a:avLst/>
          </a:prstGeom>
          <a:noFill/>
          <a:ln/>
        </p:spPr>
        <p:txBody>
          <a:bodyPr wrap="none" lIns="0" tIns="0" rIns="0" bIns="0" rtlCol="0" anchor="t"/>
          <a:lstStyle/>
          <a:p>
            <a:pPr marL="0" indent="0" algn="l">
              <a:lnSpc>
                <a:spcPts val="2250"/>
              </a:lnSpc>
              <a:buNone/>
            </a:pPr>
            <a:r>
              <a:rPr lang="en-US" sz="1800" kern="0" spc="-55" dirty="0">
                <a:solidFill>
                  <a:srgbClr val="2B2E3C"/>
                </a:solidFill>
                <a:latin typeface="Bitter Medium" pitchFamily="34" charset="0"/>
                <a:ea typeface="Bitter Medium" pitchFamily="34" charset="-122"/>
                <a:cs typeface="Bitter Medium" pitchFamily="34" charset="-120"/>
              </a:rPr>
              <a:t>Matplotlib</a:t>
            </a:r>
            <a:endParaRPr lang="en-US" sz="1800" dirty="0"/>
          </a:p>
        </p:txBody>
      </p:sp>
      <p:sp>
        <p:nvSpPr>
          <p:cNvPr id="8" name="Text 4"/>
          <p:cNvSpPr/>
          <p:nvPr/>
        </p:nvSpPr>
        <p:spPr>
          <a:xfrm>
            <a:off x="4053840" y="2672596"/>
            <a:ext cx="3121462" cy="1491258"/>
          </a:xfrm>
          <a:prstGeom prst="rect">
            <a:avLst/>
          </a:prstGeom>
          <a:noFill/>
          <a:ln/>
        </p:spPr>
        <p:txBody>
          <a:bodyPr wrap="square" lIns="0" tIns="0" rIns="0" bIns="0" rtlCol="0" anchor="t"/>
          <a:lstStyle/>
          <a:p>
            <a:pPr marL="0" indent="0" algn="l">
              <a:lnSpc>
                <a:spcPts val="2300"/>
              </a:lnSpc>
              <a:buNone/>
            </a:pPr>
            <a:r>
              <a:rPr lang="en-US" sz="1450" kern="0" spc="-29" dirty="0">
                <a:solidFill>
                  <a:srgbClr val="2B2E3C"/>
                </a:solidFill>
                <a:latin typeface="Open Sans" pitchFamily="34" charset="0"/>
                <a:ea typeface="Open Sans" pitchFamily="34" charset="-122"/>
                <a:cs typeface="Open Sans" pitchFamily="34" charset="-120"/>
              </a:rPr>
              <a:t>Matplotlib provided the core functionality for generating and visualizing the simulated X-ray images, enabling us to analyze and present the results effectively.</a:t>
            </a:r>
            <a:endParaRPr lang="en-US" sz="1450" dirty="0"/>
          </a:p>
        </p:txBody>
      </p:sp>
      <p:pic>
        <p:nvPicPr>
          <p:cNvPr id="9" name="Image 2" descr="preencoded.png"/>
          <p:cNvPicPr>
            <a:picLocks noChangeAspect="1"/>
          </p:cNvPicPr>
          <p:nvPr/>
        </p:nvPicPr>
        <p:blipFill>
          <a:blip r:embed="rId5"/>
          <a:stretch>
            <a:fillRect/>
          </a:stretch>
        </p:blipFill>
        <p:spPr>
          <a:xfrm>
            <a:off x="7454979" y="1616869"/>
            <a:ext cx="466130" cy="466130"/>
          </a:xfrm>
          <a:prstGeom prst="rect">
            <a:avLst/>
          </a:prstGeom>
        </p:spPr>
      </p:pic>
      <p:sp>
        <p:nvSpPr>
          <p:cNvPr id="10" name="Text 5"/>
          <p:cNvSpPr/>
          <p:nvPr/>
        </p:nvSpPr>
        <p:spPr>
          <a:xfrm>
            <a:off x="7454979" y="2269450"/>
            <a:ext cx="2331125" cy="291346"/>
          </a:xfrm>
          <a:prstGeom prst="rect">
            <a:avLst/>
          </a:prstGeom>
          <a:noFill/>
          <a:ln/>
        </p:spPr>
        <p:txBody>
          <a:bodyPr wrap="none" lIns="0" tIns="0" rIns="0" bIns="0" rtlCol="0" anchor="t"/>
          <a:lstStyle/>
          <a:p>
            <a:pPr marL="0" indent="0" algn="l">
              <a:lnSpc>
                <a:spcPts val="2250"/>
              </a:lnSpc>
              <a:buNone/>
            </a:pPr>
            <a:r>
              <a:rPr lang="en-US" sz="1800" kern="0" spc="-55" dirty="0">
                <a:solidFill>
                  <a:srgbClr val="2B2E3C"/>
                </a:solidFill>
                <a:latin typeface="Bitter Medium" pitchFamily="34" charset="0"/>
                <a:ea typeface="Bitter Medium" pitchFamily="34" charset="-122"/>
                <a:cs typeface="Bitter Medium" pitchFamily="34" charset="-120"/>
              </a:rPr>
              <a:t>Scipy</a:t>
            </a:r>
            <a:endParaRPr lang="en-US" sz="1800" dirty="0"/>
          </a:p>
        </p:txBody>
      </p:sp>
      <p:sp>
        <p:nvSpPr>
          <p:cNvPr id="11" name="Text 6"/>
          <p:cNvSpPr/>
          <p:nvPr/>
        </p:nvSpPr>
        <p:spPr>
          <a:xfrm>
            <a:off x="7454979" y="2672596"/>
            <a:ext cx="3121462" cy="1789509"/>
          </a:xfrm>
          <a:prstGeom prst="rect">
            <a:avLst/>
          </a:prstGeom>
          <a:noFill/>
          <a:ln/>
        </p:spPr>
        <p:txBody>
          <a:bodyPr wrap="square" lIns="0" tIns="0" rIns="0" bIns="0" rtlCol="0" anchor="t"/>
          <a:lstStyle/>
          <a:p>
            <a:pPr marL="0" indent="0" algn="l">
              <a:lnSpc>
                <a:spcPts val="2300"/>
              </a:lnSpc>
              <a:buNone/>
            </a:pPr>
            <a:r>
              <a:rPr lang="en-US" sz="1450" kern="0" spc="-29" dirty="0">
                <a:solidFill>
                  <a:srgbClr val="2B2E3C"/>
                </a:solidFill>
                <a:latin typeface="Open Sans" pitchFamily="34" charset="0"/>
                <a:ea typeface="Open Sans" pitchFamily="34" charset="-122"/>
                <a:cs typeface="Open Sans" pitchFamily="34" charset="-120"/>
              </a:rPr>
              <a:t>Scipy's advanced scientific computing capabilities, including signal processing and image analysis, were crucial for implementing the projection, reconstruction, and image analysis aspects of the simulation.</a:t>
            </a:r>
            <a:endParaRPr lang="en-US" sz="1450" dirty="0"/>
          </a:p>
        </p:txBody>
      </p:sp>
      <p:pic>
        <p:nvPicPr>
          <p:cNvPr id="12" name="Image 3" descr="preencoded.png"/>
          <p:cNvPicPr>
            <a:picLocks noChangeAspect="1"/>
          </p:cNvPicPr>
          <p:nvPr/>
        </p:nvPicPr>
        <p:blipFill>
          <a:blip r:embed="rId6"/>
          <a:stretch>
            <a:fillRect/>
          </a:stretch>
        </p:blipFill>
        <p:spPr>
          <a:xfrm>
            <a:off x="10856119" y="1616869"/>
            <a:ext cx="466130" cy="466130"/>
          </a:xfrm>
          <a:prstGeom prst="rect">
            <a:avLst/>
          </a:prstGeom>
        </p:spPr>
      </p:pic>
      <p:sp>
        <p:nvSpPr>
          <p:cNvPr id="13" name="Text 7"/>
          <p:cNvSpPr/>
          <p:nvPr/>
        </p:nvSpPr>
        <p:spPr>
          <a:xfrm>
            <a:off x="10856119" y="2269450"/>
            <a:ext cx="2331125" cy="291346"/>
          </a:xfrm>
          <a:prstGeom prst="rect">
            <a:avLst/>
          </a:prstGeom>
          <a:noFill/>
          <a:ln/>
        </p:spPr>
        <p:txBody>
          <a:bodyPr wrap="none" lIns="0" tIns="0" rIns="0" bIns="0" rtlCol="0" anchor="t"/>
          <a:lstStyle/>
          <a:p>
            <a:pPr marL="0" indent="0" algn="l">
              <a:lnSpc>
                <a:spcPts val="2250"/>
              </a:lnSpc>
              <a:buNone/>
            </a:pPr>
            <a:r>
              <a:rPr lang="en-US" sz="1800" kern="0" spc="-55" dirty="0">
                <a:solidFill>
                  <a:srgbClr val="2B2E3C"/>
                </a:solidFill>
                <a:latin typeface="Bitter Medium" pitchFamily="34" charset="0"/>
                <a:ea typeface="Bitter Medium" pitchFamily="34" charset="-122"/>
                <a:cs typeface="Bitter Medium" pitchFamily="34" charset="-120"/>
              </a:rPr>
              <a:t>Tkinter</a:t>
            </a:r>
            <a:endParaRPr lang="en-US" sz="1800" dirty="0"/>
          </a:p>
        </p:txBody>
      </p:sp>
      <p:sp>
        <p:nvSpPr>
          <p:cNvPr id="14" name="Text 8"/>
          <p:cNvSpPr/>
          <p:nvPr/>
        </p:nvSpPr>
        <p:spPr>
          <a:xfrm>
            <a:off x="10856119" y="2672596"/>
            <a:ext cx="3121581" cy="1491258"/>
          </a:xfrm>
          <a:prstGeom prst="rect">
            <a:avLst/>
          </a:prstGeom>
          <a:noFill/>
          <a:ln/>
        </p:spPr>
        <p:txBody>
          <a:bodyPr wrap="square" lIns="0" tIns="0" rIns="0" bIns="0" rtlCol="0" anchor="t"/>
          <a:lstStyle/>
          <a:p>
            <a:pPr marL="0" indent="0" algn="l">
              <a:lnSpc>
                <a:spcPts val="2300"/>
              </a:lnSpc>
              <a:buNone/>
            </a:pPr>
            <a:r>
              <a:rPr lang="en-US" sz="1450" kern="0" spc="-29" dirty="0">
                <a:solidFill>
                  <a:srgbClr val="2B2E3C"/>
                </a:solidFill>
                <a:latin typeface="Open Sans" pitchFamily="34" charset="0"/>
                <a:ea typeface="Open Sans" pitchFamily="34" charset="-122"/>
                <a:cs typeface="Open Sans" pitchFamily="34" charset="-120"/>
              </a:rPr>
              <a:t>Tkinter was used to develop the user-friendly GUI, providing interactive controls for adjusting X-ray parameters and visualizing the resulting images in real-time.</a:t>
            </a:r>
            <a:endParaRPr lang="en-US" sz="1450" dirty="0"/>
          </a:p>
        </p:txBody>
      </p:sp>
      <p:pic>
        <p:nvPicPr>
          <p:cNvPr id="15" name="Image 4" descr="preencoded.png"/>
          <p:cNvPicPr>
            <a:picLocks noChangeAspect="1"/>
          </p:cNvPicPr>
          <p:nvPr/>
        </p:nvPicPr>
        <p:blipFill>
          <a:blip r:embed="rId7"/>
          <a:stretch>
            <a:fillRect/>
          </a:stretch>
        </p:blipFill>
        <p:spPr>
          <a:xfrm>
            <a:off x="652701" y="5021461"/>
            <a:ext cx="466130" cy="466130"/>
          </a:xfrm>
          <a:prstGeom prst="rect">
            <a:avLst/>
          </a:prstGeom>
        </p:spPr>
      </p:pic>
      <p:sp>
        <p:nvSpPr>
          <p:cNvPr id="16" name="Text 9"/>
          <p:cNvSpPr/>
          <p:nvPr/>
        </p:nvSpPr>
        <p:spPr>
          <a:xfrm>
            <a:off x="652701" y="5674042"/>
            <a:ext cx="2331125" cy="291346"/>
          </a:xfrm>
          <a:prstGeom prst="rect">
            <a:avLst/>
          </a:prstGeom>
          <a:noFill/>
          <a:ln/>
        </p:spPr>
        <p:txBody>
          <a:bodyPr wrap="none" lIns="0" tIns="0" rIns="0" bIns="0" rtlCol="0" anchor="t"/>
          <a:lstStyle/>
          <a:p>
            <a:pPr marL="0" indent="0" algn="l">
              <a:lnSpc>
                <a:spcPts val="2250"/>
              </a:lnSpc>
              <a:buNone/>
            </a:pPr>
            <a:r>
              <a:rPr lang="en-US" sz="1800" kern="0" spc="-55" dirty="0">
                <a:solidFill>
                  <a:srgbClr val="2B2E3C"/>
                </a:solidFill>
                <a:latin typeface="Bitter Medium" pitchFamily="34" charset="0"/>
                <a:ea typeface="Bitter Medium" pitchFamily="34" charset="-122"/>
                <a:cs typeface="Bitter Medium" pitchFamily="34" charset="-120"/>
              </a:rPr>
              <a:t>mpl_toolkits.mplot3d</a:t>
            </a:r>
            <a:endParaRPr lang="en-US" sz="1800" dirty="0"/>
          </a:p>
        </p:txBody>
      </p:sp>
      <p:sp>
        <p:nvSpPr>
          <p:cNvPr id="17" name="Text 10"/>
          <p:cNvSpPr/>
          <p:nvPr/>
        </p:nvSpPr>
        <p:spPr>
          <a:xfrm>
            <a:off x="652701" y="6077188"/>
            <a:ext cx="3121462" cy="1491258"/>
          </a:xfrm>
          <a:prstGeom prst="rect">
            <a:avLst/>
          </a:prstGeom>
          <a:noFill/>
          <a:ln/>
        </p:spPr>
        <p:txBody>
          <a:bodyPr wrap="square" lIns="0" tIns="0" rIns="0" bIns="0" rtlCol="0" anchor="t"/>
          <a:lstStyle/>
          <a:p>
            <a:pPr marL="0" indent="0" algn="l">
              <a:lnSpc>
                <a:spcPts val="2300"/>
              </a:lnSpc>
              <a:buNone/>
            </a:pPr>
            <a:r>
              <a:rPr lang="en-US" sz="1450" kern="0" spc="-29" dirty="0">
                <a:solidFill>
                  <a:srgbClr val="2B2E3C"/>
                </a:solidFill>
                <a:latin typeface="Open Sans" pitchFamily="34" charset="0"/>
                <a:ea typeface="Open Sans" pitchFamily="34" charset="-122"/>
                <a:cs typeface="Open Sans" pitchFamily="34" charset="-120"/>
              </a:rPr>
              <a:t>This library enabled us to create 3D visualizations of the leg phantom and the simulated X-ray beam, offering a comprehensive view of the system and its components.</a:t>
            </a:r>
            <a:endParaRPr lang="en-US" sz="14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42687" y="879991"/>
            <a:ext cx="4576524" cy="484584"/>
          </a:xfrm>
          <a:prstGeom prst="rect">
            <a:avLst/>
          </a:prstGeom>
          <a:noFill/>
          <a:ln/>
        </p:spPr>
        <p:txBody>
          <a:bodyPr wrap="none" lIns="0" tIns="0" rIns="0" bIns="0" rtlCol="0" anchor="t"/>
          <a:lstStyle/>
          <a:p>
            <a:pPr marL="0" indent="0">
              <a:lnSpc>
                <a:spcPts val="3800"/>
              </a:lnSpc>
              <a:buNone/>
            </a:pPr>
            <a:r>
              <a:rPr lang="en-US" sz="3050" kern="0" spc="-92" dirty="0">
                <a:solidFill>
                  <a:srgbClr val="2C3F42"/>
                </a:solidFill>
                <a:latin typeface="Bitter Medium" pitchFamily="34" charset="0"/>
                <a:ea typeface="Bitter Medium" pitchFamily="34" charset="-122"/>
                <a:cs typeface="Bitter Medium" pitchFamily="34" charset="-120"/>
              </a:rPr>
              <a:t>Key Learnings and Insights</a:t>
            </a:r>
            <a:endParaRPr lang="en-US" sz="3050" dirty="0"/>
          </a:p>
        </p:txBody>
      </p:sp>
      <p:pic>
        <p:nvPicPr>
          <p:cNvPr id="3" name="Image 0" descr="preencoded.png"/>
          <p:cNvPicPr>
            <a:picLocks noChangeAspect="1"/>
          </p:cNvPicPr>
          <p:nvPr/>
        </p:nvPicPr>
        <p:blipFill>
          <a:blip r:embed="rId3"/>
          <a:stretch>
            <a:fillRect/>
          </a:stretch>
        </p:blipFill>
        <p:spPr>
          <a:xfrm>
            <a:off x="3090743" y="1674733"/>
            <a:ext cx="1676162" cy="1389698"/>
          </a:xfrm>
          <a:prstGeom prst="rect">
            <a:avLst/>
          </a:prstGeom>
        </p:spPr>
      </p:pic>
      <p:sp>
        <p:nvSpPr>
          <p:cNvPr id="4" name="Text 1"/>
          <p:cNvSpPr/>
          <p:nvPr/>
        </p:nvSpPr>
        <p:spPr>
          <a:xfrm>
            <a:off x="3891439" y="2399705"/>
            <a:ext cx="74652" cy="310039"/>
          </a:xfrm>
          <a:prstGeom prst="rect">
            <a:avLst/>
          </a:prstGeom>
          <a:noFill/>
          <a:ln/>
        </p:spPr>
        <p:txBody>
          <a:bodyPr wrap="none" lIns="0" tIns="0" rIns="0" bIns="0" rtlCol="0" anchor="t"/>
          <a:lstStyle/>
          <a:p>
            <a:pPr marL="0" indent="0" algn="ctr">
              <a:lnSpc>
                <a:spcPts val="2400"/>
              </a:lnSpc>
              <a:buNone/>
            </a:pPr>
            <a:r>
              <a:rPr lang="en-US" sz="1500" kern="0" spc="-46" dirty="0">
                <a:solidFill>
                  <a:srgbClr val="2B2E3C"/>
                </a:solidFill>
                <a:latin typeface="Bitter Medium" pitchFamily="34" charset="0"/>
                <a:ea typeface="Bitter Medium" pitchFamily="34" charset="-122"/>
                <a:cs typeface="Bitter Medium" pitchFamily="34" charset="-120"/>
              </a:rPr>
              <a:t>1</a:t>
            </a:r>
            <a:endParaRPr lang="en-US" sz="1500" dirty="0"/>
          </a:p>
        </p:txBody>
      </p:sp>
      <p:sp>
        <p:nvSpPr>
          <p:cNvPr id="5" name="Text 2"/>
          <p:cNvSpPr/>
          <p:nvPr/>
        </p:nvSpPr>
        <p:spPr>
          <a:xfrm>
            <a:off x="4921925" y="1953816"/>
            <a:ext cx="1987868" cy="242292"/>
          </a:xfrm>
          <a:prstGeom prst="rect">
            <a:avLst/>
          </a:prstGeom>
          <a:noFill/>
          <a:ln/>
        </p:spPr>
        <p:txBody>
          <a:bodyPr wrap="none" lIns="0" tIns="0" rIns="0" bIns="0" rtlCol="0" anchor="t"/>
          <a:lstStyle/>
          <a:p>
            <a:pPr marL="0" indent="0" algn="l">
              <a:lnSpc>
                <a:spcPts val="1900"/>
              </a:lnSpc>
              <a:buNone/>
            </a:pPr>
            <a:r>
              <a:rPr lang="en-US" sz="1500" kern="0" spc="-46" dirty="0">
                <a:solidFill>
                  <a:srgbClr val="2B2E3C"/>
                </a:solidFill>
                <a:latin typeface="Bitter Medium" pitchFamily="34" charset="0"/>
                <a:ea typeface="Bitter Medium" pitchFamily="34" charset="-122"/>
                <a:cs typeface="Bitter Medium" pitchFamily="34" charset="-120"/>
              </a:rPr>
              <a:t>Parameter Significance</a:t>
            </a:r>
            <a:endParaRPr lang="en-US" sz="1500" dirty="0"/>
          </a:p>
        </p:txBody>
      </p:sp>
      <p:sp>
        <p:nvSpPr>
          <p:cNvPr id="6" name="Text 3"/>
          <p:cNvSpPr/>
          <p:nvPr/>
        </p:nvSpPr>
        <p:spPr>
          <a:xfrm>
            <a:off x="4921925" y="2289096"/>
            <a:ext cx="9010769" cy="496253"/>
          </a:xfrm>
          <a:prstGeom prst="rect">
            <a:avLst/>
          </a:prstGeom>
          <a:noFill/>
          <a:ln/>
        </p:spPr>
        <p:txBody>
          <a:bodyPr wrap="square" lIns="0" tIns="0" rIns="0" bIns="0" rtlCol="0" anchor="t"/>
          <a:lstStyle/>
          <a:p>
            <a:pPr marL="0" indent="0" algn="l">
              <a:lnSpc>
                <a:spcPts val="1950"/>
              </a:lnSpc>
              <a:buNone/>
            </a:pPr>
            <a:r>
              <a:rPr lang="en-US" sz="1200" kern="0" spc="-24" dirty="0">
                <a:solidFill>
                  <a:srgbClr val="2B2E3C"/>
                </a:solidFill>
                <a:latin typeface="Open Sans" pitchFamily="34" charset="0"/>
                <a:ea typeface="Open Sans" pitchFamily="34" charset="-122"/>
                <a:cs typeface="Open Sans" pitchFamily="34" charset="-120"/>
              </a:rPr>
              <a:t>We learned that varying parameters like beam energy, X-ray angles, and source distances have a significant impact on the quality and clarity of the resulting X-ray images.</a:t>
            </a:r>
            <a:endParaRPr lang="en-US" sz="1200" dirty="0"/>
          </a:p>
        </p:txBody>
      </p:sp>
      <p:sp>
        <p:nvSpPr>
          <p:cNvPr id="7" name="Shape 4"/>
          <p:cNvSpPr/>
          <p:nvPr/>
        </p:nvSpPr>
        <p:spPr>
          <a:xfrm>
            <a:off x="4805601" y="3074194"/>
            <a:ext cx="9243417" cy="11430"/>
          </a:xfrm>
          <a:prstGeom prst="roundRect">
            <a:avLst>
              <a:gd name="adj" fmla="val 569856"/>
            </a:avLst>
          </a:prstGeom>
          <a:solidFill>
            <a:srgbClr val="E2C8B5"/>
          </a:solidFill>
          <a:ln/>
        </p:spPr>
        <p:txBody>
          <a:bodyPr/>
          <a:lstStyle/>
          <a:p>
            <a:endParaRPr lang="en-US"/>
          </a:p>
        </p:txBody>
      </p:sp>
      <p:pic>
        <p:nvPicPr>
          <p:cNvPr id="8" name="Image 1" descr="preencoded.png"/>
          <p:cNvPicPr>
            <a:picLocks noChangeAspect="1"/>
          </p:cNvPicPr>
          <p:nvPr/>
        </p:nvPicPr>
        <p:blipFill>
          <a:blip r:embed="rId4"/>
          <a:stretch>
            <a:fillRect/>
          </a:stretch>
        </p:blipFill>
        <p:spPr>
          <a:xfrm>
            <a:off x="2252663" y="3103126"/>
            <a:ext cx="3352324" cy="1389698"/>
          </a:xfrm>
          <a:prstGeom prst="rect">
            <a:avLst/>
          </a:prstGeom>
        </p:spPr>
      </p:pic>
      <p:sp>
        <p:nvSpPr>
          <p:cNvPr id="9" name="Text 5"/>
          <p:cNvSpPr/>
          <p:nvPr/>
        </p:nvSpPr>
        <p:spPr>
          <a:xfrm>
            <a:off x="3878342" y="3642955"/>
            <a:ext cx="100846" cy="310039"/>
          </a:xfrm>
          <a:prstGeom prst="rect">
            <a:avLst/>
          </a:prstGeom>
          <a:noFill/>
          <a:ln/>
        </p:spPr>
        <p:txBody>
          <a:bodyPr wrap="none" lIns="0" tIns="0" rIns="0" bIns="0" rtlCol="0" anchor="t"/>
          <a:lstStyle/>
          <a:p>
            <a:pPr marL="0" indent="0" algn="ctr">
              <a:lnSpc>
                <a:spcPts val="2400"/>
              </a:lnSpc>
              <a:buNone/>
            </a:pPr>
            <a:r>
              <a:rPr lang="en-US" sz="1500" kern="0" spc="-46" dirty="0">
                <a:solidFill>
                  <a:srgbClr val="2B2E3C"/>
                </a:solidFill>
                <a:latin typeface="Bitter Medium" pitchFamily="34" charset="0"/>
                <a:ea typeface="Bitter Medium" pitchFamily="34" charset="-122"/>
                <a:cs typeface="Bitter Medium" pitchFamily="34" charset="-120"/>
              </a:rPr>
              <a:t>2</a:t>
            </a:r>
            <a:endParaRPr lang="en-US" sz="1500" dirty="0"/>
          </a:p>
        </p:txBody>
      </p:sp>
      <p:sp>
        <p:nvSpPr>
          <p:cNvPr id="10" name="Text 6"/>
          <p:cNvSpPr/>
          <p:nvPr/>
        </p:nvSpPr>
        <p:spPr>
          <a:xfrm>
            <a:off x="5760006" y="3382208"/>
            <a:ext cx="1938457" cy="242292"/>
          </a:xfrm>
          <a:prstGeom prst="rect">
            <a:avLst/>
          </a:prstGeom>
          <a:noFill/>
          <a:ln/>
        </p:spPr>
        <p:txBody>
          <a:bodyPr wrap="none" lIns="0" tIns="0" rIns="0" bIns="0" rtlCol="0" anchor="t"/>
          <a:lstStyle/>
          <a:p>
            <a:pPr marL="0" indent="0" algn="l">
              <a:lnSpc>
                <a:spcPts val="1900"/>
              </a:lnSpc>
              <a:buNone/>
            </a:pPr>
            <a:r>
              <a:rPr lang="en-US" sz="1500" kern="0" spc="-46" dirty="0">
                <a:solidFill>
                  <a:srgbClr val="2B2E3C"/>
                </a:solidFill>
                <a:latin typeface="Bitter Medium" pitchFamily="34" charset="0"/>
                <a:ea typeface="Bitter Medium" pitchFamily="34" charset="-122"/>
                <a:cs typeface="Bitter Medium" pitchFamily="34" charset="-120"/>
              </a:rPr>
              <a:t>Contrast Importance</a:t>
            </a:r>
            <a:endParaRPr lang="en-US" sz="1500" dirty="0"/>
          </a:p>
        </p:txBody>
      </p:sp>
      <p:sp>
        <p:nvSpPr>
          <p:cNvPr id="11" name="Text 7"/>
          <p:cNvSpPr/>
          <p:nvPr/>
        </p:nvSpPr>
        <p:spPr>
          <a:xfrm>
            <a:off x="5760006" y="3717488"/>
            <a:ext cx="8172688" cy="496253"/>
          </a:xfrm>
          <a:prstGeom prst="rect">
            <a:avLst/>
          </a:prstGeom>
          <a:noFill/>
          <a:ln/>
        </p:spPr>
        <p:txBody>
          <a:bodyPr wrap="square" lIns="0" tIns="0" rIns="0" bIns="0" rtlCol="0" anchor="t"/>
          <a:lstStyle/>
          <a:p>
            <a:pPr marL="0" indent="0" algn="l">
              <a:lnSpc>
                <a:spcPts val="1950"/>
              </a:lnSpc>
              <a:buNone/>
            </a:pPr>
            <a:r>
              <a:rPr lang="en-US" sz="1200" kern="0" spc="-24" dirty="0">
                <a:solidFill>
                  <a:srgbClr val="2B2E3C"/>
                </a:solidFill>
                <a:latin typeface="Open Sans" pitchFamily="34" charset="0"/>
                <a:ea typeface="Open Sans" pitchFamily="34" charset="-122"/>
                <a:cs typeface="Open Sans" pitchFamily="34" charset="-120"/>
              </a:rPr>
              <a:t>The clear contrast between bone and soft tissue in the images was crucial for accurately identifying different structures and making effective diagnoses.</a:t>
            </a:r>
            <a:endParaRPr lang="en-US" sz="1200" dirty="0"/>
          </a:p>
        </p:txBody>
      </p:sp>
      <p:sp>
        <p:nvSpPr>
          <p:cNvPr id="12" name="Shape 8"/>
          <p:cNvSpPr/>
          <p:nvPr/>
        </p:nvSpPr>
        <p:spPr>
          <a:xfrm>
            <a:off x="5643682" y="4502587"/>
            <a:ext cx="8405336" cy="11430"/>
          </a:xfrm>
          <a:prstGeom prst="roundRect">
            <a:avLst>
              <a:gd name="adj" fmla="val 569856"/>
            </a:avLst>
          </a:prstGeom>
          <a:solidFill>
            <a:srgbClr val="E2C8B5"/>
          </a:solidFill>
          <a:ln/>
        </p:spPr>
        <p:txBody>
          <a:bodyPr/>
          <a:lstStyle/>
          <a:p>
            <a:endParaRPr lang="en-US"/>
          </a:p>
        </p:txBody>
      </p:sp>
      <p:pic>
        <p:nvPicPr>
          <p:cNvPr id="13" name="Image 2" descr="preencoded.png"/>
          <p:cNvPicPr>
            <a:picLocks noChangeAspect="1"/>
          </p:cNvPicPr>
          <p:nvPr/>
        </p:nvPicPr>
        <p:blipFill>
          <a:blip r:embed="rId5"/>
          <a:stretch>
            <a:fillRect/>
          </a:stretch>
        </p:blipFill>
        <p:spPr>
          <a:xfrm>
            <a:off x="1414582" y="4531519"/>
            <a:ext cx="5028486" cy="1389698"/>
          </a:xfrm>
          <a:prstGeom prst="rect">
            <a:avLst/>
          </a:prstGeom>
        </p:spPr>
      </p:pic>
      <p:sp>
        <p:nvSpPr>
          <p:cNvPr id="14" name="Text 9"/>
          <p:cNvSpPr/>
          <p:nvPr/>
        </p:nvSpPr>
        <p:spPr>
          <a:xfrm>
            <a:off x="3876199" y="5071348"/>
            <a:ext cx="105013" cy="310039"/>
          </a:xfrm>
          <a:prstGeom prst="rect">
            <a:avLst/>
          </a:prstGeom>
          <a:noFill/>
          <a:ln/>
        </p:spPr>
        <p:txBody>
          <a:bodyPr wrap="none" lIns="0" tIns="0" rIns="0" bIns="0" rtlCol="0" anchor="t"/>
          <a:lstStyle/>
          <a:p>
            <a:pPr marL="0" indent="0" algn="ctr">
              <a:lnSpc>
                <a:spcPts val="2400"/>
              </a:lnSpc>
              <a:buNone/>
            </a:pPr>
            <a:r>
              <a:rPr lang="en-US" sz="1500" kern="0" spc="-46" dirty="0">
                <a:solidFill>
                  <a:srgbClr val="2B2E3C"/>
                </a:solidFill>
                <a:latin typeface="Bitter Medium" pitchFamily="34" charset="0"/>
                <a:ea typeface="Bitter Medium" pitchFamily="34" charset="-122"/>
                <a:cs typeface="Bitter Medium" pitchFamily="34" charset="-120"/>
              </a:rPr>
              <a:t>3</a:t>
            </a:r>
            <a:endParaRPr lang="en-US" sz="1500" dirty="0"/>
          </a:p>
        </p:txBody>
      </p:sp>
      <p:sp>
        <p:nvSpPr>
          <p:cNvPr id="15" name="Text 10"/>
          <p:cNvSpPr/>
          <p:nvPr/>
        </p:nvSpPr>
        <p:spPr>
          <a:xfrm>
            <a:off x="6598087" y="4810601"/>
            <a:ext cx="1938457" cy="242292"/>
          </a:xfrm>
          <a:prstGeom prst="rect">
            <a:avLst/>
          </a:prstGeom>
          <a:noFill/>
          <a:ln/>
        </p:spPr>
        <p:txBody>
          <a:bodyPr wrap="none" lIns="0" tIns="0" rIns="0" bIns="0" rtlCol="0" anchor="t"/>
          <a:lstStyle/>
          <a:p>
            <a:pPr marL="0" indent="0" algn="l">
              <a:lnSpc>
                <a:spcPts val="1900"/>
              </a:lnSpc>
              <a:buNone/>
            </a:pPr>
            <a:r>
              <a:rPr lang="en-US" sz="1500" kern="0" spc="-46" dirty="0">
                <a:solidFill>
                  <a:srgbClr val="2B2E3C"/>
                </a:solidFill>
                <a:latin typeface="Bitter Medium" pitchFamily="34" charset="0"/>
                <a:ea typeface="Bitter Medium" pitchFamily="34" charset="-122"/>
                <a:cs typeface="Bitter Medium" pitchFamily="34" charset="-120"/>
              </a:rPr>
              <a:t>Algorithm Efficiency</a:t>
            </a:r>
            <a:endParaRPr lang="en-US" sz="1500" dirty="0"/>
          </a:p>
        </p:txBody>
      </p:sp>
      <p:sp>
        <p:nvSpPr>
          <p:cNvPr id="16" name="Text 11"/>
          <p:cNvSpPr/>
          <p:nvPr/>
        </p:nvSpPr>
        <p:spPr>
          <a:xfrm>
            <a:off x="6598087" y="5145881"/>
            <a:ext cx="7334607" cy="496253"/>
          </a:xfrm>
          <a:prstGeom prst="rect">
            <a:avLst/>
          </a:prstGeom>
          <a:noFill/>
          <a:ln/>
        </p:spPr>
        <p:txBody>
          <a:bodyPr wrap="square" lIns="0" tIns="0" rIns="0" bIns="0" rtlCol="0" anchor="t"/>
          <a:lstStyle/>
          <a:p>
            <a:pPr marL="0" indent="0" algn="l">
              <a:lnSpc>
                <a:spcPts val="1950"/>
              </a:lnSpc>
              <a:buNone/>
            </a:pPr>
            <a:r>
              <a:rPr lang="en-US" sz="1200" kern="0" spc="-24" dirty="0">
                <a:solidFill>
                  <a:srgbClr val="2B2E3C"/>
                </a:solidFill>
                <a:latin typeface="Open Sans" pitchFamily="34" charset="0"/>
                <a:ea typeface="Open Sans" pitchFamily="34" charset="-122"/>
                <a:cs typeface="Open Sans" pitchFamily="34" charset="-120"/>
              </a:rPr>
              <a:t>The effective use of projection, reconstruction, and contrast analysis algorithms enhanced the accuracy and fidelity of the simulated X-ray images, mimicking the capabilities of real-world X-ray machines.</a:t>
            </a:r>
            <a:endParaRPr lang="en-US" sz="1200" dirty="0"/>
          </a:p>
        </p:txBody>
      </p:sp>
      <p:sp>
        <p:nvSpPr>
          <p:cNvPr id="17" name="Shape 12"/>
          <p:cNvSpPr/>
          <p:nvPr/>
        </p:nvSpPr>
        <p:spPr>
          <a:xfrm>
            <a:off x="6481762" y="5930979"/>
            <a:ext cx="7567255" cy="11430"/>
          </a:xfrm>
          <a:prstGeom prst="roundRect">
            <a:avLst>
              <a:gd name="adj" fmla="val 569856"/>
            </a:avLst>
          </a:prstGeom>
          <a:solidFill>
            <a:srgbClr val="E2C8B5"/>
          </a:solidFill>
          <a:ln/>
        </p:spPr>
        <p:txBody>
          <a:bodyPr/>
          <a:lstStyle/>
          <a:p>
            <a:endParaRPr lang="en-US"/>
          </a:p>
        </p:txBody>
      </p:sp>
      <p:pic>
        <p:nvPicPr>
          <p:cNvPr id="18" name="Image 3" descr="preencoded.png"/>
          <p:cNvPicPr>
            <a:picLocks noChangeAspect="1"/>
          </p:cNvPicPr>
          <p:nvPr/>
        </p:nvPicPr>
        <p:blipFill>
          <a:blip r:embed="rId6"/>
          <a:stretch>
            <a:fillRect/>
          </a:stretch>
        </p:blipFill>
        <p:spPr>
          <a:xfrm>
            <a:off x="576501" y="5959912"/>
            <a:ext cx="6704767" cy="1389698"/>
          </a:xfrm>
          <a:prstGeom prst="rect">
            <a:avLst/>
          </a:prstGeom>
        </p:spPr>
      </p:pic>
      <p:sp>
        <p:nvSpPr>
          <p:cNvPr id="19" name="Text 13"/>
          <p:cNvSpPr/>
          <p:nvPr/>
        </p:nvSpPr>
        <p:spPr>
          <a:xfrm>
            <a:off x="3874413" y="6499741"/>
            <a:ext cx="108942" cy="310039"/>
          </a:xfrm>
          <a:prstGeom prst="rect">
            <a:avLst/>
          </a:prstGeom>
          <a:noFill/>
          <a:ln/>
        </p:spPr>
        <p:txBody>
          <a:bodyPr wrap="none" lIns="0" tIns="0" rIns="0" bIns="0" rtlCol="0" anchor="t"/>
          <a:lstStyle/>
          <a:p>
            <a:pPr marL="0" indent="0" algn="ctr">
              <a:lnSpc>
                <a:spcPts val="2400"/>
              </a:lnSpc>
              <a:buNone/>
            </a:pPr>
            <a:r>
              <a:rPr lang="en-US" sz="1500" kern="0" spc="-46" dirty="0">
                <a:solidFill>
                  <a:srgbClr val="2B2E3C"/>
                </a:solidFill>
                <a:latin typeface="Bitter Medium" pitchFamily="34" charset="0"/>
                <a:ea typeface="Bitter Medium" pitchFamily="34" charset="-122"/>
                <a:cs typeface="Bitter Medium" pitchFamily="34" charset="-120"/>
              </a:rPr>
              <a:t>4</a:t>
            </a:r>
            <a:endParaRPr lang="en-US" sz="1500" dirty="0"/>
          </a:p>
        </p:txBody>
      </p:sp>
      <p:sp>
        <p:nvSpPr>
          <p:cNvPr id="20" name="Text 14"/>
          <p:cNvSpPr/>
          <p:nvPr/>
        </p:nvSpPr>
        <p:spPr>
          <a:xfrm>
            <a:off x="7436287" y="6114931"/>
            <a:ext cx="1938457" cy="242292"/>
          </a:xfrm>
          <a:prstGeom prst="rect">
            <a:avLst/>
          </a:prstGeom>
          <a:noFill/>
          <a:ln/>
        </p:spPr>
        <p:txBody>
          <a:bodyPr wrap="none" lIns="0" tIns="0" rIns="0" bIns="0" rtlCol="0" anchor="t"/>
          <a:lstStyle/>
          <a:p>
            <a:pPr marL="0" indent="0" algn="l">
              <a:lnSpc>
                <a:spcPts val="1900"/>
              </a:lnSpc>
              <a:buNone/>
            </a:pPr>
            <a:r>
              <a:rPr lang="en-US" sz="1500" kern="0" spc="-46" dirty="0">
                <a:solidFill>
                  <a:srgbClr val="2B2E3C"/>
                </a:solidFill>
                <a:latin typeface="Bitter Medium" pitchFamily="34" charset="0"/>
                <a:ea typeface="Bitter Medium" pitchFamily="34" charset="-122"/>
                <a:cs typeface="Bitter Medium" pitchFamily="34" charset="-120"/>
              </a:rPr>
              <a:t>GUI Advantages</a:t>
            </a:r>
            <a:endParaRPr lang="en-US" sz="1500" dirty="0"/>
          </a:p>
        </p:txBody>
      </p:sp>
      <p:sp>
        <p:nvSpPr>
          <p:cNvPr id="21" name="Text 15"/>
          <p:cNvSpPr/>
          <p:nvPr/>
        </p:nvSpPr>
        <p:spPr>
          <a:xfrm>
            <a:off x="7436287" y="6450211"/>
            <a:ext cx="6496407" cy="744379"/>
          </a:xfrm>
          <a:prstGeom prst="rect">
            <a:avLst/>
          </a:prstGeom>
          <a:noFill/>
          <a:ln/>
        </p:spPr>
        <p:txBody>
          <a:bodyPr wrap="square" lIns="0" tIns="0" rIns="0" bIns="0" rtlCol="0" anchor="t"/>
          <a:lstStyle/>
          <a:p>
            <a:pPr marL="0" indent="0" algn="l">
              <a:lnSpc>
                <a:spcPts val="1950"/>
              </a:lnSpc>
              <a:buNone/>
            </a:pPr>
            <a:r>
              <a:rPr lang="en-US" sz="1200" kern="0" spc="-24" dirty="0">
                <a:solidFill>
                  <a:srgbClr val="2B2E3C"/>
                </a:solidFill>
                <a:latin typeface="Open Sans" pitchFamily="34" charset="0"/>
                <a:ea typeface="Open Sans" pitchFamily="34" charset="-122"/>
                <a:cs typeface="Open Sans" pitchFamily="34" charset="-120"/>
              </a:rPr>
              <a:t>The interactive GUI provided a valuable hands-on tool, enabling us to experiment with different parameters and directly observe the corresponding effects on the generated images, furthering our understanding of X-ray imaging techniques.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148001"/>
            <a:ext cx="7556421" cy="1417558"/>
          </a:xfrm>
          <a:prstGeom prst="rect">
            <a:avLst/>
          </a:prstGeom>
          <a:noFill/>
          <a:ln/>
        </p:spPr>
        <p:txBody>
          <a:bodyPr wrap="square" lIns="0" tIns="0" rIns="0" bIns="0" rtlCol="0" anchor="t"/>
          <a:lstStyle/>
          <a:p>
            <a:pPr marL="0" indent="0">
              <a:lnSpc>
                <a:spcPts val="5550"/>
              </a:lnSpc>
              <a:buNone/>
            </a:pPr>
            <a:r>
              <a:rPr lang="en-US" sz="4450" kern="0" spc="-134" dirty="0">
                <a:solidFill>
                  <a:srgbClr val="2C3F42"/>
                </a:solidFill>
                <a:latin typeface="Bitter Medium" pitchFamily="34" charset="0"/>
                <a:ea typeface="Bitter Medium" pitchFamily="34" charset="-122"/>
                <a:cs typeface="Bitter Medium" pitchFamily="34" charset="-120"/>
              </a:rPr>
              <a:t>Conclusion and Future Directions</a:t>
            </a:r>
            <a:endParaRPr lang="en-US" sz="4450" dirty="0"/>
          </a:p>
        </p:txBody>
      </p:sp>
      <p:sp>
        <p:nvSpPr>
          <p:cNvPr id="4" name="Text 1"/>
          <p:cNvSpPr/>
          <p:nvPr/>
        </p:nvSpPr>
        <p:spPr>
          <a:xfrm>
            <a:off x="793790" y="3019068"/>
            <a:ext cx="3608070" cy="748427"/>
          </a:xfrm>
          <a:prstGeom prst="rect">
            <a:avLst/>
          </a:prstGeom>
          <a:noFill/>
          <a:ln/>
        </p:spPr>
        <p:txBody>
          <a:bodyPr wrap="none" lIns="0" tIns="0" rIns="0" bIns="0" rtlCol="0" anchor="t"/>
          <a:lstStyle/>
          <a:p>
            <a:pPr marL="0" indent="0" algn="ctr">
              <a:lnSpc>
                <a:spcPts val="5850"/>
              </a:lnSpc>
              <a:buNone/>
            </a:pPr>
            <a:r>
              <a:rPr lang="en-US" sz="5850" kern="0" spc="-177" dirty="0">
                <a:solidFill>
                  <a:srgbClr val="2B2E3C"/>
                </a:solidFill>
                <a:latin typeface="Bitter Medium" pitchFamily="34" charset="0"/>
                <a:ea typeface="Bitter Medium" pitchFamily="34" charset="-122"/>
                <a:cs typeface="Bitter Medium" pitchFamily="34" charset="-120"/>
              </a:rPr>
              <a:t>1</a:t>
            </a:r>
            <a:endParaRPr lang="en-US" sz="5850" dirty="0"/>
          </a:p>
        </p:txBody>
      </p:sp>
      <p:sp>
        <p:nvSpPr>
          <p:cNvPr id="5" name="Text 2"/>
          <p:cNvSpPr/>
          <p:nvPr/>
        </p:nvSpPr>
        <p:spPr>
          <a:xfrm>
            <a:off x="1180148" y="4050863"/>
            <a:ext cx="2835235" cy="354330"/>
          </a:xfrm>
          <a:prstGeom prst="rect">
            <a:avLst/>
          </a:prstGeom>
          <a:noFill/>
          <a:ln/>
        </p:spPr>
        <p:txBody>
          <a:bodyPr wrap="none" lIns="0" tIns="0" rIns="0" bIns="0" rtlCol="0" anchor="t"/>
          <a:lstStyle/>
          <a:p>
            <a:pPr marL="0" indent="0" algn="ctr">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Simulation Success</a:t>
            </a:r>
            <a:endParaRPr lang="en-US" sz="2200" dirty="0"/>
          </a:p>
        </p:txBody>
      </p:sp>
      <p:sp>
        <p:nvSpPr>
          <p:cNvPr id="6" name="Text 3"/>
          <p:cNvSpPr/>
          <p:nvPr/>
        </p:nvSpPr>
        <p:spPr>
          <a:xfrm>
            <a:off x="793790" y="4541282"/>
            <a:ext cx="3608070" cy="2177415"/>
          </a:xfrm>
          <a:prstGeom prst="rect">
            <a:avLst/>
          </a:prstGeom>
          <a:noFill/>
          <a:ln/>
        </p:spPr>
        <p:txBody>
          <a:bodyPr wrap="square" lIns="0" tIns="0" rIns="0" bIns="0" rtlCol="0" anchor="t"/>
          <a:lstStyle/>
          <a:p>
            <a:pPr marL="0" indent="0" algn="ctr">
              <a:lnSpc>
                <a:spcPts val="2850"/>
              </a:lnSpc>
              <a:buNone/>
            </a:pPr>
            <a:r>
              <a:rPr lang="en-US" sz="1750" kern="0" spc="-36" dirty="0">
                <a:solidFill>
                  <a:srgbClr val="2B2E3C"/>
                </a:solidFill>
                <a:latin typeface="Open Sans" pitchFamily="34" charset="0"/>
                <a:ea typeface="Open Sans" pitchFamily="34" charset="-122"/>
                <a:cs typeface="Open Sans" pitchFamily="34" charset="-120"/>
              </a:rPr>
              <a:t>Our virtual X-ray machine simulation successfully demonstrated key principles of X-ray imaging, providing a valuable tool for learning and experimentation.</a:t>
            </a:r>
            <a:endParaRPr lang="en-US" sz="1750" dirty="0"/>
          </a:p>
        </p:txBody>
      </p:sp>
      <p:sp>
        <p:nvSpPr>
          <p:cNvPr id="7" name="Text 4"/>
          <p:cNvSpPr/>
          <p:nvPr/>
        </p:nvSpPr>
        <p:spPr>
          <a:xfrm>
            <a:off x="4742021" y="3019068"/>
            <a:ext cx="3608189" cy="748427"/>
          </a:xfrm>
          <a:prstGeom prst="rect">
            <a:avLst/>
          </a:prstGeom>
          <a:noFill/>
          <a:ln/>
        </p:spPr>
        <p:txBody>
          <a:bodyPr wrap="none" lIns="0" tIns="0" rIns="0" bIns="0" rtlCol="0" anchor="t"/>
          <a:lstStyle/>
          <a:p>
            <a:pPr marL="0" indent="0" algn="ctr">
              <a:lnSpc>
                <a:spcPts val="5850"/>
              </a:lnSpc>
              <a:buNone/>
            </a:pPr>
            <a:r>
              <a:rPr lang="en-US" sz="5850" kern="0" spc="-177" dirty="0">
                <a:solidFill>
                  <a:srgbClr val="2B2E3C"/>
                </a:solidFill>
                <a:latin typeface="Bitter Medium" pitchFamily="34" charset="0"/>
                <a:ea typeface="Bitter Medium" pitchFamily="34" charset="-122"/>
                <a:cs typeface="Bitter Medium" pitchFamily="34" charset="-120"/>
              </a:rPr>
              <a:t>2</a:t>
            </a:r>
            <a:endParaRPr lang="en-US" sz="5850" dirty="0"/>
          </a:p>
        </p:txBody>
      </p:sp>
      <p:sp>
        <p:nvSpPr>
          <p:cNvPr id="8" name="Text 5"/>
          <p:cNvSpPr/>
          <p:nvPr/>
        </p:nvSpPr>
        <p:spPr>
          <a:xfrm>
            <a:off x="5128498" y="4050863"/>
            <a:ext cx="2835235" cy="354330"/>
          </a:xfrm>
          <a:prstGeom prst="rect">
            <a:avLst/>
          </a:prstGeom>
          <a:noFill/>
          <a:ln/>
        </p:spPr>
        <p:txBody>
          <a:bodyPr wrap="none" lIns="0" tIns="0" rIns="0" bIns="0" rtlCol="0" anchor="t"/>
          <a:lstStyle/>
          <a:p>
            <a:pPr marL="0" indent="0" algn="ctr">
              <a:lnSpc>
                <a:spcPts val="2750"/>
              </a:lnSpc>
              <a:buNone/>
            </a:pPr>
            <a:r>
              <a:rPr lang="en-US" sz="2200" kern="0" spc="-67" dirty="0">
                <a:solidFill>
                  <a:srgbClr val="2B2E3C"/>
                </a:solidFill>
                <a:latin typeface="Bitter Medium" pitchFamily="34" charset="0"/>
                <a:ea typeface="Bitter Medium" pitchFamily="34" charset="-122"/>
                <a:cs typeface="Bitter Medium" pitchFamily="34" charset="-120"/>
              </a:rPr>
              <a:t>Educational Impact</a:t>
            </a:r>
            <a:endParaRPr lang="en-US" sz="2200" dirty="0"/>
          </a:p>
        </p:txBody>
      </p:sp>
      <p:sp>
        <p:nvSpPr>
          <p:cNvPr id="9" name="Text 6"/>
          <p:cNvSpPr/>
          <p:nvPr/>
        </p:nvSpPr>
        <p:spPr>
          <a:xfrm>
            <a:off x="4742021" y="4541282"/>
            <a:ext cx="3608189" cy="2540318"/>
          </a:xfrm>
          <a:prstGeom prst="rect">
            <a:avLst/>
          </a:prstGeom>
          <a:noFill/>
          <a:ln/>
        </p:spPr>
        <p:txBody>
          <a:bodyPr wrap="square" lIns="0" tIns="0" rIns="0" bIns="0" rtlCol="0" anchor="t"/>
          <a:lstStyle/>
          <a:p>
            <a:pPr marL="0" indent="0" algn="ctr">
              <a:lnSpc>
                <a:spcPts val="2850"/>
              </a:lnSpc>
              <a:buNone/>
            </a:pPr>
            <a:r>
              <a:rPr lang="en-US" sz="1750" kern="0" spc="-36" dirty="0">
                <a:solidFill>
                  <a:srgbClr val="2B2E3C"/>
                </a:solidFill>
                <a:latin typeface="Open Sans" pitchFamily="34" charset="0"/>
                <a:ea typeface="Open Sans" pitchFamily="34" charset="-122"/>
                <a:cs typeface="Open Sans" pitchFamily="34" charset="-120"/>
              </a:rPr>
              <a:t>This project enhances the understanding of X-ray parameters, demonstrates the effects of contrast and angle variations, and provides a hands-on tool for exploring medical imaging techniques.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808</Words>
  <Application>Microsoft Office PowerPoint</Application>
  <PresentationFormat>Custom</PresentationFormat>
  <Paragraphs>79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Bitter Medium</vt:lpstr>
      <vt:lpstr>Open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Duaa Aslam</cp:lastModifiedBy>
  <cp:revision>4</cp:revision>
  <dcterms:created xsi:type="dcterms:W3CDTF">2024-12-03T03:50:43Z</dcterms:created>
  <dcterms:modified xsi:type="dcterms:W3CDTF">2024-12-03T04:00:31Z</dcterms:modified>
</cp:coreProperties>
</file>