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49" r:id="rId2"/>
    <p:sldId id="332" r:id="rId3"/>
    <p:sldId id="335" r:id="rId4"/>
    <p:sldId id="334" r:id="rId5"/>
    <p:sldId id="352" r:id="rId6"/>
    <p:sldId id="351" r:id="rId7"/>
    <p:sldId id="338" r:id="rId8"/>
    <p:sldId id="346" r:id="rId9"/>
    <p:sldId id="345" r:id="rId10"/>
    <p:sldId id="347" r:id="rId11"/>
    <p:sldId id="353"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15" autoAdjust="0"/>
  </p:normalViewPr>
  <p:slideViewPr>
    <p:cSldViewPr>
      <p:cViewPr>
        <p:scale>
          <a:sx n="90" d="100"/>
          <a:sy n="90" d="100"/>
        </p:scale>
        <p:origin x="-852" y="90"/>
      </p:cViewPr>
      <p:guideLst>
        <p:guide orient="horz" pos="2160"/>
        <p:guide pos="2880"/>
      </p:guideLst>
    </p:cSldViewPr>
  </p:slideViewPr>
  <p:outlineViewPr>
    <p:cViewPr>
      <p:scale>
        <a:sx n="33" d="100"/>
        <a:sy n="33" d="100"/>
      </p:scale>
      <p:origin x="0" y="6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28-Nov-19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28-Nov-19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28-Nov-19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28-Nov-19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28-Nov-19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28-Nov-19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28-Nov-19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28-Nov-19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28-Nov-19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28-Nov-19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28-Nov-19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28-Nov-19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28-Nov-19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a:xfrm>
            <a:off x="457200" y="1905000"/>
            <a:ext cx="8229600" cy="4525963"/>
          </a:xfrm>
        </p:spPr>
        <p:txBody>
          <a:bodyPr>
            <a:noAutofit/>
          </a:bodyPr>
          <a:lstStyle/>
          <a:p>
            <a:pPr marL="0" indent="0" algn="ctr">
              <a:buNone/>
            </a:pPr>
            <a:r>
              <a:rPr lang="en-US" sz="5400" b="1" u="sng" dirty="0" smtClean="0"/>
              <a:t>LIFE INSURANCE DATASET</a:t>
            </a:r>
            <a:endParaRPr lang="en-US" sz="5400" b="1"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smtClean="0">
                <a:latin typeface="Arial Rounded MT Bold" pitchFamily="34" charset="0"/>
              </a:rPr>
              <a:t> </a:t>
            </a:r>
            <a:r>
              <a:rPr lang="en-US" sz="1800" u="sng" dirty="0" smtClean="0">
                <a:latin typeface="Arial Rounded MT Bold" pitchFamily="34" charset="0"/>
              </a:rPr>
              <a:t>UNDER THE GUIDANCE OF</a:t>
            </a:r>
            <a:r>
              <a:rPr lang="en-US" sz="1800" dirty="0" smtClean="0">
                <a:latin typeface="Arial Rounded MT Bold" pitchFamily="34" charset="0"/>
              </a:rPr>
              <a:t>: JAY VEER SINGH NANDA.</a:t>
            </a:r>
          </a:p>
          <a:p>
            <a:pPr marL="0" indent="0">
              <a:buNone/>
            </a:pPr>
            <a:r>
              <a:rPr lang="en-US" sz="1800" u="sng" dirty="0" smtClean="0">
                <a:latin typeface="Arial Rounded MT Bold" pitchFamily="34" charset="0"/>
              </a:rPr>
              <a:t>TEAM DETAILS:</a:t>
            </a:r>
          </a:p>
          <a:p>
            <a:pPr>
              <a:buFont typeface="+mj-lt"/>
              <a:buAutoNum type="arabicPeriod"/>
            </a:pPr>
            <a:r>
              <a:rPr lang="en-US" sz="1800" dirty="0" smtClean="0">
                <a:latin typeface="Arial Rounded MT Bold" pitchFamily="34" charset="0"/>
              </a:rPr>
              <a:t>ASHISH KHOBRAGADE</a:t>
            </a:r>
          </a:p>
          <a:p>
            <a:pPr>
              <a:buFont typeface="+mj-lt"/>
              <a:buAutoNum type="arabicPeriod"/>
            </a:pPr>
            <a:r>
              <a:rPr lang="en-US" sz="1800" dirty="0" smtClean="0">
                <a:latin typeface="Arial Rounded MT Bold" pitchFamily="34" charset="0"/>
              </a:rPr>
              <a:t>BHAVIKA NANKANI</a:t>
            </a:r>
          </a:p>
          <a:p>
            <a:pPr>
              <a:buFont typeface="+mj-lt"/>
              <a:buAutoNum type="arabicPeriod"/>
            </a:pPr>
            <a:r>
              <a:rPr lang="en-US" sz="1800" dirty="0" smtClean="0">
                <a:latin typeface="Arial Rounded MT Bold" pitchFamily="34" charset="0"/>
              </a:rPr>
              <a:t>DEVASSY PAULY</a:t>
            </a:r>
          </a:p>
          <a:p>
            <a:pPr>
              <a:buFont typeface="+mj-lt"/>
              <a:buAutoNum type="arabicPeriod"/>
            </a:pPr>
            <a:r>
              <a:rPr lang="en-US" sz="1800" dirty="0" smtClean="0">
                <a:latin typeface="Arial Rounded MT Bold" pitchFamily="34" charset="0"/>
              </a:rPr>
              <a:t>MUSKAN SAHU</a:t>
            </a:r>
          </a:p>
          <a:p>
            <a:pPr>
              <a:buFont typeface="+mj-lt"/>
              <a:buAutoNum type="arabicPeriod"/>
            </a:pPr>
            <a:r>
              <a:rPr lang="en-US" sz="1800" dirty="0" smtClean="0">
                <a:latin typeface="Arial Rounded MT Bold" pitchFamily="34" charset="0"/>
              </a:rPr>
              <a:t>SIDDHARTH DWIVEDI</a:t>
            </a:r>
          </a:p>
          <a:p>
            <a:pPr>
              <a:buFont typeface="+mj-lt"/>
              <a:buAutoNum type="arabicPeriod"/>
            </a:pPr>
            <a:r>
              <a:rPr lang="en-US" sz="1800" dirty="0" smtClean="0">
                <a:latin typeface="Arial Rounded MT Bold" pitchFamily="34" charset="0"/>
              </a:rPr>
              <a:t>SHASHWAT MISHRA</a:t>
            </a:r>
            <a:endParaRPr lang="en-US" sz="1800" dirty="0">
              <a:latin typeface="Arial Rounded MT Bold" pitchFamily="34" charset="0"/>
            </a:endParaRPr>
          </a:p>
        </p:txBody>
      </p:sp>
    </p:spTree>
    <p:extLst>
      <p:ext uri="{BB962C8B-B14F-4D97-AF65-F5344CB8AC3E}">
        <p14:creationId xmlns:p14="http://schemas.microsoft.com/office/powerpoint/2010/main" val="1358506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t>
            </a:r>
            <a:br>
              <a:rPr lang="en-US" sz="3600" dirty="0"/>
            </a:br>
            <a:r>
              <a:rPr lang="en-US" sz="3600" dirty="0"/>
              <a:t> </a:t>
            </a:r>
            <a:br>
              <a:rPr lang="en-US" sz="3600" dirty="0"/>
            </a:br>
            <a:r>
              <a:rPr lang="en-US" sz="3600" b="1" u="sng" dirty="0"/>
              <a:t>COMPARISION OF ALL MODELS WITHOUT OUTLIER:</a:t>
            </a:r>
            <a:br>
              <a:rPr lang="en-US" sz="3600" b="1" u="sng" dirty="0"/>
            </a:br>
            <a:endParaRPr lang="en-US" sz="3600"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6420139"/>
              </p:ext>
            </p:extLst>
          </p:nvPr>
        </p:nvGraphicFramePr>
        <p:xfrm>
          <a:off x="1676400" y="1828801"/>
          <a:ext cx="5717269" cy="4660766"/>
        </p:xfrm>
        <a:graphic>
          <a:graphicData uri="http://schemas.openxmlformats.org/drawingml/2006/table">
            <a:tbl>
              <a:tblPr firstRow="1" firstCol="1" lastRow="1" lastCol="1" bandRow="1" bandCol="1">
                <a:tableStyleId>{17292A2E-F333-43FB-9621-5CBBE7FDCDCB}</a:tableStyleId>
              </a:tblPr>
              <a:tblGrid>
                <a:gridCol w="952878"/>
                <a:gridCol w="953476"/>
                <a:gridCol w="952878"/>
                <a:gridCol w="952878"/>
                <a:gridCol w="952878"/>
                <a:gridCol w="952281"/>
              </a:tblGrid>
              <a:tr h="559817">
                <a:tc>
                  <a:txBody>
                    <a:bodyPr/>
                    <a:lstStyle/>
                    <a:p>
                      <a:pPr marL="0" marR="0">
                        <a:spcBef>
                          <a:spcPts val="40"/>
                        </a:spcBef>
                        <a:spcAft>
                          <a:spcPts val="0"/>
                        </a:spcAft>
                      </a:pPr>
                      <a:r>
                        <a:rPr lang="en-US" sz="1050" b="1" dirty="0">
                          <a:effectLst/>
                          <a:latin typeface="Georgia"/>
                          <a:ea typeface="Georgia"/>
                          <a:cs typeface="Georgia"/>
                        </a:rPr>
                        <a:t> </a:t>
                      </a:r>
                      <a:endParaRPr lang="en-US" sz="1100" dirty="0">
                        <a:effectLst/>
                        <a:latin typeface="Georgia"/>
                        <a:ea typeface="Georgia"/>
                        <a:cs typeface="Georgia"/>
                      </a:endParaRPr>
                    </a:p>
                    <a:p>
                      <a:pPr marL="67945" marR="0">
                        <a:spcBef>
                          <a:spcPts val="0"/>
                        </a:spcBef>
                        <a:spcAft>
                          <a:spcPts val="0"/>
                        </a:spcAft>
                      </a:pPr>
                      <a:r>
                        <a:rPr lang="en-US" sz="1100" b="1" dirty="0">
                          <a:effectLst/>
                          <a:latin typeface="Georgia"/>
                          <a:ea typeface="Georgia"/>
                          <a:cs typeface="Georgia"/>
                        </a:rPr>
                        <a:t>Models</a:t>
                      </a:r>
                      <a:endParaRPr lang="en-US" sz="1100" dirty="0">
                        <a:effectLst/>
                        <a:latin typeface="Georgia"/>
                        <a:ea typeface="Georgia"/>
                        <a:cs typeface="Georgia"/>
                      </a:endParaRPr>
                    </a:p>
                  </a:txBody>
                  <a:tcPr marL="0" marR="0" marT="0" marB="0"/>
                </a:tc>
                <a:tc>
                  <a:txBody>
                    <a:bodyPr/>
                    <a:lstStyle/>
                    <a:p>
                      <a:pPr marL="0" marR="0">
                        <a:spcBef>
                          <a:spcPts val="40"/>
                        </a:spcBef>
                        <a:spcAft>
                          <a:spcPts val="0"/>
                        </a:spcAft>
                      </a:pPr>
                      <a:r>
                        <a:rPr lang="en-US" sz="1050" b="1">
                          <a:effectLst/>
                          <a:latin typeface="Georgia"/>
                          <a:ea typeface="Georgia"/>
                          <a:cs typeface="Georgia"/>
                        </a:rPr>
                        <a:t> </a:t>
                      </a:r>
                      <a:endParaRPr lang="en-US" sz="1100">
                        <a:effectLst/>
                        <a:latin typeface="Georgia"/>
                        <a:ea typeface="Georgia"/>
                        <a:cs typeface="Georgia"/>
                      </a:endParaRPr>
                    </a:p>
                    <a:p>
                      <a:pPr marL="67945" marR="0">
                        <a:spcBef>
                          <a:spcPts val="0"/>
                        </a:spcBef>
                        <a:spcAft>
                          <a:spcPts val="0"/>
                        </a:spcAft>
                      </a:pPr>
                      <a:r>
                        <a:rPr lang="en-US" sz="1100" b="1">
                          <a:effectLst/>
                          <a:latin typeface="Georgia"/>
                          <a:ea typeface="Georgia"/>
                          <a:cs typeface="Georgia"/>
                        </a:rPr>
                        <a:t>Train score</a:t>
                      </a:r>
                      <a:endParaRPr lang="en-US" sz="1100">
                        <a:effectLst/>
                        <a:latin typeface="Georgia"/>
                        <a:ea typeface="Georgia"/>
                        <a:cs typeface="Georgia"/>
                      </a:endParaRPr>
                    </a:p>
                  </a:txBody>
                  <a:tcPr marL="0" marR="0" marT="0" marB="0"/>
                </a:tc>
                <a:tc>
                  <a:txBody>
                    <a:bodyPr/>
                    <a:lstStyle/>
                    <a:p>
                      <a:pPr marL="0" marR="0">
                        <a:spcBef>
                          <a:spcPts val="40"/>
                        </a:spcBef>
                        <a:spcAft>
                          <a:spcPts val="0"/>
                        </a:spcAft>
                      </a:pPr>
                      <a:r>
                        <a:rPr lang="en-US" sz="1050" b="1">
                          <a:effectLst/>
                          <a:latin typeface="Georgia"/>
                          <a:ea typeface="Georgia"/>
                          <a:cs typeface="Georgia"/>
                        </a:rPr>
                        <a:t> </a:t>
                      </a:r>
                      <a:endParaRPr lang="en-US" sz="1100">
                        <a:effectLst/>
                        <a:latin typeface="Georgia"/>
                        <a:ea typeface="Georgia"/>
                        <a:cs typeface="Georgia"/>
                      </a:endParaRPr>
                    </a:p>
                    <a:p>
                      <a:pPr marL="67945" marR="0">
                        <a:spcBef>
                          <a:spcPts val="0"/>
                        </a:spcBef>
                        <a:spcAft>
                          <a:spcPts val="0"/>
                        </a:spcAft>
                      </a:pPr>
                      <a:r>
                        <a:rPr lang="en-US" sz="1100" b="1">
                          <a:effectLst/>
                          <a:latin typeface="Georgia"/>
                          <a:ea typeface="Georgia"/>
                          <a:cs typeface="Georgia"/>
                        </a:rPr>
                        <a:t>Test score</a:t>
                      </a:r>
                      <a:endParaRPr lang="en-US" sz="1100">
                        <a:effectLst/>
                        <a:latin typeface="Georgia"/>
                        <a:ea typeface="Georgia"/>
                        <a:cs typeface="Georgia"/>
                      </a:endParaRPr>
                    </a:p>
                  </a:txBody>
                  <a:tcPr marL="0" marR="0" marT="0" marB="0"/>
                </a:tc>
                <a:tc>
                  <a:txBody>
                    <a:bodyPr/>
                    <a:lstStyle/>
                    <a:p>
                      <a:pPr marL="0" marR="0">
                        <a:spcBef>
                          <a:spcPts val="40"/>
                        </a:spcBef>
                        <a:spcAft>
                          <a:spcPts val="0"/>
                        </a:spcAft>
                      </a:pPr>
                      <a:r>
                        <a:rPr lang="en-US" sz="1050" b="1">
                          <a:effectLst/>
                          <a:latin typeface="Georgia"/>
                          <a:ea typeface="Georgia"/>
                          <a:cs typeface="Georgia"/>
                        </a:rPr>
                        <a:t> </a:t>
                      </a:r>
                      <a:endParaRPr lang="en-US" sz="1100">
                        <a:effectLst/>
                        <a:latin typeface="Georgia"/>
                        <a:ea typeface="Georgia"/>
                        <a:cs typeface="Georgia"/>
                      </a:endParaRPr>
                    </a:p>
                    <a:p>
                      <a:pPr marL="67945" marR="0">
                        <a:spcBef>
                          <a:spcPts val="0"/>
                        </a:spcBef>
                        <a:spcAft>
                          <a:spcPts val="0"/>
                        </a:spcAft>
                      </a:pPr>
                      <a:r>
                        <a:rPr lang="en-US" sz="1100" b="1">
                          <a:effectLst/>
                          <a:latin typeface="Georgia"/>
                          <a:ea typeface="Georgia"/>
                          <a:cs typeface="Georgia"/>
                        </a:rPr>
                        <a:t>CV Score</a:t>
                      </a:r>
                      <a:endParaRPr lang="en-US" sz="1100">
                        <a:effectLst/>
                        <a:latin typeface="Georgia"/>
                        <a:ea typeface="Georgia"/>
                        <a:cs typeface="Georgia"/>
                      </a:endParaRPr>
                    </a:p>
                  </a:txBody>
                  <a:tcPr marL="0" marR="0" marT="0" marB="0"/>
                </a:tc>
                <a:tc>
                  <a:txBody>
                    <a:bodyPr/>
                    <a:lstStyle/>
                    <a:p>
                      <a:pPr marL="0" marR="0">
                        <a:spcBef>
                          <a:spcPts val="40"/>
                        </a:spcBef>
                        <a:spcAft>
                          <a:spcPts val="0"/>
                        </a:spcAft>
                      </a:pPr>
                      <a:r>
                        <a:rPr lang="en-US" sz="1050" b="1">
                          <a:effectLst/>
                          <a:latin typeface="Georgia"/>
                          <a:ea typeface="Georgia"/>
                          <a:cs typeface="Georgia"/>
                        </a:rPr>
                        <a:t> </a:t>
                      </a:r>
                      <a:endParaRPr lang="en-US" sz="1100">
                        <a:effectLst/>
                        <a:latin typeface="Georgia"/>
                        <a:ea typeface="Georgia"/>
                        <a:cs typeface="Georgia"/>
                      </a:endParaRPr>
                    </a:p>
                    <a:p>
                      <a:pPr marL="67945" marR="0">
                        <a:spcBef>
                          <a:spcPts val="0"/>
                        </a:spcBef>
                        <a:spcAft>
                          <a:spcPts val="0"/>
                        </a:spcAft>
                      </a:pPr>
                      <a:r>
                        <a:rPr lang="en-US" sz="1100" b="1">
                          <a:effectLst/>
                          <a:latin typeface="Georgia"/>
                          <a:ea typeface="Georgia"/>
                          <a:cs typeface="Georgia"/>
                        </a:rPr>
                        <a:t>Kappa score</a:t>
                      </a:r>
                      <a:endParaRPr lang="en-US" sz="1100">
                        <a:effectLst/>
                        <a:latin typeface="Georgia"/>
                        <a:ea typeface="Georgia"/>
                        <a:cs typeface="Georgia"/>
                      </a:endParaRPr>
                    </a:p>
                  </a:txBody>
                  <a:tcPr marL="0" marR="0" marT="0" marB="0"/>
                </a:tc>
                <a:tc>
                  <a:txBody>
                    <a:bodyPr/>
                    <a:lstStyle/>
                    <a:p>
                      <a:pPr marL="0" marR="0">
                        <a:spcBef>
                          <a:spcPts val="40"/>
                        </a:spcBef>
                        <a:spcAft>
                          <a:spcPts val="0"/>
                        </a:spcAft>
                      </a:pPr>
                      <a:r>
                        <a:rPr lang="en-US" sz="1050" b="1">
                          <a:effectLst/>
                          <a:latin typeface="Georgia"/>
                          <a:ea typeface="Georgia"/>
                          <a:cs typeface="Georgia"/>
                        </a:rPr>
                        <a:t> </a:t>
                      </a:r>
                      <a:endParaRPr lang="en-US" sz="1100">
                        <a:effectLst/>
                        <a:latin typeface="Georgia"/>
                        <a:ea typeface="Georgia"/>
                        <a:cs typeface="Georgia"/>
                      </a:endParaRPr>
                    </a:p>
                    <a:p>
                      <a:pPr marL="68580" marR="60325">
                        <a:lnSpc>
                          <a:spcPct val="103000"/>
                        </a:lnSpc>
                        <a:spcBef>
                          <a:spcPts val="0"/>
                        </a:spcBef>
                        <a:spcAft>
                          <a:spcPts val="0"/>
                        </a:spcAft>
                      </a:pPr>
                      <a:r>
                        <a:rPr lang="en-US" sz="1100" b="1">
                          <a:effectLst/>
                          <a:latin typeface="Georgia"/>
                          <a:ea typeface="Georgia"/>
                          <a:cs typeface="Georgia"/>
                        </a:rPr>
                        <a:t>CV kappa Score</a:t>
                      </a:r>
                      <a:endParaRPr lang="en-US" sz="1100">
                        <a:effectLst/>
                        <a:latin typeface="Georgia"/>
                        <a:ea typeface="Georgia"/>
                        <a:cs typeface="Georgia"/>
                      </a:endParaRPr>
                    </a:p>
                  </a:txBody>
                  <a:tcPr marL="0" marR="0" marT="0" marB="0"/>
                </a:tc>
              </a:tr>
              <a:tr h="801026">
                <a:tc>
                  <a:txBody>
                    <a:bodyPr/>
                    <a:lstStyle/>
                    <a:p>
                      <a:pPr marL="0" marR="0">
                        <a:spcBef>
                          <a:spcPts val="40"/>
                        </a:spcBef>
                        <a:spcAft>
                          <a:spcPts val="0"/>
                        </a:spcAft>
                      </a:pPr>
                      <a:r>
                        <a:rPr lang="en-US" sz="1050" b="1">
                          <a:effectLst/>
                          <a:latin typeface="Georgia"/>
                          <a:ea typeface="Georgia"/>
                          <a:cs typeface="Georgia"/>
                        </a:rPr>
                        <a:t> </a:t>
                      </a:r>
                      <a:endParaRPr lang="en-US" sz="1100">
                        <a:effectLst/>
                        <a:latin typeface="Georgia"/>
                        <a:ea typeface="Georgia"/>
                        <a:cs typeface="Georgia"/>
                      </a:endParaRPr>
                    </a:p>
                    <a:p>
                      <a:pPr marL="67945" marR="0">
                        <a:lnSpc>
                          <a:spcPct val="103000"/>
                        </a:lnSpc>
                        <a:spcBef>
                          <a:spcPts val="0"/>
                        </a:spcBef>
                        <a:spcAft>
                          <a:spcPts val="0"/>
                        </a:spcAft>
                      </a:pPr>
                      <a:r>
                        <a:rPr lang="en-US" sz="1100">
                          <a:effectLst/>
                          <a:latin typeface="Georgia"/>
                          <a:ea typeface="Georgia"/>
                          <a:cs typeface="Georgia"/>
                        </a:rPr>
                        <a:t>Logistic Regression</a:t>
                      </a:r>
                    </a:p>
                  </a:txBody>
                  <a:tcPr marL="0" marR="0" marT="0" marB="0"/>
                </a:tc>
                <a:tc>
                  <a:txBody>
                    <a:bodyPr/>
                    <a:lstStyle/>
                    <a:p>
                      <a:pPr marL="0" marR="0">
                        <a:spcBef>
                          <a:spcPts val="0"/>
                        </a:spcBef>
                        <a:spcAft>
                          <a:spcPts val="0"/>
                        </a:spcAft>
                      </a:pPr>
                      <a:r>
                        <a:rPr lang="en-US" sz="1200" b="1">
                          <a:effectLst/>
                          <a:latin typeface="Georgia"/>
                          <a:ea typeface="Georgia"/>
                          <a:cs typeface="Georgia"/>
                        </a:rPr>
                        <a:t> </a:t>
                      </a:r>
                      <a:endParaRPr lang="en-US" sz="1100">
                        <a:effectLst/>
                        <a:latin typeface="Georgia"/>
                        <a:ea typeface="Georgia"/>
                        <a:cs typeface="Georgia"/>
                      </a:endParaRPr>
                    </a:p>
                    <a:p>
                      <a:pPr marL="266065" marR="0">
                        <a:spcBef>
                          <a:spcPts val="1025"/>
                        </a:spcBef>
                        <a:spcAft>
                          <a:spcPts val="0"/>
                        </a:spcAft>
                      </a:pPr>
                      <a:r>
                        <a:rPr lang="en-US" sz="1050">
                          <a:effectLst/>
                          <a:latin typeface="Courier New"/>
                          <a:ea typeface="Georgia"/>
                          <a:cs typeface="Georgia"/>
                        </a:rPr>
                        <a:t>0.5139</a:t>
                      </a:r>
                      <a:endParaRPr lang="en-US" sz="1100">
                        <a:effectLst/>
                        <a:latin typeface="Georgia"/>
                        <a:ea typeface="Georgia"/>
                        <a:cs typeface="Georgia"/>
                      </a:endParaRPr>
                    </a:p>
                  </a:txBody>
                  <a:tcPr marL="0" marR="0" marT="0" marB="0"/>
                </a:tc>
                <a:tc>
                  <a:txBody>
                    <a:bodyPr/>
                    <a:lstStyle/>
                    <a:p>
                      <a:pPr marL="0" marR="0">
                        <a:spcBef>
                          <a:spcPts val="0"/>
                        </a:spcBef>
                        <a:spcAft>
                          <a:spcPts val="0"/>
                        </a:spcAft>
                      </a:pPr>
                      <a:r>
                        <a:rPr lang="en-US" sz="1200" b="1">
                          <a:effectLst/>
                          <a:latin typeface="Georgia"/>
                          <a:ea typeface="Georgia"/>
                          <a:cs typeface="Georgia"/>
                        </a:rPr>
                        <a:t> </a:t>
                      </a:r>
                      <a:endParaRPr lang="en-US" sz="1100">
                        <a:effectLst/>
                        <a:latin typeface="Georgia"/>
                        <a:ea typeface="Georgia"/>
                        <a:cs typeface="Georgia"/>
                      </a:endParaRPr>
                    </a:p>
                    <a:p>
                      <a:pPr marL="266065" marR="0">
                        <a:spcBef>
                          <a:spcPts val="1025"/>
                        </a:spcBef>
                        <a:spcAft>
                          <a:spcPts val="0"/>
                        </a:spcAft>
                      </a:pPr>
                      <a:r>
                        <a:rPr lang="en-US" sz="1050">
                          <a:effectLst/>
                          <a:latin typeface="Courier New"/>
                          <a:ea typeface="Georgia"/>
                          <a:cs typeface="Georgia"/>
                        </a:rPr>
                        <a:t>0.5230</a:t>
                      </a:r>
                      <a:endParaRPr lang="en-US" sz="1100">
                        <a:effectLst/>
                        <a:latin typeface="Georgia"/>
                        <a:ea typeface="Georgia"/>
                        <a:cs typeface="Georgia"/>
                      </a:endParaRPr>
                    </a:p>
                  </a:txBody>
                  <a:tcPr marL="0" marR="0" marT="0" marB="0"/>
                </a:tc>
                <a:tc>
                  <a:txBody>
                    <a:bodyPr/>
                    <a:lstStyle/>
                    <a:p>
                      <a:pPr marL="0" marR="0">
                        <a:spcBef>
                          <a:spcPts val="0"/>
                        </a:spcBef>
                        <a:spcAft>
                          <a:spcPts val="0"/>
                        </a:spcAft>
                      </a:pPr>
                      <a:r>
                        <a:rPr lang="en-US" sz="1200" b="1">
                          <a:effectLst/>
                          <a:latin typeface="Georgia"/>
                          <a:ea typeface="Georgia"/>
                          <a:cs typeface="Georgia"/>
                        </a:rPr>
                        <a:t> </a:t>
                      </a:r>
                      <a:endParaRPr lang="en-US" sz="1100">
                        <a:effectLst/>
                        <a:latin typeface="Georgia"/>
                        <a:ea typeface="Georgia"/>
                        <a:cs typeface="Georgia"/>
                      </a:endParaRPr>
                    </a:p>
                    <a:p>
                      <a:pPr marL="266065" marR="0">
                        <a:spcBef>
                          <a:spcPts val="1025"/>
                        </a:spcBef>
                        <a:spcAft>
                          <a:spcPts val="0"/>
                        </a:spcAft>
                      </a:pPr>
                      <a:r>
                        <a:rPr lang="en-US" sz="1050">
                          <a:effectLst/>
                          <a:latin typeface="Courier New"/>
                          <a:ea typeface="Georgia"/>
                          <a:cs typeface="Georgia"/>
                        </a:rPr>
                        <a:t>0.5135</a:t>
                      </a:r>
                      <a:endParaRPr lang="en-US" sz="1100">
                        <a:effectLst/>
                        <a:latin typeface="Georgia"/>
                        <a:ea typeface="Georgia"/>
                        <a:cs typeface="Georgia"/>
                      </a:endParaRPr>
                    </a:p>
                  </a:txBody>
                  <a:tcPr marL="0" marR="0" marT="0" marB="0"/>
                </a:tc>
                <a:tc>
                  <a:txBody>
                    <a:bodyPr/>
                    <a:lstStyle/>
                    <a:p>
                      <a:pPr marL="0" marR="0">
                        <a:spcBef>
                          <a:spcPts val="0"/>
                        </a:spcBef>
                        <a:spcAft>
                          <a:spcPts val="0"/>
                        </a:spcAft>
                      </a:pPr>
                      <a:r>
                        <a:rPr lang="en-US" sz="1200" b="1">
                          <a:effectLst/>
                          <a:latin typeface="Georgia"/>
                          <a:ea typeface="Georgia"/>
                          <a:cs typeface="Georgia"/>
                        </a:rPr>
                        <a:t> </a:t>
                      </a:r>
                      <a:endParaRPr lang="en-US" sz="1100">
                        <a:effectLst/>
                        <a:latin typeface="Georgia"/>
                        <a:ea typeface="Georgia"/>
                        <a:cs typeface="Georgia"/>
                      </a:endParaRPr>
                    </a:p>
                    <a:p>
                      <a:pPr marL="224790" marR="0">
                        <a:spcBef>
                          <a:spcPts val="1025"/>
                        </a:spcBef>
                        <a:spcAft>
                          <a:spcPts val="0"/>
                        </a:spcAft>
                      </a:pPr>
                      <a:r>
                        <a:rPr lang="en-US" sz="1050">
                          <a:effectLst/>
                          <a:latin typeface="Courier New"/>
                          <a:ea typeface="Georgia"/>
                          <a:cs typeface="Georgia"/>
                        </a:rPr>
                        <a:t>0.50614</a:t>
                      </a:r>
                      <a:endParaRPr lang="en-US" sz="1100">
                        <a:effectLst/>
                        <a:latin typeface="Georgia"/>
                        <a:ea typeface="Georgia"/>
                        <a:cs typeface="Georgia"/>
                      </a:endParaRPr>
                    </a:p>
                  </a:txBody>
                  <a:tcPr marL="0" marR="0" marT="0" marB="0"/>
                </a:tc>
                <a:tc>
                  <a:txBody>
                    <a:bodyPr/>
                    <a:lstStyle/>
                    <a:p>
                      <a:pPr marL="0" marR="0">
                        <a:spcBef>
                          <a:spcPts val="0"/>
                        </a:spcBef>
                        <a:spcAft>
                          <a:spcPts val="0"/>
                        </a:spcAft>
                      </a:pPr>
                      <a:r>
                        <a:rPr lang="en-US" sz="1200" b="1">
                          <a:effectLst/>
                          <a:latin typeface="Georgia"/>
                          <a:ea typeface="Georgia"/>
                          <a:cs typeface="Georgia"/>
                        </a:rPr>
                        <a:t> </a:t>
                      </a:r>
                      <a:endParaRPr lang="en-US" sz="1100">
                        <a:effectLst/>
                        <a:latin typeface="Georgia"/>
                        <a:ea typeface="Georgia"/>
                        <a:cs typeface="Georgia"/>
                      </a:endParaRPr>
                    </a:p>
                    <a:p>
                      <a:pPr marL="68580" marR="0">
                        <a:spcBef>
                          <a:spcPts val="1025"/>
                        </a:spcBef>
                        <a:spcAft>
                          <a:spcPts val="0"/>
                        </a:spcAft>
                      </a:pPr>
                      <a:r>
                        <a:rPr lang="en-US" sz="1050">
                          <a:effectLst/>
                          <a:latin typeface="Courier New"/>
                          <a:ea typeface="Georgia"/>
                          <a:cs typeface="Georgia"/>
                        </a:rPr>
                        <a:t>0.35090</a:t>
                      </a:r>
                      <a:endParaRPr lang="en-US" sz="1100">
                        <a:effectLst/>
                        <a:latin typeface="Georgia"/>
                        <a:ea typeface="Georgia"/>
                        <a:cs typeface="Georgia"/>
                      </a:endParaRPr>
                    </a:p>
                  </a:txBody>
                  <a:tcPr marL="0" marR="0" marT="0" marB="0"/>
                </a:tc>
              </a:tr>
              <a:tr h="667779">
                <a:tc>
                  <a:txBody>
                    <a:bodyPr/>
                    <a:lstStyle/>
                    <a:p>
                      <a:pPr marL="0" marR="0">
                        <a:spcBef>
                          <a:spcPts val="40"/>
                        </a:spcBef>
                        <a:spcAft>
                          <a:spcPts val="0"/>
                        </a:spcAft>
                      </a:pPr>
                      <a:r>
                        <a:rPr lang="en-US" sz="1050" b="1">
                          <a:effectLst/>
                          <a:latin typeface="Georgia"/>
                          <a:ea typeface="Georgia"/>
                          <a:cs typeface="Georgia"/>
                        </a:rPr>
                        <a:t> </a:t>
                      </a:r>
                      <a:endParaRPr lang="en-US" sz="1100">
                        <a:effectLst/>
                        <a:latin typeface="Georgia"/>
                        <a:ea typeface="Georgia"/>
                        <a:cs typeface="Georgia"/>
                      </a:endParaRPr>
                    </a:p>
                    <a:p>
                      <a:pPr marL="67945" marR="0">
                        <a:spcBef>
                          <a:spcPts val="0"/>
                        </a:spcBef>
                        <a:spcAft>
                          <a:spcPts val="0"/>
                        </a:spcAft>
                      </a:pPr>
                      <a:r>
                        <a:rPr lang="en-US" sz="1100">
                          <a:effectLst/>
                          <a:latin typeface="Georgia"/>
                          <a:ea typeface="Georgia"/>
                          <a:cs typeface="Georgia"/>
                        </a:rPr>
                        <a:t>Decision Tree</a:t>
                      </a:r>
                    </a:p>
                  </a:txBody>
                  <a:tcPr marL="0" marR="0" marT="0" marB="0"/>
                </a:tc>
                <a:tc>
                  <a:txBody>
                    <a:bodyPr/>
                    <a:lstStyle/>
                    <a:p>
                      <a:pPr marL="0" marR="0">
                        <a:spcBef>
                          <a:spcPts val="50"/>
                        </a:spcBef>
                        <a:spcAft>
                          <a:spcPts val="0"/>
                        </a:spcAft>
                      </a:pPr>
                      <a:r>
                        <a:rPr lang="en-US" sz="1000" b="1" dirty="0">
                          <a:effectLst/>
                          <a:latin typeface="Georgia"/>
                          <a:ea typeface="Georgia"/>
                          <a:cs typeface="Georgia"/>
                        </a:rPr>
                        <a:t> </a:t>
                      </a:r>
                      <a:endParaRPr lang="en-US" sz="1100" dirty="0">
                        <a:effectLst/>
                        <a:latin typeface="Georgia"/>
                        <a:ea typeface="Georgia"/>
                        <a:cs typeface="Georgia"/>
                      </a:endParaRPr>
                    </a:p>
                    <a:p>
                      <a:pPr marL="185420" marR="0">
                        <a:spcBef>
                          <a:spcPts val="0"/>
                        </a:spcBef>
                        <a:spcAft>
                          <a:spcPts val="0"/>
                        </a:spcAft>
                      </a:pPr>
                      <a:r>
                        <a:rPr lang="en-US" sz="1050" dirty="0">
                          <a:effectLst/>
                          <a:latin typeface="Courier New"/>
                          <a:ea typeface="Georgia"/>
                          <a:cs typeface="Georgia"/>
                        </a:rPr>
                        <a:t>0.635126</a:t>
                      </a:r>
                      <a:endParaRPr lang="en-US" sz="1100" dirty="0">
                        <a:effectLst/>
                        <a:latin typeface="Georgia"/>
                        <a:ea typeface="Georgia"/>
                        <a:cs typeface="Georgia"/>
                      </a:endParaRPr>
                    </a:p>
                  </a:txBody>
                  <a:tcPr marL="0" marR="0" marT="0" marB="0"/>
                </a:tc>
                <a:tc>
                  <a:txBody>
                    <a:bodyPr/>
                    <a:lstStyle/>
                    <a:p>
                      <a:pPr marL="0" marR="0">
                        <a:spcBef>
                          <a:spcPts val="50"/>
                        </a:spcBef>
                        <a:spcAft>
                          <a:spcPts val="0"/>
                        </a:spcAft>
                      </a:pPr>
                      <a:r>
                        <a:rPr lang="en-US" sz="1000" b="1">
                          <a:effectLst/>
                          <a:latin typeface="Georgia"/>
                          <a:ea typeface="Georgia"/>
                          <a:cs typeface="Georgia"/>
                        </a:rPr>
                        <a:t> </a:t>
                      </a:r>
                      <a:endParaRPr lang="en-US" sz="1100">
                        <a:effectLst/>
                        <a:latin typeface="Georgia"/>
                        <a:ea typeface="Georgia"/>
                        <a:cs typeface="Georgia"/>
                      </a:endParaRPr>
                    </a:p>
                    <a:p>
                      <a:pPr marL="185420" marR="0">
                        <a:spcBef>
                          <a:spcPts val="0"/>
                        </a:spcBef>
                        <a:spcAft>
                          <a:spcPts val="0"/>
                        </a:spcAft>
                      </a:pPr>
                      <a:r>
                        <a:rPr lang="en-US" sz="1050">
                          <a:effectLst/>
                          <a:latin typeface="Courier New"/>
                          <a:ea typeface="Georgia"/>
                          <a:cs typeface="Georgia"/>
                        </a:rPr>
                        <a:t>0.599764</a:t>
                      </a:r>
                      <a:endParaRPr lang="en-US" sz="1100">
                        <a:effectLst/>
                        <a:latin typeface="Georgia"/>
                        <a:ea typeface="Georgia"/>
                        <a:cs typeface="Georgia"/>
                      </a:endParaRPr>
                    </a:p>
                  </a:txBody>
                  <a:tcPr marL="0" marR="0" marT="0" marB="0"/>
                </a:tc>
                <a:tc>
                  <a:txBody>
                    <a:bodyPr/>
                    <a:lstStyle/>
                    <a:p>
                      <a:pPr marL="0" marR="0">
                        <a:spcBef>
                          <a:spcPts val="50"/>
                        </a:spcBef>
                        <a:spcAft>
                          <a:spcPts val="0"/>
                        </a:spcAft>
                      </a:pPr>
                      <a:r>
                        <a:rPr lang="en-US" sz="1000" b="1">
                          <a:effectLst/>
                          <a:latin typeface="Georgia"/>
                          <a:ea typeface="Georgia"/>
                          <a:cs typeface="Georgia"/>
                        </a:rPr>
                        <a:t> </a:t>
                      </a:r>
                      <a:endParaRPr lang="en-US" sz="1100">
                        <a:effectLst/>
                        <a:latin typeface="Georgia"/>
                        <a:ea typeface="Georgia"/>
                        <a:cs typeface="Georgia"/>
                      </a:endParaRPr>
                    </a:p>
                    <a:p>
                      <a:pPr marL="0" marR="218440" algn="r">
                        <a:spcBef>
                          <a:spcPts val="0"/>
                        </a:spcBef>
                        <a:spcAft>
                          <a:spcPts val="0"/>
                        </a:spcAft>
                      </a:pPr>
                      <a:r>
                        <a:rPr lang="en-US" sz="1050">
                          <a:effectLst/>
                          <a:latin typeface="Courier New"/>
                          <a:ea typeface="Georgia"/>
                          <a:cs typeface="Georgia"/>
                        </a:rPr>
                        <a:t>0.58300</a:t>
                      </a:r>
                      <a:endParaRPr lang="en-US" sz="1100">
                        <a:effectLst/>
                        <a:latin typeface="Georgia"/>
                        <a:ea typeface="Georgia"/>
                        <a:cs typeface="Georgia"/>
                      </a:endParaRPr>
                    </a:p>
                  </a:txBody>
                  <a:tcPr marL="0" marR="0" marT="0" marB="0"/>
                </a:tc>
                <a:tc>
                  <a:txBody>
                    <a:bodyPr/>
                    <a:lstStyle/>
                    <a:p>
                      <a:pPr marL="0" marR="0">
                        <a:spcBef>
                          <a:spcPts val="50"/>
                        </a:spcBef>
                        <a:spcAft>
                          <a:spcPts val="0"/>
                        </a:spcAft>
                      </a:pPr>
                      <a:r>
                        <a:rPr lang="en-US" sz="1000" b="1">
                          <a:effectLst/>
                          <a:latin typeface="Georgia"/>
                          <a:ea typeface="Georgia"/>
                          <a:cs typeface="Georgia"/>
                        </a:rPr>
                        <a:t> </a:t>
                      </a:r>
                      <a:endParaRPr lang="en-US" sz="1100">
                        <a:effectLst/>
                        <a:latin typeface="Georgia"/>
                        <a:ea typeface="Georgia"/>
                        <a:cs typeface="Georgia"/>
                      </a:endParaRPr>
                    </a:p>
                    <a:p>
                      <a:pPr marL="224790" marR="0">
                        <a:spcBef>
                          <a:spcPts val="0"/>
                        </a:spcBef>
                        <a:spcAft>
                          <a:spcPts val="0"/>
                        </a:spcAft>
                      </a:pPr>
                      <a:r>
                        <a:rPr lang="en-US" sz="1050">
                          <a:effectLst/>
                          <a:latin typeface="Courier New"/>
                          <a:ea typeface="Georgia"/>
                          <a:cs typeface="Georgia"/>
                        </a:rPr>
                        <a:t>0.49737</a:t>
                      </a:r>
                      <a:endParaRPr lang="en-US" sz="1100">
                        <a:effectLst/>
                        <a:latin typeface="Georgia"/>
                        <a:ea typeface="Georgia"/>
                        <a:cs typeface="Georgia"/>
                      </a:endParaRPr>
                    </a:p>
                  </a:txBody>
                  <a:tcPr marL="0" marR="0" marT="0" marB="0"/>
                </a:tc>
                <a:tc>
                  <a:txBody>
                    <a:bodyPr/>
                    <a:lstStyle/>
                    <a:p>
                      <a:pPr marL="0" marR="0">
                        <a:spcBef>
                          <a:spcPts val="50"/>
                        </a:spcBef>
                        <a:spcAft>
                          <a:spcPts val="0"/>
                        </a:spcAft>
                      </a:pPr>
                      <a:r>
                        <a:rPr lang="en-US" sz="1000" b="1">
                          <a:effectLst/>
                          <a:latin typeface="Georgia"/>
                          <a:ea typeface="Georgia"/>
                          <a:cs typeface="Georgia"/>
                        </a:rPr>
                        <a:t> </a:t>
                      </a:r>
                      <a:endParaRPr lang="en-US" sz="1100">
                        <a:effectLst/>
                        <a:latin typeface="Georgia"/>
                        <a:ea typeface="Georgia"/>
                        <a:cs typeface="Georgia"/>
                      </a:endParaRPr>
                    </a:p>
                    <a:p>
                      <a:pPr marL="68580" marR="0">
                        <a:spcBef>
                          <a:spcPts val="0"/>
                        </a:spcBef>
                        <a:spcAft>
                          <a:spcPts val="0"/>
                        </a:spcAft>
                      </a:pPr>
                      <a:r>
                        <a:rPr lang="en-US" sz="1050">
                          <a:effectLst/>
                          <a:latin typeface="Courier New"/>
                          <a:ea typeface="Georgia"/>
                          <a:cs typeface="Georgia"/>
                        </a:rPr>
                        <a:t>0.44403</a:t>
                      </a:r>
                      <a:endParaRPr lang="en-US" sz="1100">
                        <a:effectLst/>
                        <a:latin typeface="Georgia"/>
                        <a:ea typeface="Georgia"/>
                        <a:cs typeface="Georgia"/>
                      </a:endParaRPr>
                    </a:p>
                  </a:txBody>
                  <a:tcPr marL="0" marR="0" marT="0" marB="0"/>
                </a:tc>
              </a:tr>
              <a:tr h="669837">
                <a:tc>
                  <a:txBody>
                    <a:bodyPr/>
                    <a:lstStyle/>
                    <a:p>
                      <a:pPr marL="0" marR="0">
                        <a:spcBef>
                          <a:spcPts val="40"/>
                        </a:spcBef>
                        <a:spcAft>
                          <a:spcPts val="0"/>
                        </a:spcAft>
                      </a:pPr>
                      <a:r>
                        <a:rPr lang="en-US" sz="1050" b="1">
                          <a:effectLst/>
                          <a:latin typeface="Georgia"/>
                          <a:ea typeface="Georgia"/>
                          <a:cs typeface="Georgia"/>
                        </a:rPr>
                        <a:t> </a:t>
                      </a:r>
                      <a:endParaRPr lang="en-US" sz="1100">
                        <a:effectLst/>
                        <a:latin typeface="Georgia"/>
                        <a:ea typeface="Georgia"/>
                        <a:cs typeface="Georgia"/>
                      </a:endParaRPr>
                    </a:p>
                    <a:p>
                      <a:pPr marL="67945" marR="0">
                        <a:spcBef>
                          <a:spcPts val="0"/>
                        </a:spcBef>
                        <a:spcAft>
                          <a:spcPts val="0"/>
                        </a:spcAft>
                      </a:pPr>
                      <a:r>
                        <a:rPr lang="en-US" sz="1100">
                          <a:effectLst/>
                          <a:latin typeface="Georgia"/>
                          <a:ea typeface="Georgia"/>
                          <a:cs typeface="Georgia"/>
                        </a:rPr>
                        <a:t>KNN</a:t>
                      </a:r>
                    </a:p>
                  </a:txBody>
                  <a:tcPr marL="0" marR="0" marT="0" marB="0"/>
                </a:tc>
                <a:tc>
                  <a:txBody>
                    <a:bodyPr/>
                    <a:lstStyle/>
                    <a:p>
                      <a:pPr marL="0" marR="0">
                        <a:spcBef>
                          <a:spcPts val="50"/>
                        </a:spcBef>
                        <a:spcAft>
                          <a:spcPts val="0"/>
                        </a:spcAft>
                      </a:pPr>
                      <a:r>
                        <a:rPr lang="en-US" sz="1000" b="1">
                          <a:effectLst/>
                          <a:latin typeface="Georgia"/>
                          <a:ea typeface="Georgia"/>
                          <a:cs typeface="Georgia"/>
                        </a:rPr>
                        <a:t> </a:t>
                      </a:r>
                      <a:endParaRPr lang="en-US" sz="1100">
                        <a:effectLst/>
                        <a:latin typeface="Georgia"/>
                        <a:ea typeface="Georgia"/>
                        <a:cs typeface="Georgia"/>
                      </a:endParaRPr>
                    </a:p>
                    <a:p>
                      <a:pPr marL="185420" marR="0">
                        <a:spcBef>
                          <a:spcPts val="0"/>
                        </a:spcBef>
                        <a:spcAft>
                          <a:spcPts val="0"/>
                        </a:spcAft>
                      </a:pPr>
                      <a:r>
                        <a:rPr lang="en-US" sz="1050">
                          <a:effectLst/>
                          <a:latin typeface="Courier New"/>
                          <a:ea typeface="Georgia"/>
                          <a:cs typeface="Georgia"/>
                        </a:rPr>
                        <a:t>0.666533</a:t>
                      </a:r>
                      <a:endParaRPr lang="en-US" sz="1100">
                        <a:effectLst/>
                        <a:latin typeface="Georgia"/>
                        <a:ea typeface="Georgia"/>
                        <a:cs typeface="Georgia"/>
                      </a:endParaRPr>
                    </a:p>
                  </a:txBody>
                  <a:tcPr marL="0" marR="0" marT="0" marB="0"/>
                </a:tc>
                <a:tc>
                  <a:txBody>
                    <a:bodyPr/>
                    <a:lstStyle/>
                    <a:p>
                      <a:pPr marL="0" marR="0">
                        <a:spcBef>
                          <a:spcPts val="50"/>
                        </a:spcBef>
                        <a:spcAft>
                          <a:spcPts val="0"/>
                        </a:spcAft>
                      </a:pPr>
                      <a:r>
                        <a:rPr lang="en-US" sz="1000" b="1">
                          <a:effectLst/>
                          <a:latin typeface="Georgia"/>
                          <a:ea typeface="Georgia"/>
                          <a:cs typeface="Georgia"/>
                        </a:rPr>
                        <a:t> </a:t>
                      </a:r>
                      <a:endParaRPr lang="en-US" sz="1100">
                        <a:effectLst/>
                        <a:latin typeface="Georgia"/>
                        <a:ea typeface="Georgia"/>
                        <a:cs typeface="Georgia"/>
                      </a:endParaRPr>
                    </a:p>
                    <a:p>
                      <a:pPr marL="224790" marR="0">
                        <a:spcBef>
                          <a:spcPts val="0"/>
                        </a:spcBef>
                        <a:spcAft>
                          <a:spcPts val="0"/>
                        </a:spcAft>
                      </a:pPr>
                      <a:r>
                        <a:rPr lang="en-US" sz="1050">
                          <a:effectLst/>
                          <a:latin typeface="Courier New"/>
                          <a:ea typeface="Georgia"/>
                          <a:cs typeface="Georgia"/>
                        </a:rPr>
                        <a:t>0.32362</a:t>
                      </a:r>
                      <a:endParaRPr lang="en-US" sz="1100">
                        <a:effectLst/>
                        <a:latin typeface="Georgia"/>
                        <a:ea typeface="Georgia"/>
                        <a:cs typeface="Georgia"/>
                      </a:endParaRPr>
                    </a:p>
                  </a:txBody>
                  <a:tcPr marL="0" marR="0" marT="0" marB="0"/>
                </a:tc>
                <a:tc>
                  <a:txBody>
                    <a:bodyPr/>
                    <a:lstStyle/>
                    <a:p>
                      <a:pPr marL="0" marR="0">
                        <a:spcBef>
                          <a:spcPts val="50"/>
                        </a:spcBef>
                        <a:spcAft>
                          <a:spcPts val="0"/>
                        </a:spcAft>
                      </a:pPr>
                      <a:r>
                        <a:rPr lang="en-US" sz="1000" b="1">
                          <a:effectLst/>
                          <a:latin typeface="Georgia"/>
                          <a:ea typeface="Georgia"/>
                          <a:cs typeface="Georgia"/>
                        </a:rPr>
                        <a:t> </a:t>
                      </a:r>
                      <a:endParaRPr lang="en-US" sz="1100">
                        <a:effectLst/>
                        <a:latin typeface="Georgia"/>
                        <a:ea typeface="Georgia"/>
                        <a:cs typeface="Georgia"/>
                      </a:endParaRPr>
                    </a:p>
                    <a:p>
                      <a:pPr marL="0" marR="218440" algn="r">
                        <a:spcBef>
                          <a:spcPts val="0"/>
                        </a:spcBef>
                        <a:spcAft>
                          <a:spcPts val="0"/>
                        </a:spcAft>
                      </a:pPr>
                      <a:r>
                        <a:rPr lang="en-US" sz="1050">
                          <a:effectLst/>
                          <a:latin typeface="Courier New"/>
                          <a:ea typeface="Georgia"/>
                          <a:cs typeface="Georgia"/>
                        </a:rPr>
                        <a:t>0.49611</a:t>
                      </a:r>
                      <a:endParaRPr lang="en-US" sz="1100">
                        <a:effectLst/>
                        <a:latin typeface="Georgia"/>
                        <a:ea typeface="Georgia"/>
                        <a:cs typeface="Georgia"/>
                      </a:endParaRPr>
                    </a:p>
                  </a:txBody>
                  <a:tcPr marL="0" marR="0" marT="0" marB="0"/>
                </a:tc>
                <a:tc>
                  <a:txBody>
                    <a:bodyPr/>
                    <a:lstStyle/>
                    <a:p>
                      <a:pPr marL="0" marR="0">
                        <a:spcBef>
                          <a:spcPts val="50"/>
                        </a:spcBef>
                        <a:spcAft>
                          <a:spcPts val="0"/>
                        </a:spcAft>
                      </a:pPr>
                      <a:r>
                        <a:rPr lang="en-US" sz="1000" b="1">
                          <a:effectLst/>
                          <a:latin typeface="Georgia"/>
                          <a:ea typeface="Georgia"/>
                          <a:cs typeface="Georgia"/>
                        </a:rPr>
                        <a:t> </a:t>
                      </a:r>
                      <a:endParaRPr lang="en-US" sz="1100">
                        <a:effectLst/>
                        <a:latin typeface="Georgia"/>
                        <a:ea typeface="Georgia"/>
                        <a:cs typeface="Georgia"/>
                      </a:endParaRPr>
                    </a:p>
                    <a:p>
                      <a:pPr marL="224790" marR="0">
                        <a:spcBef>
                          <a:spcPts val="0"/>
                        </a:spcBef>
                        <a:spcAft>
                          <a:spcPts val="0"/>
                        </a:spcAft>
                      </a:pPr>
                      <a:r>
                        <a:rPr lang="en-US" sz="1050">
                          <a:effectLst/>
                          <a:latin typeface="Courier New"/>
                          <a:ea typeface="Georgia"/>
                          <a:cs typeface="Georgia"/>
                        </a:rPr>
                        <a:t>0.19065</a:t>
                      </a:r>
                      <a:endParaRPr lang="en-US" sz="1100">
                        <a:effectLst/>
                        <a:latin typeface="Georgia"/>
                        <a:ea typeface="Georgia"/>
                        <a:cs typeface="Georgia"/>
                      </a:endParaRPr>
                    </a:p>
                  </a:txBody>
                  <a:tcPr marL="0" marR="0" marT="0" marB="0"/>
                </a:tc>
                <a:tc>
                  <a:txBody>
                    <a:bodyPr/>
                    <a:lstStyle/>
                    <a:p>
                      <a:pPr marL="0" marR="0">
                        <a:spcBef>
                          <a:spcPts val="50"/>
                        </a:spcBef>
                        <a:spcAft>
                          <a:spcPts val="0"/>
                        </a:spcAft>
                      </a:pPr>
                      <a:r>
                        <a:rPr lang="en-US" sz="1000" b="1">
                          <a:effectLst/>
                          <a:latin typeface="Georgia"/>
                          <a:ea typeface="Georgia"/>
                          <a:cs typeface="Georgia"/>
                        </a:rPr>
                        <a:t> </a:t>
                      </a:r>
                      <a:endParaRPr lang="en-US" sz="1100">
                        <a:effectLst/>
                        <a:latin typeface="Georgia"/>
                        <a:ea typeface="Georgia"/>
                        <a:cs typeface="Georgia"/>
                      </a:endParaRPr>
                    </a:p>
                    <a:p>
                      <a:pPr marL="68580" marR="0">
                        <a:spcBef>
                          <a:spcPts val="0"/>
                        </a:spcBef>
                        <a:spcAft>
                          <a:spcPts val="0"/>
                        </a:spcAft>
                      </a:pPr>
                      <a:r>
                        <a:rPr lang="en-US" sz="1050">
                          <a:effectLst/>
                          <a:latin typeface="Courier New"/>
                          <a:ea typeface="Georgia"/>
                          <a:cs typeface="Georgia"/>
                        </a:rPr>
                        <a:t>0.3281</a:t>
                      </a:r>
                      <a:endParaRPr lang="en-US" sz="1100">
                        <a:effectLst/>
                        <a:latin typeface="Georgia"/>
                        <a:ea typeface="Georgia"/>
                        <a:cs typeface="Georgia"/>
                      </a:endParaRPr>
                    </a:p>
                  </a:txBody>
                  <a:tcPr marL="0" marR="0" marT="0" marB="0"/>
                </a:tc>
              </a:tr>
              <a:tr h="670351">
                <a:tc>
                  <a:txBody>
                    <a:bodyPr/>
                    <a:lstStyle/>
                    <a:p>
                      <a:pPr marL="0" marR="0">
                        <a:spcBef>
                          <a:spcPts val="40"/>
                        </a:spcBef>
                        <a:spcAft>
                          <a:spcPts val="0"/>
                        </a:spcAft>
                      </a:pPr>
                      <a:r>
                        <a:rPr lang="en-US" sz="1050" b="1" dirty="0">
                          <a:effectLst/>
                          <a:latin typeface="Georgia"/>
                          <a:ea typeface="Georgia"/>
                          <a:cs typeface="Georgia"/>
                        </a:rPr>
                        <a:t> </a:t>
                      </a:r>
                      <a:endParaRPr lang="en-US" sz="1100" dirty="0">
                        <a:effectLst/>
                        <a:latin typeface="Georgia"/>
                        <a:ea typeface="Georgia"/>
                        <a:cs typeface="Georgia"/>
                      </a:endParaRPr>
                    </a:p>
                    <a:p>
                      <a:pPr marL="67945" marR="29845">
                        <a:lnSpc>
                          <a:spcPct val="102000"/>
                        </a:lnSpc>
                        <a:spcBef>
                          <a:spcPts val="0"/>
                        </a:spcBef>
                        <a:spcAft>
                          <a:spcPts val="0"/>
                        </a:spcAft>
                      </a:pPr>
                      <a:r>
                        <a:rPr lang="en-US" sz="1100" dirty="0">
                          <a:solidFill>
                            <a:srgbClr val="FF0000"/>
                          </a:solidFill>
                          <a:effectLst/>
                          <a:latin typeface="Georgia"/>
                          <a:ea typeface="Georgia"/>
                          <a:cs typeface="Georgia"/>
                        </a:rPr>
                        <a:t>Random Forest Classifier</a:t>
                      </a:r>
                    </a:p>
                  </a:txBody>
                  <a:tcPr marL="0" marR="0" marT="0" marB="0"/>
                </a:tc>
                <a:tc>
                  <a:txBody>
                    <a:bodyPr/>
                    <a:lstStyle/>
                    <a:p>
                      <a:pPr marL="0" marR="0">
                        <a:spcBef>
                          <a:spcPts val="50"/>
                        </a:spcBef>
                        <a:spcAft>
                          <a:spcPts val="0"/>
                        </a:spcAft>
                      </a:pPr>
                      <a:r>
                        <a:rPr lang="en-US" sz="1000" b="1">
                          <a:effectLst/>
                          <a:latin typeface="Georgia"/>
                          <a:ea typeface="Georgia"/>
                          <a:cs typeface="Georgia"/>
                        </a:rPr>
                        <a:t> </a:t>
                      </a:r>
                      <a:endParaRPr lang="en-US" sz="1100">
                        <a:effectLst/>
                        <a:latin typeface="Georgia"/>
                        <a:ea typeface="Georgia"/>
                        <a:cs typeface="Georgia"/>
                      </a:endParaRPr>
                    </a:p>
                    <a:p>
                      <a:pPr marL="224790" marR="0">
                        <a:spcBef>
                          <a:spcPts val="0"/>
                        </a:spcBef>
                        <a:spcAft>
                          <a:spcPts val="0"/>
                        </a:spcAft>
                      </a:pPr>
                      <a:r>
                        <a:rPr lang="en-US" sz="1050">
                          <a:effectLst/>
                          <a:latin typeface="Courier New"/>
                          <a:ea typeface="Georgia"/>
                          <a:cs typeface="Georgia"/>
                        </a:rPr>
                        <a:t>0.65645</a:t>
                      </a:r>
                      <a:endParaRPr lang="en-US" sz="1100">
                        <a:effectLst/>
                        <a:latin typeface="Georgia"/>
                        <a:ea typeface="Georgia"/>
                        <a:cs typeface="Georgia"/>
                      </a:endParaRPr>
                    </a:p>
                  </a:txBody>
                  <a:tcPr marL="0" marR="0" marT="0" marB="0"/>
                </a:tc>
                <a:tc>
                  <a:txBody>
                    <a:bodyPr/>
                    <a:lstStyle/>
                    <a:p>
                      <a:pPr marL="0" marR="0">
                        <a:spcBef>
                          <a:spcPts val="50"/>
                        </a:spcBef>
                        <a:spcAft>
                          <a:spcPts val="0"/>
                        </a:spcAft>
                      </a:pPr>
                      <a:r>
                        <a:rPr lang="en-US" sz="1000" b="1">
                          <a:effectLst/>
                          <a:latin typeface="Georgia"/>
                          <a:ea typeface="Georgia"/>
                          <a:cs typeface="Georgia"/>
                        </a:rPr>
                        <a:t> </a:t>
                      </a:r>
                      <a:endParaRPr lang="en-US" sz="1100">
                        <a:effectLst/>
                        <a:latin typeface="Georgia"/>
                        <a:ea typeface="Georgia"/>
                        <a:cs typeface="Georgia"/>
                      </a:endParaRPr>
                    </a:p>
                    <a:p>
                      <a:pPr marL="224790" marR="0">
                        <a:spcBef>
                          <a:spcPts val="0"/>
                        </a:spcBef>
                        <a:spcAft>
                          <a:spcPts val="0"/>
                        </a:spcAft>
                      </a:pPr>
                      <a:r>
                        <a:rPr lang="en-US" sz="1050">
                          <a:effectLst/>
                          <a:latin typeface="Courier New"/>
                          <a:ea typeface="Georgia"/>
                          <a:cs typeface="Georgia"/>
                        </a:rPr>
                        <a:t>0.60195</a:t>
                      </a:r>
                      <a:endParaRPr lang="en-US" sz="1100">
                        <a:effectLst/>
                        <a:latin typeface="Georgia"/>
                        <a:ea typeface="Georgia"/>
                        <a:cs typeface="Georgia"/>
                      </a:endParaRPr>
                    </a:p>
                  </a:txBody>
                  <a:tcPr marL="0" marR="0" marT="0" marB="0"/>
                </a:tc>
                <a:tc>
                  <a:txBody>
                    <a:bodyPr/>
                    <a:lstStyle/>
                    <a:p>
                      <a:pPr marL="0" marR="0">
                        <a:spcBef>
                          <a:spcPts val="50"/>
                        </a:spcBef>
                        <a:spcAft>
                          <a:spcPts val="0"/>
                        </a:spcAft>
                      </a:pPr>
                      <a:r>
                        <a:rPr lang="en-US" sz="1000" b="1">
                          <a:effectLst/>
                          <a:latin typeface="Georgia"/>
                          <a:ea typeface="Georgia"/>
                          <a:cs typeface="Georgia"/>
                        </a:rPr>
                        <a:t> </a:t>
                      </a:r>
                      <a:endParaRPr lang="en-US" sz="1100">
                        <a:effectLst/>
                        <a:latin typeface="Georgia"/>
                        <a:ea typeface="Georgia"/>
                        <a:cs typeface="Georgia"/>
                      </a:endParaRPr>
                    </a:p>
                    <a:p>
                      <a:pPr marL="0" marR="217805" algn="r">
                        <a:spcBef>
                          <a:spcPts val="0"/>
                        </a:spcBef>
                        <a:spcAft>
                          <a:spcPts val="0"/>
                        </a:spcAft>
                      </a:pPr>
                      <a:r>
                        <a:rPr lang="en-US" sz="1050">
                          <a:effectLst/>
                          <a:latin typeface="Courier New"/>
                          <a:ea typeface="Georgia"/>
                          <a:cs typeface="Georgia"/>
                        </a:rPr>
                        <a:t>0.60374</a:t>
                      </a:r>
                      <a:endParaRPr lang="en-US" sz="1100">
                        <a:effectLst/>
                        <a:latin typeface="Georgia"/>
                        <a:ea typeface="Georgia"/>
                        <a:cs typeface="Georgia"/>
                      </a:endParaRPr>
                    </a:p>
                  </a:txBody>
                  <a:tcPr marL="0" marR="0" marT="0" marB="0"/>
                </a:tc>
                <a:tc>
                  <a:txBody>
                    <a:bodyPr/>
                    <a:lstStyle/>
                    <a:p>
                      <a:pPr marL="0" marR="0">
                        <a:spcBef>
                          <a:spcPts val="50"/>
                        </a:spcBef>
                        <a:spcAft>
                          <a:spcPts val="0"/>
                        </a:spcAft>
                      </a:pPr>
                      <a:r>
                        <a:rPr lang="en-US" sz="1000" b="1">
                          <a:effectLst/>
                          <a:latin typeface="Georgia"/>
                          <a:ea typeface="Georgia"/>
                          <a:cs typeface="Georgia"/>
                        </a:rPr>
                        <a:t> </a:t>
                      </a:r>
                      <a:endParaRPr lang="en-US" sz="1100">
                        <a:effectLst/>
                        <a:latin typeface="Georgia"/>
                        <a:ea typeface="Georgia"/>
                        <a:cs typeface="Georgia"/>
                      </a:endParaRPr>
                    </a:p>
                    <a:p>
                      <a:pPr marL="224790" marR="0">
                        <a:spcBef>
                          <a:spcPts val="0"/>
                        </a:spcBef>
                        <a:spcAft>
                          <a:spcPts val="0"/>
                        </a:spcAft>
                      </a:pPr>
                      <a:r>
                        <a:rPr lang="en-US" sz="1050">
                          <a:effectLst/>
                          <a:latin typeface="Courier New"/>
                          <a:ea typeface="Georgia"/>
                          <a:cs typeface="Georgia"/>
                        </a:rPr>
                        <a:t>0.52017</a:t>
                      </a:r>
                      <a:endParaRPr lang="en-US" sz="1100">
                        <a:effectLst/>
                        <a:latin typeface="Georgia"/>
                        <a:ea typeface="Georgia"/>
                        <a:cs typeface="Georgia"/>
                      </a:endParaRPr>
                    </a:p>
                  </a:txBody>
                  <a:tcPr marL="0" marR="0" marT="0" marB="0"/>
                </a:tc>
                <a:tc>
                  <a:txBody>
                    <a:bodyPr/>
                    <a:lstStyle/>
                    <a:p>
                      <a:pPr marL="0" marR="0">
                        <a:spcBef>
                          <a:spcPts val="50"/>
                        </a:spcBef>
                        <a:spcAft>
                          <a:spcPts val="0"/>
                        </a:spcAft>
                      </a:pPr>
                      <a:r>
                        <a:rPr lang="en-US" sz="1000" b="1">
                          <a:effectLst/>
                          <a:latin typeface="Georgia"/>
                          <a:ea typeface="Georgia"/>
                          <a:cs typeface="Georgia"/>
                        </a:rPr>
                        <a:t> </a:t>
                      </a:r>
                      <a:endParaRPr lang="en-US" sz="1100">
                        <a:effectLst/>
                        <a:latin typeface="Georgia"/>
                        <a:ea typeface="Georgia"/>
                        <a:cs typeface="Georgia"/>
                      </a:endParaRPr>
                    </a:p>
                    <a:p>
                      <a:pPr marL="68580" marR="0">
                        <a:spcBef>
                          <a:spcPts val="0"/>
                        </a:spcBef>
                        <a:spcAft>
                          <a:spcPts val="0"/>
                        </a:spcAft>
                      </a:pPr>
                      <a:r>
                        <a:rPr lang="en-US" sz="1050">
                          <a:effectLst/>
                          <a:latin typeface="Courier New"/>
                          <a:ea typeface="Georgia"/>
                          <a:cs typeface="Georgia"/>
                        </a:rPr>
                        <a:t>0.47100</a:t>
                      </a:r>
                      <a:endParaRPr lang="en-US" sz="1100">
                        <a:effectLst/>
                        <a:latin typeface="Georgia"/>
                        <a:ea typeface="Georgia"/>
                        <a:cs typeface="Georgia"/>
                      </a:endParaRPr>
                    </a:p>
                  </a:txBody>
                  <a:tcPr marL="0" marR="0" marT="0" marB="0"/>
                </a:tc>
              </a:tr>
              <a:tr h="669789">
                <a:tc>
                  <a:txBody>
                    <a:bodyPr/>
                    <a:lstStyle/>
                    <a:p>
                      <a:pPr marL="67945" marR="0">
                        <a:lnSpc>
                          <a:spcPts val="2720"/>
                        </a:lnSpc>
                        <a:spcBef>
                          <a:spcPts val="75"/>
                        </a:spcBef>
                        <a:spcAft>
                          <a:spcPts val="0"/>
                        </a:spcAft>
                      </a:pPr>
                      <a:r>
                        <a:rPr lang="en-US" sz="1100" dirty="0" err="1">
                          <a:effectLst/>
                          <a:latin typeface="Georgia"/>
                          <a:ea typeface="Georgia"/>
                          <a:cs typeface="Georgia"/>
                        </a:rPr>
                        <a:t>XGBoost</a:t>
                      </a:r>
                      <a:r>
                        <a:rPr lang="en-US" sz="1100" dirty="0">
                          <a:effectLst/>
                          <a:latin typeface="Georgia"/>
                          <a:ea typeface="Georgia"/>
                          <a:cs typeface="Georgia"/>
                        </a:rPr>
                        <a:t> Classifier</a:t>
                      </a:r>
                    </a:p>
                  </a:txBody>
                  <a:tcPr marL="0" marR="0" marT="0" marB="0"/>
                </a:tc>
                <a:tc>
                  <a:txBody>
                    <a:bodyPr/>
                    <a:lstStyle/>
                    <a:p>
                      <a:pPr marL="0" marR="0">
                        <a:spcBef>
                          <a:spcPts val="5"/>
                        </a:spcBef>
                        <a:spcAft>
                          <a:spcPts val="0"/>
                        </a:spcAft>
                      </a:pPr>
                      <a:r>
                        <a:rPr lang="en-US" sz="1050" b="1">
                          <a:effectLst/>
                          <a:latin typeface="Georgia"/>
                          <a:ea typeface="Georgia"/>
                          <a:cs typeface="Georgia"/>
                        </a:rPr>
                        <a:t> </a:t>
                      </a:r>
                      <a:endParaRPr lang="en-US" sz="1100">
                        <a:effectLst/>
                        <a:latin typeface="Georgia"/>
                        <a:ea typeface="Georgia"/>
                        <a:cs typeface="Georgia"/>
                      </a:endParaRPr>
                    </a:p>
                    <a:p>
                      <a:pPr marL="146050" marR="0">
                        <a:spcBef>
                          <a:spcPts val="0"/>
                        </a:spcBef>
                        <a:spcAft>
                          <a:spcPts val="0"/>
                        </a:spcAft>
                      </a:pPr>
                      <a:r>
                        <a:rPr lang="en-US" sz="1050">
                          <a:effectLst/>
                          <a:latin typeface="Courier New"/>
                          <a:ea typeface="Georgia"/>
                          <a:cs typeface="Georgia"/>
                        </a:rPr>
                        <a:t>0.6323026</a:t>
                      </a:r>
                      <a:endParaRPr lang="en-US" sz="1100">
                        <a:effectLst/>
                        <a:latin typeface="Georgia"/>
                        <a:ea typeface="Georgia"/>
                        <a:cs typeface="Georgia"/>
                      </a:endParaRPr>
                    </a:p>
                  </a:txBody>
                  <a:tcPr marL="0" marR="0" marT="0" marB="0"/>
                </a:tc>
                <a:tc>
                  <a:txBody>
                    <a:bodyPr/>
                    <a:lstStyle/>
                    <a:p>
                      <a:pPr marL="0" marR="0">
                        <a:spcBef>
                          <a:spcPts val="5"/>
                        </a:spcBef>
                        <a:spcAft>
                          <a:spcPts val="0"/>
                        </a:spcAft>
                      </a:pPr>
                      <a:r>
                        <a:rPr lang="en-US" sz="1050" b="1">
                          <a:effectLst/>
                          <a:latin typeface="Georgia"/>
                          <a:ea typeface="Georgia"/>
                          <a:cs typeface="Georgia"/>
                        </a:rPr>
                        <a:t> </a:t>
                      </a:r>
                      <a:endParaRPr lang="en-US" sz="1100">
                        <a:effectLst/>
                        <a:latin typeface="Georgia"/>
                        <a:ea typeface="Georgia"/>
                        <a:cs typeface="Georgia"/>
                      </a:endParaRPr>
                    </a:p>
                    <a:p>
                      <a:pPr marL="145415" marR="0">
                        <a:spcBef>
                          <a:spcPts val="0"/>
                        </a:spcBef>
                        <a:spcAft>
                          <a:spcPts val="0"/>
                        </a:spcAft>
                      </a:pPr>
                      <a:r>
                        <a:rPr lang="en-US" sz="1050">
                          <a:effectLst/>
                          <a:latin typeface="Courier New"/>
                          <a:ea typeface="Georgia"/>
                          <a:cs typeface="Georgia"/>
                        </a:rPr>
                        <a:t>0.6150867</a:t>
                      </a:r>
                      <a:endParaRPr lang="en-US" sz="1100">
                        <a:effectLst/>
                        <a:latin typeface="Georgia"/>
                        <a:ea typeface="Georgia"/>
                        <a:cs typeface="Georgia"/>
                      </a:endParaRPr>
                    </a:p>
                  </a:txBody>
                  <a:tcPr marL="0" marR="0" marT="0" marB="0"/>
                </a:tc>
                <a:tc>
                  <a:txBody>
                    <a:bodyPr/>
                    <a:lstStyle/>
                    <a:p>
                      <a:pPr marL="0" marR="0">
                        <a:spcBef>
                          <a:spcPts val="5"/>
                        </a:spcBef>
                        <a:spcAft>
                          <a:spcPts val="0"/>
                        </a:spcAft>
                      </a:pPr>
                      <a:r>
                        <a:rPr lang="en-US" sz="1050" b="1">
                          <a:effectLst/>
                          <a:latin typeface="Georgia"/>
                          <a:ea typeface="Georgia"/>
                          <a:cs typeface="Georgia"/>
                        </a:rPr>
                        <a:t> </a:t>
                      </a:r>
                      <a:endParaRPr lang="en-US" sz="1100">
                        <a:effectLst/>
                        <a:latin typeface="Georgia"/>
                        <a:ea typeface="Georgia"/>
                        <a:cs typeface="Georgia"/>
                      </a:endParaRPr>
                    </a:p>
                    <a:p>
                      <a:pPr marL="0" marR="218440" algn="r">
                        <a:spcBef>
                          <a:spcPts val="0"/>
                        </a:spcBef>
                        <a:spcAft>
                          <a:spcPts val="0"/>
                        </a:spcAft>
                      </a:pPr>
                      <a:r>
                        <a:rPr lang="en-US" sz="1050">
                          <a:effectLst/>
                          <a:latin typeface="Courier New"/>
                          <a:ea typeface="Georgia"/>
                          <a:cs typeface="Georgia"/>
                        </a:rPr>
                        <a:t>0.61002</a:t>
                      </a:r>
                      <a:endParaRPr lang="en-US" sz="1100">
                        <a:effectLst/>
                        <a:latin typeface="Georgia"/>
                        <a:ea typeface="Georgia"/>
                        <a:cs typeface="Georgia"/>
                      </a:endParaRPr>
                    </a:p>
                  </a:txBody>
                  <a:tcPr marL="0" marR="0" marT="0" marB="0"/>
                </a:tc>
                <a:tc>
                  <a:txBody>
                    <a:bodyPr/>
                    <a:lstStyle/>
                    <a:p>
                      <a:pPr marL="0" marR="0">
                        <a:spcBef>
                          <a:spcPts val="5"/>
                        </a:spcBef>
                        <a:spcAft>
                          <a:spcPts val="0"/>
                        </a:spcAft>
                      </a:pPr>
                      <a:r>
                        <a:rPr lang="en-US" sz="1050" b="1">
                          <a:effectLst/>
                          <a:latin typeface="Georgia"/>
                          <a:ea typeface="Georgia"/>
                          <a:cs typeface="Georgia"/>
                        </a:rPr>
                        <a:t> </a:t>
                      </a:r>
                      <a:endParaRPr lang="en-US" sz="1100">
                        <a:effectLst/>
                        <a:latin typeface="Georgia"/>
                        <a:ea typeface="Georgia"/>
                        <a:cs typeface="Georgia"/>
                      </a:endParaRPr>
                    </a:p>
                    <a:p>
                      <a:pPr marL="146050" marR="0">
                        <a:spcBef>
                          <a:spcPts val="0"/>
                        </a:spcBef>
                        <a:spcAft>
                          <a:spcPts val="0"/>
                        </a:spcAft>
                      </a:pPr>
                      <a:r>
                        <a:rPr lang="en-US" sz="1050">
                          <a:effectLst/>
                          <a:latin typeface="Courier New"/>
                          <a:ea typeface="Georgia"/>
                          <a:cs typeface="Georgia"/>
                        </a:rPr>
                        <a:t>0.5398466</a:t>
                      </a:r>
                      <a:endParaRPr lang="en-US" sz="1100">
                        <a:effectLst/>
                        <a:latin typeface="Georgia"/>
                        <a:ea typeface="Georgia"/>
                        <a:cs typeface="Georgia"/>
                      </a:endParaRPr>
                    </a:p>
                  </a:txBody>
                  <a:tcPr marL="0" marR="0" marT="0" marB="0"/>
                </a:tc>
                <a:tc>
                  <a:txBody>
                    <a:bodyPr/>
                    <a:lstStyle/>
                    <a:p>
                      <a:pPr marL="0" marR="0">
                        <a:spcBef>
                          <a:spcPts val="5"/>
                        </a:spcBef>
                        <a:spcAft>
                          <a:spcPts val="0"/>
                        </a:spcAft>
                      </a:pPr>
                      <a:r>
                        <a:rPr lang="en-US" sz="1050" b="1">
                          <a:effectLst/>
                          <a:latin typeface="Georgia"/>
                          <a:ea typeface="Georgia"/>
                          <a:cs typeface="Georgia"/>
                        </a:rPr>
                        <a:t> </a:t>
                      </a:r>
                      <a:endParaRPr lang="en-US" sz="1100">
                        <a:effectLst/>
                        <a:latin typeface="Georgia"/>
                        <a:ea typeface="Georgia"/>
                        <a:cs typeface="Georgia"/>
                      </a:endParaRPr>
                    </a:p>
                    <a:p>
                      <a:pPr marL="68580" marR="0">
                        <a:spcBef>
                          <a:spcPts val="0"/>
                        </a:spcBef>
                        <a:spcAft>
                          <a:spcPts val="0"/>
                        </a:spcAft>
                      </a:pPr>
                      <a:r>
                        <a:rPr lang="en-US" sz="1050">
                          <a:effectLst/>
                          <a:latin typeface="Courier New"/>
                          <a:ea typeface="Georgia"/>
                          <a:cs typeface="Georgia"/>
                        </a:rPr>
                        <a:t>0.4839</a:t>
                      </a:r>
                      <a:endParaRPr lang="en-US" sz="1100">
                        <a:effectLst/>
                        <a:latin typeface="Georgia"/>
                        <a:ea typeface="Georgia"/>
                        <a:cs typeface="Georgia"/>
                      </a:endParaRPr>
                    </a:p>
                  </a:txBody>
                  <a:tcPr marL="0" marR="0" marT="0" marB="0"/>
                </a:tc>
              </a:tr>
              <a:tr h="603470">
                <a:tc>
                  <a:txBody>
                    <a:bodyPr/>
                    <a:lstStyle/>
                    <a:p>
                      <a:pPr marL="67945" marR="0">
                        <a:spcBef>
                          <a:spcPts val="645"/>
                        </a:spcBef>
                        <a:spcAft>
                          <a:spcPts val="0"/>
                        </a:spcAft>
                      </a:pPr>
                      <a:r>
                        <a:rPr lang="en-US" sz="1100">
                          <a:effectLst/>
                          <a:latin typeface="Trebuchet MS"/>
                          <a:ea typeface="Georgia"/>
                          <a:cs typeface="Georgia"/>
                        </a:rPr>
                        <a:t>SGD Classifier</a:t>
                      </a:r>
                      <a:endParaRPr lang="en-US" sz="1100">
                        <a:effectLst/>
                        <a:latin typeface="Georgia"/>
                        <a:ea typeface="Georgia"/>
                        <a:cs typeface="Georgia"/>
                      </a:endParaRPr>
                    </a:p>
                  </a:txBody>
                  <a:tcPr marL="0" marR="0" marT="0" marB="0"/>
                </a:tc>
                <a:tc>
                  <a:txBody>
                    <a:bodyPr/>
                    <a:lstStyle/>
                    <a:p>
                      <a:pPr marL="0" marR="0">
                        <a:spcBef>
                          <a:spcPts val="50"/>
                        </a:spcBef>
                        <a:spcAft>
                          <a:spcPts val="0"/>
                        </a:spcAft>
                      </a:pPr>
                      <a:r>
                        <a:rPr lang="en-US" sz="1000" b="1">
                          <a:effectLst/>
                          <a:latin typeface="Georgia"/>
                          <a:ea typeface="Georgia"/>
                          <a:cs typeface="Georgia"/>
                        </a:rPr>
                        <a:t> </a:t>
                      </a:r>
                      <a:endParaRPr lang="en-US" sz="1100">
                        <a:effectLst/>
                        <a:latin typeface="Georgia"/>
                        <a:ea typeface="Georgia"/>
                        <a:cs typeface="Georgia"/>
                      </a:endParaRPr>
                    </a:p>
                    <a:p>
                      <a:pPr marL="67945" marR="0">
                        <a:spcBef>
                          <a:spcPts val="0"/>
                        </a:spcBef>
                        <a:spcAft>
                          <a:spcPts val="0"/>
                        </a:spcAft>
                      </a:pPr>
                      <a:r>
                        <a:rPr lang="en-US" sz="1050">
                          <a:effectLst/>
                          <a:latin typeface="Courier New"/>
                          <a:ea typeface="Georgia"/>
                          <a:cs typeface="Georgia"/>
                        </a:rPr>
                        <a:t>0.382117</a:t>
                      </a:r>
                      <a:endParaRPr lang="en-US" sz="1100">
                        <a:effectLst/>
                        <a:latin typeface="Georgia"/>
                        <a:ea typeface="Georgia"/>
                        <a:cs typeface="Georgia"/>
                      </a:endParaRPr>
                    </a:p>
                  </a:txBody>
                  <a:tcPr marL="0" marR="0" marT="0" marB="0"/>
                </a:tc>
                <a:tc>
                  <a:txBody>
                    <a:bodyPr/>
                    <a:lstStyle/>
                    <a:p>
                      <a:pPr marL="0" marR="0">
                        <a:spcBef>
                          <a:spcPts val="50"/>
                        </a:spcBef>
                        <a:spcAft>
                          <a:spcPts val="0"/>
                        </a:spcAft>
                      </a:pPr>
                      <a:r>
                        <a:rPr lang="en-US" sz="1000" b="1">
                          <a:effectLst/>
                          <a:latin typeface="Georgia"/>
                          <a:ea typeface="Georgia"/>
                          <a:cs typeface="Georgia"/>
                        </a:rPr>
                        <a:t> </a:t>
                      </a:r>
                      <a:endParaRPr lang="en-US" sz="1100">
                        <a:effectLst/>
                        <a:latin typeface="Georgia"/>
                        <a:ea typeface="Georgia"/>
                        <a:cs typeface="Georgia"/>
                      </a:endParaRPr>
                    </a:p>
                    <a:p>
                      <a:pPr marL="67945" marR="0">
                        <a:spcBef>
                          <a:spcPts val="0"/>
                        </a:spcBef>
                        <a:spcAft>
                          <a:spcPts val="0"/>
                        </a:spcAft>
                      </a:pPr>
                      <a:r>
                        <a:rPr lang="en-US" sz="1050">
                          <a:effectLst/>
                          <a:latin typeface="Courier New"/>
                          <a:ea typeface="Georgia"/>
                          <a:cs typeface="Georgia"/>
                        </a:rPr>
                        <a:t>0.303754</a:t>
                      </a:r>
                      <a:endParaRPr lang="en-US" sz="1100">
                        <a:effectLst/>
                        <a:latin typeface="Georgia"/>
                        <a:ea typeface="Georgia"/>
                        <a:cs typeface="Georgia"/>
                      </a:endParaRPr>
                    </a:p>
                  </a:txBody>
                  <a:tcPr marL="0" marR="0" marT="0" marB="0"/>
                </a:tc>
                <a:tc>
                  <a:txBody>
                    <a:bodyPr/>
                    <a:lstStyle/>
                    <a:p>
                      <a:pPr marL="0" marR="0">
                        <a:spcBef>
                          <a:spcPts val="50"/>
                        </a:spcBef>
                        <a:spcAft>
                          <a:spcPts val="0"/>
                        </a:spcAft>
                      </a:pPr>
                      <a:r>
                        <a:rPr lang="en-US" sz="1000" b="1">
                          <a:effectLst/>
                          <a:latin typeface="Georgia"/>
                          <a:ea typeface="Georgia"/>
                          <a:cs typeface="Georgia"/>
                        </a:rPr>
                        <a:t> </a:t>
                      </a:r>
                      <a:endParaRPr lang="en-US" sz="1100">
                        <a:effectLst/>
                        <a:latin typeface="Georgia"/>
                        <a:ea typeface="Georgia"/>
                        <a:cs typeface="Georgia"/>
                      </a:endParaRPr>
                    </a:p>
                    <a:p>
                      <a:pPr marL="67945" marR="0">
                        <a:spcBef>
                          <a:spcPts val="0"/>
                        </a:spcBef>
                        <a:spcAft>
                          <a:spcPts val="0"/>
                        </a:spcAft>
                      </a:pPr>
                      <a:r>
                        <a:rPr lang="en-US" sz="1050">
                          <a:effectLst/>
                          <a:latin typeface="Courier New"/>
                          <a:ea typeface="Georgia"/>
                          <a:cs typeface="Georgia"/>
                        </a:rPr>
                        <a:t>0.407632</a:t>
                      </a:r>
                      <a:endParaRPr lang="en-US" sz="1100">
                        <a:effectLst/>
                        <a:latin typeface="Georgia"/>
                        <a:ea typeface="Georgia"/>
                        <a:cs typeface="Georgia"/>
                      </a:endParaRPr>
                    </a:p>
                  </a:txBody>
                  <a:tcPr marL="0" marR="0" marT="0" marB="0"/>
                </a:tc>
                <a:tc>
                  <a:txBody>
                    <a:bodyPr/>
                    <a:lstStyle/>
                    <a:p>
                      <a:pPr marL="0" marR="0">
                        <a:spcBef>
                          <a:spcPts val="50"/>
                        </a:spcBef>
                        <a:spcAft>
                          <a:spcPts val="0"/>
                        </a:spcAft>
                      </a:pPr>
                      <a:r>
                        <a:rPr lang="en-US" sz="1000" b="1">
                          <a:effectLst/>
                          <a:latin typeface="Georgia"/>
                          <a:ea typeface="Georgia"/>
                          <a:cs typeface="Georgia"/>
                        </a:rPr>
                        <a:t> </a:t>
                      </a:r>
                      <a:endParaRPr lang="en-US" sz="1100">
                        <a:effectLst/>
                        <a:latin typeface="Georgia"/>
                        <a:ea typeface="Georgia"/>
                        <a:cs typeface="Georgia"/>
                      </a:endParaRPr>
                    </a:p>
                    <a:p>
                      <a:pPr marL="67945" marR="0">
                        <a:spcBef>
                          <a:spcPts val="0"/>
                        </a:spcBef>
                        <a:spcAft>
                          <a:spcPts val="0"/>
                        </a:spcAft>
                      </a:pPr>
                      <a:r>
                        <a:rPr lang="en-US" sz="1050">
                          <a:effectLst/>
                          <a:latin typeface="Courier New"/>
                          <a:ea typeface="Georgia"/>
                          <a:cs typeface="Georgia"/>
                        </a:rPr>
                        <a:t>0.16360</a:t>
                      </a:r>
                      <a:endParaRPr lang="en-US" sz="1100">
                        <a:effectLst/>
                        <a:latin typeface="Georgia"/>
                        <a:ea typeface="Georgia"/>
                        <a:cs typeface="Georgia"/>
                      </a:endParaRPr>
                    </a:p>
                  </a:txBody>
                  <a:tcPr marL="0" marR="0" marT="0" marB="0"/>
                </a:tc>
                <a:tc>
                  <a:txBody>
                    <a:bodyPr/>
                    <a:lstStyle/>
                    <a:p>
                      <a:pPr marL="0" marR="0">
                        <a:spcBef>
                          <a:spcPts val="50"/>
                        </a:spcBef>
                        <a:spcAft>
                          <a:spcPts val="0"/>
                        </a:spcAft>
                      </a:pPr>
                      <a:r>
                        <a:rPr lang="en-US" sz="1000" b="1" dirty="0">
                          <a:effectLst/>
                          <a:latin typeface="Georgia"/>
                          <a:ea typeface="Georgia"/>
                          <a:cs typeface="Georgia"/>
                        </a:rPr>
                        <a:t> </a:t>
                      </a:r>
                      <a:endParaRPr lang="en-US" sz="1100" dirty="0">
                        <a:effectLst/>
                        <a:latin typeface="Georgia"/>
                        <a:ea typeface="Georgia"/>
                        <a:cs typeface="Georgia"/>
                      </a:endParaRPr>
                    </a:p>
                    <a:p>
                      <a:pPr marL="68580" marR="0">
                        <a:spcBef>
                          <a:spcPts val="0"/>
                        </a:spcBef>
                        <a:spcAft>
                          <a:spcPts val="0"/>
                        </a:spcAft>
                      </a:pPr>
                      <a:r>
                        <a:rPr lang="en-US" sz="1050" dirty="0">
                          <a:effectLst/>
                          <a:latin typeface="Courier New"/>
                          <a:ea typeface="Georgia"/>
                          <a:cs typeface="Georgia"/>
                        </a:rPr>
                        <a:t>0.164287</a:t>
                      </a:r>
                      <a:endParaRPr lang="en-US" sz="1100" dirty="0">
                        <a:effectLst/>
                        <a:latin typeface="Georgia"/>
                        <a:ea typeface="Georgia"/>
                        <a:cs typeface="Georgia"/>
                      </a:endParaRPr>
                    </a:p>
                  </a:txBody>
                  <a:tcPr marL="0" marR="0" marT="0" marB="0"/>
                </a:tc>
              </a:tr>
            </a:tbl>
          </a:graphicData>
        </a:graphic>
      </p:graphicFrame>
    </p:spTree>
    <p:extLst>
      <p:ext uri="{BB962C8B-B14F-4D97-AF65-F5344CB8AC3E}">
        <p14:creationId xmlns:p14="http://schemas.microsoft.com/office/powerpoint/2010/main" val="2904276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Business Inference</a:t>
            </a:r>
            <a:endParaRPr lang="en-US" b="1" u="sng" dirty="0"/>
          </a:p>
        </p:txBody>
      </p:sp>
      <p:sp>
        <p:nvSpPr>
          <p:cNvPr id="3" name="Content Placeholder 2"/>
          <p:cNvSpPr>
            <a:spLocks noGrp="1"/>
          </p:cNvSpPr>
          <p:nvPr>
            <p:ph idx="1"/>
          </p:nvPr>
        </p:nvSpPr>
        <p:spPr/>
        <p:txBody>
          <a:bodyPr>
            <a:normAutofit fontScale="77500" lnSpcReduction="20000"/>
          </a:bodyPr>
          <a:lstStyle/>
          <a:p>
            <a:r>
              <a:rPr lang="en-US" dirty="0"/>
              <a:t>We can also establish that there’s a positive correlation between the age of the applicant and the premium rate of the life insurance policy that they’ve applied for, i.e. as the age of the applicant increases so does the total amount of premium.</a:t>
            </a:r>
          </a:p>
          <a:p>
            <a:r>
              <a:rPr lang="en-US" dirty="0"/>
              <a:t>Although, BMI isn’t a one-size-fits-all score because it can’t perfectly describe everyone, but it is still used as a strong determinant of acceptance or denial of a life insurance application. From the analysis we have observed that there is a significant difference in the responses for applicants whose BMI ranges between 0.5 to 1.</a:t>
            </a:r>
          </a:p>
          <a:p>
            <a:r>
              <a:rPr lang="en-US" dirty="0" smtClean="0"/>
              <a:t> we </a:t>
            </a:r>
            <a:r>
              <a:rPr lang="en-US" dirty="0"/>
              <a:t>failed to establish that there is a significant relation between the total </a:t>
            </a:r>
            <a:r>
              <a:rPr lang="en-US" dirty="0" smtClean="0"/>
              <a:t>salaries of </a:t>
            </a:r>
            <a:r>
              <a:rPr lang="en-US" dirty="0"/>
              <a:t>the applicant and the premium amount that they’re willing to pay.</a:t>
            </a:r>
          </a:p>
          <a:p>
            <a:endParaRPr lang="en-US" dirty="0"/>
          </a:p>
        </p:txBody>
      </p:sp>
    </p:spTree>
    <p:extLst>
      <p:ext uri="{BB962C8B-B14F-4D97-AF65-F5344CB8AC3E}">
        <p14:creationId xmlns:p14="http://schemas.microsoft.com/office/powerpoint/2010/main" val="33317578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ea typeface="굴림" panose="020B0600000101010101" pitchFamily="34" charset="-127"/>
              </a:rPr>
              <a:t>Problem </a:t>
            </a:r>
            <a:r>
              <a:rPr lang="en-US" b="1" u="sng" dirty="0" smtClean="0">
                <a:ea typeface="굴림" panose="020B0600000101010101" pitchFamily="34" charset="-127"/>
              </a:rPr>
              <a:t>Definition</a:t>
            </a:r>
            <a:endParaRPr lang="en-US" b="1" u="sng" dirty="0"/>
          </a:p>
        </p:txBody>
      </p:sp>
      <p:sp>
        <p:nvSpPr>
          <p:cNvPr id="3" name="Content Placeholder 2"/>
          <p:cNvSpPr>
            <a:spLocks noGrp="1"/>
          </p:cNvSpPr>
          <p:nvPr>
            <p:ph idx="1"/>
          </p:nvPr>
        </p:nvSpPr>
        <p:spPr/>
        <p:txBody>
          <a:bodyPr>
            <a:normAutofit fontScale="92500" lnSpcReduction="10000"/>
          </a:bodyPr>
          <a:lstStyle/>
          <a:p>
            <a:r>
              <a:rPr lang="en-US" dirty="0"/>
              <a:t>Analyze insurance provider customer base, discover distinct groups with specific requirements. This enables you to develop a deeper understanding of your customers and target them with relevant offers encouraging. This personalization will build relationships with customers and grow loyalty</a:t>
            </a:r>
            <a:r>
              <a:rPr lang="en-US" dirty="0" smtClean="0"/>
              <a:t>.</a:t>
            </a:r>
          </a:p>
          <a:p>
            <a:r>
              <a:rPr lang="en-IN" dirty="0">
                <a:solidFill>
                  <a:srgbClr val="0055A0"/>
                </a:solidFill>
              </a:rPr>
              <a:t>Why it is important problem</a:t>
            </a:r>
            <a:r>
              <a:rPr lang="en-US" dirty="0"/>
              <a:t> : </a:t>
            </a:r>
          </a:p>
          <a:p>
            <a:pPr marL="0" indent="0">
              <a:buNone/>
            </a:pPr>
            <a:r>
              <a:rPr lang="en-US" dirty="0"/>
              <a:t> </a:t>
            </a:r>
            <a:r>
              <a:rPr lang="en-US" dirty="0" smtClean="0"/>
              <a:t>    Customized </a:t>
            </a:r>
            <a:r>
              <a:rPr lang="en-US" dirty="0"/>
              <a:t>policies.</a:t>
            </a:r>
          </a:p>
          <a:p>
            <a:pPr marL="0" indent="0">
              <a:buNone/>
            </a:pPr>
            <a:r>
              <a:rPr lang="en-US" dirty="0" smtClean="0"/>
              <a:t>     To </a:t>
            </a:r>
            <a:r>
              <a:rPr lang="en-US" dirty="0"/>
              <a:t>automate the underwriting process. </a:t>
            </a:r>
          </a:p>
          <a:p>
            <a:pPr marL="0" indent="0">
              <a:buNone/>
            </a:pPr>
            <a:endParaRPr lang="en-US" dirty="0"/>
          </a:p>
          <a:p>
            <a:pPr marL="0" indent="0">
              <a:buNone/>
            </a:pPr>
            <a:endParaRPr lang="en-IN" dirty="0">
              <a:solidFill>
                <a:srgbClr val="0055A0"/>
              </a:solidFill>
            </a:endParaRPr>
          </a:p>
          <a:p>
            <a:endParaRPr lang="en-US" dirty="0"/>
          </a:p>
        </p:txBody>
      </p:sp>
    </p:spTree>
    <p:extLst>
      <p:ext uri="{BB962C8B-B14F-4D97-AF65-F5344CB8AC3E}">
        <p14:creationId xmlns:p14="http://schemas.microsoft.com/office/powerpoint/2010/main" val="2284226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Features</a:t>
            </a:r>
            <a:endParaRPr lang="en-US" b="1" u="sng"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68846023"/>
              </p:ext>
            </p:extLst>
          </p:nvPr>
        </p:nvGraphicFramePr>
        <p:xfrm>
          <a:off x="1751665" y="1295402"/>
          <a:ext cx="5640670" cy="5562599"/>
        </p:xfrm>
        <a:graphic>
          <a:graphicData uri="http://schemas.openxmlformats.org/drawingml/2006/table">
            <a:tbl>
              <a:tblPr firstRow="1" firstCol="1" lastRow="1" lastCol="1" bandRow="1" bandCol="1">
                <a:tableStyleId>{5C22544A-7EE6-4342-B048-85BDC9FD1C3A}</a:tableStyleId>
              </a:tblPr>
              <a:tblGrid>
                <a:gridCol w="1686489"/>
                <a:gridCol w="882109"/>
                <a:gridCol w="3072072"/>
              </a:tblGrid>
              <a:tr h="345783">
                <a:tc>
                  <a:txBody>
                    <a:bodyPr/>
                    <a:lstStyle/>
                    <a:p>
                      <a:pPr marL="67945" marR="0">
                        <a:spcBef>
                          <a:spcPts val="50"/>
                        </a:spcBef>
                        <a:spcAft>
                          <a:spcPts val="0"/>
                        </a:spcAft>
                      </a:pPr>
                      <a:r>
                        <a:rPr lang="en-US" sz="1200" b="1" dirty="0">
                          <a:effectLst/>
                        </a:rPr>
                        <a:t>Attributes</a:t>
                      </a:r>
                      <a:endParaRPr lang="en-US" sz="1200" b="1" dirty="0">
                        <a:effectLst/>
                        <a:latin typeface="Georgia"/>
                        <a:ea typeface="Georgia"/>
                        <a:cs typeface="Georgia"/>
                      </a:endParaRPr>
                    </a:p>
                  </a:txBody>
                  <a:tcPr marL="0" marR="0" marT="0" marB="0"/>
                </a:tc>
                <a:tc>
                  <a:txBody>
                    <a:bodyPr/>
                    <a:lstStyle/>
                    <a:p>
                      <a:pPr marL="67945" marR="0">
                        <a:spcBef>
                          <a:spcPts val="50"/>
                        </a:spcBef>
                        <a:spcAft>
                          <a:spcPts val="0"/>
                        </a:spcAft>
                      </a:pPr>
                      <a:r>
                        <a:rPr lang="en-US" sz="1200" b="1">
                          <a:effectLst/>
                        </a:rPr>
                        <a:t>Type</a:t>
                      </a:r>
                      <a:endParaRPr lang="en-US" sz="1200" b="1">
                        <a:effectLst/>
                        <a:latin typeface="Georgia"/>
                        <a:ea typeface="Georgia"/>
                        <a:cs typeface="Georgia"/>
                      </a:endParaRPr>
                    </a:p>
                  </a:txBody>
                  <a:tcPr marL="0" marR="0" marT="0" marB="0"/>
                </a:tc>
                <a:tc>
                  <a:txBody>
                    <a:bodyPr/>
                    <a:lstStyle/>
                    <a:p>
                      <a:pPr marL="67945" marR="0">
                        <a:spcBef>
                          <a:spcPts val="50"/>
                        </a:spcBef>
                        <a:spcAft>
                          <a:spcPts val="0"/>
                        </a:spcAft>
                      </a:pPr>
                      <a:r>
                        <a:rPr lang="en-US" sz="1200" b="1">
                          <a:effectLst/>
                        </a:rPr>
                        <a:t>Description</a:t>
                      </a:r>
                      <a:endParaRPr lang="en-US" sz="1200" b="1">
                        <a:effectLst/>
                        <a:latin typeface="Georgia"/>
                        <a:ea typeface="Georgia"/>
                        <a:cs typeface="Georgia"/>
                      </a:endParaRPr>
                    </a:p>
                  </a:txBody>
                  <a:tcPr marL="0" marR="0" marT="0" marB="0"/>
                </a:tc>
              </a:tr>
              <a:tr h="491485">
                <a:tc>
                  <a:txBody>
                    <a:bodyPr/>
                    <a:lstStyle/>
                    <a:p>
                      <a:pPr marL="67945" marR="0">
                        <a:spcBef>
                          <a:spcPts val="35"/>
                        </a:spcBef>
                        <a:spcAft>
                          <a:spcPts val="0"/>
                        </a:spcAft>
                      </a:pPr>
                      <a:r>
                        <a:rPr lang="en-US" sz="1200" b="1" dirty="0">
                          <a:effectLst/>
                        </a:rPr>
                        <a:t>Product_Info_1-7</a:t>
                      </a:r>
                      <a:endParaRPr lang="en-US" sz="1200" b="1" dirty="0">
                        <a:effectLst/>
                        <a:latin typeface="Georgia"/>
                        <a:ea typeface="Georgia"/>
                        <a:cs typeface="Georgia"/>
                      </a:endParaRPr>
                    </a:p>
                  </a:txBody>
                  <a:tcPr marL="0" marR="0" marT="0" marB="0"/>
                </a:tc>
                <a:tc>
                  <a:txBody>
                    <a:bodyPr/>
                    <a:lstStyle/>
                    <a:p>
                      <a:pPr marL="67945" marR="0">
                        <a:spcBef>
                          <a:spcPts val="35"/>
                        </a:spcBef>
                        <a:spcAft>
                          <a:spcPts val="0"/>
                        </a:spcAft>
                      </a:pPr>
                      <a:r>
                        <a:rPr lang="en-US" sz="1200" b="1">
                          <a:effectLst/>
                        </a:rPr>
                        <a:t>Categorical</a:t>
                      </a:r>
                      <a:endParaRPr lang="en-US" sz="1200" b="1">
                        <a:effectLst/>
                        <a:latin typeface="Georgia"/>
                        <a:ea typeface="Georgia"/>
                        <a:cs typeface="Georgia"/>
                      </a:endParaRPr>
                    </a:p>
                  </a:txBody>
                  <a:tcPr marL="0" marR="0" marT="0" marB="0"/>
                </a:tc>
                <a:tc>
                  <a:txBody>
                    <a:bodyPr/>
                    <a:lstStyle/>
                    <a:p>
                      <a:pPr marL="67945" marR="55245">
                        <a:lnSpc>
                          <a:spcPct val="102000"/>
                        </a:lnSpc>
                        <a:spcBef>
                          <a:spcPts val="35"/>
                        </a:spcBef>
                        <a:spcAft>
                          <a:spcPts val="0"/>
                        </a:spcAft>
                      </a:pPr>
                      <a:r>
                        <a:rPr lang="en-US" sz="1200" b="1">
                          <a:effectLst/>
                        </a:rPr>
                        <a:t>7 normalized attributes concerning the product applied for</a:t>
                      </a:r>
                      <a:endParaRPr lang="en-US" sz="1200" b="1">
                        <a:effectLst/>
                        <a:latin typeface="Georgia"/>
                        <a:ea typeface="Georgia"/>
                        <a:cs typeface="Georgia"/>
                      </a:endParaRPr>
                    </a:p>
                  </a:txBody>
                  <a:tcPr marL="0" marR="0" marT="0" marB="0"/>
                </a:tc>
              </a:tr>
              <a:tr h="491485">
                <a:tc>
                  <a:txBody>
                    <a:bodyPr/>
                    <a:lstStyle/>
                    <a:p>
                      <a:pPr marL="67945" marR="0">
                        <a:spcBef>
                          <a:spcPts val="35"/>
                        </a:spcBef>
                        <a:spcAft>
                          <a:spcPts val="0"/>
                        </a:spcAft>
                      </a:pPr>
                      <a:r>
                        <a:rPr lang="en-US" sz="1200" b="1" dirty="0" err="1">
                          <a:effectLst/>
                        </a:rPr>
                        <a:t>Ins_Age</a:t>
                      </a:r>
                      <a:endParaRPr lang="en-US" sz="1200" b="1" dirty="0">
                        <a:effectLst/>
                        <a:latin typeface="Georgia"/>
                        <a:ea typeface="Georgia"/>
                        <a:cs typeface="Georgia"/>
                      </a:endParaRPr>
                    </a:p>
                  </a:txBody>
                  <a:tcPr marL="0" marR="0" marT="0" marB="0"/>
                </a:tc>
                <a:tc>
                  <a:txBody>
                    <a:bodyPr/>
                    <a:lstStyle/>
                    <a:p>
                      <a:pPr marL="67945" marR="0">
                        <a:spcBef>
                          <a:spcPts val="35"/>
                        </a:spcBef>
                        <a:spcAft>
                          <a:spcPts val="0"/>
                        </a:spcAft>
                      </a:pPr>
                      <a:r>
                        <a:rPr lang="en-US" sz="1200" b="1" dirty="0">
                          <a:effectLst/>
                        </a:rPr>
                        <a:t>Numeric</a:t>
                      </a:r>
                      <a:endParaRPr lang="en-US" sz="1200" b="1" dirty="0">
                        <a:effectLst/>
                        <a:latin typeface="Georgia"/>
                        <a:ea typeface="Georgia"/>
                        <a:cs typeface="Georgia"/>
                      </a:endParaRPr>
                    </a:p>
                  </a:txBody>
                  <a:tcPr marL="0" marR="0" marT="0" marB="0"/>
                </a:tc>
                <a:tc>
                  <a:txBody>
                    <a:bodyPr/>
                    <a:lstStyle/>
                    <a:p>
                      <a:pPr marL="67945" marR="0">
                        <a:spcBef>
                          <a:spcPts val="35"/>
                        </a:spcBef>
                        <a:spcAft>
                          <a:spcPts val="0"/>
                        </a:spcAft>
                      </a:pPr>
                      <a:r>
                        <a:rPr lang="en-US" sz="1200" b="1">
                          <a:effectLst/>
                        </a:rPr>
                        <a:t>Normalized age of an applicant</a:t>
                      </a:r>
                      <a:endParaRPr lang="en-US" sz="1200" b="1">
                        <a:effectLst/>
                        <a:latin typeface="Georgia"/>
                        <a:ea typeface="Georgia"/>
                        <a:cs typeface="Georgia"/>
                      </a:endParaRPr>
                    </a:p>
                  </a:txBody>
                  <a:tcPr marL="0" marR="0" marT="0" marB="0"/>
                </a:tc>
              </a:tr>
              <a:tr h="491485">
                <a:tc>
                  <a:txBody>
                    <a:bodyPr/>
                    <a:lstStyle/>
                    <a:p>
                      <a:pPr marL="67945" marR="0">
                        <a:spcBef>
                          <a:spcPts val="35"/>
                        </a:spcBef>
                        <a:spcAft>
                          <a:spcPts val="0"/>
                        </a:spcAft>
                      </a:pPr>
                      <a:r>
                        <a:rPr lang="en-US" sz="1200" b="1">
                          <a:effectLst/>
                        </a:rPr>
                        <a:t>Height (Ht)</a:t>
                      </a:r>
                      <a:endParaRPr lang="en-US" sz="1200" b="1">
                        <a:effectLst/>
                        <a:latin typeface="Georgia"/>
                        <a:ea typeface="Georgia"/>
                        <a:cs typeface="Georgia"/>
                      </a:endParaRPr>
                    </a:p>
                  </a:txBody>
                  <a:tcPr marL="0" marR="0" marT="0" marB="0"/>
                </a:tc>
                <a:tc>
                  <a:txBody>
                    <a:bodyPr/>
                    <a:lstStyle/>
                    <a:p>
                      <a:pPr marL="67945" marR="0">
                        <a:spcBef>
                          <a:spcPts val="35"/>
                        </a:spcBef>
                        <a:spcAft>
                          <a:spcPts val="0"/>
                        </a:spcAft>
                      </a:pPr>
                      <a:r>
                        <a:rPr lang="en-US" sz="1200" b="1">
                          <a:effectLst/>
                        </a:rPr>
                        <a:t>Numeric</a:t>
                      </a:r>
                      <a:endParaRPr lang="en-US" sz="1200" b="1">
                        <a:effectLst/>
                        <a:latin typeface="Georgia"/>
                        <a:ea typeface="Georgia"/>
                        <a:cs typeface="Georgia"/>
                      </a:endParaRPr>
                    </a:p>
                  </a:txBody>
                  <a:tcPr marL="0" marR="0" marT="0" marB="0"/>
                </a:tc>
                <a:tc>
                  <a:txBody>
                    <a:bodyPr/>
                    <a:lstStyle/>
                    <a:p>
                      <a:pPr marL="67945" marR="0">
                        <a:spcBef>
                          <a:spcPts val="35"/>
                        </a:spcBef>
                        <a:spcAft>
                          <a:spcPts val="0"/>
                        </a:spcAft>
                      </a:pPr>
                      <a:r>
                        <a:rPr lang="en-US" sz="1200" b="1" dirty="0">
                          <a:effectLst/>
                        </a:rPr>
                        <a:t>Normalized height of an </a:t>
                      </a:r>
                      <a:r>
                        <a:rPr lang="en-US" sz="1200" b="1" dirty="0" smtClean="0">
                          <a:effectLst/>
                        </a:rPr>
                        <a:t>applicant</a:t>
                      </a:r>
                      <a:endParaRPr lang="en-US" sz="1200" b="1" dirty="0">
                        <a:effectLst/>
                        <a:latin typeface="Georgia"/>
                        <a:ea typeface="Georgia"/>
                        <a:cs typeface="Georgia"/>
                      </a:endParaRPr>
                    </a:p>
                  </a:txBody>
                  <a:tcPr marL="0" marR="0" marT="0" marB="0"/>
                </a:tc>
              </a:tr>
              <a:tr h="489393">
                <a:tc>
                  <a:txBody>
                    <a:bodyPr/>
                    <a:lstStyle/>
                    <a:p>
                      <a:pPr marL="67945" marR="0">
                        <a:spcBef>
                          <a:spcPts val="35"/>
                        </a:spcBef>
                        <a:spcAft>
                          <a:spcPts val="0"/>
                        </a:spcAft>
                      </a:pPr>
                      <a:r>
                        <a:rPr lang="en-US" sz="1200" b="1">
                          <a:effectLst/>
                        </a:rPr>
                        <a:t>Weight (Wt)</a:t>
                      </a:r>
                      <a:endParaRPr lang="en-US" sz="1200" b="1">
                        <a:effectLst/>
                        <a:latin typeface="Georgia"/>
                        <a:ea typeface="Georgia"/>
                        <a:cs typeface="Georgia"/>
                      </a:endParaRPr>
                    </a:p>
                  </a:txBody>
                  <a:tcPr marL="0" marR="0" marT="0" marB="0"/>
                </a:tc>
                <a:tc>
                  <a:txBody>
                    <a:bodyPr/>
                    <a:lstStyle/>
                    <a:p>
                      <a:pPr marL="67945" marR="0">
                        <a:spcBef>
                          <a:spcPts val="35"/>
                        </a:spcBef>
                        <a:spcAft>
                          <a:spcPts val="0"/>
                        </a:spcAft>
                      </a:pPr>
                      <a:r>
                        <a:rPr lang="en-US" sz="1200" b="1">
                          <a:effectLst/>
                        </a:rPr>
                        <a:t>Numeric</a:t>
                      </a:r>
                      <a:endParaRPr lang="en-US" sz="1200" b="1">
                        <a:effectLst/>
                        <a:latin typeface="Georgia"/>
                        <a:ea typeface="Georgia"/>
                        <a:cs typeface="Georgia"/>
                      </a:endParaRPr>
                    </a:p>
                  </a:txBody>
                  <a:tcPr marL="0" marR="0" marT="0" marB="0"/>
                </a:tc>
                <a:tc>
                  <a:txBody>
                    <a:bodyPr/>
                    <a:lstStyle/>
                    <a:p>
                      <a:pPr marL="67945" marR="0">
                        <a:spcBef>
                          <a:spcPts val="35"/>
                        </a:spcBef>
                        <a:spcAft>
                          <a:spcPts val="0"/>
                        </a:spcAft>
                      </a:pPr>
                      <a:r>
                        <a:rPr lang="en-US" sz="1200" b="1" dirty="0">
                          <a:effectLst/>
                        </a:rPr>
                        <a:t>Normalized weight of an applicant</a:t>
                      </a:r>
                      <a:endParaRPr lang="en-US" sz="1200" b="1" dirty="0">
                        <a:effectLst/>
                        <a:latin typeface="Georgia"/>
                        <a:ea typeface="Georgia"/>
                        <a:cs typeface="Georgia"/>
                      </a:endParaRPr>
                    </a:p>
                  </a:txBody>
                  <a:tcPr marL="0" marR="0" marT="0" marB="0"/>
                </a:tc>
              </a:tr>
              <a:tr h="491485">
                <a:tc>
                  <a:txBody>
                    <a:bodyPr/>
                    <a:lstStyle/>
                    <a:p>
                      <a:pPr marL="67945" marR="0">
                        <a:spcBef>
                          <a:spcPts val="50"/>
                        </a:spcBef>
                        <a:spcAft>
                          <a:spcPts val="0"/>
                        </a:spcAft>
                      </a:pPr>
                      <a:r>
                        <a:rPr lang="en-US" sz="1200" b="1">
                          <a:effectLst/>
                        </a:rPr>
                        <a:t>BMI</a:t>
                      </a:r>
                      <a:endParaRPr lang="en-US" sz="1200" b="1">
                        <a:effectLst/>
                        <a:latin typeface="Georgia"/>
                        <a:ea typeface="Georgia"/>
                        <a:cs typeface="Georgia"/>
                      </a:endParaRPr>
                    </a:p>
                  </a:txBody>
                  <a:tcPr marL="0" marR="0" marT="0" marB="0"/>
                </a:tc>
                <a:tc>
                  <a:txBody>
                    <a:bodyPr/>
                    <a:lstStyle/>
                    <a:p>
                      <a:pPr marL="67945" marR="0">
                        <a:spcBef>
                          <a:spcPts val="50"/>
                        </a:spcBef>
                        <a:spcAft>
                          <a:spcPts val="0"/>
                        </a:spcAft>
                      </a:pPr>
                      <a:r>
                        <a:rPr lang="en-US" sz="1200" b="1">
                          <a:effectLst/>
                        </a:rPr>
                        <a:t>Numeric</a:t>
                      </a:r>
                      <a:endParaRPr lang="en-US" sz="1200" b="1">
                        <a:effectLst/>
                        <a:latin typeface="Georgia"/>
                        <a:ea typeface="Georgia"/>
                        <a:cs typeface="Georgia"/>
                      </a:endParaRPr>
                    </a:p>
                  </a:txBody>
                  <a:tcPr marL="0" marR="0" marT="0" marB="0"/>
                </a:tc>
                <a:tc>
                  <a:txBody>
                    <a:bodyPr/>
                    <a:lstStyle/>
                    <a:p>
                      <a:pPr marL="100965" marR="0">
                        <a:spcBef>
                          <a:spcPts val="50"/>
                        </a:spcBef>
                        <a:spcAft>
                          <a:spcPts val="0"/>
                        </a:spcAft>
                      </a:pPr>
                      <a:r>
                        <a:rPr lang="en-US" sz="1200" b="1" dirty="0">
                          <a:effectLst/>
                        </a:rPr>
                        <a:t>Normalized Body Mass Index of an applicant</a:t>
                      </a:r>
                      <a:endParaRPr lang="en-US" sz="1200" b="1" dirty="0">
                        <a:effectLst/>
                        <a:latin typeface="Georgia"/>
                        <a:ea typeface="Georgia"/>
                        <a:cs typeface="Georgia"/>
                      </a:endParaRPr>
                    </a:p>
                  </a:txBody>
                  <a:tcPr marL="0" marR="0" marT="0" marB="0"/>
                </a:tc>
              </a:tr>
              <a:tr h="491485">
                <a:tc>
                  <a:txBody>
                    <a:bodyPr/>
                    <a:lstStyle/>
                    <a:p>
                      <a:pPr marL="67945" marR="0">
                        <a:spcBef>
                          <a:spcPts val="50"/>
                        </a:spcBef>
                        <a:spcAft>
                          <a:spcPts val="0"/>
                        </a:spcAft>
                      </a:pPr>
                      <a:r>
                        <a:rPr lang="en-US" sz="1200" b="1">
                          <a:effectLst/>
                        </a:rPr>
                        <a:t>Employment_Info_1-6</a:t>
                      </a:r>
                      <a:endParaRPr lang="en-US" sz="1200" b="1">
                        <a:effectLst/>
                        <a:latin typeface="Georgia"/>
                        <a:ea typeface="Georgia"/>
                        <a:cs typeface="Georgia"/>
                      </a:endParaRPr>
                    </a:p>
                  </a:txBody>
                  <a:tcPr marL="0" marR="0" marT="0" marB="0"/>
                </a:tc>
                <a:tc>
                  <a:txBody>
                    <a:bodyPr/>
                    <a:lstStyle/>
                    <a:p>
                      <a:pPr marL="67945" marR="0">
                        <a:spcBef>
                          <a:spcPts val="50"/>
                        </a:spcBef>
                        <a:spcAft>
                          <a:spcPts val="0"/>
                        </a:spcAft>
                      </a:pPr>
                      <a:r>
                        <a:rPr lang="en-US" sz="1200" b="1">
                          <a:effectLst/>
                        </a:rPr>
                        <a:t>Numeric</a:t>
                      </a:r>
                      <a:endParaRPr lang="en-US" sz="1200" b="1">
                        <a:effectLst/>
                        <a:latin typeface="Georgia"/>
                        <a:ea typeface="Georgia"/>
                        <a:cs typeface="Georgia"/>
                      </a:endParaRPr>
                    </a:p>
                  </a:txBody>
                  <a:tcPr marL="0" marR="0" marT="0" marB="0"/>
                </a:tc>
                <a:tc>
                  <a:txBody>
                    <a:bodyPr/>
                    <a:lstStyle/>
                    <a:p>
                      <a:pPr marL="67945" marR="57785">
                        <a:lnSpc>
                          <a:spcPct val="102000"/>
                        </a:lnSpc>
                        <a:spcBef>
                          <a:spcPts val="50"/>
                        </a:spcBef>
                        <a:spcAft>
                          <a:spcPts val="0"/>
                        </a:spcAft>
                      </a:pPr>
                      <a:r>
                        <a:rPr lang="en-US" sz="1200" b="1" dirty="0">
                          <a:effectLst/>
                        </a:rPr>
                        <a:t>6</a:t>
                      </a:r>
                      <a:r>
                        <a:rPr lang="en-US" sz="1200" b="1" spc="-155" dirty="0">
                          <a:effectLst/>
                        </a:rPr>
                        <a:t> </a:t>
                      </a:r>
                      <a:r>
                        <a:rPr lang="en-US" sz="1200" b="1" dirty="0">
                          <a:effectLst/>
                        </a:rPr>
                        <a:t>normalized</a:t>
                      </a:r>
                      <a:r>
                        <a:rPr lang="en-US" sz="1200" b="1" spc="-150" dirty="0">
                          <a:effectLst/>
                        </a:rPr>
                        <a:t> </a:t>
                      </a:r>
                      <a:r>
                        <a:rPr lang="en-US" sz="1200" b="1" dirty="0">
                          <a:effectLst/>
                        </a:rPr>
                        <a:t>attributes</a:t>
                      </a:r>
                      <a:r>
                        <a:rPr lang="en-US" sz="1200" b="1" spc="-155" dirty="0">
                          <a:effectLst/>
                        </a:rPr>
                        <a:t> </a:t>
                      </a:r>
                      <a:r>
                        <a:rPr lang="en-US" sz="1200" b="1" dirty="0">
                          <a:effectLst/>
                        </a:rPr>
                        <a:t>concerning</a:t>
                      </a:r>
                      <a:r>
                        <a:rPr lang="en-US" sz="1200" b="1" spc="-155" dirty="0">
                          <a:effectLst/>
                        </a:rPr>
                        <a:t> </a:t>
                      </a:r>
                      <a:r>
                        <a:rPr lang="en-US" sz="1200" b="1" dirty="0">
                          <a:effectLst/>
                        </a:rPr>
                        <a:t>employment history of an</a:t>
                      </a:r>
                      <a:r>
                        <a:rPr lang="en-US" sz="1200" b="1" spc="-110" dirty="0">
                          <a:effectLst/>
                        </a:rPr>
                        <a:t> </a:t>
                      </a:r>
                      <a:r>
                        <a:rPr lang="en-US" sz="1200" b="1" dirty="0">
                          <a:effectLst/>
                        </a:rPr>
                        <a:t>applicant</a:t>
                      </a:r>
                      <a:endParaRPr lang="en-US" sz="1200" b="1" dirty="0">
                        <a:effectLst/>
                        <a:latin typeface="Georgia"/>
                        <a:ea typeface="Georgia"/>
                        <a:cs typeface="Georgia"/>
                      </a:endParaRPr>
                    </a:p>
                  </a:txBody>
                  <a:tcPr marL="0" marR="0" marT="0" marB="0"/>
                </a:tc>
              </a:tr>
              <a:tr h="491485">
                <a:tc>
                  <a:txBody>
                    <a:bodyPr/>
                    <a:lstStyle/>
                    <a:p>
                      <a:pPr marL="67945" marR="0">
                        <a:spcBef>
                          <a:spcPts val="35"/>
                        </a:spcBef>
                        <a:spcAft>
                          <a:spcPts val="0"/>
                        </a:spcAft>
                      </a:pPr>
                      <a:r>
                        <a:rPr lang="en-US" sz="1200" b="1">
                          <a:effectLst/>
                        </a:rPr>
                        <a:t>InsuredInfo_1-7</a:t>
                      </a:r>
                      <a:endParaRPr lang="en-US" sz="1200" b="1">
                        <a:effectLst/>
                        <a:latin typeface="Georgia"/>
                        <a:ea typeface="Georgia"/>
                        <a:cs typeface="Georgia"/>
                      </a:endParaRPr>
                    </a:p>
                  </a:txBody>
                  <a:tcPr marL="0" marR="0" marT="0" marB="0"/>
                </a:tc>
                <a:tc>
                  <a:txBody>
                    <a:bodyPr/>
                    <a:lstStyle/>
                    <a:p>
                      <a:pPr marL="67945" marR="0">
                        <a:spcBef>
                          <a:spcPts val="35"/>
                        </a:spcBef>
                        <a:spcAft>
                          <a:spcPts val="0"/>
                        </a:spcAft>
                      </a:pPr>
                      <a:r>
                        <a:rPr lang="en-US" sz="1200" b="1">
                          <a:effectLst/>
                        </a:rPr>
                        <a:t>Numeric</a:t>
                      </a:r>
                      <a:endParaRPr lang="en-US" sz="1200" b="1">
                        <a:effectLst/>
                        <a:latin typeface="Georgia"/>
                        <a:ea typeface="Georgia"/>
                        <a:cs typeface="Georgia"/>
                      </a:endParaRPr>
                    </a:p>
                  </a:txBody>
                  <a:tcPr marL="0" marR="0" marT="0" marB="0"/>
                </a:tc>
                <a:tc>
                  <a:txBody>
                    <a:bodyPr/>
                    <a:lstStyle/>
                    <a:p>
                      <a:pPr marL="67945" marR="0">
                        <a:lnSpc>
                          <a:spcPct val="103000"/>
                        </a:lnSpc>
                        <a:spcBef>
                          <a:spcPts val="35"/>
                        </a:spcBef>
                        <a:spcAft>
                          <a:spcPts val="0"/>
                        </a:spcAft>
                      </a:pPr>
                      <a:r>
                        <a:rPr lang="en-US" sz="1200" b="1" dirty="0">
                          <a:effectLst/>
                        </a:rPr>
                        <a:t>6 normalized attributes offering information about an applicant</a:t>
                      </a:r>
                      <a:endParaRPr lang="en-US" sz="1200" b="1" dirty="0">
                        <a:effectLst/>
                        <a:latin typeface="Georgia"/>
                        <a:ea typeface="Georgia"/>
                        <a:cs typeface="Georgia"/>
                      </a:endParaRPr>
                    </a:p>
                  </a:txBody>
                  <a:tcPr marL="0" marR="0" marT="0" marB="0"/>
                </a:tc>
              </a:tr>
              <a:tr h="637500">
                <a:tc>
                  <a:txBody>
                    <a:bodyPr/>
                    <a:lstStyle/>
                    <a:p>
                      <a:pPr marL="67945" marR="0">
                        <a:spcBef>
                          <a:spcPts val="35"/>
                        </a:spcBef>
                        <a:spcAft>
                          <a:spcPts val="0"/>
                        </a:spcAft>
                      </a:pPr>
                      <a:r>
                        <a:rPr lang="en-US" sz="1200" b="1">
                          <a:effectLst/>
                        </a:rPr>
                        <a:t>Insurance_History_1-9</a:t>
                      </a:r>
                      <a:endParaRPr lang="en-US" sz="1200" b="1">
                        <a:effectLst/>
                        <a:latin typeface="Georgia"/>
                        <a:ea typeface="Georgia"/>
                        <a:cs typeface="Georgia"/>
                      </a:endParaRPr>
                    </a:p>
                  </a:txBody>
                  <a:tcPr marL="0" marR="0" marT="0" marB="0"/>
                </a:tc>
                <a:tc>
                  <a:txBody>
                    <a:bodyPr/>
                    <a:lstStyle/>
                    <a:p>
                      <a:pPr marL="67945" marR="0">
                        <a:spcBef>
                          <a:spcPts val="35"/>
                        </a:spcBef>
                        <a:spcAft>
                          <a:spcPts val="0"/>
                        </a:spcAft>
                      </a:pPr>
                      <a:r>
                        <a:rPr lang="en-US" sz="1200" b="1">
                          <a:effectLst/>
                        </a:rPr>
                        <a:t>Numeric</a:t>
                      </a:r>
                      <a:endParaRPr lang="en-US" sz="1200" b="1">
                        <a:effectLst/>
                        <a:latin typeface="Georgia"/>
                        <a:ea typeface="Georgia"/>
                        <a:cs typeface="Georgia"/>
                      </a:endParaRPr>
                    </a:p>
                  </a:txBody>
                  <a:tcPr marL="0" marR="0" marT="0" marB="0"/>
                </a:tc>
                <a:tc>
                  <a:txBody>
                    <a:bodyPr/>
                    <a:lstStyle/>
                    <a:p>
                      <a:pPr marL="67945" marR="0">
                        <a:spcBef>
                          <a:spcPts val="35"/>
                        </a:spcBef>
                        <a:spcAft>
                          <a:spcPts val="0"/>
                        </a:spcAft>
                      </a:pPr>
                      <a:r>
                        <a:rPr lang="en-US" sz="1200" b="1" dirty="0">
                          <a:effectLst/>
                        </a:rPr>
                        <a:t>9</a:t>
                      </a:r>
                      <a:r>
                        <a:rPr lang="en-US" sz="1200" b="1" spc="-100" dirty="0">
                          <a:effectLst/>
                        </a:rPr>
                        <a:t> </a:t>
                      </a:r>
                      <a:r>
                        <a:rPr lang="en-US" sz="1200" b="1" dirty="0">
                          <a:effectLst/>
                        </a:rPr>
                        <a:t>normalized</a:t>
                      </a:r>
                      <a:r>
                        <a:rPr lang="en-US" sz="1200" b="1" spc="-95" dirty="0">
                          <a:effectLst/>
                        </a:rPr>
                        <a:t> </a:t>
                      </a:r>
                      <a:r>
                        <a:rPr lang="en-US" sz="1200" b="1" dirty="0">
                          <a:effectLst/>
                        </a:rPr>
                        <a:t>attributes</a:t>
                      </a:r>
                      <a:r>
                        <a:rPr lang="en-US" sz="1200" b="1" spc="-95" dirty="0">
                          <a:effectLst/>
                        </a:rPr>
                        <a:t> </a:t>
                      </a:r>
                      <a:r>
                        <a:rPr lang="en-US" sz="1200" b="1" dirty="0">
                          <a:effectLst/>
                        </a:rPr>
                        <a:t>relating</a:t>
                      </a:r>
                      <a:r>
                        <a:rPr lang="en-US" sz="1200" b="1" spc="-100" dirty="0">
                          <a:effectLst/>
                        </a:rPr>
                        <a:t> </a:t>
                      </a:r>
                      <a:r>
                        <a:rPr lang="en-US" sz="1200" b="1" dirty="0">
                          <a:effectLst/>
                        </a:rPr>
                        <a:t>to</a:t>
                      </a:r>
                      <a:r>
                        <a:rPr lang="en-US" sz="1200" b="1" spc="-95" dirty="0">
                          <a:effectLst/>
                        </a:rPr>
                        <a:t> </a:t>
                      </a:r>
                      <a:r>
                        <a:rPr lang="en-US" sz="1200" b="1" dirty="0">
                          <a:effectLst/>
                        </a:rPr>
                        <a:t>the</a:t>
                      </a:r>
                      <a:r>
                        <a:rPr lang="en-US" sz="1200" b="1" spc="-90" dirty="0">
                          <a:effectLst/>
                        </a:rPr>
                        <a:t> </a:t>
                      </a:r>
                      <a:r>
                        <a:rPr lang="en-US" sz="1200" b="1" dirty="0">
                          <a:effectLst/>
                        </a:rPr>
                        <a:t>insurance</a:t>
                      </a:r>
                    </a:p>
                    <a:p>
                      <a:pPr marL="67945" marR="61595">
                        <a:lnSpc>
                          <a:spcPts val="1400"/>
                        </a:lnSpc>
                        <a:spcBef>
                          <a:spcPts val="20"/>
                        </a:spcBef>
                        <a:spcAft>
                          <a:spcPts val="0"/>
                        </a:spcAft>
                        <a:tabLst>
                          <a:tab pos="1744345" algn="l"/>
                          <a:tab pos="3083560" algn="l"/>
                        </a:tabLst>
                      </a:pPr>
                      <a:r>
                        <a:rPr lang="en-US" sz="1200" b="1" dirty="0">
                          <a:effectLst/>
                        </a:rPr>
                        <a:t>history	of	an applicant</a:t>
                      </a:r>
                      <a:endParaRPr lang="en-US" sz="1200" b="1" dirty="0">
                        <a:effectLst/>
                        <a:latin typeface="Georgia"/>
                        <a:ea typeface="Georgia"/>
                        <a:cs typeface="Georgia"/>
                      </a:endParaRPr>
                    </a:p>
                  </a:txBody>
                  <a:tcPr marL="0" marR="0" marT="0" marB="0"/>
                </a:tc>
              </a:tr>
              <a:tr h="649528">
                <a:tc>
                  <a:txBody>
                    <a:bodyPr/>
                    <a:lstStyle/>
                    <a:p>
                      <a:pPr marL="67945" marR="0">
                        <a:spcBef>
                          <a:spcPts val="35"/>
                        </a:spcBef>
                        <a:spcAft>
                          <a:spcPts val="0"/>
                        </a:spcAft>
                      </a:pPr>
                      <a:r>
                        <a:rPr lang="en-US" sz="1200" b="1">
                          <a:effectLst/>
                        </a:rPr>
                        <a:t>Family_Hist_1-5</a:t>
                      </a:r>
                      <a:endParaRPr lang="en-US" sz="1200" b="1">
                        <a:effectLst/>
                        <a:latin typeface="Georgia"/>
                        <a:ea typeface="Georgia"/>
                        <a:cs typeface="Georgia"/>
                      </a:endParaRPr>
                    </a:p>
                  </a:txBody>
                  <a:tcPr marL="0" marR="0" marT="0" marB="0"/>
                </a:tc>
                <a:tc>
                  <a:txBody>
                    <a:bodyPr/>
                    <a:lstStyle/>
                    <a:p>
                      <a:pPr marL="67945" marR="0">
                        <a:spcBef>
                          <a:spcPts val="35"/>
                        </a:spcBef>
                        <a:spcAft>
                          <a:spcPts val="0"/>
                        </a:spcAft>
                      </a:pPr>
                      <a:r>
                        <a:rPr lang="en-US" sz="1200" b="1">
                          <a:effectLst/>
                        </a:rPr>
                        <a:t>Numeric</a:t>
                      </a:r>
                      <a:endParaRPr lang="en-US" sz="1200" b="1">
                        <a:effectLst/>
                        <a:latin typeface="Georgia"/>
                        <a:ea typeface="Georgia"/>
                        <a:cs typeface="Georgia"/>
                      </a:endParaRPr>
                    </a:p>
                  </a:txBody>
                  <a:tcPr marL="0" marR="0" marT="0" marB="0"/>
                </a:tc>
                <a:tc>
                  <a:txBody>
                    <a:bodyPr/>
                    <a:lstStyle/>
                    <a:p>
                      <a:pPr marL="67945" marR="0">
                        <a:spcBef>
                          <a:spcPts val="35"/>
                        </a:spcBef>
                        <a:spcAft>
                          <a:spcPts val="0"/>
                        </a:spcAft>
                      </a:pPr>
                      <a:r>
                        <a:rPr lang="en-US" sz="1200" b="1" dirty="0">
                          <a:effectLst/>
                        </a:rPr>
                        <a:t>5 normalized attributes related to an applicant’s</a:t>
                      </a:r>
                    </a:p>
                    <a:p>
                      <a:pPr marL="67945" marR="0">
                        <a:spcBef>
                          <a:spcPts val="45"/>
                        </a:spcBef>
                        <a:spcAft>
                          <a:spcPts val="0"/>
                        </a:spcAft>
                      </a:pPr>
                      <a:r>
                        <a:rPr lang="en-US" sz="1200" b="1" dirty="0">
                          <a:effectLst/>
                        </a:rPr>
                        <a:t>family history</a:t>
                      </a:r>
                      <a:endParaRPr lang="en-US" sz="1200" b="1" dirty="0">
                        <a:effectLst/>
                        <a:latin typeface="Georgia"/>
                        <a:ea typeface="Georgia"/>
                        <a:cs typeface="Georgia"/>
                      </a:endParaRPr>
                    </a:p>
                  </a:txBody>
                  <a:tcPr marL="0" marR="0" marT="0" marB="0"/>
                </a:tc>
              </a:tr>
              <a:tr h="491485">
                <a:tc>
                  <a:txBody>
                    <a:bodyPr/>
                    <a:lstStyle/>
                    <a:p>
                      <a:pPr marL="67945" marR="0">
                        <a:spcBef>
                          <a:spcPts val="35"/>
                        </a:spcBef>
                        <a:spcAft>
                          <a:spcPts val="0"/>
                        </a:spcAft>
                      </a:pPr>
                      <a:r>
                        <a:rPr lang="en-US" sz="1200" b="1">
                          <a:effectLst/>
                        </a:rPr>
                        <a:t>Medical_History_1-41</a:t>
                      </a:r>
                      <a:endParaRPr lang="en-US" sz="1200" b="1">
                        <a:effectLst/>
                        <a:latin typeface="Georgia"/>
                        <a:ea typeface="Georgia"/>
                        <a:cs typeface="Georgia"/>
                      </a:endParaRPr>
                    </a:p>
                  </a:txBody>
                  <a:tcPr marL="0" marR="0" marT="0" marB="0"/>
                </a:tc>
                <a:tc>
                  <a:txBody>
                    <a:bodyPr/>
                    <a:lstStyle/>
                    <a:p>
                      <a:pPr marL="67945" marR="0">
                        <a:spcBef>
                          <a:spcPts val="35"/>
                        </a:spcBef>
                        <a:spcAft>
                          <a:spcPts val="0"/>
                        </a:spcAft>
                      </a:pPr>
                      <a:r>
                        <a:rPr lang="en-US" sz="1200" b="1">
                          <a:effectLst/>
                        </a:rPr>
                        <a:t>Numeric</a:t>
                      </a:r>
                      <a:endParaRPr lang="en-US" sz="1200" b="1">
                        <a:effectLst/>
                        <a:latin typeface="Georgia"/>
                        <a:ea typeface="Georgia"/>
                        <a:cs typeface="Georgia"/>
                      </a:endParaRPr>
                    </a:p>
                  </a:txBody>
                  <a:tcPr marL="0" marR="0" marT="0" marB="0"/>
                </a:tc>
                <a:tc>
                  <a:txBody>
                    <a:bodyPr/>
                    <a:lstStyle/>
                    <a:p>
                      <a:pPr marL="67945" marR="0">
                        <a:spcBef>
                          <a:spcPts val="35"/>
                        </a:spcBef>
                        <a:spcAft>
                          <a:spcPts val="0"/>
                        </a:spcAft>
                      </a:pPr>
                      <a:r>
                        <a:rPr lang="en-US" sz="1200" b="1" dirty="0">
                          <a:effectLst/>
                        </a:rPr>
                        <a:t>41 normalized variables providing information</a:t>
                      </a:r>
                    </a:p>
                    <a:p>
                      <a:pPr marL="67945" marR="0">
                        <a:spcBef>
                          <a:spcPts val="40"/>
                        </a:spcBef>
                        <a:spcAft>
                          <a:spcPts val="0"/>
                        </a:spcAft>
                      </a:pPr>
                      <a:r>
                        <a:rPr lang="en-US" sz="1200" b="1" dirty="0">
                          <a:effectLst/>
                        </a:rPr>
                        <a:t>on an applicant’s medical history</a:t>
                      </a:r>
                      <a:endParaRPr lang="en-US" sz="1200" b="1" dirty="0">
                        <a:effectLst/>
                        <a:latin typeface="Georgia"/>
                        <a:ea typeface="Georgia"/>
                        <a:cs typeface="Georgia"/>
                      </a:endParaRPr>
                    </a:p>
                  </a:txBody>
                  <a:tcPr marL="0" marR="0" marT="0" marB="0"/>
                </a:tc>
              </a:tr>
            </a:tbl>
          </a:graphicData>
        </a:graphic>
      </p:graphicFrame>
    </p:spTree>
    <p:extLst>
      <p:ext uri="{BB962C8B-B14F-4D97-AF65-F5344CB8AC3E}">
        <p14:creationId xmlns:p14="http://schemas.microsoft.com/office/powerpoint/2010/main" val="2754194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About Dataset</a:t>
            </a:r>
            <a:endParaRPr lang="en-US" b="1" u="sng" dirty="0"/>
          </a:p>
        </p:txBody>
      </p:sp>
      <p:sp>
        <p:nvSpPr>
          <p:cNvPr id="3" name="Content Placeholder 2"/>
          <p:cNvSpPr>
            <a:spLocks noGrp="1"/>
          </p:cNvSpPr>
          <p:nvPr>
            <p:ph idx="1"/>
          </p:nvPr>
        </p:nvSpPr>
        <p:spPr/>
        <p:txBody>
          <a:bodyPr>
            <a:normAutofit/>
          </a:bodyPr>
          <a:lstStyle/>
          <a:p>
            <a:r>
              <a:rPr lang="en-US" sz="1800" dirty="0"/>
              <a:t>The data set consists of 59,381 applications with 128 attributes, which describe the characteristics of life insurance applicants</a:t>
            </a:r>
            <a:r>
              <a:rPr lang="en-US" sz="1800" dirty="0" smtClean="0"/>
              <a:t>.</a:t>
            </a:r>
          </a:p>
          <a:p>
            <a:endParaRPr lang="en-US" sz="1800" dirty="0"/>
          </a:p>
          <a:p>
            <a:endParaRPr lang="en-US" sz="1800" dirty="0" smtClean="0"/>
          </a:p>
          <a:p>
            <a:pPr marL="0" indent="0">
              <a:buNone/>
            </a:pPr>
            <a:endParaRPr lang="en-US" sz="1800" dirty="0" smtClean="0"/>
          </a:p>
          <a:p>
            <a:r>
              <a:rPr lang="en-US" sz="1800" dirty="0"/>
              <a:t>The task is to predict the "Response" variable for each Id in the test set. "Response" is an ordinal measure of risk that has 8 levels.</a:t>
            </a:r>
          </a:p>
        </p:txBody>
      </p:sp>
    </p:spTree>
    <p:extLst>
      <p:ext uri="{BB962C8B-B14F-4D97-AF65-F5344CB8AC3E}">
        <p14:creationId xmlns:p14="http://schemas.microsoft.com/office/powerpoint/2010/main" val="3007539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Data Challenges</a:t>
            </a:r>
            <a:endParaRPr lang="en-US" b="1" u="sng" dirty="0"/>
          </a:p>
        </p:txBody>
      </p:sp>
      <p:sp>
        <p:nvSpPr>
          <p:cNvPr id="3" name="Content Placeholder 2"/>
          <p:cNvSpPr>
            <a:spLocks noGrp="1"/>
          </p:cNvSpPr>
          <p:nvPr>
            <p:ph idx="1"/>
          </p:nvPr>
        </p:nvSpPr>
        <p:spPr/>
        <p:txBody>
          <a:bodyPr>
            <a:normAutofit/>
          </a:bodyPr>
          <a:lstStyle/>
          <a:p>
            <a:pPr marL="0" indent="0">
              <a:buNone/>
            </a:pPr>
            <a:r>
              <a:rPr lang="en-US" sz="1800" dirty="0" smtClean="0"/>
              <a:t>The data source doesn't provide a detailed overview of the column description ,so it is difficult to generate any concrete inferences/insights.</a:t>
            </a:r>
          </a:p>
          <a:p>
            <a:pPr marL="0" indent="0">
              <a:buNone/>
            </a:pPr>
            <a:endParaRPr lang="en-US" sz="1800" dirty="0"/>
          </a:p>
          <a:p>
            <a:pPr marL="0" indent="0">
              <a:buNone/>
            </a:pPr>
            <a:r>
              <a:rPr lang="en-US" sz="1800" dirty="0" smtClean="0"/>
              <a:t>The column description that we’ve provided in the report is based on general idea derived from life insurance terminology.</a:t>
            </a:r>
          </a:p>
          <a:p>
            <a:pPr marL="0" indent="0">
              <a:buNone/>
            </a:pPr>
            <a:endParaRPr lang="en-US" sz="1800" dirty="0"/>
          </a:p>
          <a:p>
            <a:pPr marL="0" indent="0">
              <a:buNone/>
            </a:pPr>
            <a:r>
              <a:rPr lang="en-US" sz="1800" dirty="0" smtClean="0"/>
              <a:t> </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694028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652462"/>
          </a:xfrm>
        </p:spPr>
        <p:txBody>
          <a:bodyPr>
            <a:noAutofit/>
          </a:bodyPr>
          <a:lstStyle/>
          <a:p>
            <a:r>
              <a:rPr lang="en-US" sz="3600" b="1" u="sng" dirty="0" smtClean="0"/>
              <a:t>Exploratory Data Analysis(EDA)</a:t>
            </a:r>
            <a:endParaRPr lang="en-US" sz="3600" b="1" u="sng" dirty="0"/>
          </a:p>
        </p:txBody>
      </p:sp>
      <p:pic>
        <p:nvPicPr>
          <p:cNvPr id="4" name="Content Placeholder 3"/>
          <p:cNvPicPr>
            <a:picLocks noGrp="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914400" y="1143000"/>
            <a:ext cx="7467600" cy="1775619"/>
          </a:xfrm>
          <a:prstGeom prst="rect">
            <a:avLst/>
          </a:prstGeom>
        </p:spPr>
      </p:pic>
      <p:pic>
        <p:nvPicPr>
          <p:cNvPr id="5" name="image8.png"/>
          <p:cNvPicPr/>
          <p:nvPr/>
        </p:nvPicPr>
        <p:blipFill>
          <a:blip r:embed="rId4" cstate="print"/>
          <a:stretch>
            <a:fillRect/>
          </a:stretch>
        </p:blipFill>
        <p:spPr>
          <a:xfrm>
            <a:off x="459179" y="3757551"/>
            <a:ext cx="4486125" cy="2057400"/>
          </a:xfrm>
          <a:prstGeom prst="rect">
            <a:avLst/>
          </a:prstGeom>
        </p:spPr>
      </p:pic>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498273"/>
            <a:ext cx="3710818" cy="2575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209800" y="6022873"/>
            <a:ext cx="1828800" cy="381000"/>
          </a:xfrm>
          <a:prstGeom prst="rect">
            <a:avLst/>
          </a:prstGeom>
          <a:noFill/>
        </p:spPr>
        <p:txBody>
          <a:bodyPr wrap="square" rtlCol="0">
            <a:spAutoFit/>
          </a:bodyPr>
          <a:lstStyle/>
          <a:p>
            <a:r>
              <a:rPr lang="en-US" dirty="0" smtClean="0"/>
              <a:t>Response</a:t>
            </a:r>
            <a:endParaRPr lang="en-US" dirty="0"/>
          </a:p>
        </p:txBody>
      </p:sp>
      <p:sp>
        <p:nvSpPr>
          <p:cNvPr id="8" name="Rectangle 7"/>
          <p:cNvSpPr/>
          <p:nvPr/>
        </p:nvSpPr>
        <p:spPr>
          <a:xfrm>
            <a:off x="6496251" y="6009018"/>
            <a:ext cx="564578" cy="369332"/>
          </a:xfrm>
          <a:prstGeom prst="rect">
            <a:avLst/>
          </a:prstGeom>
        </p:spPr>
        <p:txBody>
          <a:bodyPr wrap="none">
            <a:spAutoFit/>
          </a:bodyPr>
          <a:lstStyle/>
          <a:p>
            <a:r>
              <a:rPr lang="en-US" dirty="0" smtClean="0"/>
              <a:t>BMI</a:t>
            </a:r>
            <a:endParaRPr lang="en-US" dirty="0"/>
          </a:p>
        </p:txBody>
      </p:sp>
      <p:sp>
        <p:nvSpPr>
          <p:cNvPr id="9" name="Rectangle 8"/>
          <p:cNvSpPr/>
          <p:nvPr/>
        </p:nvSpPr>
        <p:spPr>
          <a:xfrm>
            <a:off x="2474794" y="3128941"/>
            <a:ext cx="4923207" cy="369332"/>
          </a:xfrm>
          <a:prstGeom prst="rect">
            <a:avLst/>
          </a:prstGeom>
        </p:spPr>
        <p:txBody>
          <a:bodyPr wrap="none">
            <a:spAutoFit/>
          </a:bodyPr>
          <a:lstStyle/>
          <a:p>
            <a:r>
              <a:rPr lang="en-US" dirty="0" smtClean="0"/>
              <a:t>Check significance between Response and </a:t>
            </a:r>
            <a:r>
              <a:rPr lang="en-US" dirty="0" err="1" smtClean="0"/>
              <a:t>Ins_Age</a:t>
            </a:r>
            <a:endParaRPr lang="en-US" dirty="0"/>
          </a:p>
        </p:txBody>
      </p:sp>
    </p:spTree>
    <p:extLst>
      <p:ext uri="{BB962C8B-B14F-4D97-AF65-F5344CB8AC3E}">
        <p14:creationId xmlns:p14="http://schemas.microsoft.com/office/powerpoint/2010/main" val="1713731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Check Missing Values</a:t>
            </a:r>
            <a:endParaRPr lang="en-US" b="1" u="sng" dirty="0"/>
          </a:p>
        </p:txBody>
      </p:sp>
      <p:sp>
        <p:nvSpPr>
          <p:cNvPr id="3" name="Content Placeholder 2"/>
          <p:cNvSpPr>
            <a:spLocks noGrp="1"/>
          </p:cNvSpPr>
          <p:nvPr>
            <p:ph idx="1"/>
          </p:nvPr>
        </p:nvSpPr>
        <p:spPr/>
        <p:txBody>
          <a:bodyPr>
            <a:normAutofit/>
          </a:bodyPr>
          <a:lstStyle/>
          <a:p>
            <a:r>
              <a:rPr lang="en-US" sz="1800" dirty="0" smtClean="0"/>
              <a:t>Dropped the columns which have more than 50% missing Values.</a:t>
            </a:r>
          </a:p>
          <a:p>
            <a:r>
              <a:rPr lang="en-US" sz="1800" dirty="0" smtClean="0"/>
              <a:t>Dropped “</a:t>
            </a:r>
            <a:r>
              <a:rPr lang="en-US" sz="1800" b="1" dirty="0" smtClean="0"/>
              <a:t>Id</a:t>
            </a:r>
            <a:r>
              <a:rPr lang="en-US" sz="1800" dirty="0" smtClean="0"/>
              <a:t>” columns as it don’t give any meaningful information.</a:t>
            </a:r>
          </a:p>
          <a:p>
            <a:r>
              <a:rPr lang="en-US" sz="1800" dirty="0" smtClean="0"/>
              <a:t>Using </a:t>
            </a:r>
            <a:r>
              <a:rPr lang="en-US" sz="1800" dirty="0"/>
              <a:t>Backward Elimination method we found below variables to be considered [</a:t>
            </a:r>
            <a:r>
              <a:rPr lang="en-US" sz="1800" b="1" dirty="0"/>
              <a:t>'Product_Info_4', '</a:t>
            </a:r>
            <a:r>
              <a:rPr lang="en-US" sz="1800" b="1" dirty="0" err="1"/>
              <a:t>Ins_Age</a:t>
            </a:r>
            <a:r>
              <a:rPr lang="en-US" sz="1800" b="1" dirty="0"/>
              <a:t>', '</a:t>
            </a:r>
            <a:r>
              <a:rPr lang="en-US" sz="1800" b="1" dirty="0" err="1"/>
              <a:t>Wt</a:t>
            </a:r>
            <a:r>
              <a:rPr lang="en-US" sz="1800" b="1" dirty="0"/>
              <a:t>', 'BMI', 'Employment_Info_1', 'Employment_Info_4', 'Employment_Info_6</a:t>
            </a:r>
            <a:r>
              <a:rPr lang="en-US" sz="1800" b="1" dirty="0" smtClean="0"/>
              <a:t>'</a:t>
            </a:r>
            <a:r>
              <a:rPr lang="en-US" sz="1800" dirty="0" smtClean="0"/>
              <a:t>].</a:t>
            </a:r>
          </a:p>
          <a:p>
            <a:r>
              <a:rPr lang="en-US" sz="1800" dirty="0" smtClean="0"/>
              <a:t>Checked association using </a:t>
            </a:r>
            <a:r>
              <a:rPr lang="en-US" sz="1800" b="1" dirty="0" smtClean="0"/>
              <a:t>ANOVA</a:t>
            </a:r>
            <a:r>
              <a:rPr lang="en-US" sz="1800" dirty="0" smtClean="0"/>
              <a:t> Test to impute null values.</a:t>
            </a:r>
          </a:p>
          <a:p>
            <a:r>
              <a:rPr lang="en-US" sz="1800" dirty="0" smtClean="0"/>
              <a:t>The accuracy score was too low, so we cant use this model.</a:t>
            </a:r>
          </a:p>
          <a:p>
            <a:r>
              <a:rPr lang="en-US" sz="1800" dirty="0" smtClean="0"/>
              <a:t>Impute features with </a:t>
            </a:r>
            <a:r>
              <a:rPr lang="en-US" sz="1800" b="1" dirty="0" smtClean="0"/>
              <a:t>MEDIAN</a:t>
            </a:r>
            <a:r>
              <a:rPr lang="en-US" sz="1800" dirty="0" smtClean="0"/>
              <a:t>.</a:t>
            </a:r>
          </a:p>
          <a:p>
            <a:endParaRPr lang="en-US" sz="1800" dirty="0" smtClean="0"/>
          </a:p>
          <a:p>
            <a:r>
              <a:rPr lang="en-US" sz="1800" dirty="0" smtClean="0"/>
              <a:t>We used </a:t>
            </a:r>
            <a:r>
              <a:rPr lang="en-US" sz="1800" b="1" dirty="0" smtClean="0"/>
              <a:t>CAPPING</a:t>
            </a:r>
            <a:r>
              <a:rPr lang="en-US" sz="1800" dirty="0" smtClean="0"/>
              <a:t> for outlier treatment.</a:t>
            </a:r>
            <a:endParaRPr lang="en-US" sz="1800" dirty="0"/>
          </a:p>
        </p:txBody>
      </p:sp>
    </p:spTree>
    <p:extLst>
      <p:ext uri="{BB962C8B-B14F-4D97-AF65-F5344CB8AC3E}">
        <p14:creationId xmlns:p14="http://schemas.microsoft.com/office/powerpoint/2010/main" val="4146254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Feature Extraction</a:t>
            </a:r>
            <a:endParaRPr lang="en-US" b="1" u="sng" dirty="0"/>
          </a:p>
        </p:txBody>
      </p:sp>
      <p:sp>
        <p:nvSpPr>
          <p:cNvPr id="3" name="Content Placeholder 2"/>
          <p:cNvSpPr>
            <a:spLocks noGrp="1"/>
          </p:cNvSpPr>
          <p:nvPr>
            <p:ph idx="1"/>
          </p:nvPr>
        </p:nvSpPr>
        <p:spPr/>
        <p:txBody>
          <a:bodyPr>
            <a:normAutofit/>
          </a:bodyPr>
          <a:lstStyle/>
          <a:p>
            <a:r>
              <a:rPr lang="en-US" sz="1800" dirty="0"/>
              <a:t>We </a:t>
            </a:r>
            <a:r>
              <a:rPr lang="en-US" sz="1800" dirty="0" smtClean="0"/>
              <a:t>added </a:t>
            </a:r>
            <a:r>
              <a:rPr lang="en-US" sz="1800" dirty="0"/>
              <a:t>all the </a:t>
            </a:r>
            <a:r>
              <a:rPr lang="en-US" sz="1800" dirty="0" smtClean="0"/>
              <a:t>columns from </a:t>
            </a:r>
            <a:r>
              <a:rPr lang="en-US" sz="1800" b="1" dirty="0"/>
              <a:t>Medical_Keyword_1 to </a:t>
            </a:r>
            <a:r>
              <a:rPr lang="en-US" sz="1800" b="1" dirty="0" smtClean="0"/>
              <a:t>48</a:t>
            </a:r>
          </a:p>
          <a:p>
            <a:r>
              <a:rPr lang="en-US" sz="1800" dirty="0"/>
              <a:t>We </a:t>
            </a:r>
            <a:r>
              <a:rPr lang="en-US" sz="1800" dirty="0" smtClean="0"/>
              <a:t>multiplied two </a:t>
            </a:r>
            <a:r>
              <a:rPr lang="en-US" sz="1800" dirty="0"/>
              <a:t>important features </a:t>
            </a:r>
            <a:r>
              <a:rPr lang="en-US" sz="1800" b="1" dirty="0"/>
              <a:t>BMI</a:t>
            </a:r>
            <a:r>
              <a:rPr lang="en-US" sz="1800" dirty="0"/>
              <a:t> and </a:t>
            </a:r>
            <a:r>
              <a:rPr lang="en-US" sz="1800" b="1" dirty="0" err="1"/>
              <a:t>Ins_Age</a:t>
            </a:r>
            <a:r>
              <a:rPr lang="en-US" sz="1800" dirty="0"/>
              <a:t>. M</a:t>
            </a:r>
            <a:r>
              <a:rPr lang="en-US" sz="1800" dirty="0" smtClean="0"/>
              <a:t>ake </a:t>
            </a:r>
            <a:r>
              <a:rPr lang="en-US" sz="1800" dirty="0"/>
              <a:t>them into one </a:t>
            </a:r>
            <a:r>
              <a:rPr lang="en-US" sz="1800" dirty="0" smtClean="0"/>
              <a:t>column.</a:t>
            </a:r>
          </a:p>
          <a:p>
            <a:r>
              <a:rPr lang="en-US" sz="1800" dirty="0"/>
              <a:t>In </a:t>
            </a:r>
            <a:r>
              <a:rPr lang="en-US" sz="1800" b="1" dirty="0"/>
              <a:t>Product_Info-2</a:t>
            </a:r>
            <a:r>
              <a:rPr lang="en-US" sz="1800" dirty="0"/>
              <a:t>, we have a combination of character and numbers in dataset for each row. </a:t>
            </a:r>
            <a:r>
              <a:rPr lang="en-US" sz="1800" dirty="0" smtClean="0"/>
              <a:t>We split </a:t>
            </a:r>
            <a:r>
              <a:rPr lang="en-US" sz="1800" dirty="0"/>
              <a:t>the column into character and digit. Created two columns </a:t>
            </a:r>
            <a:r>
              <a:rPr lang="en-US" sz="1800" b="1" dirty="0" err="1"/>
              <a:t>Product_Info</a:t>
            </a:r>
            <a:r>
              <a:rPr lang="en-US" sz="1800" b="1" dirty="0"/>
              <a:t> _2_char </a:t>
            </a:r>
            <a:r>
              <a:rPr lang="en-US" sz="1800" dirty="0"/>
              <a:t>and </a:t>
            </a:r>
            <a:r>
              <a:rPr lang="en-US" sz="1800" b="1" dirty="0"/>
              <a:t>Product_Info_2_digit</a:t>
            </a:r>
            <a:r>
              <a:rPr lang="en-US" sz="1800" dirty="0"/>
              <a:t>. </a:t>
            </a:r>
            <a:endParaRPr lang="en-US" sz="1800" dirty="0" smtClean="0"/>
          </a:p>
          <a:p>
            <a:r>
              <a:rPr lang="en-US" sz="1800" dirty="0" smtClean="0"/>
              <a:t>We </a:t>
            </a:r>
            <a:r>
              <a:rPr lang="en-US" sz="1800" dirty="0"/>
              <a:t>have done Label Encoding in </a:t>
            </a:r>
            <a:r>
              <a:rPr lang="en-US" sz="1800" b="1" dirty="0" smtClean="0"/>
              <a:t>Product_Info_2_cha</a:t>
            </a:r>
            <a:r>
              <a:rPr lang="en-US" sz="1800" dirty="0" smtClean="0"/>
              <a:t>r.</a:t>
            </a:r>
          </a:p>
          <a:p>
            <a:r>
              <a:rPr lang="en-US" sz="1800" dirty="0"/>
              <a:t>Divide the target variable i.e. Response into clusters</a:t>
            </a:r>
            <a:r>
              <a:rPr lang="en-US" sz="1800" dirty="0" smtClean="0"/>
              <a:t>.</a:t>
            </a:r>
          </a:p>
          <a:p>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1103254009"/>
              </p:ext>
            </p:extLst>
          </p:nvPr>
        </p:nvGraphicFramePr>
        <p:xfrm>
          <a:off x="1143000" y="4343400"/>
          <a:ext cx="2971800" cy="762000"/>
        </p:xfrm>
        <a:graphic>
          <a:graphicData uri="http://schemas.openxmlformats.org/drawingml/2006/table">
            <a:tbl>
              <a:tblPr firstRow="1" firstCol="1" lastRow="1" lastCol="1" bandRow="1" bandCol="1">
                <a:tableStyleId>{2D5ABB26-0587-4C30-8999-92F81FD0307C}</a:tableStyleId>
              </a:tblPr>
              <a:tblGrid>
                <a:gridCol w="1600200"/>
                <a:gridCol w="1371600"/>
              </a:tblGrid>
              <a:tr h="0">
                <a:tc>
                  <a:txBody>
                    <a:bodyPr/>
                    <a:lstStyle/>
                    <a:p>
                      <a:pPr marL="67945" marR="0">
                        <a:lnSpc>
                          <a:spcPts val="1150"/>
                        </a:lnSpc>
                        <a:spcBef>
                          <a:spcPts val="45"/>
                        </a:spcBef>
                        <a:spcAft>
                          <a:spcPts val="0"/>
                        </a:spcAft>
                      </a:pPr>
                      <a:r>
                        <a:rPr lang="en-US" sz="1100" dirty="0">
                          <a:effectLst/>
                        </a:rPr>
                        <a:t>Responses</a:t>
                      </a:r>
                      <a:endParaRPr lang="en-US" sz="1100" dirty="0">
                        <a:effectLst/>
                        <a:latin typeface="Georgia"/>
                        <a:ea typeface="Georgia"/>
                        <a:cs typeface="Georgia"/>
                      </a:endParaRPr>
                    </a:p>
                  </a:txBody>
                  <a:tcPr marL="0" marR="0" marT="0" marB="0"/>
                </a:tc>
                <a:tc>
                  <a:txBody>
                    <a:bodyPr/>
                    <a:lstStyle/>
                    <a:p>
                      <a:pPr marL="68580" marR="0">
                        <a:lnSpc>
                          <a:spcPts val="1150"/>
                        </a:lnSpc>
                        <a:spcBef>
                          <a:spcPts val="45"/>
                        </a:spcBef>
                        <a:spcAft>
                          <a:spcPts val="0"/>
                        </a:spcAft>
                      </a:pPr>
                      <a:r>
                        <a:rPr lang="en-US" sz="1100">
                          <a:effectLst/>
                        </a:rPr>
                        <a:t>Clusters</a:t>
                      </a:r>
                      <a:endParaRPr lang="en-US" sz="1100">
                        <a:effectLst/>
                        <a:latin typeface="Georgia"/>
                        <a:ea typeface="Georgia"/>
                        <a:cs typeface="Georgia"/>
                      </a:endParaRPr>
                    </a:p>
                  </a:txBody>
                  <a:tcPr marL="0" marR="0" marT="0" marB="0"/>
                </a:tc>
              </a:tr>
              <a:tr h="0">
                <a:tc>
                  <a:txBody>
                    <a:bodyPr/>
                    <a:lstStyle/>
                    <a:p>
                      <a:pPr marL="67945" marR="0">
                        <a:lnSpc>
                          <a:spcPts val="1160"/>
                        </a:lnSpc>
                        <a:spcBef>
                          <a:spcPts val="35"/>
                        </a:spcBef>
                        <a:spcAft>
                          <a:spcPts val="0"/>
                        </a:spcAft>
                      </a:pPr>
                      <a:r>
                        <a:rPr lang="en-US" sz="1100" dirty="0">
                          <a:effectLst/>
                        </a:rPr>
                        <a:t>8</a:t>
                      </a:r>
                      <a:endParaRPr lang="en-US" sz="1100" dirty="0">
                        <a:effectLst/>
                        <a:latin typeface="Georgia"/>
                        <a:ea typeface="Georgia"/>
                        <a:cs typeface="Georgia"/>
                      </a:endParaRPr>
                    </a:p>
                  </a:txBody>
                  <a:tcPr marL="0" marR="0" marT="0" marB="0"/>
                </a:tc>
                <a:tc>
                  <a:txBody>
                    <a:bodyPr/>
                    <a:lstStyle/>
                    <a:p>
                      <a:pPr marL="68580" marR="0">
                        <a:lnSpc>
                          <a:spcPts val="1160"/>
                        </a:lnSpc>
                        <a:spcBef>
                          <a:spcPts val="35"/>
                        </a:spcBef>
                        <a:spcAft>
                          <a:spcPts val="0"/>
                        </a:spcAft>
                      </a:pPr>
                      <a:r>
                        <a:rPr lang="en-US" sz="1100">
                          <a:effectLst/>
                        </a:rPr>
                        <a:t>4</a:t>
                      </a:r>
                      <a:endParaRPr lang="en-US" sz="1100">
                        <a:effectLst/>
                        <a:latin typeface="Georgia"/>
                        <a:ea typeface="Georgia"/>
                        <a:cs typeface="Georgia"/>
                      </a:endParaRPr>
                    </a:p>
                  </a:txBody>
                  <a:tcPr marL="0" marR="0" marT="0" marB="0"/>
                </a:tc>
              </a:tr>
              <a:tr h="0">
                <a:tc>
                  <a:txBody>
                    <a:bodyPr/>
                    <a:lstStyle/>
                    <a:p>
                      <a:pPr marL="67945" marR="0">
                        <a:lnSpc>
                          <a:spcPts val="1150"/>
                        </a:lnSpc>
                        <a:spcBef>
                          <a:spcPts val="35"/>
                        </a:spcBef>
                        <a:spcAft>
                          <a:spcPts val="0"/>
                        </a:spcAft>
                      </a:pPr>
                      <a:r>
                        <a:rPr lang="en-US" sz="1100">
                          <a:effectLst/>
                        </a:rPr>
                        <a:t>6,7</a:t>
                      </a:r>
                      <a:endParaRPr lang="en-US" sz="1100">
                        <a:effectLst/>
                        <a:latin typeface="Georgia"/>
                        <a:ea typeface="Georgia"/>
                        <a:cs typeface="Georgia"/>
                      </a:endParaRPr>
                    </a:p>
                  </a:txBody>
                  <a:tcPr marL="0" marR="0" marT="0" marB="0"/>
                </a:tc>
                <a:tc>
                  <a:txBody>
                    <a:bodyPr/>
                    <a:lstStyle/>
                    <a:p>
                      <a:pPr marL="68580" marR="0">
                        <a:lnSpc>
                          <a:spcPts val="1150"/>
                        </a:lnSpc>
                        <a:spcBef>
                          <a:spcPts val="35"/>
                        </a:spcBef>
                        <a:spcAft>
                          <a:spcPts val="0"/>
                        </a:spcAft>
                      </a:pPr>
                      <a:r>
                        <a:rPr lang="en-US" sz="1100">
                          <a:effectLst/>
                        </a:rPr>
                        <a:t>3</a:t>
                      </a:r>
                      <a:endParaRPr lang="en-US" sz="1100">
                        <a:effectLst/>
                        <a:latin typeface="Georgia"/>
                        <a:ea typeface="Georgia"/>
                        <a:cs typeface="Georgia"/>
                      </a:endParaRPr>
                    </a:p>
                  </a:txBody>
                  <a:tcPr marL="0" marR="0" marT="0" marB="0"/>
                </a:tc>
              </a:tr>
              <a:tr h="0">
                <a:tc>
                  <a:txBody>
                    <a:bodyPr/>
                    <a:lstStyle/>
                    <a:p>
                      <a:pPr marL="67945" marR="0">
                        <a:lnSpc>
                          <a:spcPts val="1160"/>
                        </a:lnSpc>
                        <a:spcBef>
                          <a:spcPts val="35"/>
                        </a:spcBef>
                        <a:spcAft>
                          <a:spcPts val="0"/>
                        </a:spcAft>
                      </a:pPr>
                      <a:r>
                        <a:rPr lang="en-US" sz="1100">
                          <a:effectLst/>
                        </a:rPr>
                        <a:t>3,4,5</a:t>
                      </a:r>
                      <a:endParaRPr lang="en-US" sz="1100">
                        <a:effectLst/>
                        <a:latin typeface="Georgia"/>
                        <a:ea typeface="Georgia"/>
                        <a:cs typeface="Georgia"/>
                      </a:endParaRPr>
                    </a:p>
                  </a:txBody>
                  <a:tcPr marL="0" marR="0" marT="0" marB="0"/>
                </a:tc>
                <a:tc>
                  <a:txBody>
                    <a:bodyPr/>
                    <a:lstStyle/>
                    <a:p>
                      <a:pPr marL="68580" marR="0">
                        <a:lnSpc>
                          <a:spcPts val="1160"/>
                        </a:lnSpc>
                        <a:spcBef>
                          <a:spcPts val="35"/>
                        </a:spcBef>
                        <a:spcAft>
                          <a:spcPts val="0"/>
                        </a:spcAft>
                      </a:pPr>
                      <a:r>
                        <a:rPr lang="en-US" sz="1100">
                          <a:effectLst/>
                        </a:rPr>
                        <a:t>2</a:t>
                      </a:r>
                      <a:endParaRPr lang="en-US" sz="1100">
                        <a:effectLst/>
                        <a:latin typeface="Georgia"/>
                        <a:ea typeface="Georgia"/>
                        <a:cs typeface="Georgia"/>
                      </a:endParaRPr>
                    </a:p>
                  </a:txBody>
                  <a:tcPr marL="0" marR="0" marT="0" marB="0"/>
                </a:tc>
              </a:tr>
              <a:tr h="0">
                <a:tc>
                  <a:txBody>
                    <a:bodyPr/>
                    <a:lstStyle/>
                    <a:p>
                      <a:pPr marL="67945" marR="0">
                        <a:lnSpc>
                          <a:spcPts val="1160"/>
                        </a:lnSpc>
                        <a:spcBef>
                          <a:spcPts val="35"/>
                        </a:spcBef>
                        <a:spcAft>
                          <a:spcPts val="0"/>
                        </a:spcAft>
                      </a:pPr>
                      <a:r>
                        <a:rPr lang="en-US" sz="1100">
                          <a:effectLst/>
                        </a:rPr>
                        <a:t>1,2</a:t>
                      </a:r>
                      <a:endParaRPr lang="en-US" sz="1100">
                        <a:effectLst/>
                        <a:latin typeface="Georgia"/>
                        <a:ea typeface="Georgia"/>
                        <a:cs typeface="Georgia"/>
                      </a:endParaRPr>
                    </a:p>
                  </a:txBody>
                  <a:tcPr marL="0" marR="0" marT="0" marB="0"/>
                </a:tc>
                <a:tc>
                  <a:txBody>
                    <a:bodyPr/>
                    <a:lstStyle/>
                    <a:p>
                      <a:pPr marL="68580" marR="0">
                        <a:lnSpc>
                          <a:spcPts val="1160"/>
                        </a:lnSpc>
                        <a:spcBef>
                          <a:spcPts val="35"/>
                        </a:spcBef>
                        <a:spcAft>
                          <a:spcPts val="0"/>
                        </a:spcAft>
                      </a:pPr>
                      <a:r>
                        <a:rPr lang="en-US" sz="1100" dirty="0">
                          <a:effectLst/>
                        </a:rPr>
                        <a:t>1</a:t>
                      </a:r>
                      <a:endParaRPr lang="en-US" sz="1100" dirty="0">
                        <a:effectLst/>
                        <a:latin typeface="Georgia"/>
                        <a:ea typeface="Georgia"/>
                        <a:cs typeface="Georgia"/>
                      </a:endParaRPr>
                    </a:p>
                  </a:txBody>
                  <a:tcPr marL="0" marR="0" marT="0" marB="0"/>
                </a:tc>
              </a:tr>
            </a:tbl>
          </a:graphicData>
        </a:graphic>
      </p:graphicFrame>
    </p:spTree>
    <p:extLst>
      <p:ext uri="{BB962C8B-B14F-4D97-AF65-F5344CB8AC3E}">
        <p14:creationId xmlns:p14="http://schemas.microsoft.com/office/powerpoint/2010/main" val="3226259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Feature Selection</a:t>
            </a:r>
            <a:endParaRPr lang="en-US" b="1" u="sng" dirty="0"/>
          </a:p>
        </p:txBody>
      </p:sp>
      <p:sp>
        <p:nvSpPr>
          <p:cNvPr id="3" name="Content Placeholder 2"/>
          <p:cNvSpPr>
            <a:spLocks noGrp="1"/>
          </p:cNvSpPr>
          <p:nvPr>
            <p:ph idx="1"/>
          </p:nvPr>
        </p:nvSpPr>
        <p:spPr>
          <a:xfrm>
            <a:off x="533400" y="1371600"/>
            <a:ext cx="8229600" cy="5181600"/>
          </a:xfrm>
        </p:spPr>
        <p:txBody>
          <a:bodyPr>
            <a:normAutofit/>
          </a:bodyPr>
          <a:lstStyle/>
          <a:p>
            <a:r>
              <a:rPr lang="en-US" sz="1800" dirty="0" smtClean="0"/>
              <a:t>Feature selection has done by using </a:t>
            </a:r>
            <a:r>
              <a:rPr lang="en-US" sz="1800" b="1" dirty="0" smtClean="0"/>
              <a:t>DECISION TREE </a:t>
            </a:r>
            <a:r>
              <a:rPr lang="en-US" sz="1800" dirty="0" smtClean="0"/>
              <a:t>And </a:t>
            </a:r>
            <a:r>
              <a:rPr lang="en-US" sz="1800" b="1" dirty="0" smtClean="0"/>
              <a:t>RANDOM FOREST</a:t>
            </a:r>
          </a:p>
          <a:p>
            <a:endParaRPr lang="en-US" sz="1800" dirty="0"/>
          </a:p>
        </p:txBody>
      </p:sp>
      <p:pic>
        <p:nvPicPr>
          <p:cNvPr id="4" name="image12.jpeg"/>
          <p:cNvPicPr/>
          <p:nvPr/>
        </p:nvPicPr>
        <p:blipFill>
          <a:blip r:embed="rId2" cstate="print"/>
          <a:stretch>
            <a:fillRect/>
          </a:stretch>
        </p:blipFill>
        <p:spPr>
          <a:xfrm>
            <a:off x="762000" y="1905000"/>
            <a:ext cx="3886200" cy="2819400"/>
          </a:xfrm>
          <a:prstGeom prst="rect">
            <a:avLst/>
          </a:prstGeom>
        </p:spPr>
      </p:pic>
      <p:pic>
        <p:nvPicPr>
          <p:cNvPr id="5" name="image13.jpeg"/>
          <p:cNvPicPr/>
          <p:nvPr/>
        </p:nvPicPr>
        <p:blipFill>
          <a:blip r:embed="rId3" cstate="print"/>
          <a:stretch>
            <a:fillRect/>
          </a:stretch>
        </p:blipFill>
        <p:spPr>
          <a:xfrm>
            <a:off x="4724400" y="1855152"/>
            <a:ext cx="3971925" cy="2919095"/>
          </a:xfrm>
          <a:prstGeom prst="rect">
            <a:avLst/>
          </a:prstGeom>
        </p:spPr>
      </p:pic>
    </p:spTree>
    <p:extLst>
      <p:ext uri="{BB962C8B-B14F-4D97-AF65-F5344CB8AC3E}">
        <p14:creationId xmlns:p14="http://schemas.microsoft.com/office/powerpoint/2010/main" val="861455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7647</TotalTime>
  <Words>639</Words>
  <Application>Microsoft Office PowerPoint</Application>
  <PresentationFormat>On-screen Show (4:3)</PresentationFormat>
  <Paragraphs>188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vt:lpstr>
      <vt:lpstr>Problem Definition</vt:lpstr>
      <vt:lpstr>Features</vt:lpstr>
      <vt:lpstr>About Dataset</vt:lpstr>
      <vt:lpstr>Data Challenges</vt:lpstr>
      <vt:lpstr>Exploratory Data Analysis(EDA)</vt:lpstr>
      <vt:lpstr>Check Missing Values</vt:lpstr>
      <vt:lpstr>Feature Extraction</vt:lpstr>
      <vt:lpstr>Feature Selection</vt:lpstr>
      <vt:lpstr>    COMPARISION OF ALL MODELS WITHOUT OUTLIER: </vt:lpstr>
      <vt:lpstr>Business Inference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Windows User</cp:lastModifiedBy>
  <cp:revision>320</cp:revision>
  <dcterms:created xsi:type="dcterms:W3CDTF">2017-03-30T12:09:41Z</dcterms:created>
  <dcterms:modified xsi:type="dcterms:W3CDTF">2019-11-28T09:49:13Z</dcterms:modified>
</cp:coreProperties>
</file>