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54.png" ContentType="image/png"/>
  <Override PartName="/ppt/media/image4.png" ContentType="image/png"/>
  <Override PartName="/ppt/media/image39.png" ContentType="image/png"/>
  <Override PartName="/ppt/media/image53.png" ContentType="image/png"/>
  <Override PartName="/ppt/media/image3.png" ContentType="image/png"/>
  <Override PartName="/ppt/media/image38.png" ContentType="image/png"/>
  <Override PartName="/ppt/media/image22.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de-DE"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de-DE"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eef0"/>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22/04/19</a:t>
            </a:r>
            <a:endParaRPr b="0" lang="en-IN" sz="1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p>
            <a:pPr algn="r">
              <a:lnSpc>
                <a:spcPct val="100000"/>
              </a:lnSpc>
            </a:pPr>
            <a:fld id="{05DEFC66-B02D-42E9-A9FD-B1E63905D70B}"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p>
            <a:r>
              <a:rPr b="0" lang="de-DE" sz="1800" spc="-1" strike="noStrike">
                <a:solidFill>
                  <a:srgbClr val="000000"/>
                </a:solidFill>
                <a:uFill>
                  <a:solidFill>
                    <a:srgbClr val="ffffff"/>
                  </a:solidFill>
                </a:uFill>
                <a:latin typeface="Calibri"/>
              </a:rPr>
              <a:t>Click to edit the title text format</a:t>
            </a:r>
            <a:endParaRPr b="0" lang="de-DE" sz="1800" spc="-1" strike="noStrike">
              <a:solidFill>
                <a:srgbClr val="000000"/>
              </a:solidFill>
              <a:uFill>
                <a:solidFill>
                  <a:srgbClr val="ffffff"/>
                </a:solidFill>
              </a:u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de-DE" sz="2800" spc="-1" strike="noStrike">
                <a:solidFill>
                  <a:srgbClr val="000000"/>
                </a:solidFill>
                <a:uFill>
                  <a:solidFill>
                    <a:srgbClr val="ffffff"/>
                  </a:solidFill>
                </a:uFill>
                <a:latin typeface="Calibri"/>
              </a:rPr>
              <a:t>Click to edit the outline text format</a:t>
            </a:r>
            <a:endParaRPr b="0" lang="de-DE"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de-DE" sz="2000" spc="-1" strike="noStrike">
                <a:solidFill>
                  <a:srgbClr val="000000"/>
                </a:solidFill>
                <a:uFill>
                  <a:solidFill>
                    <a:srgbClr val="ffffff"/>
                  </a:solidFill>
                </a:uFill>
                <a:latin typeface="Calibri"/>
              </a:rPr>
              <a:t>Second Outline Level</a:t>
            </a:r>
            <a:endParaRPr b="0" lang="de-DE"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de-DE" sz="1800" spc="-1" strike="noStrike">
                <a:solidFill>
                  <a:srgbClr val="000000"/>
                </a:solidFill>
                <a:uFill>
                  <a:solidFill>
                    <a:srgbClr val="ffffff"/>
                  </a:solidFill>
                </a:uFill>
                <a:latin typeface="Calibri"/>
              </a:rPr>
              <a:t>Third Outline Level</a:t>
            </a:r>
            <a:endParaRPr b="0" lang="de-DE"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de-DE" sz="1800" spc="-1" strike="noStrike">
                <a:solidFill>
                  <a:srgbClr val="000000"/>
                </a:solidFill>
                <a:uFill>
                  <a:solidFill>
                    <a:srgbClr val="ffffff"/>
                  </a:solidFill>
                </a:uFill>
                <a:latin typeface="Calibri"/>
              </a:rPr>
              <a:t>Fourth Outline Level</a:t>
            </a:r>
            <a:endParaRPr b="0" lang="de-DE"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Fifth Outline Level</a:t>
            </a:r>
            <a:endParaRPr b="0" lang="de-DE"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Sixth Outline Level</a:t>
            </a:r>
            <a:endParaRPr b="0" lang="de-DE"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Calibri"/>
              </a:rPr>
              <a:t>Seventh Outline Level</a:t>
            </a:r>
            <a:endParaRPr b="0" lang="de-DE"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462480" y="3010680"/>
            <a:ext cx="8411040" cy="714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100" spc="-1" strike="noStrike">
                <a:solidFill>
                  <a:srgbClr val="52cbbe"/>
                </a:solidFill>
                <a:uFill>
                  <a:solidFill>
                    <a:srgbClr val="ffffff"/>
                  </a:solidFill>
                </a:uFill>
                <a:latin typeface="Tw Cen MT"/>
              </a:rPr>
              <a:t>Predicting Rating Of Mobile APP</a:t>
            </a:r>
            <a:endParaRPr b="0" lang="en-IN" sz="1800" spc="-1" strike="noStrike">
              <a:solidFill>
                <a:srgbClr val="000000"/>
              </a:solidFill>
              <a:uFill>
                <a:solidFill>
                  <a:srgbClr val="ffffff"/>
                </a:solidFill>
              </a:uFill>
              <a:latin typeface="Arial"/>
            </a:endParaRPr>
          </a:p>
        </p:txBody>
      </p:sp>
      <p:sp>
        <p:nvSpPr>
          <p:cNvPr id="40" name="CustomShape 2"/>
          <p:cNvSpPr/>
          <p:nvPr/>
        </p:nvSpPr>
        <p:spPr>
          <a:xfrm>
            <a:off x="3987000" y="3759120"/>
            <a:ext cx="7278480" cy="13701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800" spc="-1" strike="noStrike">
                <a:solidFill>
                  <a:srgbClr val="5d7373"/>
                </a:solidFill>
                <a:uFill>
                  <a:solidFill>
                    <a:srgbClr val="ffffff"/>
                  </a:solidFill>
                </a:uFill>
                <a:latin typeface="Tw Cen MT"/>
              </a:rPr>
              <a:t>Team Member : Muskan Shaikh</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5d7373"/>
                </a:solidFill>
                <a:uFill>
                  <a:solidFill>
                    <a:srgbClr val="ffffff"/>
                  </a:solidFill>
                </a:uFill>
                <a:latin typeface="Tw Cen MT"/>
              </a:rPr>
              <a:t>	</a:t>
            </a:r>
            <a:r>
              <a:rPr b="0" lang="en-IN" sz="2800" spc="-1" strike="noStrike">
                <a:solidFill>
                  <a:srgbClr val="5d7373"/>
                </a:solidFill>
                <a:uFill>
                  <a:solidFill>
                    <a:srgbClr val="ffffff"/>
                  </a:solidFill>
                </a:uFill>
                <a:latin typeface="Tw Cen MT"/>
              </a:rPr>
              <a:t>	</a:t>
            </a:r>
            <a:r>
              <a:rPr b="0" lang="en-IN" sz="2800" spc="-1" strike="noStrike">
                <a:solidFill>
                  <a:srgbClr val="5d7373"/>
                </a:solidFill>
                <a:uFill>
                  <a:solidFill>
                    <a:srgbClr val="ffffff"/>
                  </a:solidFill>
                </a:uFill>
                <a:latin typeface="Tw Cen MT"/>
              </a:rPr>
              <a:t>                 </a:t>
            </a:r>
            <a:r>
              <a:rPr b="0" lang="en-IN" sz="2800" spc="-1" strike="noStrike">
                <a:solidFill>
                  <a:srgbClr val="5d7373"/>
                </a:solidFill>
                <a:uFill>
                  <a:solidFill>
                    <a:srgbClr val="ffffff"/>
                  </a:solidFill>
                </a:uFill>
                <a:latin typeface="Tw Cen MT"/>
              </a:rPr>
              <a:t>Mariyam Shaikh</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5d7373"/>
                </a:solidFill>
                <a:uFill>
                  <a:solidFill>
                    <a:srgbClr val="ffffff"/>
                  </a:solidFill>
                </a:uFill>
                <a:latin typeface="Tw Cen MT"/>
              </a:rPr>
              <a:t>	</a:t>
            </a:r>
            <a:r>
              <a:rPr b="0" lang="en-IN" sz="2800" spc="-1" strike="noStrike">
                <a:solidFill>
                  <a:srgbClr val="5d7373"/>
                </a:solidFill>
                <a:uFill>
                  <a:solidFill>
                    <a:srgbClr val="ffffff"/>
                  </a:solidFill>
                </a:uFill>
                <a:latin typeface="Tw Cen MT"/>
              </a:rPr>
              <a:t>                     </a:t>
            </a:r>
            <a:r>
              <a:rPr b="0" lang="en-IN" sz="2800" spc="-1" strike="noStrike">
                <a:solidFill>
                  <a:srgbClr val="5d7373"/>
                </a:solidFill>
                <a:uFill>
                  <a:solidFill>
                    <a:srgbClr val="ffffff"/>
                  </a:solidFill>
                </a:uFill>
                <a:latin typeface="Tw Cen MT"/>
              </a:rPr>
              <a:t>Heena Khan</a:t>
            </a:r>
            <a:endParaRPr b="0" lang="en-IN" sz="1800" spc="-1" strike="noStrike">
              <a:solidFill>
                <a:srgbClr val="000000"/>
              </a:solidFill>
              <a:uFill>
                <a:solidFill>
                  <a:srgbClr val="ffffff"/>
                </a:solidFill>
              </a:uFill>
              <a:latin typeface="Arial"/>
            </a:endParaRPr>
          </a:p>
        </p:txBody>
      </p:sp>
      <p:sp>
        <p:nvSpPr>
          <p:cNvPr id="41" name="CustomShape 3"/>
          <p:cNvSpPr/>
          <p:nvPr/>
        </p:nvSpPr>
        <p:spPr>
          <a:xfrm>
            <a:off x="-930276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42" name="CustomShape 4"/>
          <p:cNvSpPr/>
          <p:nvPr/>
        </p:nvSpPr>
        <p:spPr>
          <a:xfrm>
            <a:off x="2011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43" name="CustomShape 5"/>
          <p:cNvSpPr/>
          <p:nvPr/>
        </p:nvSpPr>
        <p:spPr>
          <a:xfrm rot="16200000">
            <a:off x="207072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44" name="Picture 22" descr=""/>
          <p:cNvPicPr/>
          <p:nvPr/>
        </p:nvPicPr>
        <p:blipFill>
          <a:blip r:embed="rId1"/>
          <a:stretch/>
        </p:blipFill>
        <p:spPr>
          <a:xfrm rot="16200000">
            <a:off x="2118240" y="3247920"/>
            <a:ext cx="530280" cy="530280"/>
          </a:xfrm>
          <a:prstGeom prst="rect">
            <a:avLst/>
          </a:prstGeom>
          <a:ln>
            <a:noFill/>
          </a:ln>
        </p:spPr>
      </p:pic>
      <p:sp>
        <p:nvSpPr>
          <p:cNvPr id="45" name="CustomShape 6"/>
          <p:cNvSpPr/>
          <p:nvPr/>
        </p:nvSpPr>
        <p:spPr>
          <a:xfrm>
            <a:off x="-879876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7"/>
          <p:cNvSpPr/>
          <p:nvPr/>
        </p:nvSpPr>
        <p:spPr>
          <a:xfrm>
            <a:off x="14803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47" name="CustomShape 8"/>
          <p:cNvSpPr/>
          <p:nvPr/>
        </p:nvSpPr>
        <p:spPr>
          <a:xfrm rot="16200000">
            <a:off x="132624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48" name="Picture 27" descr=""/>
          <p:cNvPicPr/>
          <p:nvPr/>
        </p:nvPicPr>
        <p:blipFill>
          <a:blip r:embed="rId2"/>
          <a:stretch/>
        </p:blipFill>
        <p:spPr>
          <a:xfrm rot="16200000">
            <a:off x="1589040" y="3247920"/>
            <a:ext cx="530280" cy="530280"/>
          </a:xfrm>
          <a:prstGeom prst="rect">
            <a:avLst/>
          </a:prstGeom>
          <a:ln>
            <a:noFill/>
          </a:ln>
        </p:spPr>
      </p:pic>
      <p:sp>
        <p:nvSpPr>
          <p:cNvPr id="49" name="CustomShape 9"/>
          <p:cNvSpPr/>
          <p:nvPr/>
        </p:nvSpPr>
        <p:spPr>
          <a:xfrm>
            <a:off x="-78476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50" name="CustomShape 10"/>
          <p:cNvSpPr/>
          <p:nvPr/>
        </p:nvSpPr>
        <p:spPr>
          <a:xfrm>
            <a:off x="94500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51" name="CustomShape 11"/>
          <p:cNvSpPr/>
          <p:nvPr/>
        </p:nvSpPr>
        <p:spPr>
          <a:xfrm rot="16200000">
            <a:off x="98784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52" name="Picture 32" descr=""/>
          <p:cNvPicPr/>
          <p:nvPr/>
        </p:nvPicPr>
        <p:blipFill>
          <a:blip r:embed="rId3"/>
          <a:stretch/>
        </p:blipFill>
        <p:spPr>
          <a:xfrm rot="16200000">
            <a:off x="1046160" y="3247920"/>
            <a:ext cx="530280" cy="530280"/>
          </a:xfrm>
          <a:prstGeom prst="rect">
            <a:avLst/>
          </a:prstGeom>
          <a:ln>
            <a:noFill/>
          </a:ln>
        </p:spPr>
      </p:pic>
      <p:sp>
        <p:nvSpPr>
          <p:cNvPr id="53" name="CustomShape 12"/>
          <p:cNvSpPr/>
          <p:nvPr/>
        </p:nvSpPr>
        <p:spPr>
          <a:xfrm>
            <a:off x="-798516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54" name="CustomShape 13"/>
          <p:cNvSpPr/>
          <p:nvPr/>
        </p:nvSpPr>
        <p:spPr>
          <a:xfrm>
            <a:off x="420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55" name="CustomShape 14"/>
          <p:cNvSpPr/>
          <p:nvPr/>
        </p:nvSpPr>
        <p:spPr>
          <a:xfrm rot="16200000">
            <a:off x="267120" y="3284640"/>
            <a:ext cx="199188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56" name="Picture 37" descr=""/>
          <p:cNvPicPr/>
          <p:nvPr/>
        </p:nvPicPr>
        <p:blipFill>
          <a:blip r:embed="rId4"/>
          <a:stretch/>
        </p:blipFill>
        <p:spPr>
          <a:xfrm rot="16200000">
            <a:off x="515520" y="3247920"/>
            <a:ext cx="530280" cy="530280"/>
          </a:xfrm>
          <a:prstGeom prst="rect">
            <a:avLst/>
          </a:prstGeom>
          <a:ln>
            <a:noFill/>
          </a:ln>
        </p:spPr>
      </p:pic>
      <p:sp>
        <p:nvSpPr>
          <p:cNvPr id="57" name="CustomShape 15"/>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58" name="CustomShape 16"/>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59" name="CustomShape 17"/>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60" name="CustomShape 18"/>
          <p:cNvSpPr/>
          <p:nvPr/>
        </p:nvSpPr>
        <p:spPr>
          <a:xfrm rot="16200000">
            <a:off x="-85320" y="3102120"/>
            <a:ext cx="1991880" cy="8211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61" name="Picture 43" descr=""/>
          <p:cNvPicPr/>
          <p:nvPr/>
        </p:nvPicPr>
        <p:blipFill>
          <a:blip r:embed="rId5"/>
          <a:stretch/>
        </p:blipFill>
        <p:spPr>
          <a:xfrm rot="16200000">
            <a:off x="-16200" y="3247920"/>
            <a:ext cx="530280" cy="530280"/>
          </a:xfrm>
          <a:prstGeom prst="rect">
            <a:avLst/>
          </a:prstGeom>
          <a:ln>
            <a:noFill/>
          </a:ln>
        </p:spPr>
      </p:pic>
      <p:sp>
        <p:nvSpPr>
          <p:cNvPr id="62" name="CustomShape 19"/>
          <p:cNvSpPr/>
          <p:nvPr/>
        </p:nvSpPr>
        <p:spPr>
          <a:xfrm>
            <a:off x="-939492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63" name="CustomShape 20"/>
          <p:cNvSpPr/>
          <p:nvPr/>
        </p:nvSpPr>
        <p:spPr>
          <a:xfrm>
            <a:off x="-6361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64" name="CustomShape 21"/>
          <p:cNvSpPr/>
          <p:nvPr/>
        </p:nvSpPr>
        <p:spPr>
          <a:xfrm rot="16200000">
            <a:off x="-688320" y="3129480"/>
            <a:ext cx="219456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65" name="Picture 48" descr=""/>
          <p:cNvPicPr/>
          <p:nvPr/>
        </p:nvPicPr>
        <p:blipFill>
          <a:blip r:embed="rId6"/>
          <a:stretch/>
        </p:blipFill>
        <p:spPr>
          <a:xfrm rot="16200000">
            <a:off x="-549720" y="3247920"/>
            <a:ext cx="530280" cy="530280"/>
          </a:xfrm>
          <a:prstGeom prst="rect">
            <a:avLst/>
          </a:prstGeom>
          <a:ln>
            <a:noFill/>
          </a:ln>
        </p:spPr>
      </p:pic>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67"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68"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69" name="Picture 53" descr=""/>
          <p:cNvPicPr/>
          <p:nvPr/>
        </p:nvPicPr>
        <p:blipFill>
          <a:blip r:embed="rId1"/>
          <a:stretch/>
        </p:blipFill>
        <p:spPr>
          <a:xfrm rot="16200000">
            <a:off x="11130120" y="3247920"/>
            <a:ext cx="530280" cy="530280"/>
          </a:xfrm>
          <a:prstGeom prst="rect">
            <a:avLst/>
          </a:prstGeom>
          <a:ln>
            <a:noFill/>
          </a:ln>
        </p:spPr>
      </p:pic>
      <p:sp>
        <p:nvSpPr>
          <p:cNvPr id="70" name="CustomShape 4"/>
          <p:cNvSpPr/>
          <p:nvPr/>
        </p:nvSpPr>
        <p:spPr>
          <a:xfrm>
            <a:off x="-879876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71" name="CustomShape 5"/>
          <p:cNvSpPr/>
          <p:nvPr/>
        </p:nvSpPr>
        <p:spPr>
          <a:xfrm>
            <a:off x="14803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72" name="CustomShape 6"/>
          <p:cNvSpPr/>
          <p:nvPr/>
        </p:nvSpPr>
        <p:spPr>
          <a:xfrm rot="16200000">
            <a:off x="132624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73" name="Picture 58" descr=""/>
          <p:cNvPicPr/>
          <p:nvPr/>
        </p:nvPicPr>
        <p:blipFill>
          <a:blip r:embed="rId2"/>
          <a:stretch/>
        </p:blipFill>
        <p:spPr>
          <a:xfrm rot="16200000">
            <a:off x="1589040" y="3247920"/>
            <a:ext cx="530280" cy="530280"/>
          </a:xfrm>
          <a:prstGeom prst="rect">
            <a:avLst/>
          </a:prstGeom>
          <a:ln>
            <a:noFill/>
          </a:ln>
        </p:spPr>
      </p:pic>
      <p:sp>
        <p:nvSpPr>
          <p:cNvPr id="74" name="CustomShape 7"/>
          <p:cNvSpPr/>
          <p:nvPr/>
        </p:nvSpPr>
        <p:spPr>
          <a:xfrm>
            <a:off x="-78476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75" name="CustomShape 8"/>
          <p:cNvSpPr/>
          <p:nvPr/>
        </p:nvSpPr>
        <p:spPr>
          <a:xfrm>
            <a:off x="94500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76" name="CustomShape 9"/>
          <p:cNvSpPr/>
          <p:nvPr/>
        </p:nvSpPr>
        <p:spPr>
          <a:xfrm rot="16200000">
            <a:off x="98784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77" name="Picture 63" descr=""/>
          <p:cNvPicPr/>
          <p:nvPr/>
        </p:nvPicPr>
        <p:blipFill>
          <a:blip r:embed="rId3"/>
          <a:stretch/>
        </p:blipFill>
        <p:spPr>
          <a:xfrm rot="16200000">
            <a:off x="1046160" y="3247920"/>
            <a:ext cx="530280" cy="530280"/>
          </a:xfrm>
          <a:prstGeom prst="rect">
            <a:avLst/>
          </a:prstGeom>
          <a:ln>
            <a:noFill/>
          </a:ln>
        </p:spPr>
      </p:pic>
      <p:sp>
        <p:nvSpPr>
          <p:cNvPr id="78" name="CustomShape 10"/>
          <p:cNvSpPr/>
          <p:nvPr/>
        </p:nvSpPr>
        <p:spPr>
          <a:xfrm>
            <a:off x="-798516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79" name="CustomShape 11"/>
          <p:cNvSpPr/>
          <p:nvPr/>
        </p:nvSpPr>
        <p:spPr>
          <a:xfrm>
            <a:off x="420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80" name="CustomShape 12"/>
          <p:cNvSpPr/>
          <p:nvPr/>
        </p:nvSpPr>
        <p:spPr>
          <a:xfrm rot="16200000">
            <a:off x="47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81" name="Picture 68" descr=""/>
          <p:cNvPicPr/>
          <p:nvPr/>
        </p:nvPicPr>
        <p:blipFill>
          <a:blip r:embed="rId4"/>
          <a:stretch/>
        </p:blipFill>
        <p:spPr>
          <a:xfrm rot="16200000">
            <a:off x="515520" y="3247920"/>
            <a:ext cx="530280" cy="530280"/>
          </a:xfrm>
          <a:prstGeom prst="rect">
            <a:avLst/>
          </a:prstGeom>
          <a:ln>
            <a:noFill/>
          </a:ln>
        </p:spPr>
      </p:pic>
      <p:sp>
        <p:nvSpPr>
          <p:cNvPr id="82" name="CustomShape 13"/>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83" name="CustomShape 14"/>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84" name="CustomShape 15"/>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85" name="CustomShape 16"/>
          <p:cNvSpPr/>
          <p:nvPr/>
        </p:nvSpPr>
        <p:spPr>
          <a:xfrm rot="16200000">
            <a:off x="-5508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86" name="Picture 74" descr=""/>
          <p:cNvPicPr/>
          <p:nvPr/>
        </p:nvPicPr>
        <p:blipFill>
          <a:blip r:embed="rId5"/>
          <a:stretch/>
        </p:blipFill>
        <p:spPr>
          <a:xfrm rot="16200000">
            <a:off x="-16200" y="3247920"/>
            <a:ext cx="530280" cy="530280"/>
          </a:xfrm>
          <a:prstGeom prst="rect">
            <a:avLst/>
          </a:prstGeom>
          <a:ln>
            <a:noFill/>
          </a:ln>
        </p:spPr>
      </p:pic>
      <p:sp>
        <p:nvSpPr>
          <p:cNvPr id="87" name="CustomShape 17"/>
          <p:cNvSpPr/>
          <p:nvPr/>
        </p:nvSpPr>
        <p:spPr>
          <a:xfrm>
            <a:off x="-939492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88" name="CustomShape 18"/>
          <p:cNvSpPr/>
          <p:nvPr/>
        </p:nvSpPr>
        <p:spPr>
          <a:xfrm>
            <a:off x="-6361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89" name="CustomShape 19"/>
          <p:cNvSpPr/>
          <p:nvPr/>
        </p:nvSpPr>
        <p:spPr>
          <a:xfrm rot="16200000">
            <a:off x="-680760" y="3136320"/>
            <a:ext cx="218124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90" name="Picture 79" descr=""/>
          <p:cNvPicPr/>
          <p:nvPr/>
        </p:nvPicPr>
        <p:blipFill>
          <a:blip r:embed="rId6"/>
          <a:stretch/>
        </p:blipFill>
        <p:spPr>
          <a:xfrm rot="16200000">
            <a:off x="-549720" y="3247920"/>
            <a:ext cx="530280" cy="530280"/>
          </a:xfrm>
          <a:prstGeom prst="rect">
            <a:avLst/>
          </a:prstGeom>
          <a:ln>
            <a:noFill/>
          </a:ln>
        </p:spPr>
      </p:pic>
      <p:sp>
        <p:nvSpPr>
          <p:cNvPr id="91" name="CustomShape 20"/>
          <p:cNvSpPr/>
          <p:nvPr/>
        </p:nvSpPr>
        <p:spPr>
          <a:xfrm>
            <a:off x="4620240" y="671760"/>
            <a:ext cx="4169520" cy="20394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3a1a4"/>
                </a:solidFill>
                <a:uFill>
                  <a:solidFill>
                    <a:srgbClr val="ffffff"/>
                  </a:solidFill>
                </a:uFill>
                <a:latin typeface="Tw Cen MT"/>
              </a:rPr>
              <a:t>Miniproject Coordinator:</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3a1a4"/>
                </a:solidFill>
                <a:uFill>
                  <a:solidFill>
                    <a:srgbClr val="ffffff"/>
                  </a:solidFill>
                </a:uFill>
                <a:latin typeface="Tw Cen MT"/>
              </a:rPr>
              <a:t>Prof : Muhammed Salman Shamsi</a:t>
            </a:r>
            <a:endParaRPr b="0" lang="en-IN" sz="1800" spc="-1" strike="noStrike">
              <a:solidFill>
                <a:srgbClr val="000000"/>
              </a:solidFill>
              <a:uFill>
                <a:solidFill>
                  <a:srgbClr val="ffffff"/>
                </a:solidFill>
              </a:uFill>
              <a:latin typeface="Arial"/>
            </a:endParaRPr>
          </a:p>
        </p:txBody>
      </p:sp>
      <p:sp>
        <p:nvSpPr>
          <p:cNvPr id="92" name="CustomShape 21"/>
          <p:cNvSpPr/>
          <p:nvPr/>
        </p:nvSpPr>
        <p:spPr>
          <a:xfrm>
            <a:off x="4182120" y="1255680"/>
            <a:ext cx="4754160" cy="461160"/>
          </a:xfrm>
          <a:prstGeom prst="rect">
            <a:avLst/>
          </a:prstGeom>
          <a:noFill/>
          <a:ln>
            <a:noFill/>
          </a:ln>
        </p:spPr>
        <p:style>
          <a:lnRef idx="0"/>
          <a:fillRef idx="0"/>
          <a:effectRef idx="0"/>
          <a:fontRef idx="minor"/>
        </p:style>
      </p:sp>
      <p:sp>
        <p:nvSpPr>
          <p:cNvPr id="93" name="CustomShape 22"/>
          <p:cNvSpPr/>
          <p:nvPr/>
        </p:nvSpPr>
        <p:spPr>
          <a:xfrm>
            <a:off x="3204720" y="2047320"/>
            <a:ext cx="7000200" cy="369000"/>
          </a:xfrm>
          <a:prstGeom prst="rect">
            <a:avLst/>
          </a:prstGeom>
          <a:noFill/>
          <a:ln>
            <a:noFill/>
          </a:ln>
        </p:spPr>
        <p:style>
          <a:lnRef idx="0"/>
          <a:fillRef idx="0"/>
          <a:effectRef idx="0"/>
          <a:fontRef idx="minor"/>
        </p:style>
      </p:sp>
      <p:sp>
        <p:nvSpPr>
          <p:cNvPr id="94" name="CustomShape 23"/>
          <p:cNvSpPr/>
          <p:nvPr/>
        </p:nvSpPr>
        <p:spPr>
          <a:xfrm>
            <a:off x="3357000" y="2188080"/>
            <a:ext cx="7000200" cy="369000"/>
          </a:xfrm>
          <a:prstGeom prst="rect">
            <a:avLst/>
          </a:prstGeom>
          <a:noFill/>
          <a:ln>
            <a:noFill/>
          </a:ln>
        </p:spPr>
        <p:style>
          <a:lnRef idx="0"/>
          <a:fillRef idx="0"/>
          <a:effectRef idx="0"/>
          <a:fontRef idx="minor"/>
        </p:style>
      </p:sp>
      <p:sp>
        <p:nvSpPr>
          <p:cNvPr id="95" name="CustomShape 24"/>
          <p:cNvSpPr/>
          <p:nvPr/>
        </p:nvSpPr>
        <p:spPr>
          <a:xfrm>
            <a:off x="3509640" y="2340720"/>
            <a:ext cx="7000200" cy="369000"/>
          </a:xfrm>
          <a:prstGeom prst="rect">
            <a:avLst/>
          </a:prstGeom>
          <a:noFill/>
          <a:ln>
            <a:noFill/>
          </a:ln>
        </p:spPr>
        <p:style>
          <a:lnRef idx="0"/>
          <a:fillRef idx="0"/>
          <a:effectRef idx="0"/>
          <a:fontRef idx="minor"/>
        </p:style>
      </p:sp>
      <p:sp>
        <p:nvSpPr>
          <p:cNvPr id="96" name="CustomShape 25"/>
          <p:cNvSpPr/>
          <p:nvPr/>
        </p:nvSpPr>
        <p:spPr>
          <a:xfrm>
            <a:off x="3661920" y="2493000"/>
            <a:ext cx="7000200" cy="369000"/>
          </a:xfrm>
          <a:prstGeom prst="rect">
            <a:avLst/>
          </a:prstGeom>
          <a:noFill/>
          <a:ln>
            <a:noFill/>
          </a:ln>
        </p:spPr>
        <p:style>
          <a:lnRef idx="0"/>
          <a:fillRef idx="0"/>
          <a:effectRef idx="0"/>
          <a:fontRef idx="minor"/>
        </p:style>
      </p:sp>
      <p:sp>
        <p:nvSpPr>
          <p:cNvPr id="97" name="CustomShape 26"/>
          <p:cNvSpPr/>
          <p:nvPr/>
        </p:nvSpPr>
        <p:spPr>
          <a:xfrm>
            <a:off x="4702320" y="3182400"/>
            <a:ext cx="4169520" cy="1065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3a1a4"/>
                </a:solidFill>
                <a:uFill>
                  <a:solidFill>
                    <a:srgbClr val="ffffff"/>
                  </a:solidFill>
                </a:uFill>
                <a:latin typeface="Tw Cen MT"/>
              </a:rPr>
              <a:t>Miniproject Guide:</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3a1a4"/>
                </a:solidFill>
                <a:uFill>
                  <a:solidFill>
                    <a:srgbClr val="ffffff"/>
                  </a:solidFill>
                </a:uFill>
                <a:latin typeface="Tw Cen MT"/>
              </a:rPr>
              <a:t>Asst : Abdul Salam</a:t>
            </a:r>
            <a:endParaRPr b="0" lang="en-IN" sz="1800" spc="-1" strike="noStrike">
              <a:solidFill>
                <a:srgbClr val="000000"/>
              </a:solidFill>
              <a:uFill>
                <a:solidFill>
                  <a:srgbClr val="ffffff"/>
                </a:solidFill>
              </a:uFill>
              <a:latin typeface="Arial"/>
            </a:endParaRPr>
          </a:p>
        </p:txBody>
      </p:sp>
      <p:sp>
        <p:nvSpPr>
          <p:cNvPr id="98" name="CustomShape 27"/>
          <p:cNvSpPr/>
          <p:nvPr/>
        </p:nvSpPr>
        <p:spPr>
          <a:xfrm>
            <a:off x="4334400" y="1407960"/>
            <a:ext cx="4754160" cy="461160"/>
          </a:xfrm>
          <a:prstGeom prst="rect">
            <a:avLst/>
          </a:prstGeom>
          <a:noFill/>
          <a:ln>
            <a:noFill/>
          </a:ln>
        </p:spPr>
        <p:style>
          <a:lnRef idx="0"/>
          <a:fillRef idx="0"/>
          <a:effectRef idx="0"/>
          <a:fontRef idx="minor"/>
        </p:style>
      </p:sp>
      <p:sp>
        <p:nvSpPr>
          <p:cNvPr id="99" name="CustomShape 28"/>
          <p:cNvSpPr/>
          <p:nvPr/>
        </p:nvSpPr>
        <p:spPr>
          <a:xfrm>
            <a:off x="3357000" y="2199960"/>
            <a:ext cx="7000200" cy="369000"/>
          </a:xfrm>
          <a:prstGeom prst="rect">
            <a:avLst/>
          </a:prstGeom>
          <a:noFill/>
          <a:ln>
            <a:noFill/>
          </a:ln>
        </p:spPr>
        <p:style>
          <a:lnRef idx="0"/>
          <a:fillRef idx="0"/>
          <a:effectRef idx="0"/>
          <a:fontRef idx="minor"/>
        </p:style>
      </p:sp>
    </p:spTree>
  </p:cSld>
  <p:transition spd="med">
    <p:fade/>
  </p:transition>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afterEffect" fill="hold" presetClass="entr" presetID="42">
                                  <p:stCondLst>
                                    <p:cond delay="0"/>
                                  </p:stCondLst>
                                  <p:childTnLst>
                                    <p:set>
                                      <p:cBhvr>
                                        <p:cTn id="8" dur="1" fill="hold">
                                          <p:stCondLst>
                                            <p:cond delay="0"/>
                                          </p:stCondLst>
                                        </p:cTn>
                                        <p:tgtEl>
                                          <p:spTgt spid="-1"/>
                                        </p:tgtEl>
                                        <p:attrNameLst>
                                          <p:attrName>style.visibility</p:attrName>
                                        </p:attrNameLst>
                                      </p:cBhvr>
                                      <p:to>
                                        <p:strVal val="visible"/>
                                      </p:to>
                                    </p:set>
                                    <p:animEffect filter="fade" transition="in">
                                      <p:cBhvr additive="repl">
                                        <p:cTn id="9" dur="500"/>
                                        <p:tgtEl>
                                          <p:spTgt spid="-1"/>
                                        </p:tgtEl>
                                      </p:cBhvr>
                                    </p:animEffect>
                                    <p:anim calcmode="lin" valueType="num">
                                      <p:cBhvr additive="repl">
                                        <p:cTn id="10" dur="500" fill="hold"/>
                                        <p:tgtEl>
                                          <p:spTgt spid="-1"/>
                                        </p:tgtEl>
                                        <p:attrNameLst>
                                          <p:attrName>ppt_x</p:attrName>
                                        </p:attrNameLst>
                                      </p:cBhvr>
                                      <p:tavLst>
                                        <p:tav tm="0">
                                          <p:val>
                                            <p:strVal val="#ppt_x"/>
                                          </p:val>
                                        </p:tav>
                                        <p:tav tm="100000">
                                          <p:val>
                                            <p:strVal val="#ppt_x"/>
                                          </p:val>
                                        </p:tav>
                                      </p:tavLst>
                                    </p:anim>
                                    <p:anim calcmode="lin" valueType="num">
                                      <p:cBhvr additive="repl">
                                        <p:cTn id="11" dur="500" fill="hold"/>
                                        <p:tgtEl>
                                          <p:spTgt spid="-1"/>
                                        </p:tgtEl>
                                        <p:attrNameLst>
                                          <p:attrName>ppt_y</p:attrName>
                                        </p:attrNameLst>
                                      </p:cBhvr>
                                      <p:tavLst>
                                        <p:tav tm="0">
                                          <p:val>
                                            <p:strVal val="#ppt_y+.1"/>
                                          </p:val>
                                        </p:tav>
                                        <p:tav tm="100000">
                                          <p:val>
                                            <p:strVal val="#ppt_y"/>
                                          </p:val>
                                        </p:tav>
                                      </p:tavLst>
                                    </p:anim>
                                  </p:childTnLst>
                                </p:cTn>
                              </p:par>
                            </p:childTnLst>
                          </p:cTn>
                        </p:par>
                        <p:par>
                          <p:cTn id="12" fill="hold">
                            <p:stCondLst>
                              <p:cond delay="500"/>
                            </p:stCondLst>
                            <p:childTnLst>
                              <p:par>
                                <p:cTn id="13" nodeType="afterEffect" fill="hold" presetClass="entr" presetID="42">
                                  <p:stCondLst>
                                    <p:cond delay="0"/>
                                  </p:stCondLst>
                                  <p:childTnLst>
                                    <p:set>
                                      <p:cBhvr>
                                        <p:cTn id="14" dur="1" fill="hold">
                                          <p:stCondLst>
                                            <p:cond delay="0"/>
                                          </p:stCondLst>
                                        </p:cTn>
                                        <p:tgtEl>
                                          <p:spTgt spid="-1"/>
                                        </p:tgtEl>
                                        <p:attrNameLst>
                                          <p:attrName>style.visibility</p:attrName>
                                        </p:attrNameLst>
                                      </p:cBhvr>
                                      <p:to>
                                        <p:strVal val="visible"/>
                                      </p:to>
                                    </p:set>
                                    <p:animEffect filter="fade" transition="in">
                                      <p:cBhvr additive="repl">
                                        <p:cTn id="15" dur="500"/>
                                        <p:tgtEl>
                                          <p:spTgt spid="-1"/>
                                        </p:tgtEl>
                                      </p:cBhvr>
                                    </p:animEffect>
                                    <p:anim calcmode="lin" valueType="num">
                                      <p:cBhvr additive="repl">
                                        <p:cTn id="16" dur="500" fill="hold"/>
                                        <p:tgtEl>
                                          <p:spTgt spid="-1"/>
                                        </p:tgtEl>
                                        <p:attrNameLst>
                                          <p:attrName>ppt_x</p:attrName>
                                        </p:attrNameLst>
                                      </p:cBhvr>
                                      <p:tavLst>
                                        <p:tav tm="0">
                                          <p:val>
                                            <p:strVal val="#ppt_x"/>
                                          </p:val>
                                        </p:tav>
                                        <p:tav tm="100000">
                                          <p:val>
                                            <p:strVal val="#ppt_x"/>
                                          </p:val>
                                        </p:tav>
                                      </p:tavLst>
                                    </p:anim>
                                    <p:anim calcmode="lin" valueType="num">
                                      <p:cBhvr additive="repl">
                                        <p:cTn id="17" dur="50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01"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102"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103" name="Picture 36" descr=""/>
          <p:cNvPicPr/>
          <p:nvPr/>
        </p:nvPicPr>
        <p:blipFill>
          <a:blip r:embed="rId1"/>
          <a:stretch/>
        </p:blipFill>
        <p:spPr>
          <a:xfrm rot="16200000">
            <a:off x="11130120" y="3247920"/>
            <a:ext cx="530280" cy="530280"/>
          </a:xfrm>
          <a:prstGeom prst="rect">
            <a:avLst/>
          </a:prstGeom>
          <a:ln>
            <a:noFill/>
          </a:ln>
        </p:spPr>
      </p:pic>
      <p:sp>
        <p:nvSpPr>
          <p:cNvPr id="104" name="CustomShape 4"/>
          <p:cNvSpPr/>
          <p:nvPr/>
        </p:nvSpPr>
        <p:spPr>
          <a:xfrm>
            <a:off x="24876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05" name="CustomShape 5"/>
          <p:cNvSpPr/>
          <p:nvPr/>
        </p:nvSpPr>
        <p:spPr>
          <a:xfrm>
            <a:off x="1052784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106" name="CustomShape 6"/>
          <p:cNvSpPr/>
          <p:nvPr/>
        </p:nvSpPr>
        <p:spPr>
          <a:xfrm rot="16200000">
            <a:off x="1037376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107" name="Picture 41" descr=""/>
          <p:cNvPicPr/>
          <p:nvPr/>
        </p:nvPicPr>
        <p:blipFill>
          <a:blip r:embed="rId2"/>
          <a:stretch/>
        </p:blipFill>
        <p:spPr>
          <a:xfrm rot="16200000">
            <a:off x="10636560" y="3247920"/>
            <a:ext cx="530280" cy="530280"/>
          </a:xfrm>
          <a:prstGeom prst="rect">
            <a:avLst/>
          </a:prstGeom>
          <a:ln>
            <a:noFill/>
          </a:ln>
        </p:spPr>
      </p:pic>
      <p:sp>
        <p:nvSpPr>
          <p:cNvPr id="108" name="CustomShape 7"/>
          <p:cNvSpPr/>
          <p:nvPr/>
        </p:nvSpPr>
        <p:spPr>
          <a:xfrm>
            <a:off x="-78476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09" name="CustomShape 8"/>
          <p:cNvSpPr/>
          <p:nvPr/>
        </p:nvSpPr>
        <p:spPr>
          <a:xfrm>
            <a:off x="94500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110" name="CustomShape 9"/>
          <p:cNvSpPr/>
          <p:nvPr/>
        </p:nvSpPr>
        <p:spPr>
          <a:xfrm rot="16200000">
            <a:off x="98784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111" name="Picture 46" descr=""/>
          <p:cNvPicPr/>
          <p:nvPr/>
        </p:nvPicPr>
        <p:blipFill>
          <a:blip r:embed="rId3"/>
          <a:stretch/>
        </p:blipFill>
        <p:spPr>
          <a:xfrm rot="16200000">
            <a:off x="1046160" y="3247920"/>
            <a:ext cx="530280" cy="530280"/>
          </a:xfrm>
          <a:prstGeom prst="rect">
            <a:avLst/>
          </a:prstGeom>
          <a:ln>
            <a:noFill/>
          </a:ln>
        </p:spPr>
      </p:pic>
      <p:sp>
        <p:nvSpPr>
          <p:cNvPr id="112" name="CustomShape 10"/>
          <p:cNvSpPr/>
          <p:nvPr/>
        </p:nvSpPr>
        <p:spPr>
          <a:xfrm>
            <a:off x="-798516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13" name="CustomShape 11"/>
          <p:cNvSpPr/>
          <p:nvPr/>
        </p:nvSpPr>
        <p:spPr>
          <a:xfrm>
            <a:off x="420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114" name="CustomShape 12"/>
          <p:cNvSpPr/>
          <p:nvPr/>
        </p:nvSpPr>
        <p:spPr>
          <a:xfrm rot="16200000">
            <a:off x="47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115" name="Picture 82" descr=""/>
          <p:cNvPicPr/>
          <p:nvPr/>
        </p:nvPicPr>
        <p:blipFill>
          <a:blip r:embed="rId4"/>
          <a:stretch/>
        </p:blipFill>
        <p:spPr>
          <a:xfrm rot="16200000">
            <a:off x="515520" y="3247920"/>
            <a:ext cx="530280" cy="530280"/>
          </a:xfrm>
          <a:prstGeom prst="rect">
            <a:avLst/>
          </a:prstGeom>
          <a:ln>
            <a:noFill/>
          </a:ln>
        </p:spPr>
      </p:pic>
      <p:sp>
        <p:nvSpPr>
          <p:cNvPr id="116" name="CustomShape 13"/>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17" name="CustomShape 14"/>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18" name="CustomShape 15"/>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19" name="CustomShape 16"/>
          <p:cNvSpPr/>
          <p:nvPr/>
        </p:nvSpPr>
        <p:spPr>
          <a:xfrm rot="16200000">
            <a:off x="-5508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120" name="Picture 88" descr=""/>
          <p:cNvPicPr/>
          <p:nvPr/>
        </p:nvPicPr>
        <p:blipFill>
          <a:blip r:embed="rId5"/>
          <a:stretch/>
        </p:blipFill>
        <p:spPr>
          <a:xfrm rot="16200000">
            <a:off x="-16200" y="3247920"/>
            <a:ext cx="530280" cy="530280"/>
          </a:xfrm>
          <a:prstGeom prst="rect">
            <a:avLst/>
          </a:prstGeom>
          <a:ln>
            <a:noFill/>
          </a:ln>
        </p:spPr>
      </p:pic>
      <p:sp>
        <p:nvSpPr>
          <p:cNvPr id="121" name="CustomShape 17"/>
          <p:cNvSpPr/>
          <p:nvPr/>
        </p:nvSpPr>
        <p:spPr>
          <a:xfrm>
            <a:off x="-939492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22" name="CustomShape 18"/>
          <p:cNvSpPr/>
          <p:nvPr/>
        </p:nvSpPr>
        <p:spPr>
          <a:xfrm>
            <a:off x="-6361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123" name="CustomShape 19"/>
          <p:cNvSpPr/>
          <p:nvPr/>
        </p:nvSpPr>
        <p:spPr>
          <a:xfrm rot="16200000">
            <a:off x="-680760" y="3136320"/>
            <a:ext cx="218124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124" name="Picture 93" descr=""/>
          <p:cNvPicPr/>
          <p:nvPr/>
        </p:nvPicPr>
        <p:blipFill>
          <a:blip r:embed="rId6"/>
          <a:stretch/>
        </p:blipFill>
        <p:spPr>
          <a:xfrm rot="16200000">
            <a:off x="-549720" y="3247920"/>
            <a:ext cx="530280" cy="530280"/>
          </a:xfrm>
          <a:prstGeom prst="rect">
            <a:avLst/>
          </a:prstGeom>
          <a:ln>
            <a:noFill/>
          </a:ln>
        </p:spPr>
      </p:pic>
      <p:sp>
        <p:nvSpPr>
          <p:cNvPr id="125" name="CustomShape 20"/>
          <p:cNvSpPr/>
          <p:nvPr/>
        </p:nvSpPr>
        <p:spPr>
          <a:xfrm>
            <a:off x="3083760" y="3146040"/>
            <a:ext cx="1591200" cy="369000"/>
          </a:xfrm>
          <a:prstGeom prst="rect">
            <a:avLst/>
          </a:prstGeom>
          <a:noFill/>
          <a:ln>
            <a:noFill/>
          </a:ln>
        </p:spPr>
        <p:style>
          <a:lnRef idx="0"/>
          <a:fillRef idx="0"/>
          <a:effectRef idx="0"/>
          <a:fontRef idx="minor"/>
        </p:style>
      </p:sp>
      <p:sp>
        <p:nvSpPr>
          <p:cNvPr id="126" name="CustomShape 21"/>
          <p:cNvSpPr/>
          <p:nvPr/>
        </p:nvSpPr>
        <p:spPr>
          <a:xfrm>
            <a:off x="3083760" y="3455640"/>
            <a:ext cx="1591200" cy="307440"/>
          </a:xfrm>
          <a:prstGeom prst="rect">
            <a:avLst/>
          </a:prstGeom>
          <a:noFill/>
          <a:ln>
            <a:noFill/>
          </a:ln>
        </p:spPr>
        <p:style>
          <a:lnRef idx="0"/>
          <a:fillRef idx="0"/>
          <a:effectRef idx="0"/>
          <a:fontRef idx="minor"/>
        </p:style>
      </p:sp>
      <p:sp>
        <p:nvSpPr>
          <p:cNvPr id="127" name="CustomShape 22"/>
          <p:cNvSpPr/>
          <p:nvPr/>
        </p:nvSpPr>
        <p:spPr>
          <a:xfrm>
            <a:off x="2537280" y="783000"/>
            <a:ext cx="7829280" cy="50274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600" spc="-1" strike="noStrike">
                <a:solidFill>
                  <a:srgbClr val="52cbbe"/>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a0a8"/>
                </a:solidFill>
                <a:uFill>
                  <a:solidFill>
                    <a:srgbClr val="ffffff"/>
                  </a:solidFill>
                </a:uFill>
                <a:latin typeface="Tw Cen MT"/>
              </a:rPr>
              <a:t>In this project</a:t>
            </a:r>
            <a:r>
              <a:rPr b="0" lang="en-IN" sz="2400" spc="-1" strike="noStrike">
                <a:solidFill>
                  <a:srgbClr val="52cbbe"/>
                </a:solidFill>
                <a:uFill>
                  <a:solidFill>
                    <a:srgbClr val="ffffff"/>
                  </a:solidFill>
                </a:uFill>
                <a:latin typeface="Tw Cen MT"/>
              </a:rPr>
              <a:t>,</a:t>
            </a:r>
            <a:r>
              <a:rPr b="0" lang="en-IN" sz="2400" spc="-1" strike="noStrike">
                <a:solidFill>
                  <a:srgbClr val="000000"/>
                </a:solidFill>
                <a:uFill>
                  <a:solidFill>
                    <a:srgbClr val="ffffff"/>
                  </a:solidFill>
                </a:uFill>
                <a:latin typeface="Calibri"/>
              </a:rPr>
              <a:t> </a:t>
            </a:r>
            <a:r>
              <a:rPr b="0" lang="en-IN" sz="2400" spc="-1" strike="noStrike">
                <a:solidFill>
                  <a:srgbClr val="00a0a8"/>
                </a:solidFill>
                <a:uFill>
                  <a:solidFill>
                    <a:srgbClr val="ffffff"/>
                  </a:solidFill>
                </a:uFill>
                <a:latin typeface="Calibri"/>
              </a:rPr>
              <a:t>we provide empirical evidence that the rating that an app attracts can be predicted from the features it offers. Our results, based on an analysis of 10000 apps from the Googleplaystore app , indicate that the rating of these can be predicted. Our prediction model is built by using feature and rating information from the existing apps offered in the App Store and it yields approximate rating predictions ,using only a few (11-12) existing apps for case-based prediction . In this we are implemented it by using Naïve Bayes algorithm</a:t>
            </a:r>
            <a:r>
              <a:rPr b="0" lang="en-IN" sz="2000" spc="-1" strike="noStrike">
                <a:solidFill>
                  <a:srgbClr val="00a0a8"/>
                </a:solidFill>
                <a:uFill>
                  <a:solidFill>
                    <a:srgbClr val="ffffff"/>
                  </a:solidFill>
                </a:uFill>
                <a:latin typeface="Calibri"/>
              </a:rPr>
              <a:t>.</a:t>
            </a:r>
            <a:endParaRPr b="0" lang="en-IN" sz="1800" spc="-1" strike="noStrike">
              <a:solidFill>
                <a:srgbClr val="000000"/>
              </a:solidFill>
              <a:uFill>
                <a:solidFill>
                  <a:srgbClr val="ffffff"/>
                </a:solidFill>
              </a:uFill>
              <a:latin typeface="Arial"/>
            </a:endParaRPr>
          </a:p>
        </p:txBody>
      </p:sp>
      <p:sp>
        <p:nvSpPr>
          <p:cNvPr id="128" name="CustomShape 23"/>
          <p:cNvSpPr/>
          <p:nvPr/>
        </p:nvSpPr>
        <p:spPr>
          <a:xfrm>
            <a:off x="8083080" y="3146040"/>
            <a:ext cx="1591200" cy="369000"/>
          </a:xfrm>
          <a:prstGeom prst="rect">
            <a:avLst/>
          </a:prstGeom>
          <a:noFill/>
          <a:ln>
            <a:noFill/>
          </a:ln>
        </p:spPr>
        <p:style>
          <a:lnRef idx="0"/>
          <a:fillRef idx="0"/>
          <a:effectRef idx="0"/>
          <a:fontRef idx="minor"/>
        </p:style>
      </p:sp>
      <p:sp>
        <p:nvSpPr>
          <p:cNvPr id="129" name="CustomShape 24"/>
          <p:cNvSpPr/>
          <p:nvPr/>
        </p:nvSpPr>
        <p:spPr>
          <a:xfrm>
            <a:off x="8083080" y="3455640"/>
            <a:ext cx="1591200" cy="307440"/>
          </a:xfrm>
          <a:prstGeom prst="rect">
            <a:avLst/>
          </a:prstGeom>
          <a:noFill/>
          <a:ln>
            <a:noFill/>
          </a:ln>
        </p:spPr>
        <p:style>
          <a:lnRef idx="0"/>
          <a:fillRef idx="0"/>
          <a:effectRef idx="0"/>
          <a:fontRef idx="minor"/>
        </p:style>
      </p:sp>
    </p:spTree>
  </p:cSld>
  <p:transition spd="med">
    <p:fade/>
  </p:transition>
  <p:timing>
    <p:tnLst>
      <p:par>
        <p:cTn id="18" dur="indefinite" restart="never" nodeType="tmRoot">
          <p:childTnLst>
            <p:seq>
              <p:cTn id="19" dur="indefinite" nodeType="mainSeq">
                <p:childTnLst>
                  <p:par>
                    <p:cTn id="20" fill="hold">
                      <p:stCondLst>
                        <p:cond delay="0"/>
                      </p:stCondLst>
                      <p:childTnLst>
                        <p:par>
                          <p:cTn id="21" fill="hold">
                            <p:stCondLst>
                              <p:cond delay="0"/>
                            </p:stCondLst>
                            <p:childTnLst>
                              <p:par>
                                <p:cTn id="22" nodeType="afterEffect" fill="hold" presetClass="entr" presetID="53" presetSubtype="16">
                                  <p:stCondLst>
                                    <p:cond delay="0"/>
                                  </p:stCondLst>
                                  <p:childTnLst>
                                    <p:set>
                                      <p:cBhvr>
                                        <p:cTn id="23" dur="1" fill="hold">
                                          <p:stCondLst>
                                            <p:cond delay="0"/>
                                          </p:stCondLst>
                                        </p:cTn>
                                        <p:tgtEl>
                                          <p:spTgt spid="-1"/>
                                        </p:tgtEl>
                                        <p:attrNameLst>
                                          <p:attrName>style.visibility</p:attrName>
                                        </p:attrNameLst>
                                      </p:cBhvr>
                                      <p:to>
                                        <p:strVal val="visible"/>
                                      </p:to>
                                    </p:set>
                                    <p:anim calcmode="lin" valueType="num">
                                      <p:cBhvr additive="repl">
                                        <p:cTn id="24" dur="500" fill="hold"/>
                                        <p:tgtEl>
                                          <p:spTgt spid="-1"/>
                                        </p:tgtEl>
                                        <p:attrNameLst>
                                          <p:attrName/>
                                        </p:attrNameLst>
                                      </p:cBhvr>
                                      <p:tavLst>
                                        <p:tav tm="0">
                                          <p:val/>
                                        </p:tav>
                                        <p:tav tm="100000">
                                          <p:val>
                                            <p:strVal val="#ppt_w"/>
                                          </p:val>
                                        </p:tav>
                                      </p:tavLst>
                                    </p:anim>
                                    <p:anim calcmode="lin" valueType="num">
                                      <p:cBhvr additive="repl">
                                        <p:cTn id="25" dur="500" fill="hold"/>
                                        <p:tgtEl>
                                          <p:spTgt spid="-1"/>
                                        </p:tgtEl>
                                        <p:attrNameLst>
                                          <p:attrName/>
                                        </p:attrNameLst>
                                      </p:cBhvr>
                                      <p:tavLst>
                                        <p:tav tm="0">
                                          <p:val/>
                                        </p:tav>
                                        <p:tav tm="100000">
                                          <p:val>
                                            <p:strVal val="#ppt_h"/>
                                          </p:val>
                                        </p:tav>
                                      </p:tavLst>
                                    </p:anim>
                                    <p:animEffect filter="fade" transition="in">
                                      <p:cBhvr additive="repl">
                                        <p:cTn id="26" dur="500"/>
                                        <p:tgtEl>
                                          <p:spTgt spid="-1"/>
                                        </p:tgtEl>
                                      </p:cBhvr>
                                    </p:animEffect>
                                  </p:childTnLst>
                                </p:cTn>
                              </p:par>
                            </p:childTnLst>
                          </p:cTn>
                        </p:par>
                        <p:par>
                          <p:cTn id="27" fill="hold">
                            <p:stCondLst>
                              <p:cond delay="500"/>
                            </p:stCondLst>
                            <p:childTnLst>
                              <p:par>
                                <p:cTn id="28" nodeType="afterEffect" fill="hold" presetClass="entr" presetID="53" presetSubtype="16">
                                  <p:stCondLst>
                                    <p:cond delay="0"/>
                                  </p:stCondLst>
                                  <p:childTnLst>
                                    <p:set>
                                      <p:cBhvr>
                                        <p:cTn id="29" dur="1" fill="hold">
                                          <p:stCondLst>
                                            <p:cond delay="0"/>
                                          </p:stCondLst>
                                        </p:cTn>
                                        <p:tgtEl>
                                          <p:spTgt spid="-1"/>
                                        </p:tgtEl>
                                        <p:attrNameLst>
                                          <p:attrName>style.visibility</p:attrName>
                                        </p:attrNameLst>
                                      </p:cBhvr>
                                      <p:to>
                                        <p:strVal val="visible"/>
                                      </p:to>
                                    </p:set>
                                    <p:anim calcmode="lin" valueType="num">
                                      <p:cBhvr additive="repl">
                                        <p:cTn id="30" dur="500" fill="hold"/>
                                        <p:tgtEl>
                                          <p:spTgt spid="-1"/>
                                        </p:tgtEl>
                                        <p:attrNameLst>
                                          <p:attrName/>
                                        </p:attrNameLst>
                                      </p:cBhvr>
                                      <p:tavLst>
                                        <p:tav tm="0">
                                          <p:val/>
                                        </p:tav>
                                        <p:tav tm="100000">
                                          <p:val>
                                            <p:strVal val="#ppt_w"/>
                                          </p:val>
                                        </p:tav>
                                      </p:tavLst>
                                    </p:anim>
                                    <p:anim calcmode="lin" valueType="num">
                                      <p:cBhvr additive="repl">
                                        <p:cTn id="31" dur="500" fill="hold"/>
                                        <p:tgtEl>
                                          <p:spTgt spid="-1"/>
                                        </p:tgtEl>
                                        <p:attrNameLst>
                                          <p:attrName/>
                                        </p:attrNameLst>
                                      </p:cBhvr>
                                      <p:tavLst>
                                        <p:tav tm="0">
                                          <p:val/>
                                        </p:tav>
                                        <p:tav tm="100000">
                                          <p:val>
                                            <p:strVal val="#ppt_h"/>
                                          </p:val>
                                        </p:tav>
                                      </p:tavLst>
                                    </p:anim>
                                    <p:animEffect filter="fade" transition="in">
                                      <p:cBhvr additive="repl">
                                        <p:cTn id="32"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31"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132"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133" name="Picture 53" descr=""/>
          <p:cNvPicPr/>
          <p:nvPr/>
        </p:nvPicPr>
        <p:blipFill>
          <a:blip r:embed="rId1"/>
          <a:stretch/>
        </p:blipFill>
        <p:spPr>
          <a:xfrm rot="16200000">
            <a:off x="11130120" y="3247920"/>
            <a:ext cx="530280" cy="530280"/>
          </a:xfrm>
          <a:prstGeom prst="rect">
            <a:avLst/>
          </a:prstGeom>
          <a:ln>
            <a:noFill/>
          </a:ln>
        </p:spPr>
      </p:pic>
      <p:sp>
        <p:nvSpPr>
          <p:cNvPr id="134" name="CustomShape 4"/>
          <p:cNvSpPr/>
          <p:nvPr/>
        </p:nvSpPr>
        <p:spPr>
          <a:xfrm>
            <a:off x="22680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35" name="CustomShape 5"/>
          <p:cNvSpPr/>
          <p:nvPr/>
        </p:nvSpPr>
        <p:spPr>
          <a:xfrm>
            <a:off x="105058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136" name="CustomShape 6"/>
          <p:cNvSpPr/>
          <p:nvPr/>
        </p:nvSpPr>
        <p:spPr>
          <a:xfrm rot="16200000">
            <a:off x="1035180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137" name="Picture 58" descr=""/>
          <p:cNvPicPr/>
          <p:nvPr/>
        </p:nvPicPr>
        <p:blipFill>
          <a:blip r:embed="rId2"/>
          <a:stretch/>
        </p:blipFill>
        <p:spPr>
          <a:xfrm rot="16200000">
            <a:off x="10614600" y="3247920"/>
            <a:ext cx="530280" cy="530280"/>
          </a:xfrm>
          <a:prstGeom prst="rect">
            <a:avLst/>
          </a:prstGeom>
          <a:ln>
            <a:noFill/>
          </a:ln>
        </p:spPr>
      </p:pic>
      <p:sp>
        <p:nvSpPr>
          <p:cNvPr id="138" name="CustomShape 7"/>
          <p:cNvSpPr/>
          <p:nvPr/>
        </p:nvSpPr>
        <p:spPr>
          <a:xfrm>
            <a:off x="11840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39" name="CustomShape 8"/>
          <p:cNvSpPr/>
          <p:nvPr/>
        </p:nvSpPr>
        <p:spPr>
          <a:xfrm>
            <a:off x="9976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140" name="CustomShape 9"/>
          <p:cNvSpPr/>
          <p:nvPr/>
        </p:nvSpPr>
        <p:spPr>
          <a:xfrm rot="16200000">
            <a:off x="1001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141" name="Picture 63" descr=""/>
          <p:cNvPicPr/>
          <p:nvPr/>
        </p:nvPicPr>
        <p:blipFill>
          <a:blip r:embed="rId3"/>
          <a:stretch/>
        </p:blipFill>
        <p:spPr>
          <a:xfrm rot="16200000">
            <a:off x="10065240" y="3260880"/>
            <a:ext cx="530280" cy="504360"/>
          </a:xfrm>
          <a:prstGeom prst="rect">
            <a:avLst/>
          </a:prstGeom>
          <a:ln>
            <a:noFill/>
          </a:ln>
        </p:spPr>
      </p:pic>
      <p:sp>
        <p:nvSpPr>
          <p:cNvPr id="142" name="CustomShape 10"/>
          <p:cNvSpPr/>
          <p:nvPr/>
        </p:nvSpPr>
        <p:spPr>
          <a:xfrm>
            <a:off x="-798516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43" name="CustomShape 11"/>
          <p:cNvSpPr/>
          <p:nvPr/>
        </p:nvSpPr>
        <p:spPr>
          <a:xfrm>
            <a:off x="420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144" name="CustomShape 12"/>
          <p:cNvSpPr/>
          <p:nvPr/>
        </p:nvSpPr>
        <p:spPr>
          <a:xfrm rot="16200000">
            <a:off x="47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145" name="Picture 68" descr=""/>
          <p:cNvPicPr/>
          <p:nvPr/>
        </p:nvPicPr>
        <p:blipFill>
          <a:blip r:embed="rId4"/>
          <a:stretch/>
        </p:blipFill>
        <p:spPr>
          <a:xfrm rot="16200000">
            <a:off x="515520" y="3247920"/>
            <a:ext cx="530280" cy="530280"/>
          </a:xfrm>
          <a:prstGeom prst="rect">
            <a:avLst/>
          </a:prstGeom>
          <a:ln>
            <a:noFill/>
          </a:ln>
        </p:spPr>
      </p:pic>
      <p:sp>
        <p:nvSpPr>
          <p:cNvPr id="146" name="CustomShape 13"/>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47" name="CustomShape 14"/>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48" name="CustomShape 15"/>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49" name="CustomShape 16"/>
          <p:cNvSpPr/>
          <p:nvPr/>
        </p:nvSpPr>
        <p:spPr>
          <a:xfrm rot="16200000">
            <a:off x="-5508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150" name="Picture 74" descr=""/>
          <p:cNvPicPr/>
          <p:nvPr/>
        </p:nvPicPr>
        <p:blipFill>
          <a:blip r:embed="rId5"/>
          <a:stretch/>
        </p:blipFill>
        <p:spPr>
          <a:xfrm rot="16200000">
            <a:off x="-16200" y="3247920"/>
            <a:ext cx="530280" cy="530280"/>
          </a:xfrm>
          <a:prstGeom prst="rect">
            <a:avLst/>
          </a:prstGeom>
          <a:ln>
            <a:noFill/>
          </a:ln>
        </p:spPr>
      </p:pic>
      <p:sp>
        <p:nvSpPr>
          <p:cNvPr id="151" name="CustomShape 17"/>
          <p:cNvSpPr/>
          <p:nvPr/>
        </p:nvSpPr>
        <p:spPr>
          <a:xfrm>
            <a:off x="-939096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52" name="CustomShape 18"/>
          <p:cNvSpPr/>
          <p:nvPr/>
        </p:nvSpPr>
        <p:spPr>
          <a:xfrm>
            <a:off x="-63180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153" name="CustomShape 19"/>
          <p:cNvSpPr/>
          <p:nvPr/>
        </p:nvSpPr>
        <p:spPr>
          <a:xfrm rot="16200000">
            <a:off x="-676440" y="3136320"/>
            <a:ext cx="218124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154" name="Picture 79" descr=""/>
          <p:cNvPicPr/>
          <p:nvPr/>
        </p:nvPicPr>
        <p:blipFill>
          <a:blip r:embed="rId6"/>
          <a:stretch/>
        </p:blipFill>
        <p:spPr>
          <a:xfrm rot="16200000">
            <a:off x="-545400" y="3247920"/>
            <a:ext cx="530280" cy="530280"/>
          </a:xfrm>
          <a:prstGeom prst="rect">
            <a:avLst/>
          </a:prstGeom>
          <a:ln>
            <a:noFill/>
          </a:ln>
        </p:spPr>
      </p:pic>
      <p:sp>
        <p:nvSpPr>
          <p:cNvPr id="155" name="CustomShape 20"/>
          <p:cNvSpPr/>
          <p:nvPr/>
        </p:nvSpPr>
        <p:spPr>
          <a:xfrm>
            <a:off x="2594520" y="4142160"/>
            <a:ext cx="2288520" cy="369000"/>
          </a:xfrm>
          <a:prstGeom prst="rect">
            <a:avLst/>
          </a:prstGeom>
          <a:noFill/>
          <a:ln>
            <a:noFill/>
          </a:ln>
        </p:spPr>
        <p:style>
          <a:lnRef idx="0"/>
          <a:fillRef idx="0"/>
          <a:effectRef idx="0"/>
          <a:fontRef idx="minor"/>
        </p:style>
      </p:sp>
      <p:sp>
        <p:nvSpPr>
          <p:cNvPr id="156" name="CustomShape 21"/>
          <p:cNvSpPr/>
          <p:nvPr/>
        </p:nvSpPr>
        <p:spPr>
          <a:xfrm>
            <a:off x="2814120" y="4413960"/>
            <a:ext cx="1849320" cy="276480"/>
          </a:xfrm>
          <a:prstGeom prst="rect">
            <a:avLst/>
          </a:prstGeom>
          <a:noFill/>
          <a:ln>
            <a:noFill/>
          </a:ln>
        </p:spPr>
        <p:style>
          <a:lnRef idx="0"/>
          <a:fillRef idx="0"/>
          <a:effectRef idx="0"/>
          <a:fontRef idx="minor"/>
        </p:style>
      </p:sp>
      <p:sp>
        <p:nvSpPr>
          <p:cNvPr id="157" name="CustomShape 22"/>
          <p:cNvSpPr/>
          <p:nvPr/>
        </p:nvSpPr>
        <p:spPr>
          <a:xfrm>
            <a:off x="4783320" y="4142160"/>
            <a:ext cx="2288520" cy="369000"/>
          </a:xfrm>
          <a:prstGeom prst="rect">
            <a:avLst/>
          </a:prstGeom>
          <a:noFill/>
          <a:ln>
            <a:noFill/>
          </a:ln>
        </p:spPr>
        <p:style>
          <a:lnRef idx="0"/>
          <a:fillRef idx="0"/>
          <a:effectRef idx="0"/>
          <a:fontRef idx="minor"/>
        </p:style>
      </p:sp>
      <p:sp>
        <p:nvSpPr>
          <p:cNvPr id="158" name="CustomShape 23"/>
          <p:cNvSpPr/>
          <p:nvPr/>
        </p:nvSpPr>
        <p:spPr>
          <a:xfrm>
            <a:off x="5003280" y="4413960"/>
            <a:ext cx="1849320" cy="276480"/>
          </a:xfrm>
          <a:prstGeom prst="rect">
            <a:avLst/>
          </a:prstGeom>
          <a:noFill/>
          <a:ln>
            <a:noFill/>
          </a:ln>
        </p:spPr>
        <p:style>
          <a:lnRef idx="0"/>
          <a:fillRef idx="0"/>
          <a:effectRef idx="0"/>
          <a:fontRef idx="minor"/>
        </p:style>
      </p:sp>
      <p:sp>
        <p:nvSpPr>
          <p:cNvPr id="159" name="CustomShape 24"/>
          <p:cNvSpPr/>
          <p:nvPr/>
        </p:nvSpPr>
        <p:spPr>
          <a:xfrm>
            <a:off x="6912720" y="4142160"/>
            <a:ext cx="2288520" cy="369000"/>
          </a:xfrm>
          <a:prstGeom prst="rect">
            <a:avLst/>
          </a:prstGeom>
          <a:noFill/>
          <a:ln>
            <a:noFill/>
          </a:ln>
        </p:spPr>
        <p:style>
          <a:lnRef idx="0"/>
          <a:fillRef idx="0"/>
          <a:effectRef idx="0"/>
          <a:fontRef idx="minor"/>
        </p:style>
      </p:sp>
      <p:sp>
        <p:nvSpPr>
          <p:cNvPr id="160" name="CustomShape 25"/>
          <p:cNvSpPr/>
          <p:nvPr/>
        </p:nvSpPr>
        <p:spPr>
          <a:xfrm>
            <a:off x="7132320" y="4413960"/>
            <a:ext cx="1849320" cy="276480"/>
          </a:xfrm>
          <a:prstGeom prst="rect">
            <a:avLst/>
          </a:prstGeom>
          <a:noFill/>
          <a:ln>
            <a:noFill/>
          </a:ln>
        </p:spPr>
        <p:style>
          <a:lnRef idx="0"/>
          <a:fillRef idx="0"/>
          <a:effectRef idx="0"/>
          <a:fontRef idx="minor"/>
        </p:style>
      </p:sp>
      <p:sp>
        <p:nvSpPr>
          <p:cNvPr id="161" name="CustomShape 26"/>
          <p:cNvSpPr/>
          <p:nvPr/>
        </p:nvSpPr>
        <p:spPr>
          <a:xfrm>
            <a:off x="1765080" y="497520"/>
            <a:ext cx="7973640" cy="6490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600" spc="-1" strike="noStrike">
                <a:solidFill>
                  <a:srgbClr val="fec63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a:p>
            <a:pPr algn="ctr">
              <a:lnSpc>
                <a:spcPct val="100000"/>
              </a:lnSpc>
            </a:pPr>
            <a:r>
              <a:rPr b="1" lang="en-IN" sz="3600" spc="-1" strike="noStrike">
                <a:solidFill>
                  <a:srgbClr val="fec630"/>
                </a:solidFill>
                <a:uFill>
                  <a:solidFill>
                    <a:srgbClr val="ffffff"/>
                  </a:solidFill>
                </a:uFill>
                <a:latin typeface="Tw Cen MT"/>
              </a:rPr>
              <a:t>Inspiration For this project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fec630"/>
                </a:solidFill>
                <a:uFill>
                  <a:solidFill>
                    <a:srgbClr val="ffffff"/>
                  </a:solidFill>
                </a:uFill>
                <a:latin typeface="Calibri"/>
              </a:rPr>
              <a:t>The mobile app market is growing faster than a beanstalk. The industry is huge and growing daily, and there is no end in sight. Expectedly, </a:t>
            </a:r>
            <a:r>
              <a:rPr b="1" lang="en-IN" sz="2400" spc="-1" strike="noStrike">
                <a:solidFill>
                  <a:srgbClr val="fec630"/>
                </a:solidFill>
                <a:uFill>
                  <a:solidFill>
                    <a:srgbClr val="ffffff"/>
                  </a:solidFill>
                </a:uFill>
                <a:latin typeface="Calibri"/>
              </a:rPr>
              <a:t>the mobile developer population has boomed</a:t>
            </a:r>
            <a:r>
              <a:rPr b="0" lang="en-IN" sz="2400" spc="-1" strike="noStrike">
                <a:solidFill>
                  <a:srgbClr val="fec630"/>
                </a:solidFill>
                <a:uFill>
                  <a:solidFill>
                    <a:srgbClr val="ffffff"/>
                  </a:solidFill>
                </a:uFill>
                <a:latin typeface="Calibri"/>
              </a:rPr>
              <a:t>, and the number of mobile apps in the market has hit new heights. The revenue generated by the global mobile app industry has skyrocketed. Hybrid monetization models, such as in-app ads and in-app purchases, are quickly gaining popularity in the business world . So to know what is approximately rating of that category before uploading an app on playstore is must to know the developer . So in this study we will predict that rating of mobile app.</a:t>
            </a:r>
            <a:r>
              <a:rPr b="0" lang="en-IN" sz="3600" spc="-1" strike="noStrike">
                <a:solidFill>
                  <a:srgbClr val="fec63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33" dur="indefinite" restart="never" nodeType="tmRoot">
          <p:childTnLst>
            <p:seq>
              <p:cTn id="34" dur="indefinite" nodeType="mainSeq">
                <p:childTnLst>
                  <p:par>
                    <p:cTn id="35" fill="hold">
                      <p:stCondLst>
                        <p:cond delay="0"/>
                      </p:stCondLst>
                      <p:childTnLst>
                        <p:par>
                          <p:cTn id="36" fill="hold">
                            <p:stCondLst>
                              <p:cond delay="0"/>
                            </p:stCondLst>
                            <p:childTnLst>
                              <p:par>
                                <p:cTn id="37" nodeType="afterEffect" fill="hold" presetClass="entr" presetID="42">
                                  <p:stCondLst>
                                    <p:cond delay="0"/>
                                  </p:stCondLst>
                                  <p:childTnLst>
                                    <p:set>
                                      <p:cBhvr>
                                        <p:cTn id="38" dur="1" fill="hold">
                                          <p:stCondLst>
                                            <p:cond delay="0"/>
                                          </p:stCondLst>
                                        </p:cTn>
                                        <p:tgtEl>
                                          <p:spTgt spid="-1"/>
                                        </p:tgtEl>
                                        <p:attrNameLst>
                                          <p:attrName>style.visibility</p:attrName>
                                        </p:attrNameLst>
                                      </p:cBhvr>
                                      <p:to>
                                        <p:strVal val="visible"/>
                                      </p:to>
                                    </p:set>
                                    <p:animEffect filter="fade" transition="in">
                                      <p:cBhvr additive="repl">
                                        <p:cTn id="39" dur="250"/>
                                        <p:tgtEl>
                                          <p:spTgt spid="-1"/>
                                        </p:tgtEl>
                                      </p:cBhvr>
                                    </p:animEffect>
                                    <p:anim calcmode="lin" valueType="num">
                                      <p:cBhvr additive="repl">
                                        <p:cTn id="40" dur="250" fill="hold"/>
                                        <p:tgtEl>
                                          <p:spTgt spid="-1"/>
                                        </p:tgtEl>
                                        <p:attrNameLst>
                                          <p:attrName>ppt_x</p:attrName>
                                        </p:attrNameLst>
                                      </p:cBhvr>
                                      <p:tavLst>
                                        <p:tav tm="0">
                                          <p:val>
                                            <p:strVal val="#ppt_x"/>
                                          </p:val>
                                        </p:tav>
                                        <p:tav tm="100000">
                                          <p:val>
                                            <p:strVal val="#ppt_x"/>
                                          </p:val>
                                        </p:tav>
                                      </p:tavLst>
                                    </p:anim>
                                    <p:anim calcmode="lin" valueType="num">
                                      <p:cBhvr additive="repl">
                                        <p:cTn id="41" dur="250" fill="hold"/>
                                        <p:tgtEl>
                                          <p:spTgt spid="-1"/>
                                        </p:tgtEl>
                                        <p:attrNameLst>
                                          <p:attrName>ppt_y</p:attrName>
                                        </p:attrNameLst>
                                      </p:cBhvr>
                                      <p:tavLst>
                                        <p:tav tm="0">
                                          <p:val>
                                            <p:strVal val="#ppt_y+.1"/>
                                          </p:val>
                                        </p:tav>
                                        <p:tav tm="100000">
                                          <p:val>
                                            <p:strVal val="#ppt_y"/>
                                          </p:val>
                                        </p:tav>
                                      </p:tavLst>
                                    </p:anim>
                                  </p:childTnLst>
                                </p:cTn>
                              </p:par>
                            </p:childTnLst>
                          </p:cTn>
                        </p:par>
                        <p:par>
                          <p:cTn id="42" fill="hold">
                            <p:stCondLst>
                              <p:cond delay="250"/>
                            </p:stCondLst>
                            <p:childTnLst>
                              <p:par>
                                <p:cTn id="43" nodeType="afterEffect" fill="hold" presetClass="entr" presetID="42">
                                  <p:stCondLst>
                                    <p:cond delay="0"/>
                                  </p:stCondLst>
                                  <p:childTnLst>
                                    <p:set>
                                      <p:cBhvr>
                                        <p:cTn id="44" dur="1" fill="hold">
                                          <p:stCondLst>
                                            <p:cond delay="0"/>
                                          </p:stCondLst>
                                        </p:cTn>
                                        <p:tgtEl>
                                          <p:spTgt spid="-1"/>
                                        </p:tgtEl>
                                        <p:attrNameLst>
                                          <p:attrName>style.visibility</p:attrName>
                                        </p:attrNameLst>
                                      </p:cBhvr>
                                      <p:to>
                                        <p:strVal val="visible"/>
                                      </p:to>
                                    </p:set>
                                    <p:animEffect filter="fade" transition="in">
                                      <p:cBhvr additive="repl">
                                        <p:cTn id="45" dur="250"/>
                                        <p:tgtEl>
                                          <p:spTgt spid="-1"/>
                                        </p:tgtEl>
                                      </p:cBhvr>
                                    </p:animEffect>
                                    <p:anim calcmode="lin" valueType="num">
                                      <p:cBhvr additive="repl">
                                        <p:cTn id="46" dur="250" fill="hold"/>
                                        <p:tgtEl>
                                          <p:spTgt spid="-1"/>
                                        </p:tgtEl>
                                        <p:attrNameLst>
                                          <p:attrName>ppt_x</p:attrName>
                                        </p:attrNameLst>
                                      </p:cBhvr>
                                      <p:tavLst>
                                        <p:tav tm="0">
                                          <p:val>
                                            <p:strVal val="#ppt_x"/>
                                          </p:val>
                                        </p:tav>
                                        <p:tav tm="100000">
                                          <p:val>
                                            <p:strVal val="#ppt_x"/>
                                          </p:val>
                                        </p:tav>
                                      </p:tavLst>
                                    </p:anim>
                                    <p:anim calcmode="lin" valueType="num">
                                      <p:cBhvr additive="repl">
                                        <p:cTn id="47" dur="250" fill="hold"/>
                                        <p:tgtEl>
                                          <p:spTgt spid="-1"/>
                                        </p:tgtEl>
                                        <p:attrNameLst>
                                          <p:attrName>ppt_y</p:attrName>
                                        </p:attrNameLst>
                                      </p:cBhvr>
                                      <p:tavLst>
                                        <p:tav tm="0">
                                          <p:val>
                                            <p:strVal val="#ppt_y+.1"/>
                                          </p:val>
                                        </p:tav>
                                        <p:tav tm="100000">
                                          <p:val>
                                            <p:strVal val="#ppt_y"/>
                                          </p:val>
                                        </p:tav>
                                      </p:tavLst>
                                    </p:anim>
                                  </p:childTnLst>
                                </p:cTn>
                              </p:par>
                            </p:childTnLst>
                          </p:cTn>
                        </p:par>
                        <p:par>
                          <p:cTn id="48" fill="hold">
                            <p:stCondLst>
                              <p:cond delay="500"/>
                            </p:stCondLst>
                            <p:childTnLst>
                              <p:par>
                                <p:cTn id="49" nodeType="afterEffect" fill="hold" presetClass="entr" presetID="53" presetSubtype="16">
                                  <p:stCondLst>
                                    <p:cond delay="0"/>
                                  </p:stCondLst>
                                  <p:childTnLst>
                                    <p:set>
                                      <p:cBhvr>
                                        <p:cTn id="50" dur="1" fill="hold">
                                          <p:stCondLst>
                                            <p:cond delay="0"/>
                                          </p:stCondLst>
                                        </p:cTn>
                                        <p:tgtEl>
                                          <p:spTgt spid="161"/>
                                        </p:tgtEl>
                                        <p:attrNameLst>
                                          <p:attrName>style.visibility</p:attrName>
                                        </p:attrNameLst>
                                      </p:cBhvr>
                                      <p:to>
                                        <p:strVal val="visible"/>
                                      </p:to>
                                    </p:set>
                                    <p:anim calcmode="lin" valueType="num">
                                      <p:cBhvr additive="repl">
                                        <p:cTn id="51" dur="250" fill="hold"/>
                                        <p:tgtEl>
                                          <p:spTgt spid="161"/>
                                        </p:tgtEl>
                                        <p:attrNameLst>
                                          <p:attrName/>
                                        </p:attrNameLst>
                                      </p:cBhvr>
                                      <p:tavLst>
                                        <p:tav tm="0">
                                          <p:val/>
                                        </p:tav>
                                        <p:tav tm="100000">
                                          <p:val>
                                            <p:strVal val="#ppt_w"/>
                                          </p:val>
                                        </p:tav>
                                      </p:tavLst>
                                    </p:anim>
                                    <p:anim calcmode="lin" valueType="num">
                                      <p:cBhvr additive="repl">
                                        <p:cTn id="52" dur="250" fill="hold"/>
                                        <p:tgtEl>
                                          <p:spTgt spid="161"/>
                                        </p:tgtEl>
                                        <p:attrNameLst>
                                          <p:attrName/>
                                        </p:attrNameLst>
                                      </p:cBhvr>
                                      <p:tavLst>
                                        <p:tav tm="0">
                                          <p:val/>
                                        </p:tav>
                                        <p:tav tm="100000">
                                          <p:val>
                                            <p:strVal val="#ppt_h"/>
                                          </p:val>
                                        </p:tav>
                                      </p:tavLst>
                                    </p:anim>
                                    <p:animEffect filter="fade" transition="in">
                                      <p:cBhvr additive="repl">
                                        <p:cTn id="53" dur="250"/>
                                        <p:tgtEl>
                                          <p:spTgt spid="161"/>
                                        </p:tgtEl>
                                      </p:cBhvr>
                                    </p:animEffect>
                                  </p:childTnLst>
                                </p:cTn>
                              </p:par>
                            </p:childTnLst>
                          </p:cTn>
                        </p:par>
                        <p:par>
                          <p:cTn id="54" fill="hold">
                            <p:stCondLst>
                              <p:cond delay="750"/>
                            </p:stCondLst>
                            <p:childTnLst>
                              <p:par>
                                <p:cTn id="55" nodeType="afterEffect" fill="hold" presetClass="entr" presetID="42">
                                  <p:stCondLst>
                                    <p:cond delay="0"/>
                                  </p:stCondLst>
                                  <p:childTnLst>
                                    <p:set>
                                      <p:cBhvr>
                                        <p:cTn id="56" dur="1" fill="hold">
                                          <p:stCondLst>
                                            <p:cond delay="0"/>
                                          </p:stCondLst>
                                        </p:cTn>
                                        <p:tgtEl>
                                          <p:spTgt spid="-1"/>
                                        </p:tgtEl>
                                        <p:attrNameLst>
                                          <p:attrName>style.visibility</p:attrName>
                                        </p:attrNameLst>
                                      </p:cBhvr>
                                      <p:to>
                                        <p:strVal val="visible"/>
                                      </p:to>
                                    </p:set>
                                    <p:animEffect filter="fade" transition="in">
                                      <p:cBhvr additive="repl">
                                        <p:cTn id="57" dur="250"/>
                                        <p:tgtEl>
                                          <p:spTgt spid="-1"/>
                                        </p:tgtEl>
                                      </p:cBhvr>
                                    </p:animEffect>
                                    <p:anim calcmode="lin" valueType="num">
                                      <p:cBhvr additive="repl">
                                        <p:cTn id="58" dur="250" fill="hold"/>
                                        <p:tgtEl>
                                          <p:spTgt spid="-1"/>
                                        </p:tgtEl>
                                        <p:attrNameLst>
                                          <p:attrName>ppt_x</p:attrName>
                                        </p:attrNameLst>
                                      </p:cBhvr>
                                      <p:tavLst>
                                        <p:tav tm="0">
                                          <p:val>
                                            <p:strVal val="#ppt_x"/>
                                          </p:val>
                                        </p:tav>
                                        <p:tav tm="100000">
                                          <p:val>
                                            <p:strVal val="#ppt_x"/>
                                          </p:val>
                                        </p:tav>
                                      </p:tavLst>
                                    </p:anim>
                                    <p:anim calcmode="lin" valueType="num">
                                      <p:cBhvr additive="repl">
                                        <p:cTn id="59" dur="25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63"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165" name="Picture 53" descr=""/>
          <p:cNvPicPr/>
          <p:nvPr/>
        </p:nvPicPr>
        <p:blipFill>
          <a:blip r:embed="rId1"/>
          <a:stretch/>
        </p:blipFill>
        <p:spPr>
          <a:xfrm rot="16200000">
            <a:off x="11130120" y="3247920"/>
            <a:ext cx="530280" cy="530280"/>
          </a:xfrm>
          <a:prstGeom prst="rect">
            <a:avLst/>
          </a:prstGeom>
          <a:ln>
            <a:noFill/>
          </a:ln>
        </p:spPr>
      </p:pic>
      <p:sp>
        <p:nvSpPr>
          <p:cNvPr id="166" name="CustomShape 4"/>
          <p:cNvSpPr/>
          <p:nvPr/>
        </p:nvSpPr>
        <p:spPr>
          <a:xfrm>
            <a:off x="22680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67" name="CustomShape 5"/>
          <p:cNvSpPr/>
          <p:nvPr/>
        </p:nvSpPr>
        <p:spPr>
          <a:xfrm>
            <a:off x="105058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168" name="CustomShape 6"/>
          <p:cNvSpPr/>
          <p:nvPr/>
        </p:nvSpPr>
        <p:spPr>
          <a:xfrm rot="16200000">
            <a:off x="1035180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169" name="Picture 58" descr=""/>
          <p:cNvPicPr/>
          <p:nvPr/>
        </p:nvPicPr>
        <p:blipFill>
          <a:blip r:embed="rId2"/>
          <a:stretch/>
        </p:blipFill>
        <p:spPr>
          <a:xfrm rot="16200000">
            <a:off x="10614600" y="3247920"/>
            <a:ext cx="530280" cy="530280"/>
          </a:xfrm>
          <a:prstGeom prst="rect">
            <a:avLst/>
          </a:prstGeom>
          <a:ln>
            <a:noFill/>
          </a:ln>
        </p:spPr>
      </p:pic>
      <p:sp>
        <p:nvSpPr>
          <p:cNvPr id="170" name="CustomShape 7"/>
          <p:cNvSpPr/>
          <p:nvPr/>
        </p:nvSpPr>
        <p:spPr>
          <a:xfrm>
            <a:off x="11840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71" name="CustomShape 8"/>
          <p:cNvSpPr/>
          <p:nvPr/>
        </p:nvSpPr>
        <p:spPr>
          <a:xfrm>
            <a:off x="9976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172" name="CustomShape 9"/>
          <p:cNvSpPr/>
          <p:nvPr/>
        </p:nvSpPr>
        <p:spPr>
          <a:xfrm rot="16200000">
            <a:off x="1001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173" name="Picture 63" descr=""/>
          <p:cNvPicPr/>
          <p:nvPr/>
        </p:nvPicPr>
        <p:blipFill>
          <a:blip r:embed="rId3"/>
          <a:stretch/>
        </p:blipFill>
        <p:spPr>
          <a:xfrm rot="16200000">
            <a:off x="10065240" y="3260880"/>
            <a:ext cx="530280" cy="504360"/>
          </a:xfrm>
          <a:prstGeom prst="rect">
            <a:avLst/>
          </a:prstGeom>
          <a:ln>
            <a:noFill/>
          </a:ln>
        </p:spPr>
      </p:pic>
      <p:sp>
        <p:nvSpPr>
          <p:cNvPr id="174" name="CustomShape 10"/>
          <p:cNvSpPr/>
          <p:nvPr/>
        </p:nvSpPr>
        <p:spPr>
          <a:xfrm>
            <a:off x="-798516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75" name="CustomShape 11"/>
          <p:cNvSpPr/>
          <p:nvPr/>
        </p:nvSpPr>
        <p:spPr>
          <a:xfrm>
            <a:off x="420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176" name="CustomShape 12"/>
          <p:cNvSpPr/>
          <p:nvPr/>
        </p:nvSpPr>
        <p:spPr>
          <a:xfrm rot="16200000">
            <a:off x="47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177" name="Picture 68" descr=""/>
          <p:cNvPicPr/>
          <p:nvPr/>
        </p:nvPicPr>
        <p:blipFill>
          <a:blip r:embed="rId4"/>
          <a:stretch/>
        </p:blipFill>
        <p:spPr>
          <a:xfrm rot="16200000">
            <a:off x="515520" y="3247920"/>
            <a:ext cx="530280" cy="530280"/>
          </a:xfrm>
          <a:prstGeom prst="rect">
            <a:avLst/>
          </a:prstGeom>
          <a:ln>
            <a:noFill/>
          </a:ln>
        </p:spPr>
      </p:pic>
      <p:sp>
        <p:nvSpPr>
          <p:cNvPr id="178" name="CustomShape 13"/>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79" name="CustomShape 14"/>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80" name="CustomShape 15"/>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181" name="CustomShape 16"/>
          <p:cNvSpPr/>
          <p:nvPr/>
        </p:nvSpPr>
        <p:spPr>
          <a:xfrm rot="16200000">
            <a:off x="-5508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182" name="Picture 74" descr=""/>
          <p:cNvPicPr/>
          <p:nvPr/>
        </p:nvPicPr>
        <p:blipFill>
          <a:blip r:embed="rId5"/>
          <a:stretch/>
        </p:blipFill>
        <p:spPr>
          <a:xfrm rot="16200000">
            <a:off x="-16200" y="3247920"/>
            <a:ext cx="530280" cy="530280"/>
          </a:xfrm>
          <a:prstGeom prst="rect">
            <a:avLst/>
          </a:prstGeom>
          <a:ln>
            <a:noFill/>
          </a:ln>
        </p:spPr>
      </p:pic>
      <p:sp>
        <p:nvSpPr>
          <p:cNvPr id="183" name="CustomShape 17"/>
          <p:cNvSpPr/>
          <p:nvPr/>
        </p:nvSpPr>
        <p:spPr>
          <a:xfrm>
            <a:off x="-939096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84" name="CustomShape 18"/>
          <p:cNvSpPr/>
          <p:nvPr/>
        </p:nvSpPr>
        <p:spPr>
          <a:xfrm>
            <a:off x="-63180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185" name="CustomShape 19"/>
          <p:cNvSpPr/>
          <p:nvPr/>
        </p:nvSpPr>
        <p:spPr>
          <a:xfrm rot="16200000">
            <a:off x="-679320" y="3125880"/>
            <a:ext cx="218700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186" name="Picture 79" descr=""/>
          <p:cNvPicPr/>
          <p:nvPr/>
        </p:nvPicPr>
        <p:blipFill>
          <a:blip r:embed="rId6"/>
          <a:stretch/>
        </p:blipFill>
        <p:spPr>
          <a:xfrm rot="16200000">
            <a:off x="-545400" y="3247920"/>
            <a:ext cx="530280" cy="530280"/>
          </a:xfrm>
          <a:prstGeom prst="rect">
            <a:avLst/>
          </a:prstGeom>
          <a:ln>
            <a:noFill/>
          </a:ln>
        </p:spPr>
      </p:pic>
      <p:sp>
        <p:nvSpPr>
          <p:cNvPr id="187" name="CustomShape 20"/>
          <p:cNvSpPr/>
          <p:nvPr/>
        </p:nvSpPr>
        <p:spPr>
          <a:xfrm>
            <a:off x="2594520" y="4142160"/>
            <a:ext cx="2288520" cy="369000"/>
          </a:xfrm>
          <a:prstGeom prst="rect">
            <a:avLst/>
          </a:prstGeom>
          <a:noFill/>
          <a:ln>
            <a:noFill/>
          </a:ln>
        </p:spPr>
        <p:style>
          <a:lnRef idx="0"/>
          <a:fillRef idx="0"/>
          <a:effectRef idx="0"/>
          <a:fontRef idx="minor"/>
        </p:style>
      </p:sp>
      <p:sp>
        <p:nvSpPr>
          <p:cNvPr id="188" name="CustomShape 21"/>
          <p:cNvSpPr/>
          <p:nvPr/>
        </p:nvSpPr>
        <p:spPr>
          <a:xfrm>
            <a:off x="2814120" y="4413960"/>
            <a:ext cx="1849320" cy="276480"/>
          </a:xfrm>
          <a:prstGeom prst="rect">
            <a:avLst/>
          </a:prstGeom>
          <a:noFill/>
          <a:ln>
            <a:noFill/>
          </a:ln>
        </p:spPr>
        <p:style>
          <a:lnRef idx="0"/>
          <a:fillRef idx="0"/>
          <a:effectRef idx="0"/>
          <a:fontRef idx="minor"/>
        </p:style>
      </p:sp>
      <p:sp>
        <p:nvSpPr>
          <p:cNvPr id="189" name="CustomShape 22"/>
          <p:cNvSpPr/>
          <p:nvPr/>
        </p:nvSpPr>
        <p:spPr>
          <a:xfrm>
            <a:off x="4783320" y="4142160"/>
            <a:ext cx="2288520" cy="369000"/>
          </a:xfrm>
          <a:prstGeom prst="rect">
            <a:avLst/>
          </a:prstGeom>
          <a:noFill/>
          <a:ln>
            <a:noFill/>
          </a:ln>
        </p:spPr>
        <p:style>
          <a:lnRef idx="0"/>
          <a:fillRef idx="0"/>
          <a:effectRef idx="0"/>
          <a:fontRef idx="minor"/>
        </p:style>
      </p:sp>
      <p:sp>
        <p:nvSpPr>
          <p:cNvPr id="190" name="CustomShape 23"/>
          <p:cNvSpPr/>
          <p:nvPr/>
        </p:nvSpPr>
        <p:spPr>
          <a:xfrm>
            <a:off x="5003280" y="4413960"/>
            <a:ext cx="1849320" cy="276480"/>
          </a:xfrm>
          <a:prstGeom prst="rect">
            <a:avLst/>
          </a:prstGeom>
          <a:noFill/>
          <a:ln>
            <a:noFill/>
          </a:ln>
        </p:spPr>
        <p:style>
          <a:lnRef idx="0"/>
          <a:fillRef idx="0"/>
          <a:effectRef idx="0"/>
          <a:fontRef idx="minor"/>
        </p:style>
      </p:sp>
      <p:sp>
        <p:nvSpPr>
          <p:cNvPr id="191" name="CustomShape 24"/>
          <p:cNvSpPr/>
          <p:nvPr/>
        </p:nvSpPr>
        <p:spPr>
          <a:xfrm>
            <a:off x="6912720" y="4142160"/>
            <a:ext cx="2288520" cy="369000"/>
          </a:xfrm>
          <a:prstGeom prst="rect">
            <a:avLst/>
          </a:prstGeom>
          <a:noFill/>
          <a:ln>
            <a:noFill/>
          </a:ln>
        </p:spPr>
        <p:style>
          <a:lnRef idx="0"/>
          <a:fillRef idx="0"/>
          <a:effectRef idx="0"/>
          <a:fontRef idx="minor"/>
        </p:style>
      </p:sp>
      <p:sp>
        <p:nvSpPr>
          <p:cNvPr id="192" name="CustomShape 25"/>
          <p:cNvSpPr/>
          <p:nvPr/>
        </p:nvSpPr>
        <p:spPr>
          <a:xfrm>
            <a:off x="7132320" y="4413960"/>
            <a:ext cx="1849320" cy="276480"/>
          </a:xfrm>
          <a:prstGeom prst="rect">
            <a:avLst/>
          </a:prstGeom>
          <a:noFill/>
          <a:ln>
            <a:noFill/>
          </a:ln>
        </p:spPr>
        <p:style>
          <a:lnRef idx="0"/>
          <a:fillRef idx="0"/>
          <a:effectRef idx="0"/>
          <a:fontRef idx="minor"/>
        </p:style>
      </p:sp>
      <p:sp>
        <p:nvSpPr>
          <p:cNvPr id="193" name="CustomShape 26"/>
          <p:cNvSpPr/>
          <p:nvPr/>
        </p:nvSpPr>
        <p:spPr>
          <a:xfrm>
            <a:off x="1765080" y="497520"/>
            <a:ext cx="8035200" cy="50274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600" spc="-1" strike="noStrike">
                <a:solidFill>
                  <a:srgbClr val="fec630"/>
                </a:solidFill>
                <a:uFill>
                  <a:solidFill>
                    <a:srgbClr val="ffffff"/>
                  </a:solidFill>
                </a:uFill>
                <a:latin typeface="Tw Cen MT"/>
              </a:rPr>
              <a:t>Problem Statement: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fec630"/>
                </a:solidFill>
                <a:uFill>
                  <a:solidFill>
                    <a:srgbClr val="ffffff"/>
                  </a:solidFill>
                </a:uFill>
                <a:latin typeface="Calibri"/>
              </a:rPr>
              <a:t>Though the future of app development is not yet certain, we can look to the past for reference and to predict what’s yet to come. It’s a good bet that in the future the field will be heavily saturated with data points and API connections — and this says nothing of app development.</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fec63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fec630"/>
                </a:solidFill>
                <a:uFill>
                  <a:solidFill>
                    <a:srgbClr val="ffffff"/>
                  </a:solidFill>
                </a:uFill>
                <a:latin typeface="Calibri"/>
              </a:rPr>
              <a:t>Naive Bayes classification is used in this project to predict the rating. The rest of the model attempted was to build a model which would classify an application as successful or not based on its description</a:t>
            </a:r>
            <a:endParaRPr b="0" lang="en-IN" sz="1800" spc="-1" strike="noStrike">
              <a:solidFill>
                <a:srgbClr val="000000"/>
              </a:solidFill>
              <a:uFill>
                <a:solidFill>
                  <a:srgbClr val="ffffff"/>
                </a:solidFill>
              </a:uFill>
              <a:latin typeface="Arial"/>
            </a:endParaRPr>
          </a:p>
        </p:txBody>
      </p:sp>
    </p:spTree>
  </p:cSld>
  <p:transition spd="med">
    <p:fade/>
  </p:transition>
  <p:timing>
    <p:tnLst>
      <p:par>
        <p:cTn id="60" dur="indefinite" restart="never" nodeType="tmRoot">
          <p:childTnLst>
            <p:seq>
              <p:cTn id="61" dur="indefinite" nodeType="mainSeq">
                <p:childTnLst>
                  <p:par>
                    <p:cTn id="62" fill="hold">
                      <p:stCondLst>
                        <p:cond delay="0"/>
                      </p:stCondLst>
                      <p:childTnLst>
                        <p:par>
                          <p:cTn id="63" fill="hold">
                            <p:stCondLst>
                              <p:cond delay="0"/>
                            </p:stCondLst>
                            <p:childTnLst>
                              <p:par>
                                <p:cTn id="64" nodeType="afterEffect" fill="hold" presetClass="entr" presetID="42">
                                  <p:stCondLst>
                                    <p:cond delay="0"/>
                                  </p:stCondLst>
                                  <p:childTnLst>
                                    <p:set>
                                      <p:cBhvr>
                                        <p:cTn id="65" dur="1" fill="hold">
                                          <p:stCondLst>
                                            <p:cond delay="0"/>
                                          </p:stCondLst>
                                        </p:cTn>
                                        <p:tgtEl>
                                          <p:spTgt spid="-1"/>
                                        </p:tgtEl>
                                        <p:attrNameLst>
                                          <p:attrName>style.visibility</p:attrName>
                                        </p:attrNameLst>
                                      </p:cBhvr>
                                      <p:to>
                                        <p:strVal val="visible"/>
                                      </p:to>
                                    </p:set>
                                    <p:animEffect filter="fade" transition="in">
                                      <p:cBhvr additive="repl">
                                        <p:cTn id="66" dur="250"/>
                                        <p:tgtEl>
                                          <p:spTgt spid="-1"/>
                                        </p:tgtEl>
                                      </p:cBhvr>
                                    </p:animEffect>
                                    <p:anim calcmode="lin" valueType="num">
                                      <p:cBhvr additive="repl">
                                        <p:cTn id="67" dur="250" fill="hold"/>
                                        <p:tgtEl>
                                          <p:spTgt spid="-1"/>
                                        </p:tgtEl>
                                        <p:attrNameLst>
                                          <p:attrName>ppt_x</p:attrName>
                                        </p:attrNameLst>
                                      </p:cBhvr>
                                      <p:tavLst>
                                        <p:tav tm="0">
                                          <p:val>
                                            <p:strVal val="#ppt_x"/>
                                          </p:val>
                                        </p:tav>
                                        <p:tav tm="100000">
                                          <p:val>
                                            <p:strVal val="#ppt_x"/>
                                          </p:val>
                                        </p:tav>
                                      </p:tavLst>
                                    </p:anim>
                                    <p:anim calcmode="lin" valueType="num">
                                      <p:cBhvr additive="repl">
                                        <p:cTn id="68" dur="250" fill="hold"/>
                                        <p:tgtEl>
                                          <p:spTgt spid="-1"/>
                                        </p:tgtEl>
                                        <p:attrNameLst>
                                          <p:attrName>ppt_y</p:attrName>
                                        </p:attrNameLst>
                                      </p:cBhvr>
                                      <p:tavLst>
                                        <p:tav tm="0">
                                          <p:val>
                                            <p:strVal val="#ppt_y+.1"/>
                                          </p:val>
                                        </p:tav>
                                        <p:tav tm="100000">
                                          <p:val>
                                            <p:strVal val="#ppt_y"/>
                                          </p:val>
                                        </p:tav>
                                      </p:tavLst>
                                    </p:anim>
                                  </p:childTnLst>
                                </p:cTn>
                              </p:par>
                            </p:childTnLst>
                          </p:cTn>
                        </p:par>
                        <p:par>
                          <p:cTn id="69" fill="hold">
                            <p:stCondLst>
                              <p:cond delay="250"/>
                            </p:stCondLst>
                            <p:childTnLst>
                              <p:par>
                                <p:cTn id="70" nodeType="afterEffect" fill="hold" presetClass="entr" presetID="42">
                                  <p:stCondLst>
                                    <p:cond delay="0"/>
                                  </p:stCondLst>
                                  <p:childTnLst>
                                    <p:set>
                                      <p:cBhvr>
                                        <p:cTn id="71" dur="1" fill="hold">
                                          <p:stCondLst>
                                            <p:cond delay="0"/>
                                          </p:stCondLst>
                                        </p:cTn>
                                        <p:tgtEl>
                                          <p:spTgt spid="-1"/>
                                        </p:tgtEl>
                                        <p:attrNameLst>
                                          <p:attrName>style.visibility</p:attrName>
                                        </p:attrNameLst>
                                      </p:cBhvr>
                                      <p:to>
                                        <p:strVal val="visible"/>
                                      </p:to>
                                    </p:set>
                                    <p:animEffect filter="fade" transition="in">
                                      <p:cBhvr additive="repl">
                                        <p:cTn id="72" dur="250"/>
                                        <p:tgtEl>
                                          <p:spTgt spid="-1"/>
                                        </p:tgtEl>
                                      </p:cBhvr>
                                    </p:animEffect>
                                    <p:anim calcmode="lin" valueType="num">
                                      <p:cBhvr additive="repl">
                                        <p:cTn id="73" dur="250" fill="hold"/>
                                        <p:tgtEl>
                                          <p:spTgt spid="-1"/>
                                        </p:tgtEl>
                                        <p:attrNameLst>
                                          <p:attrName>ppt_x</p:attrName>
                                        </p:attrNameLst>
                                      </p:cBhvr>
                                      <p:tavLst>
                                        <p:tav tm="0">
                                          <p:val>
                                            <p:strVal val="#ppt_x"/>
                                          </p:val>
                                        </p:tav>
                                        <p:tav tm="100000">
                                          <p:val>
                                            <p:strVal val="#ppt_x"/>
                                          </p:val>
                                        </p:tav>
                                      </p:tavLst>
                                    </p:anim>
                                    <p:anim calcmode="lin" valueType="num">
                                      <p:cBhvr additive="repl">
                                        <p:cTn id="74" dur="250" fill="hold"/>
                                        <p:tgtEl>
                                          <p:spTgt spid="-1"/>
                                        </p:tgtEl>
                                        <p:attrNameLst>
                                          <p:attrName>ppt_y</p:attrName>
                                        </p:attrNameLst>
                                      </p:cBhvr>
                                      <p:tavLst>
                                        <p:tav tm="0">
                                          <p:val>
                                            <p:strVal val="#ppt_y+.1"/>
                                          </p:val>
                                        </p:tav>
                                        <p:tav tm="100000">
                                          <p:val>
                                            <p:strVal val="#ppt_y"/>
                                          </p:val>
                                        </p:tav>
                                      </p:tavLst>
                                    </p:anim>
                                  </p:childTnLst>
                                </p:cTn>
                              </p:par>
                            </p:childTnLst>
                          </p:cTn>
                        </p:par>
                        <p:par>
                          <p:cTn id="75" fill="hold">
                            <p:stCondLst>
                              <p:cond delay="500"/>
                            </p:stCondLst>
                            <p:childTnLst>
                              <p:par>
                                <p:cTn id="76" nodeType="afterEffect" fill="hold" presetClass="entr" presetID="53" presetSubtype="16">
                                  <p:stCondLst>
                                    <p:cond delay="0"/>
                                  </p:stCondLst>
                                  <p:childTnLst>
                                    <p:set>
                                      <p:cBhvr>
                                        <p:cTn id="77" dur="1" fill="hold">
                                          <p:stCondLst>
                                            <p:cond delay="0"/>
                                          </p:stCondLst>
                                        </p:cTn>
                                        <p:tgtEl>
                                          <p:spTgt spid="193"/>
                                        </p:tgtEl>
                                        <p:attrNameLst>
                                          <p:attrName>style.visibility</p:attrName>
                                        </p:attrNameLst>
                                      </p:cBhvr>
                                      <p:to>
                                        <p:strVal val="visible"/>
                                      </p:to>
                                    </p:set>
                                    <p:anim calcmode="lin" valueType="num">
                                      <p:cBhvr additive="repl">
                                        <p:cTn id="78" dur="250" fill="hold"/>
                                        <p:tgtEl>
                                          <p:spTgt spid="193"/>
                                        </p:tgtEl>
                                        <p:attrNameLst>
                                          <p:attrName/>
                                        </p:attrNameLst>
                                      </p:cBhvr>
                                      <p:tavLst>
                                        <p:tav tm="0">
                                          <p:val/>
                                        </p:tav>
                                        <p:tav tm="100000">
                                          <p:val>
                                            <p:strVal val="#ppt_w"/>
                                          </p:val>
                                        </p:tav>
                                      </p:tavLst>
                                    </p:anim>
                                    <p:anim calcmode="lin" valueType="num">
                                      <p:cBhvr additive="repl">
                                        <p:cTn id="79" dur="250" fill="hold"/>
                                        <p:tgtEl>
                                          <p:spTgt spid="193"/>
                                        </p:tgtEl>
                                        <p:attrNameLst>
                                          <p:attrName/>
                                        </p:attrNameLst>
                                      </p:cBhvr>
                                      <p:tavLst>
                                        <p:tav tm="0">
                                          <p:val/>
                                        </p:tav>
                                        <p:tav tm="100000">
                                          <p:val>
                                            <p:strVal val="#ppt_h"/>
                                          </p:val>
                                        </p:tav>
                                      </p:tavLst>
                                    </p:anim>
                                    <p:animEffect filter="fade" transition="in">
                                      <p:cBhvr additive="repl">
                                        <p:cTn id="80" dur="250"/>
                                        <p:tgtEl>
                                          <p:spTgt spid="193"/>
                                        </p:tgtEl>
                                      </p:cBhvr>
                                    </p:animEffect>
                                  </p:childTnLst>
                                </p:cTn>
                              </p:par>
                            </p:childTnLst>
                          </p:cTn>
                        </p:par>
                        <p:par>
                          <p:cTn id="81" fill="hold">
                            <p:stCondLst>
                              <p:cond delay="750"/>
                            </p:stCondLst>
                            <p:childTnLst>
                              <p:par>
                                <p:cTn id="82" nodeType="afterEffect" fill="hold" presetClass="entr" presetID="42">
                                  <p:stCondLst>
                                    <p:cond delay="0"/>
                                  </p:stCondLst>
                                  <p:childTnLst>
                                    <p:set>
                                      <p:cBhvr>
                                        <p:cTn id="83" dur="1" fill="hold">
                                          <p:stCondLst>
                                            <p:cond delay="0"/>
                                          </p:stCondLst>
                                        </p:cTn>
                                        <p:tgtEl>
                                          <p:spTgt spid="-1"/>
                                        </p:tgtEl>
                                        <p:attrNameLst>
                                          <p:attrName>style.visibility</p:attrName>
                                        </p:attrNameLst>
                                      </p:cBhvr>
                                      <p:to>
                                        <p:strVal val="visible"/>
                                      </p:to>
                                    </p:set>
                                    <p:animEffect filter="fade" transition="in">
                                      <p:cBhvr additive="repl">
                                        <p:cTn id="84" dur="250"/>
                                        <p:tgtEl>
                                          <p:spTgt spid="-1"/>
                                        </p:tgtEl>
                                      </p:cBhvr>
                                    </p:animEffect>
                                    <p:anim calcmode="lin" valueType="num">
                                      <p:cBhvr additive="repl">
                                        <p:cTn id="85" dur="250" fill="hold"/>
                                        <p:tgtEl>
                                          <p:spTgt spid="-1"/>
                                        </p:tgtEl>
                                        <p:attrNameLst>
                                          <p:attrName>ppt_x</p:attrName>
                                        </p:attrNameLst>
                                      </p:cBhvr>
                                      <p:tavLst>
                                        <p:tav tm="0">
                                          <p:val>
                                            <p:strVal val="#ppt_x"/>
                                          </p:val>
                                        </p:tav>
                                        <p:tav tm="100000">
                                          <p:val>
                                            <p:strVal val="#ppt_x"/>
                                          </p:val>
                                        </p:tav>
                                      </p:tavLst>
                                    </p:anim>
                                    <p:anim calcmode="lin" valueType="num">
                                      <p:cBhvr additive="repl">
                                        <p:cTn id="86" dur="25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95"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196"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197" name="Picture 53" descr=""/>
          <p:cNvPicPr/>
          <p:nvPr/>
        </p:nvPicPr>
        <p:blipFill>
          <a:blip r:embed="rId1"/>
          <a:stretch/>
        </p:blipFill>
        <p:spPr>
          <a:xfrm rot="16200000">
            <a:off x="11130120" y="3247920"/>
            <a:ext cx="530280" cy="530280"/>
          </a:xfrm>
          <a:prstGeom prst="rect">
            <a:avLst/>
          </a:prstGeom>
          <a:ln>
            <a:noFill/>
          </a:ln>
        </p:spPr>
      </p:pic>
      <p:sp>
        <p:nvSpPr>
          <p:cNvPr id="198" name="CustomShape 4"/>
          <p:cNvSpPr/>
          <p:nvPr/>
        </p:nvSpPr>
        <p:spPr>
          <a:xfrm>
            <a:off x="22680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199" name="CustomShape 5"/>
          <p:cNvSpPr/>
          <p:nvPr/>
        </p:nvSpPr>
        <p:spPr>
          <a:xfrm>
            <a:off x="105058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200" name="CustomShape 6"/>
          <p:cNvSpPr/>
          <p:nvPr/>
        </p:nvSpPr>
        <p:spPr>
          <a:xfrm rot="16200000">
            <a:off x="1035180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201" name="Picture 58" descr=""/>
          <p:cNvPicPr/>
          <p:nvPr/>
        </p:nvPicPr>
        <p:blipFill>
          <a:blip r:embed="rId2"/>
          <a:stretch/>
        </p:blipFill>
        <p:spPr>
          <a:xfrm rot="16200000">
            <a:off x="10614600" y="3247920"/>
            <a:ext cx="530280" cy="530280"/>
          </a:xfrm>
          <a:prstGeom prst="rect">
            <a:avLst/>
          </a:prstGeom>
          <a:ln>
            <a:noFill/>
          </a:ln>
        </p:spPr>
      </p:pic>
      <p:sp>
        <p:nvSpPr>
          <p:cNvPr id="202" name="CustomShape 7"/>
          <p:cNvSpPr/>
          <p:nvPr/>
        </p:nvSpPr>
        <p:spPr>
          <a:xfrm>
            <a:off x="11840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03" name="CustomShape 8"/>
          <p:cNvSpPr/>
          <p:nvPr/>
        </p:nvSpPr>
        <p:spPr>
          <a:xfrm>
            <a:off x="9976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204" name="CustomShape 9"/>
          <p:cNvSpPr/>
          <p:nvPr/>
        </p:nvSpPr>
        <p:spPr>
          <a:xfrm rot="16200000">
            <a:off x="1001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205" name="Picture 63" descr=""/>
          <p:cNvPicPr/>
          <p:nvPr/>
        </p:nvPicPr>
        <p:blipFill>
          <a:blip r:embed="rId3"/>
          <a:stretch/>
        </p:blipFill>
        <p:spPr>
          <a:xfrm rot="16200000">
            <a:off x="10078200" y="3247920"/>
            <a:ext cx="530280" cy="530280"/>
          </a:xfrm>
          <a:prstGeom prst="rect">
            <a:avLst/>
          </a:prstGeom>
          <a:ln>
            <a:noFill/>
          </a:ln>
        </p:spPr>
      </p:pic>
      <p:sp>
        <p:nvSpPr>
          <p:cNvPr id="206" name="CustomShape 10"/>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07" name="CustomShape 11"/>
          <p:cNvSpPr/>
          <p:nvPr/>
        </p:nvSpPr>
        <p:spPr>
          <a:xfrm>
            <a:off x="105372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08" name="CustomShape 12"/>
          <p:cNvSpPr/>
          <p:nvPr/>
        </p:nvSpPr>
        <p:spPr>
          <a:xfrm>
            <a:off x="94593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209" name="CustomShape 13"/>
          <p:cNvSpPr/>
          <p:nvPr/>
        </p:nvSpPr>
        <p:spPr>
          <a:xfrm rot="16200000">
            <a:off x="951876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210" name="Picture 98" descr=""/>
          <p:cNvPicPr/>
          <p:nvPr/>
        </p:nvPicPr>
        <p:blipFill>
          <a:blip r:embed="rId4"/>
          <a:stretch/>
        </p:blipFill>
        <p:spPr>
          <a:xfrm rot="16200000">
            <a:off x="9554400" y="3247920"/>
            <a:ext cx="530280" cy="530280"/>
          </a:xfrm>
          <a:prstGeom prst="rect">
            <a:avLst/>
          </a:prstGeom>
          <a:ln>
            <a:noFill/>
          </a:ln>
        </p:spPr>
      </p:pic>
      <p:sp>
        <p:nvSpPr>
          <p:cNvPr id="211" name="CustomShape 14"/>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12" name="CustomShape 15"/>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13" name="CustomShape 16"/>
          <p:cNvSpPr/>
          <p:nvPr/>
        </p:nvSpPr>
        <p:spPr>
          <a:xfrm rot="16200000">
            <a:off x="-5508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214" name="Picture 74" descr=""/>
          <p:cNvPicPr/>
          <p:nvPr/>
        </p:nvPicPr>
        <p:blipFill>
          <a:blip r:embed="rId5"/>
          <a:stretch/>
        </p:blipFill>
        <p:spPr>
          <a:xfrm rot="16200000">
            <a:off x="-16200" y="3247920"/>
            <a:ext cx="530280" cy="530280"/>
          </a:xfrm>
          <a:prstGeom prst="rect">
            <a:avLst/>
          </a:prstGeom>
          <a:ln>
            <a:noFill/>
          </a:ln>
        </p:spPr>
      </p:pic>
      <p:sp>
        <p:nvSpPr>
          <p:cNvPr id="215" name="CustomShape 17"/>
          <p:cNvSpPr/>
          <p:nvPr/>
        </p:nvSpPr>
        <p:spPr>
          <a:xfrm>
            <a:off x="-939492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16" name="CustomShape 18"/>
          <p:cNvSpPr/>
          <p:nvPr/>
        </p:nvSpPr>
        <p:spPr>
          <a:xfrm>
            <a:off x="-6361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217" name="CustomShape 19"/>
          <p:cNvSpPr/>
          <p:nvPr/>
        </p:nvSpPr>
        <p:spPr>
          <a:xfrm rot="16200000">
            <a:off x="-680760" y="3136320"/>
            <a:ext cx="218124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218" name="Picture 79" descr=""/>
          <p:cNvPicPr/>
          <p:nvPr/>
        </p:nvPicPr>
        <p:blipFill>
          <a:blip r:embed="rId6"/>
          <a:stretch/>
        </p:blipFill>
        <p:spPr>
          <a:xfrm rot="16200000">
            <a:off x="-549720" y="3247920"/>
            <a:ext cx="530280" cy="530280"/>
          </a:xfrm>
          <a:prstGeom prst="rect">
            <a:avLst/>
          </a:prstGeom>
          <a:ln>
            <a:noFill/>
          </a:ln>
        </p:spPr>
      </p:pic>
      <p:sp>
        <p:nvSpPr>
          <p:cNvPr id="219" name="CustomShape 20"/>
          <p:cNvSpPr/>
          <p:nvPr/>
        </p:nvSpPr>
        <p:spPr>
          <a:xfrm>
            <a:off x="1291320" y="4112280"/>
            <a:ext cx="2644560" cy="461160"/>
          </a:xfrm>
          <a:prstGeom prst="rect">
            <a:avLst/>
          </a:prstGeom>
          <a:noFill/>
          <a:ln>
            <a:noFill/>
          </a:ln>
        </p:spPr>
        <p:style>
          <a:lnRef idx="0"/>
          <a:fillRef idx="0"/>
          <a:effectRef idx="0"/>
          <a:fontRef idx="minor"/>
        </p:style>
      </p:sp>
      <p:sp>
        <p:nvSpPr>
          <p:cNvPr id="220" name="CustomShape 21"/>
          <p:cNvSpPr/>
          <p:nvPr/>
        </p:nvSpPr>
        <p:spPr>
          <a:xfrm>
            <a:off x="1291320" y="4549680"/>
            <a:ext cx="2644560" cy="369000"/>
          </a:xfrm>
          <a:prstGeom prst="rect">
            <a:avLst/>
          </a:prstGeom>
          <a:noFill/>
          <a:ln>
            <a:noFill/>
          </a:ln>
        </p:spPr>
        <p:style>
          <a:lnRef idx="0"/>
          <a:fillRef idx="0"/>
          <a:effectRef idx="0"/>
          <a:fontRef idx="minor"/>
        </p:style>
      </p:sp>
      <p:sp>
        <p:nvSpPr>
          <p:cNvPr id="221" name="CustomShape 22"/>
          <p:cNvSpPr/>
          <p:nvPr/>
        </p:nvSpPr>
        <p:spPr>
          <a:xfrm>
            <a:off x="1089720" y="4918320"/>
            <a:ext cx="3047760" cy="369000"/>
          </a:xfrm>
          <a:prstGeom prst="rect">
            <a:avLst/>
          </a:prstGeom>
          <a:noFill/>
          <a:ln>
            <a:noFill/>
          </a:ln>
        </p:spPr>
        <p:style>
          <a:lnRef idx="0"/>
          <a:fillRef idx="0"/>
          <a:effectRef idx="0"/>
          <a:fontRef idx="minor"/>
        </p:style>
      </p:sp>
      <p:sp>
        <p:nvSpPr>
          <p:cNvPr id="222" name="CustomShape 23"/>
          <p:cNvSpPr/>
          <p:nvPr/>
        </p:nvSpPr>
        <p:spPr>
          <a:xfrm>
            <a:off x="4007880" y="4112280"/>
            <a:ext cx="2644560" cy="461160"/>
          </a:xfrm>
          <a:prstGeom prst="rect">
            <a:avLst/>
          </a:prstGeom>
          <a:noFill/>
          <a:ln>
            <a:noFill/>
          </a:ln>
        </p:spPr>
        <p:style>
          <a:lnRef idx="0"/>
          <a:fillRef idx="0"/>
          <a:effectRef idx="0"/>
          <a:fontRef idx="minor"/>
        </p:style>
      </p:sp>
      <p:sp>
        <p:nvSpPr>
          <p:cNvPr id="223" name="CustomShape 24"/>
          <p:cNvSpPr/>
          <p:nvPr/>
        </p:nvSpPr>
        <p:spPr>
          <a:xfrm>
            <a:off x="4007880" y="4549680"/>
            <a:ext cx="2644560" cy="369000"/>
          </a:xfrm>
          <a:prstGeom prst="rect">
            <a:avLst/>
          </a:prstGeom>
          <a:noFill/>
          <a:ln>
            <a:noFill/>
          </a:ln>
        </p:spPr>
        <p:style>
          <a:lnRef idx="0"/>
          <a:fillRef idx="0"/>
          <a:effectRef idx="0"/>
          <a:fontRef idx="minor"/>
        </p:style>
      </p:sp>
      <p:sp>
        <p:nvSpPr>
          <p:cNvPr id="224" name="CustomShape 25"/>
          <p:cNvSpPr/>
          <p:nvPr/>
        </p:nvSpPr>
        <p:spPr>
          <a:xfrm>
            <a:off x="3806280" y="4918320"/>
            <a:ext cx="3047760" cy="369000"/>
          </a:xfrm>
          <a:prstGeom prst="rect">
            <a:avLst/>
          </a:prstGeom>
          <a:noFill/>
          <a:ln>
            <a:noFill/>
          </a:ln>
        </p:spPr>
        <p:style>
          <a:lnRef idx="0"/>
          <a:fillRef idx="0"/>
          <a:effectRef idx="0"/>
          <a:fontRef idx="minor"/>
        </p:style>
      </p:sp>
      <p:sp>
        <p:nvSpPr>
          <p:cNvPr id="225" name="CustomShape 26"/>
          <p:cNvSpPr/>
          <p:nvPr/>
        </p:nvSpPr>
        <p:spPr>
          <a:xfrm flipH="1">
            <a:off x="1183320" y="739440"/>
            <a:ext cx="8083080" cy="46623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600" spc="-1" strike="noStrike">
                <a:solidFill>
                  <a:srgbClr val="5d7373"/>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Calibri"/>
              </a:rPr>
              <a:t>we use a Naive Bayes classifier to predict whether a rating will be high or low. </a:t>
            </a:r>
            <a:r>
              <a:rPr b="1" lang="en-IN" sz="2400" spc="-1" strike="noStrike">
                <a:solidFill>
                  <a:srgbClr val="000000"/>
                </a:solidFill>
                <a:uFill>
                  <a:solidFill>
                    <a:srgbClr val="ffffff"/>
                  </a:solidFill>
                </a:uFill>
                <a:latin typeface="Calibri"/>
              </a:rPr>
              <a:t>Naive Bayes (NB):</a:t>
            </a:r>
            <a:r>
              <a:rPr b="0" lang="en-IN" sz="2400" spc="-1" strike="noStrike">
                <a:solidFill>
                  <a:srgbClr val="000000"/>
                </a:solidFill>
                <a:uFill>
                  <a:solidFill>
                    <a:srgbClr val="ffffff"/>
                  </a:solidFill>
                </a:uFill>
                <a:latin typeface="Calibri"/>
              </a:rPr>
              <a:t>We use the Naive Bayes classifier for Calculating probability of each of the input given by the user and displaying final approximate rating of that category . We are taking input from the user as Category of their app ,Size,Last updated,Current ver,Android ver,Content-rating and calculating each of their probability with the help of Bayesian theorem. We are implementing a code in python and we displaying output on tkinter dialogue box.</a:t>
            </a:r>
            <a:endParaRPr b="0" lang="en-IN" sz="1800" spc="-1" strike="noStrike">
              <a:solidFill>
                <a:srgbClr val="000000"/>
              </a:solidFill>
              <a:uFill>
                <a:solidFill>
                  <a:srgbClr val="ffffff"/>
                </a:solidFill>
              </a:uFill>
              <a:latin typeface="Arial"/>
            </a:endParaRPr>
          </a:p>
        </p:txBody>
      </p:sp>
      <p:sp>
        <p:nvSpPr>
          <p:cNvPr id="226" name="CustomShape 27"/>
          <p:cNvSpPr/>
          <p:nvPr/>
        </p:nvSpPr>
        <p:spPr>
          <a:xfrm>
            <a:off x="3945240" y="3053520"/>
            <a:ext cx="4527360" cy="591480"/>
          </a:xfrm>
          <a:prstGeom prst="rect">
            <a:avLst/>
          </a:prstGeom>
          <a:noFill/>
          <a:ln>
            <a:noFill/>
          </a:ln>
        </p:spPr>
        <p:style>
          <a:lnRef idx="0"/>
          <a:fillRef idx="0"/>
          <a:effectRef idx="0"/>
          <a:fontRef idx="minor"/>
        </p:style>
      </p:sp>
    </p:spTree>
  </p:cSld>
  <p:transition spd="med">
    <p:fade/>
  </p:transition>
  <p:timing>
    <p:tnLst>
      <p:par>
        <p:cTn id="87" dur="indefinite" restart="never" nodeType="tmRoot">
          <p:childTnLst>
            <p:seq>
              <p:cTn id="88" dur="indefinite" nodeType="mainSeq">
                <p:childTnLst>
                  <p:par>
                    <p:cTn id="89" fill="hold">
                      <p:stCondLst>
                        <p:cond delay="0"/>
                      </p:stCondLst>
                      <p:childTnLst>
                        <p:par>
                          <p:cTn id="90" fill="hold">
                            <p:stCondLst>
                              <p:cond delay="0"/>
                            </p:stCondLst>
                            <p:childTnLst>
                              <p:par>
                                <p:cTn id="91" nodeType="afterEffect" fill="hold" presetClass="entr" presetID="42">
                                  <p:stCondLst>
                                    <p:cond delay="0"/>
                                  </p:stCondLst>
                                  <p:childTnLst>
                                    <p:set>
                                      <p:cBhvr>
                                        <p:cTn id="92" dur="1" fill="hold">
                                          <p:stCondLst>
                                            <p:cond delay="0"/>
                                          </p:stCondLst>
                                        </p:cTn>
                                        <p:tgtEl>
                                          <p:spTgt spid="-1"/>
                                        </p:tgtEl>
                                        <p:attrNameLst>
                                          <p:attrName>style.visibility</p:attrName>
                                        </p:attrNameLst>
                                      </p:cBhvr>
                                      <p:to>
                                        <p:strVal val="visible"/>
                                      </p:to>
                                    </p:set>
                                    <p:animEffect filter="fade" transition="in">
                                      <p:cBhvr additive="repl">
                                        <p:cTn id="93" dur="500"/>
                                        <p:tgtEl>
                                          <p:spTgt spid="-1"/>
                                        </p:tgtEl>
                                      </p:cBhvr>
                                    </p:animEffect>
                                    <p:anim calcmode="lin" valueType="num">
                                      <p:cBhvr additive="repl">
                                        <p:cTn id="94" dur="500" fill="hold"/>
                                        <p:tgtEl>
                                          <p:spTgt spid="-1"/>
                                        </p:tgtEl>
                                        <p:attrNameLst>
                                          <p:attrName>ppt_x</p:attrName>
                                        </p:attrNameLst>
                                      </p:cBhvr>
                                      <p:tavLst>
                                        <p:tav tm="0">
                                          <p:val>
                                            <p:strVal val="#ppt_x"/>
                                          </p:val>
                                        </p:tav>
                                        <p:tav tm="100000">
                                          <p:val>
                                            <p:strVal val="#ppt_x"/>
                                          </p:val>
                                        </p:tav>
                                      </p:tavLst>
                                    </p:anim>
                                    <p:anim calcmode="lin" valueType="num">
                                      <p:cBhvr additive="repl">
                                        <p:cTn id="95" dur="500" fill="hold"/>
                                        <p:tgtEl>
                                          <p:spTgt spid="-1"/>
                                        </p:tgtEl>
                                        <p:attrNameLst>
                                          <p:attrName>ppt_y</p:attrName>
                                        </p:attrNameLst>
                                      </p:cBhvr>
                                      <p:tavLst>
                                        <p:tav tm="0">
                                          <p:val>
                                            <p:strVal val="#ppt_y+.1"/>
                                          </p:val>
                                        </p:tav>
                                        <p:tav tm="100000">
                                          <p:val>
                                            <p:strVal val="#ppt_y"/>
                                          </p:val>
                                        </p:tav>
                                      </p:tavLst>
                                    </p:anim>
                                  </p:childTnLst>
                                </p:cTn>
                              </p:par>
                            </p:childTnLst>
                          </p:cTn>
                        </p:par>
                        <p:par>
                          <p:cTn id="96" fill="hold">
                            <p:stCondLst>
                              <p:cond delay="500"/>
                            </p:stCondLst>
                            <p:childTnLst>
                              <p:par>
                                <p:cTn id="97" nodeType="afterEffect" fill="hold" presetClass="entr" presetID="42">
                                  <p:stCondLst>
                                    <p:cond delay="0"/>
                                  </p:stCondLst>
                                  <p:childTnLst>
                                    <p:set>
                                      <p:cBhvr>
                                        <p:cTn id="98" dur="1" fill="hold">
                                          <p:stCondLst>
                                            <p:cond delay="0"/>
                                          </p:stCondLst>
                                        </p:cTn>
                                        <p:tgtEl>
                                          <p:spTgt spid="-1"/>
                                        </p:tgtEl>
                                        <p:attrNameLst>
                                          <p:attrName>style.visibility</p:attrName>
                                        </p:attrNameLst>
                                      </p:cBhvr>
                                      <p:to>
                                        <p:strVal val="visible"/>
                                      </p:to>
                                    </p:set>
                                    <p:animEffect filter="fade" transition="in">
                                      <p:cBhvr additive="repl">
                                        <p:cTn id="99" dur="500"/>
                                        <p:tgtEl>
                                          <p:spTgt spid="-1"/>
                                        </p:tgtEl>
                                      </p:cBhvr>
                                    </p:animEffect>
                                    <p:anim calcmode="lin" valueType="num">
                                      <p:cBhvr additive="repl">
                                        <p:cTn id="100" dur="500" fill="hold"/>
                                        <p:tgtEl>
                                          <p:spTgt spid="-1"/>
                                        </p:tgtEl>
                                        <p:attrNameLst>
                                          <p:attrName>ppt_x</p:attrName>
                                        </p:attrNameLst>
                                      </p:cBhvr>
                                      <p:tavLst>
                                        <p:tav tm="0">
                                          <p:val>
                                            <p:strVal val="#ppt_x"/>
                                          </p:val>
                                        </p:tav>
                                        <p:tav tm="100000">
                                          <p:val>
                                            <p:strVal val="#ppt_x"/>
                                          </p:val>
                                        </p:tav>
                                      </p:tavLst>
                                    </p:anim>
                                    <p:anim calcmode="lin" valueType="num">
                                      <p:cBhvr additive="repl">
                                        <p:cTn id="101" dur="500" fill="hold"/>
                                        <p:tgtEl>
                                          <p:spTgt spid="-1"/>
                                        </p:tgtEl>
                                        <p:attrNameLst>
                                          <p:attrName>ppt_y</p:attrName>
                                        </p:attrNameLst>
                                      </p:cBhvr>
                                      <p:tavLst>
                                        <p:tav tm="0">
                                          <p:val>
                                            <p:strVal val="#ppt_y+.1"/>
                                          </p:val>
                                        </p:tav>
                                        <p:tav tm="100000">
                                          <p:val>
                                            <p:strVal val="#ppt_y"/>
                                          </p:val>
                                        </p:tav>
                                      </p:tavLst>
                                    </p:anim>
                                  </p:childTnLst>
                                </p:cTn>
                              </p:par>
                            </p:childTnLst>
                          </p:cTn>
                        </p:par>
                        <p:par>
                          <p:cTn id="102" fill="hold">
                            <p:stCondLst>
                              <p:cond delay="1000"/>
                            </p:stCondLst>
                            <p:childTnLst>
                              <p:par>
                                <p:cTn id="103" nodeType="afterEffect" fill="hold" presetClass="entr" presetID="42">
                                  <p:stCondLst>
                                    <p:cond delay="0"/>
                                  </p:stCondLst>
                                  <p:childTnLst>
                                    <p:set>
                                      <p:cBhvr>
                                        <p:cTn id="104" dur="1" fill="hold">
                                          <p:stCondLst>
                                            <p:cond delay="0"/>
                                          </p:stCondLst>
                                        </p:cTn>
                                        <p:tgtEl>
                                          <p:spTgt spid="-1"/>
                                        </p:tgtEl>
                                        <p:attrNameLst>
                                          <p:attrName>style.visibility</p:attrName>
                                        </p:attrNameLst>
                                      </p:cBhvr>
                                      <p:to>
                                        <p:strVal val="visible"/>
                                      </p:to>
                                    </p:set>
                                    <p:animEffect filter="fade" transition="in">
                                      <p:cBhvr additive="repl">
                                        <p:cTn id="105" dur="500"/>
                                        <p:tgtEl>
                                          <p:spTgt spid="-1"/>
                                        </p:tgtEl>
                                      </p:cBhvr>
                                    </p:animEffect>
                                    <p:anim calcmode="lin" valueType="num">
                                      <p:cBhvr additive="repl">
                                        <p:cTn id="106" dur="500" fill="hold"/>
                                        <p:tgtEl>
                                          <p:spTgt spid="-1"/>
                                        </p:tgtEl>
                                        <p:attrNameLst>
                                          <p:attrName>ppt_x</p:attrName>
                                        </p:attrNameLst>
                                      </p:cBhvr>
                                      <p:tavLst>
                                        <p:tav tm="0">
                                          <p:val>
                                            <p:strVal val="#ppt_x"/>
                                          </p:val>
                                        </p:tav>
                                        <p:tav tm="100000">
                                          <p:val>
                                            <p:strVal val="#ppt_x"/>
                                          </p:val>
                                        </p:tav>
                                      </p:tavLst>
                                    </p:anim>
                                    <p:anim calcmode="lin" valueType="num">
                                      <p:cBhvr additive="repl">
                                        <p:cTn id="107" dur="50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229"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230" name="Picture 53" descr=""/>
          <p:cNvPicPr/>
          <p:nvPr/>
        </p:nvPicPr>
        <p:blipFill>
          <a:blip r:embed="rId1"/>
          <a:stretch/>
        </p:blipFill>
        <p:spPr>
          <a:xfrm rot="16200000">
            <a:off x="11130120" y="3247920"/>
            <a:ext cx="530280" cy="530280"/>
          </a:xfrm>
          <a:prstGeom prst="rect">
            <a:avLst/>
          </a:prstGeom>
          <a:ln>
            <a:noFill/>
          </a:ln>
        </p:spPr>
      </p:pic>
      <p:sp>
        <p:nvSpPr>
          <p:cNvPr id="231" name="CustomShape 4"/>
          <p:cNvSpPr/>
          <p:nvPr/>
        </p:nvSpPr>
        <p:spPr>
          <a:xfrm>
            <a:off x="22680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32" name="CustomShape 5"/>
          <p:cNvSpPr/>
          <p:nvPr/>
        </p:nvSpPr>
        <p:spPr>
          <a:xfrm>
            <a:off x="105058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233" name="CustomShape 6"/>
          <p:cNvSpPr/>
          <p:nvPr/>
        </p:nvSpPr>
        <p:spPr>
          <a:xfrm rot="16200000">
            <a:off x="1035180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234" name="Picture 58" descr=""/>
          <p:cNvPicPr/>
          <p:nvPr/>
        </p:nvPicPr>
        <p:blipFill>
          <a:blip r:embed="rId2"/>
          <a:stretch/>
        </p:blipFill>
        <p:spPr>
          <a:xfrm rot="16200000">
            <a:off x="10614600" y="3247920"/>
            <a:ext cx="530280" cy="530280"/>
          </a:xfrm>
          <a:prstGeom prst="rect">
            <a:avLst/>
          </a:prstGeom>
          <a:ln>
            <a:noFill/>
          </a:ln>
        </p:spPr>
      </p:pic>
      <p:sp>
        <p:nvSpPr>
          <p:cNvPr id="235" name="CustomShape 7"/>
          <p:cNvSpPr/>
          <p:nvPr/>
        </p:nvSpPr>
        <p:spPr>
          <a:xfrm>
            <a:off x="11840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36" name="CustomShape 8"/>
          <p:cNvSpPr/>
          <p:nvPr/>
        </p:nvSpPr>
        <p:spPr>
          <a:xfrm>
            <a:off x="9976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237" name="CustomShape 9"/>
          <p:cNvSpPr/>
          <p:nvPr/>
        </p:nvSpPr>
        <p:spPr>
          <a:xfrm rot="16200000">
            <a:off x="1001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238" name="Picture 63" descr=""/>
          <p:cNvPicPr/>
          <p:nvPr/>
        </p:nvPicPr>
        <p:blipFill>
          <a:blip r:embed="rId3"/>
          <a:stretch/>
        </p:blipFill>
        <p:spPr>
          <a:xfrm rot="16200000">
            <a:off x="10078200" y="3247920"/>
            <a:ext cx="530280" cy="530280"/>
          </a:xfrm>
          <a:prstGeom prst="rect">
            <a:avLst/>
          </a:prstGeom>
          <a:ln>
            <a:noFill/>
          </a:ln>
        </p:spPr>
      </p:pic>
      <p:sp>
        <p:nvSpPr>
          <p:cNvPr id="239" name="CustomShape 10"/>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40" name="CustomShape 11"/>
          <p:cNvSpPr/>
          <p:nvPr/>
        </p:nvSpPr>
        <p:spPr>
          <a:xfrm>
            <a:off x="105372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41" name="CustomShape 12"/>
          <p:cNvSpPr/>
          <p:nvPr/>
        </p:nvSpPr>
        <p:spPr>
          <a:xfrm>
            <a:off x="94593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242" name="CustomShape 13"/>
          <p:cNvSpPr/>
          <p:nvPr/>
        </p:nvSpPr>
        <p:spPr>
          <a:xfrm rot="16200000">
            <a:off x="951876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243" name="Picture 98" descr=""/>
          <p:cNvPicPr/>
          <p:nvPr/>
        </p:nvPicPr>
        <p:blipFill>
          <a:blip r:embed="rId4"/>
          <a:stretch/>
        </p:blipFill>
        <p:spPr>
          <a:xfrm rot="16200000">
            <a:off x="9554400" y="3247920"/>
            <a:ext cx="530280" cy="530280"/>
          </a:xfrm>
          <a:prstGeom prst="rect">
            <a:avLst/>
          </a:prstGeom>
          <a:ln>
            <a:noFill/>
          </a:ln>
        </p:spPr>
      </p:pic>
      <p:sp>
        <p:nvSpPr>
          <p:cNvPr id="244" name="CustomShape 14"/>
          <p:cNvSpPr/>
          <p:nvPr/>
        </p:nvSpPr>
        <p:spPr>
          <a:xfrm>
            <a:off x="-7638480" y="0"/>
            <a:ext cx="8691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45" name="CustomShape 15"/>
          <p:cNvSpPr/>
          <p:nvPr/>
        </p:nvSpPr>
        <p:spPr>
          <a:xfrm>
            <a:off x="-1144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46" name="CustomShape 16"/>
          <p:cNvSpPr/>
          <p:nvPr/>
        </p:nvSpPr>
        <p:spPr>
          <a:xfrm rot="16200000">
            <a:off x="-5508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247" name="Picture 74" descr=""/>
          <p:cNvPicPr/>
          <p:nvPr/>
        </p:nvPicPr>
        <p:blipFill>
          <a:blip r:embed="rId5"/>
          <a:stretch/>
        </p:blipFill>
        <p:spPr>
          <a:xfrm rot="16200000">
            <a:off x="-16200" y="3247920"/>
            <a:ext cx="530280" cy="530280"/>
          </a:xfrm>
          <a:prstGeom prst="rect">
            <a:avLst/>
          </a:prstGeom>
          <a:ln>
            <a:noFill/>
          </a:ln>
        </p:spPr>
      </p:pic>
      <p:sp>
        <p:nvSpPr>
          <p:cNvPr id="248" name="CustomShape 17"/>
          <p:cNvSpPr/>
          <p:nvPr/>
        </p:nvSpPr>
        <p:spPr>
          <a:xfrm>
            <a:off x="-9398880" y="-5148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49" name="CustomShape 18"/>
          <p:cNvSpPr/>
          <p:nvPr/>
        </p:nvSpPr>
        <p:spPr>
          <a:xfrm>
            <a:off x="-6361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250" name="CustomShape 19"/>
          <p:cNvSpPr/>
          <p:nvPr/>
        </p:nvSpPr>
        <p:spPr>
          <a:xfrm rot="16200000">
            <a:off x="-687600" y="3129480"/>
            <a:ext cx="219456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251" name="Picture 79" descr=""/>
          <p:cNvPicPr/>
          <p:nvPr/>
        </p:nvPicPr>
        <p:blipFill>
          <a:blip r:embed="rId6"/>
          <a:stretch/>
        </p:blipFill>
        <p:spPr>
          <a:xfrm rot="16200000">
            <a:off x="-549720" y="3247920"/>
            <a:ext cx="530280" cy="530280"/>
          </a:xfrm>
          <a:prstGeom prst="rect">
            <a:avLst/>
          </a:prstGeom>
          <a:ln>
            <a:noFill/>
          </a:ln>
        </p:spPr>
      </p:pic>
      <p:sp>
        <p:nvSpPr>
          <p:cNvPr id="252" name="CustomShape 20"/>
          <p:cNvSpPr/>
          <p:nvPr/>
        </p:nvSpPr>
        <p:spPr>
          <a:xfrm>
            <a:off x="1291320" y="4112280"/>
            <a:ext cx="2644560" cy="461160"/>
          </a:xfrm>
          <a:prstGeom prst="rect">
            <a:avLst/>
          </a:prstGeom>
          <a:noFill/>
          <a:ln>
            <a:noFill/>
          </a:ln>
        </p:spPr>
        <p:style>
          <a:lnRef idx="0"/>
          <a:fillRef idx="0"/>
          <a:effectRef idx="0"/>
          <a:fontRef idx="minor"/>
        </p:style>
      </p:sp>
      <p:sp>
        <p:nvSpPr>
          <p:cNvPr id="253" name="CustomShape 21"/>
          <p:cNvSpPr/>
          <p:nvPr/>
        </p:nvSpPr>
        <p:spPr>
          <a:xfrm>
            <a:off x="1291320" y="4549680"/>
            <a:ext cx="2644560" cy="369000"/>
          </a:xfrm>
          <a:prstGeom prst="rect">
            <a:avLst/>
          </a:prstGeom>
          <a:noFill/>
          <a:ln>
            <a:noFill/>
          </a:ln>
        </p:spPr>
        <p:style>
          <a:lnRef idx="0"/>
          <a:fillRef idx="0"/>
          <a:effectRef idx="0"/>
          <a:fontRef idx="minor"/>
        </p:style>
      </p:sp>
      <p:sp>
        <p:nvSpPr>
          <p:cNvPr id="254" name="CustomShape 22"/>
          <p:cNvSpPr/>
          <p:nvPr/>
        </p:nvSpPr>
        <p:spPr>
          <a:xfrm>
            <a:off x="1089720" y="4918320"/>
            <a:ext cx="3047760" cy="369000"/>
          </a:xfrm>
          <a:prstGeom prst="rect">
            <a:avLst/>
          </a:prstGeom>
          <a:noFill/>
          <a:ln>
            <a:noFill/>
          </a:ln>
        </p:spPr>
        <p:style>
          <a:lnRef idx="0"/>
          <a:fillRef idx="0"/>
          <a:effectRef idx="0"/>
          <a:fontRef idx="minor"/>
        </p:style>
      </p:sp>
      <p:sp>
        <p:nvSpPr>
          <p:cNvPr id="255" name="CustomShape 23"/>
          <p:cNvSpPr/>
          <p:nvPr/>
        </p:nvSpPr>
        <p:spPr>
          <a:xfrm>
            <a:off x="4007880" y="4112280"/>
            <a:ext cx="2644560" cy="461160"/>
          </a:xfrm>
          <a:prstGeom prst="rect">
            <a:avLst/>
          </a:prstGeom>
          <a:noFill/>
          <a:ln>
            <a:noFill/>
          </a:ln>
        </p:spPr>
        <p:style>
          <a:lnRef idx="0"/>
          <a:fillRef idx="0"/>
          <a:effectRef idx="0"/>
          <a:fontRef idx="minor"/>
        </p:style>
      </p:sp>
      <p:sp>
        <p:nvSpPr>
          <p:cNvPr id="256" name="CustomShape 24"/>
          <p:cNvSpPr/>
          <p:nvPr/>
        </p:nvSpPr>
        <p:spPr>
          <a:xfrm>
            <a:off x="4007880" y="4549680"/>
            <a:ext cx="2644560" cy="369000"/>
          </a:xfrm>
          <a:prstGeom prst="rect">
            <a:avLst/>
          </a:prstGeom>
          <a:noFill/>
          <a:ln>
            <a:noFill/>
          </a:ln>
        </p:spPr>
        <p:style>
          <a:lnRef idx="0"/>
          <a:fillRef idx="0"/>
          <a:effectRef idx="0"/>
          <a:fontRef idx="minor"/>
        </p:style>
      </p:sp>
      <p:sp>
        <p:nvSpPr>
          <p:cNvPr id="257" name="CustomShape 25"/>
          <p:cNvSpPr/>
          <p:nvPr/>
        </p:nvSpPr>
        <p:spPr>
          <a:xfrm>
            <a:off x="3806280" y="4918320"/>
            <a:ext cx="3047760" cy="369000"/>
          </a:xfrm>
          <a:prstGeom prst="rect">
            <a:avLst/>
          </a:prstGeom>
          <a:noFill/>
          <a:ln>
            <a:noFill/>
          </a:ln>
        </p:spPr>
        <p:style>
          <a:lnRef idx="0"/>
          <a:fillRef idx="0"/>
          <a:effectRef idx="0"/>
          <a:fontRef idx="minor"/>
        </p:style>
      </p:sp>
      <p:sp>
        <p:nvSpPr>
          <p:cNvPr id="258" name="CustomShape 26"/>
          <p:cNvSpPr/>
          <p:nvPr/>
        </p:nvSpPr>
        <p:spPr>
          <a:xfrm flipH="1">
            <a:off x="1081440" y="484200"/>
            <a:ext cx="8246520" cy="6429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00000"/>
                </a:solidFill>
                <a:uFill>
                  <a:solidFill>
                    <a:srgbClr val="ffffff"/>
                  </a:solidFill>
                </a:uFill>
                <a:latin typeface="Calibri"/>
              </a:rPr>
              <a:t>Core modules:  </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u="sng">
                <a:solidFill>
                  <a:srgbClr val="000000"/>
                </a:solidFill>
                <a:uFill>
                  <a:solidFill>
                    <a:srgbClr val="ffffff"/>
                  </a:solidFill>
                </a:uFill>
                <a:latin typeface="Calibri"/>
              </a:rPr>
              <a:t>Data Collection </a:t>
            </a:r>
            <a:r>
              <a:rPr b="0" lang="en-IN" sz="2400" spc="-1" strike="noStrike">
                <a:solidFill>
                  <a:srgbClr val="000000"/>
                </a:solidFill>
                <a:uFill>
                  <a:solidFill>
                    <a:srgbClr val="ffffff"/>
                  </a:solidFill>
                </a:uFill>
                <a:latin typeface="Calibri"/>
              </a:rPr>
              <a:t>: Google makes data available about its applications on http://play.google.com. These pages contain data which can be extracted such the name of the application, the description, the number of installations, the average rating of the application, and many more features.</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u="sng">
                <a:solidFill>
                  <a:srgbClr val="000000"/>
                </a:solidFill>
                <a:uFill>
                  <a:solidFill>
                    <a:srgbClr val="ffffff"/>
                  </a:solidFill>
                </a:uFill>
                <a:latin typeface="Calibri"/>
              </a:rPr>
              <a:t>Input Screen </a:t>
            </a:r>
            <a:r>
              <a:rPr b="0" lang="en-IN" sz="2400" spc="-1" strike="noStrike">
                <a:solidFill>
                  <a:srgbClr val="000000"/>
                </a:solidFill>
                <a:uFill>
                  <a:solidFill>
                    <a:srgbClr val="ffffff"/>
                  </a:solidFill>
                </a:uFill>
                <a:latin typeface="Calibri"/>
              </a:rPr>
              <a:t>: In this module system will take app details from user such as category,size,content-rating,type,genres as an input.</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u="sng">
                <a:solidFill>
                  <a:srgbClr val="000000"/>
                </a:solidFill>
                <a:uFill>
                  <a:solidFill>
                    <a:srgbClr val="ffffff"/>
                  </a:solidFill>
                </a:uFill>
                <a:latin typeface="Calibri"/>
              </a:rPr>
              <a:t>Rating prediction </a:t>
            </a:r>
            <a:r>
              <a:rPr b="0" lang="en-IN" sz="2400" spc="-1" strike="noStrike">
                <a:solidFill>
                  <a:srgbClr val="000000"/>
                </a:solidFill>
                <a:uFill>
                  <a:solidFill>
                    <a:srgbClr val="ffffff"/>
                  </a:solidFill>
                </a:uFill>
                <a:latin typeface="Calibri"/>
              </a:rPr>
              <a:t>: Using Bayesian theorem ,is used to predict the rating of mobile app. By calculating the probability of each evidence with each class attribute.</a:t>
            </a:r>
            <a:endParaRPr b="0" lang="en-IN" sz="1800" spc="-1" strike="noStrike">
              <a:solidFill>
                <a:srgbClr val="000000"/>
              </a:solidFill>
              <a:uFill>
                <a:solidFill>
                  <a:srgbClr val="ffffff"/>
                </a:solidFill>
              </a:uFill>
              <a:latin typeface="Arial"/>
            </a:endParaRPr>
          </a:p>
          <a:p>
            <a:pPr algn="just">
              <a:lnSpc>
                <a:spcPct val="100000"/>
              </a:lnSpc>
            </a:pPr>
            <a:r>
              <a:rPr b="1" lang="en-IN" sz="2400" spc="-1" strike="noStrike" u="sng">
                <a:solidFill>
                  <a:srgbClr val="000000"/>
                </a:solidFill>
                <a:uFill>
                  <a:solidFill>
                    <a:srgbClr val="ffffff"/>
                  </a:solidFill>
                </a:uFill>
                <a:latin typeface="Calibri"/>
              </a:rPr>
              <a:t>Output Screen</a:t>
            </a:r>
            <a:r>
              <a:rPr b="0" lang="en-IN" sz="2400" spc="-1" strike="noStrike">
                <a:solidFill>
                  <a:srgbClr val="000000"/>
                </a:solidFill>
                <a:uFill>
                  <a:solidFill>
                    <a:srgbClr val="ffffff"/>
                  </a:solidFill>
                </a:uFill>
                <a:latin typeface="Calibri"/>
              </a:rPr>
              <a:t>: In this module System will display the predicated rating as a result, in the output using tkinter dialogue box.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08" dur="indefinite" restart="never" nodeType="tmRoot">
          <p:childTnLst>
            <p:seq>
              <p:cTn id="109" dur="indefinite" nodeType="mainSeq">
                <p:childTnLst>
                  <p:par>
                    <p:cTn id="110" fill="hold">
                      <p:stCondLst>
                        <p:cond delay="0"/>
                      </p:stCondLst>
                      <p:childTnLst>
                        <p:par>
                          <p:cTn id="111" fill="hold">
                            <p:stCondLst>
                              <p:cond delay="0"/>
                            </p:stCondLst>
                            <p:childTnLst>
                              <p:par>
                                <p:cTn id="112" nodeType="afterEffect" fill="hold" presetClass="entr" presetID="42">
                                  <p:stCondLst>
                                    <p:cond delay="0"/>
                                  </p:stCondLst>
                                  <p:childTnLst>
                                    <p:set>
                                      <p:cBhvr>
                                        <p:cTn id="113" dur="1" fill="hold">
                                          <p:stCondLst>
                                            <p:cond delay="0"/>
                                          </p:stCondLst>
                                        </p:cTn>
                                        <p:tgtEl>
                                          <p:spTgt spid="-1"/>
                                        </p:tgtEl>
                                        <p:attrNameLst>
                                          <p:attrName>style.visibility</p:attrName>
                                        </p:attrNameLst>
                                      </p:cBhvr>
                                      <p:to>
                                        <p:strVal val="visible"/>
                                      </p:to>
                                    </p:set>
                                    <p:animEffect filter="fade" transition="in">
                                      <p:cBhvr additive="repl">
                                        <p:cTn id="114" dur="500"/>
                                        <p:tgtEl>
                                          <p:spTgt spid="-1"/>
                                        </p:tgtEl>
                                      </p:cBhvr>
                                    </p:animEffect>
                                    <p:anim calcmode="lin" valueType="num">
                                      <p:cBhvr additive="repl">
                                        <p:cTn id="115" dur="500" fill="hold"/>
                                        <p:tgtEl>
                                          <p:spTgt spid="-1"/>
                                        </p:tgtEl>
                                        <p:attrNameLst>
                                          <p:attrName>ppt_x</p:attrName>
                                        </p:attrNameLst>
                                      </p:cBhvr>
                                      <p:tavLst>
                                        <p:tav tm="0">
                                          <p:val>
                                            <p:strVal val="#ppt_x"/>
                                          </p:val>
                                        </p:tav>
                                        <p:tav tm="100000">
                                          <p:val>
                                            <p:strVal val="#ppt_x"/>
                                          </p:val>
                                        </p:tav>
                                      </p:tavLst>
                                    </p:anim>
                                    <p:anim calcmode="lin" valueType="num">
                                      <p:cBhvr additive="repl">
                                        <p:cTn id="116" dur="500" fill="hold"/>
                                        <p:tgtEl>
                                          <p:spTgt spid="-1"/>
                                        </p:tgtEl>
                                        <p:attrNameLst>
                                          <p:attrName>ppt_y</p:attrName>
                                        </p:attrNameLst>
                                      </p:cBhvr>
                                      <p:tavLst>
                                        <p:tav tm="0">
                                          <p:val>
                                            <p:strVal val="#ppt_y+.1"/>
                                          </p:val>
                                        </p:tav>
                                        <p:tav tm="100000">
                                          <p:val>
                                            <p:strVal val="#ppt_y"/>
                                          </p:val>
                                        </p:tav>
                                      </p:tavLst>
                                    </p:anim>
                                  </p:childTnLst>
                                </p:cTn>
                              </p:par>
                            </p:childTnLst>
                          </p:cTn>
                        </p:par>
                        <p:par>
                          <p:cTn id="117" fill="hold">
                            <p:stCondLst>
                              <p:cond delay="500"/>
                            </p:stCondLst>
                            <p:childTnLst>
                              <p:par>
                                <p:cTn id="118" nodeType="afterEffect" fill="hold" presetClass="entr" presetID="42">
                                  <p:stCondLst>
                                    <p:cond delay="0"/>
                                  </p:stCondLst>
                                  <p:childTnLst>
                                    <p:set>
                                      <p:cBhvr>
                                        <p:cTn id="119" dur="1" fill="hold">
                                          <p:stCondLst>
                                            <p:cond delay="0"/>
                                          </p:stCondLst>
                                        </p:cTn>
                                        <p:tgtEl>
                                          <p:spTgt spid="-1"/>
                                        </p:tgtEl>
                                        <p:attrNameLst>
                                          <p:attrName>style.visibility</p:attrName>
                                        </p:attrNameLst>
                                      </p:cBhvr>
                                      <p:to>
                                        <p:strVal val="visible"/>
                                      </p:to>
                                    </p:set>
                                    <p:animEffect filter="fade" transition="in">
                                      <p:cBhvr additive="repl">
                                        <p:cTn id="120" dur="500"/>
                                        <p:tgtEl>
                                          <p:spTgt spid="-1"/>
                                        </p:tgtEl>
                                      </p:cBhvr>
                                    </p:animEffect>
                                    <p:anim calcmode="lin" valueType="num">
                                      <p:cBhvr additive="repl">
                                        <p:cTn id="121" dur="500" fill="hold"/>
                                        <p:tgtEl>
                                          <p:spTgt spid="-1"/>
                                        </p:tgtEl>
                                        <p:attrNameLst>
                                          <p:attrName>ppt_x</p:attrName>
                                        </p:attrNameLst>
                                      </p:cBhvr>
                                      <p:tavLst>
                                        <p:tav tm="0">
                                          <p:val>
                                            <p:strVal val="#ppt_x"/>
                                          </p:val>
                                        </p:tav>
                                        <p:tav tm="100000">
                                          <p:val>
                                            <p:strVal val="#ppt_x"/>
                                          </p:val>
                                        </p:tav>
                                      </p:tavLst>
                                    </p:anim>
                                    <p:anim calcmode="lin" valueType="num">
                                      <p:cBhvr additive="repl">
                                        <p:cTn id="122" dur="50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60"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261"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262" name="Picture 53" descr=""/>
          <p:cNvPicPr/>
          <p:nvPr/>
        </p:nvPicPr>
        <p:blipFill>
          <a:blip r:embed="rId1"/>
          <a:stretch/>
        </p:blipFill>
        <p:spPr>
          <a:xfrm rot="16200000">
            <a:off x="11130120" y="3247920"/>
            <a:ext cx="530280" cy="530280"/>
          </a:xfrm>
          <a:prstGeom prst="rect">
            <a:avLst/>
          </a:prstGeom>
          <a:ln>
            <a:noFill/>
          </a:ln>
        </p:spPr>
      </p:pic>
      <p:sp>
        <p:nvSpPr>
          <p:cNvPr id="263" name="CustomShape 4"/>
          <p:cNvSpPr/>
          <p:nvPr/>
        </p:nvSpPr>
        <p:spPr>
          <a:xfrm>
            <a:off x="22680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64" name="CustomShape 5"/>
          <p:cNvSpPr/>
          <p:nvPr/>
        </p:nvSpPr>
        <p:spPr>
          <a:xfrm>
            <a:off x="105058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265" name="CustomShape 6"/>
          <p:cNvSpPr/>
          <p:nvPr/>
        </p:nvSpPr>
        <p:spPr>
          <a:xfrm rot="16200000">
            <a:off x="1035180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266" name="Picture 58" descr=""/>
          <p:cNvPicPr/>
          <p:nvPr/>
        </p:nvPicPr>
        <p:blipFill>
          <a:blip r:embed="rId2"/>
          <a:stretch/>
        </p:blipFill>
        <p:spPr>
          <a:xfrm rot="16200000">
            <a:off x="10614600" y="3247920"/>
            <a:ext cx="530280" cy="530280"/>
          </a:xfrm>
          <a:prstGeom prst="rect">
            <a:avLst/>
          </a:prstGeom>
          <a:ln>
            <a:noFill/>
          </a:ln>
        </p:spPr>
      </p:pic>
      <p:sp>
        <p:nvSpPr>
          <p:cNvPr id="267" name="CustomShape 7"/>
          <p:cNvSpPr/>
          <p:nvPr/>
        </p:nvSpPr>
        <p:spPr>
          <a:xfrm>
            <a:off x="11840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68" name="CustomShape 8"/>
          <p:cNvSpPr/>
          <p:nvPr/>
        </p:nvSpPr>
        <p:spPr>
          <a:xfrm>
            <a:off x="9976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269" name="CustomShape 9"/>
          <p:cNvSpPr/>
          <p:nvPr/>
        </p:nvSpPr>
        <p:spPr>
          <a:xfrm rot="16200000">
            <a:off x="1001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270" name="Picture 63" descr=""/>
          <p:cNvPicPr/>
          <p:nvPr/>
        </p:nvPicPr>
        <p:blipFill>
          <a:blip r:embed="rId3"/>
          <a:stretch/>
        </p:blipFill>
        <p:spPr>
          <a:xfrm rot="16200000">
            <a:off x="10078200" y="3247920"/>
            <a:ext cx="530280" cy="530280"/>
          </a:xfrm>
          <a:prstGeom prst="rect">
            <a:avLst/>
          </a:prstGeom>
          <a:ln>
            <a:noFill/>
          </a:ln>
        </p:spPr>
      </p:pic>
      <p:sp>
        <p:nvSpPr>
          <p:cNvPr id="271" name="CustomShape 10"/>
          <p:cNvSpPr/>
          <p:nvPr/>
        </p:nvSpPr>
        <p:spPr>
          <a:xfrm>
            <a:off x="-7962120" y="0"/>
            <a:ext cx="57808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72" name="CustomShape 11"/>
          <p:cNvSpPr/>
          <p:nvPr/>
        </p:nvSpPr>
        <p:spPr>
          <a:xfrm>
            <a:off x="104904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73" name="CustomShape 12"/>
          <p:cNvSpPr/>
          <p:nvPr/>
        </p:nvSpPr>
        <p:spPr>
          <a:xfrm>
            <a:off x="9454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274" name="CustomShape 13"/>
          <p:cNvSpPr/>
          <p:nvPr/>
        </p:nvSpPr>
        <p:spPr>
          <a:xfrm rot="16200000">
            <a:off x="95137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275" name="Picture 98" descr=""/>
          <p:cNvPicPr/>
          <p:nvPr/>
        </p:nvPicPr>
        <p:blipFill>
          <a:blip r:embed="rId4"/>
          <a:stretch/>
        </p:blipFill>
        <p:spPr>
          <a:xfrm rot="16200000">
            <a:off x="9549720" y="3247920"/>
            <a:ext cx="530280" cy="530280"/>
          </a:xfrm>
          <a:prstGeom prst="rect">
            <a:avLst/>
          </a:prstGeom>
          <a:ln>
            <a:noFill/>
          </a:ln>
        </p:spPr>
      </p:pic>
      <p:sp>
        <p:nvSpPr>
          <p:cNvPr id="276" name="CustomShape 14"/>
          <p:cNvSpPr/>
          <p:nvPr/>
        </p:nvSpPr>
        <p:spPr>
          <a:xfrm>
            <a:off x="-1782000" y="0"/>
            <a:ext cx="1186020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77" name="CustomShape 15"/>
          <p:cNvSpPr/>
          <p:nvPr/>
        </p:nvSpPr>
        <p:spPr>
          <a:xfrm>
            <a:off x="89103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278" name="CustomShape 16"/>
          <p:cNvSpPr/>
          <p:nvPr/>
        </p:nvSpPr>
        <p:spPr>
          <a:xfrm rot="16200000">
            <a:off x="896940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279" name="Picture 74" descr=""/>
          <p:cNvPicPr/>
          <p:nvPr/>
        </p:nvPicPr>
        <p:blipFill>
          <a:blip r:embed="rId5"/>
          <a:stretch/>
        </p:blipFill>
        <p:spPr>
          <a:xfrm rot="16200000">
            <a:off x="9008280" y="3247920"/>
            <a:ext cx="530280" cy="530280"/>
          </a:xfrm>
          <a:prstGeom prst="rect">
            <a:avLst/>
          </a:prstGeom>
          <a:ln>
            <a:noFill/>
          </a:ln>
        </p:spPr>
      </p:pic>
      <p:sp>
        <p:nvSpPr>
          <p:cNvPr id="280" name="CustomShape 17"/>
          <p:cNvSpPr/>
          <p:nvPr/>
        </p:nvSpPr>
        <p:spPr>
          <a:xfrm>
            <a:off x="-9394920" y="0"/>
            <a:ext cx="99230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81" name="CustomShape 18"/>
          <p:cNvSpPr/>
          <p:nvPr/>
        </p:nvSpPr>
        <p:spPr>
          <a:xfrm>
            <a:off x="-63612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282" name="CustomShape 19"/>
          <p:cNvSpPr/>
          <p:nvPr/>
        </p:nvSpPr>
        <p:spPr>
          <a:xfrm rot="16200000">
            <a:off x="-680760" y="3136320"/>
            <a:ext cx="218124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283" name="Picture 79" descr=""/>
          <p:cNvPicPr/>
          <p:nvPr/>
        </p:nvPicPr>
        <p:blipFill>
          <a:blip r:embed="rId6"/>
          <a:stretch/>
        </p:blipFill>
        <p:spPr>
          <a:xfrm rot="16200000">
            <a:off x="-549720" y="3247920"/>
            <a:ext cx="530280" cy="530280"/>
          </a:xfrm>
          <a:prstGeom prst="rect">
            <a:avLst/>
          </a:prstGeom>
          <a:ln>
            <a:noFill/>
          </a:ln>
        </p:spPr>
      </p:pic>
      <p:sp>
        <p:nvSpPr>
          <p:cNvPr id="284" name="CustomShape 20"/>
          <p:cNvSpPr/>
          <p:nvPr/>
        </p:nvSpPr>
        <p:spPr>
          <a:xfrm>
            <a:off x="873360" y="1102680"/>
            <a:ext cx="7839720" cy="44787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70ad47"/>
                </a:solidFill>
                <a:uFill>
                  <a:solidFill>
                    <a:srgbClr val="ffffff"/>
                  </a:solidFill>
                </a:uFill>
                <a:latin typeface="Tw Cen MT"/>
              </a:rPr>
              <a:t>	</a:t>
            </a:r>
            <a:r>
              <a:rPr b="0" lang="en-IN" sz="3600" spc="-1" strike="noStrike">
                <a:solidFill>
                  <a:srgbClr val="70ad47"/>
                </a:solidFill>
                <a:uFill>
                  <a:solidFill>
                    <a:srgbClr val="ffffff"/>
                  </a:solidFill>
                </a:uFill>
                <a:latin typeface="Tw Cen MT"/>
              </a:rPr>
              <a:t>	</a:t>
            </a:r>
            <a:r>
              <a:rPr b="0" lang="en-IN" sz="3600" spc="-1" strike="noStrike">
                <a:solidFill>
                  <a:srgbClr val="70ad47"/>
                </a:solidFill>
                <a:uFill>
                  <a:solidFill>
                    <a:srgbClr val="ffffff"/>
                  </a:solidFill>
                </a:uFill>
                <a:latin typeface="Tw Cen MT"/>
              </a:rPr>
              <a:t>	</a:t>
            </a:r>
            <a:r>
              <a:rPr b="0" lang="en-IN" sz="3600" spc="-1" strike="noStrike">
                <a:solidFill>
                  <a:srgbClr val="70ad47"/>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70ad47"/>
                </a:solidFill>
                <a:uFill>
                  <a:solidFill>
                    <a:srgbClr val="ffffff"/>
                  </a:solidFill>
                </a:uFill>
                <a:latin typeface="Tw Cen MT"/>
              </a:rPr>
              <a:t>For this project , we took the google play store dataset from kaggle and analyze it. After the dataset was transformed into usable set , we then use naives bayes algorithm to predict the rating. And the result we got is the rating of the application that user mention with their probability of chances.</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70ad47"/>
                </a:solidFill>
                <a:uFill>
                  <a:solidFill>
                    <a:srgbClr val="ffffff"/>
                  </a:solidFill>
                </a:uFill>
                <a:latin typeface="Tw Cen MT"/>
              </a:rPr>
              <a:t>Thereby this will help the developer to know that user will like this app or not.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ransition spd="med">
    <p:fade/>
  </p:transition>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90880" y="0"/>
            <a:ext cx="12482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2356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p:style>
      </p:sp>
      <p:sp>
        <p:nvSpPr>
          <p:cNvPr id="287" name="CustomShape 3"/>
          <p:cNvSpPr/>
          <p:nvPr/>
        </p:nvSpPr>
        <p:spPr>
          <a:xfrm rot="16200000">
            <a:off x="11082600" y="30466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Supervisior</a:t>
            </a:r>
            <a:endParaRPr b="0" lang="en-IN" sz="1800" spc="-1" strike="noStrike">
              <a:solidFill>
                <a:srgbClr val="000000"/>
              </a:solidFill>
              <a:uFill>
                <a:solidFill>
                  <a:srgbClr val="ffffff"/>
                </a:solidFill>
              </a:uFill>
              <a:latin typeface="Arial"/>
            </a:endParaRPr>
          </a:p>
        </p:txBody>
      </p:sp>
      <p:pic>
        <p:nvPicPr>
          <p:cNvPr id="288" name="Picture 53" descr=""/>
          <p:cNvPicPr/>
          <p:nvPr/>
        </p:nvPicPr>
        <p:blipFill>
          <a:blip r:embed="rId1"/>
          <a:stretch/>
        </p:blipFill>
        <p:spPr>
          <a:xfrm rot="16200000">
            <a:off x="11130120" y="3247920"/>
            <a:ext cx="530280" cy="530280"/>
          </a:xfrm>
          <a:prstGeom prst="rect">
            <a:avLst/>
          </a:prstGeom>
          <a:ln>
            <a:noFill/>
          </a:ln>
        </p:spPr>
      </p:pic>
      <p:sp>
        <p:nvSpPr>
          <p:cNvPr id="289" name="CustomShape 4"/>
          <p:cNvSpPr/>
          <p:nvPr/>
        </p:nvSpPr>
        <p:spPr>
          <a:xfrm>
            <a:off x="226800" y="0"/>
            <a:ext cx="1144728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90" name="CustomShape 5"/>
          <p:cNvSpPr/>
          <p:nvPr/>
        </p:nvSpPr>
        <p:spPr>
          <a:xfrm>
            <a:off x="105058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p:style>
      </p:sp>
      <p:sp>
        <p:nvSpPr>
          <p:cNvPr id="291" name="CustomShape 6"/>
          <p:cNvSpPr/>
          <p:nvPr/>
        </p:nvSpPr>
        <p:spPr>
          <a:xfrm rot="16200000">
            <a:off x="10351800" y="3170520"/>
            <a:ext cx="199188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Abstract</a:t>
            </a:r>
            <a:endParaRPr b="0" lang="en-IN" sz="1800" spc="-1" strike="noStrike">
              <a:solidFill>
                <a:srgbClr val="000000"/>
              </a:solidFill>
              <a:uFill>
                <a:solidFill>
                  <a:srgbClr val="ffffff"/>
                </a:solidFill>
              </a:uFill>
              <a:latin typeface="Arial"/>
            </a:endParaRPr>
          </a:p>
        </p:txBody>
      </p:sp>
      <p:pic>
        <p:nvPicPr>
          <p:cNvPr id="292" name="Picture 58" descr=""/>
          <p:cNvPicPr/>
          <p:nvPr/>
        </p:nvPicPr>
        <p:blipFill>
          <a:blip r:embed="rId2"/>
          <a:stretch/>
        </p:blipFill>
        <p:spPr>
          <a:xfrm rot="16200000">
            <a:off x="10614600" y="3247920"/>
            <a:ext cx="530280" cy="530280"/>
          </a:xfrm>
          <a:prstGeom prst="rect">
            <a:avLst/>
          </a:prstGeom>
          <a:ln>
            <a:noFill/>
          </a:ln>
        </p:spPr>
      </p:pic>
      <p:sp>
        <p:nvSpPr>
          <p:cNvPr id="293" name="CustomShape 7"/>
          <p:cNvSpPr/>
          <p:nvPr/>
        </p:nvSpPr>
        <p:spPr>
          <a:xfrm>
            <a:off x="1184040" y="0"/>
            <a:ext cx="9960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94" name="CustomShape 8"/>
          <p:cNvSpPr/>
          <p:nvPr/>
        </p:nvSpPr>
        <p:spPr>
          <a:xfrm>
            <a:off x="9976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p:style>
      </p:sp>
      <p:sp>
        <p:nvSpPr>
          <p:cNvPr id="295" name="CustomShape 9"/>
          <p:cNvSpPr/>
          <p:nvPr/>
        </p:nvSpPr>
        <p:spPr>
          <a:xfrm rot="16200000">
            <a:off x="100195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Introduction</a:t>
            </a:r>
            <a:endParaRPr b="0" lang="en-IN" sz="1800" spc="-1" strike="noStrike">
              <a:solidFill>
                <a:srgbClr val="000000"/>
              </a:solidFill>
              <a:uFill>
                <a:solidFill>
                  <a:srgbClr val="ffffff"/>
                </a:solidFill>
              </a:uFill>
              <a:latin typeface="Arial"/>
            </a:endParaRPr>
          </a:p>
        </p:txBody>
      </p:sp>
      <p:pic>
        <p:nvPicPr>
          <p:cNvPr id="296" name="Picture 63" descr=""/>
          <p:cNvPicPr/>
          <p:nvPr/>
        </p:nvPicPr>
        <p:blipFill>
          <a:blip r:embed="rId3"/>
          <a:stretch/>
        </p:blipFill>
        <p:spPr>
          <a:xfrm rot="16200000">
            <a:off x="10078200" y="3247920"/>
            <a:ext cx="530280" cy="530280"/>
          </a:xfrm>
          <a:prstGeom prst="rect">
            <a:avLst/>
          </a:prstGeom>
          <a:ln>
            <a:noFill/>
          </a:ln>
        </p:spPr>
      </p:pic>
      <p:sp>
        <p:nvSpPr>
          <p:cNvPr id="297" name="CustomShape 10"/>
          <p:cNvSpPr/>
          <p:nvPr/>
        </p:nvSpPr>
        <p:spPr>
          <a:xfrm>
            <a:off x="1049040" y="0"/>
            <a:ext cx="95738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298" name="CustomShape 11"/>
          <p:cNvSpPr/>
          <p:nvPr/>
        </p:nvSpPr>
        <p:spPr>
          <a:xfrm>
            <a:off x="945468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p:style>
      </p:sp>
      <p:sp>
        <p:nvSpPr>
          <p:cNvPr id="299" name="CustomShape 12"/>
          <p:cNvSpPr/>
          <p:nvPr/>
        </p:nvSpPr>
        <p:spPr>
          <a:xfrm rot="16200000">
            <a:off x="951372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Prediction</a:t>
            </a:r>
            <a:endParaRPr b="0" lang="en-IN" sz="1800" spc="-1" strike="noStrike">
              <a:solidFill>
                <a:srgbClr val="000000"/>
              </a:solidFill>
              <a:uFill>
                <a:solidFill>
                  <a:srgbClr val="ffffff"/>
                </a:solidFill>
              </a:uFill>
              <a:latin typeface="Arial"/>
            </a:endParaRPr>
          </a:p>
        </p:txBody>
      </p:sp>
      <p:pic>
        <p:nvPicPr>
          <p:cNvPr id="300" name="Picture 98" descr=""/>
          <p:cNvPicPr/>
          <p:nvPr/>
        </p:nvPicPr>
        <p:blipFill>
          <a:blip r:embed="rId4"/>
          <a:stretch/>
        </p:blipFill>
        <p:spPr>
          <a:xfrm rot="16200000">
            <a:off x="9549720" y="3247920"/>
            <a:ext cx="530280" cy="530280"/>
          </a:xfrm>
          <a:prstGeom prst="rect">
            <a:avLst/>
          </a:prstGeom>
          <a:ln>
            <a:noFill/>
          </a:ln>
        </p:spPr>
      </p:pic>
      <p:sp>
        <p:nvSpPr>
          <p:cNvPr id="301" name="CustomShape 13"/>
          <p:cNvSpPr/>
          <p:nvPr/>
        </p:nvSpPr>
        <p:spPr>
          <a:xfrm>
            <a:off x="-1780200" y="0"/>
            <a:ext cx="1186020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302" name="CustomShape 14"/>
          <p:cNvSpPr/>
          <p:nvPr/>
        </p:nvSpPr>
        <p:spPr>
          <a:xfrm>
            <a:off x="891180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p:style>
      </p:sp>
      <p:sp>
        <p:nvSpPr>
          <p:cNvPr id="303" name="CustomShape 15"/>
          <p:cNvSpPr/>
          <p:nvPr/>
        </p:nvSpPr>
        <p:spPr>
          <a:xfrm rot="16200000">
            <a:off x="8971200" y="3041280"/>
            <a:ext cx="1991880" cy="9428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f0eef0"/>
                </a:solidFill>
                <a:uFill>
                  <a:solidFill>
                    <a:srgbClr val="ffffff"/>
                  </a:solidFill>
                </a:uFill>
                <a:latin typeface="Tw Cen MT"/>
              </a:rPr>
              <a:t>Conclusion</a:t>
            </a:r>
            <a:endParaRPr b="0" lang="en-IN" sz="1800" spc="-1" strike="noStrike">
              <a:solidFill>
                <a:srgbClr val="000000"/>
              </a:solidFill>
              <a:uFill>
                <a:solidFill>
                  <a:srgbClr val="ffffff"/>
                </a:solidFill>
              </a:uFill>
              <a:latin typeface="Arial"/>
            </a:endParaRPr>
          </a:p>
        </p:txBody>
      </p:sp>
      <p:pic>
        <p:nvPicPr>
          <p:cNvPr id="304" name="Picture 74" descr=""/>
          <p:cNvPicPr/>
          <p:nvPr/>
        </p:nvPicPr>
        <p:blipFill>
          <a:blip r:embed="rId5"/>
          <a:stretch/>
        </p:blipFill>
        <p:spPr>
          <a:xfrm rot="16200000">
            <a:off x="9010080" y="3247920"/>
            <a:ext cx="530280" cy="530280"/>
          </a:xfrm>
          <a:prstGeom prst="rect">
            <a:avLst/>
          </a:prstGeom>
          <a:ln>
            <a:noFill/>
          </a:ln>
        </p:spPr>
      </p:pic>
      <p:sp>
        <p:nvSpPr>
          <p:cNvPr id="305" name="CustomShape 16"/>
          <p:cNvSpPr/>
          <p:nvPr/>
        </p:nvSpPr>
        <p:spPr>
          <a:xfrm>
            <a:off x="-1785240" y="0"/>
            <a:ext cx="11330640" cy="6857640"/>
          </a:xfrm>
          <a:prstGeom prst="rect">
            <a:avLst/>
          </a:prstGeom>
          <a:solidFill>
            <a:srgbClr val="f0eef0"/>
          </a:solidFill>
          <a:ln>
            <a:noFill/>
          </a:ln>
          <a:effectLst>
            <a:outerShdw algn="l" blurRad="215900" dist="38100" rotWithShape="0" sx="101000" sy="10100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p:style>
      </p:sp>
      <p:sp>
        <p:nvSpPr>
          <p:cNvPr id="306" name="CustomShape 17"/>
          <p:cNvSpPr/>
          <p:nvPr/>
        </p:nvSpPr>
        <p:spPr>
          <a:xfrm>
            <a:off x="8380440" y="2337480"/>
            <a:ext cx="1168200" cy="2360520"/>
          </a:xfrm>
          <a:custGeom>
            <a:avLst/>
            <a:gdLst/>
            <a:ah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p:style>
      </p:sp>
      <p:sp>
        <p:nvSpPr>
          <p:cNvPr id="307" name="CustomShape 18"/>
          <p:cNvSpPr/>
          <p:nvPr/>
        </p:nvSpPr>
        <p:spPr>
          <a:xfrm rot="16200000">
            <a:off x="8400240" y="3102120"/>
            <a:ext cx="1991880" cy="8211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f0eef0"/>
                </a:solidFill>
                <a:uFill>
                  <a:solidFill>
                    <a:srgbClr val="ffffff"/>
                  </a:solidFill>
                </a:uFill>
                <a:latin typeface="Tw Cen MT"/>
              </a:rPr>
              <a:t>Future Scope</a:t>
            </a:r>
            <a:endParaRPr b="0" lang="en-IN" sz="1800" spc="-1" strike="noStrike">
              <a:solidFill>
                <a:srgbClr val="000000"/>
              </a:solidFill>
              <a:uFill>
                <a:solidFill>
                  <a:srgbClr val="ffffff"/>
                </a:solidFill>
              </a:uFill>
              <a:latin typeface="Arial"/>
            </a:endParaRPr>
          </a:p>
        </p:txBody>
      </p:sp>
      <p:pic>
        <p:nvPicPr>
          <p:cNvPr id="308" name="Picture 79" descr=""/>
          <p:cNvPicPr/>
          <p:nvPr/>
        </p:nvPicPr>
        <p:blipFill>
          <a:blip r:embed="rId6"/>
          <a:stretch/>
        </p:blipFill>
        <p:spPr>
          <a:xfrm rot="16200000">
            <a:off x="8466480" y="3247920"/>
            <a:ext cx="530280" cy="530280"/>
          </a:xfrm>
          <a:prstGeom prst="rect">
            <a:avLst/>
          </a:prstGeom>
          <a:ln>
            <a:noFill/>
          </a:ln>
        </p:spPr>
      </p:pic>
      <p:sp>
        <p:nvSpPr>
          <p:cNvPr id="309" name="CustomShape 19"/>
          <p:cNvSpPr/>
          <p:nvPr/>
        </p:nvSpPr>
        <p:spPr>
          <a:xfrm>
            <a:off x="557640" y="566640"/>
            <a:ext cx="6870600" cy="47833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4400" spc="-1" strike="noStrike">
                <a:solidFill>
                  <a:srgbClr val="03a1a4"/>
                </a:solidFill>
                <a:uFill>
                  <a:solidFill>
                    <a:srgbClr val="ffffff"/>
                  </a:solidFill>
                </a:uFill>
                <a:latin typeface="Tw Cen MT"/>
              </a:rPr>
              <a:t>Future</a:t>
            </a: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a0a8"/>
                </a:solidFill>
                <a:uFill>
                  <a:solidFill>
                    <a:srgbClr val="ffffff"/>
                  </a:solidFill>
                </a:uFill>
                <a:latin typeface="Calibri"/>
              </a:rPr>
              <a:t>In the future, we plan to explore more factors and evaluate our approach with datasets i.e we are planning to do it with sentiment analysis i.e separating positive and negative reviews of app that is already there in playstore . And then on the basis of positive and negative review we can predict the rating of the app that if the review is positive then rating will be good but if the review is bad the rating will be low.</a:t>
            </a:r>
            <a:endParaRPr b="0" lang="en-IN" sz="1800" spc="-1" strike="noStrike">
              <a:solidFill>
                <a:srgbClr val="000000"/>
              </a:solidFill>
              <a:uFill>
                <a:solidFill>
                  <a:srgbClr val="ffffff"/>
                </a:solidFill>
              </a:uFill>
              <a:latin typeface="Arial"/>
            </a:endParaRPr>
          </a:p>
        </p:txBody>
      </p:sp>
      <p:sp>
        <p:nvSpPr>
          <p:cNvPr id="310" name="CustomShape 20"/>
          <p:cNvSpPr/>
          <p:nvPr/>
        </p:nvSpPr>
        <p:spPr>
          <a:xfrm>
            <a:off x="374400" y="4677840"/>
            <a:ext cx="2366640" cy="362880"/>
          </a:xfrm>
          <a:prstGeom prst="rect">
            <a:avLst/>
          </a:prstGeom>
          <a:noFill/>
          <a:ln>
            <a:noFill/>
          </a:ln>
        </p:spPr>
        <p:style>
          <a:lnRef idx="0"/>
          <a:fillRef idx="0"/>
          <a:effectRef idx="0"/>
          <a:fontRef idx="minor"/>
        </p:style>
      </p:sp>
    </p:spTree>
  </p:cSld>
  <p:transition spd="med">
    <p:fade/>
  </p:transition>
  <p:timing>
    <p:tnLst>
      <p:par>
        <p:cTn id="125" dur="indefinite" restart="never" nodeType="tmRoot">
          <p:childTnLst>
            <p:seq>
              <p:cTn id="126" dur="indefinite" nodeType="mainSeq">
                <p:childTnLst>
                  <p:par>
                    <p:cTn id="127" fill="hold">
                      <p:stCondLst>
                        <p:cond delay="0"/>
                      </p:stCondLst>
                      <p:childTnLst>
                        <p:par>
                          <p:cTn id="128" fill="hold">
                            <p:stCondLst>
                              <p:cond delay="0"/>
                            </p:stCondLst>
                            <p:childTnLst>
                              <p:par>
                                <p:cTn id="129" nodeType="afterEffect" fill="hold" presetClass="entr" presetID="42">
                                  <p:stCondLst>
                                    <p:cond delay="0"/>
                                  </p:stCondLst>
                                  <p:childTnLst>
                                    <p:set>
                                      <p:cBhvr>
                                        <p:cTn id="130" dur="1" fill="hold">
                                          <p:stCondLst>
                                            <p:cond delay="0"/>
                                          </p:stCondLst>
                                        </p:cTn>
                                        <p:tgtEl>
                                          <p:spTgt spid="-1"/>
                                        </p:tgtEl>
                                        <p:attrNameLst>
                                          <p:attrName>style.visibility</p:attrName>
                                        </p:attrNameLst>
                                      </p:cBhvr>
                                      <p:to>
                                        <p:strVal val="visible"/>
                                      </p:to>
                                    </p:set>
                                    <p:animEffect filter="fade" transition="in">
                                      <p:cBhvr additive="repl">
                                        <p:cTn id="131" dur="500"/>
                                        <p:tgtEl>
                                          <p:spTgt spid="-1"/>
                                        </p:tgtEl>
                                      </p:cBhvr>
                                    </p:animEffect>
                                    <p:anim calcmode="lin" valueType="num">
                                      <p:cBhvr additive="repl">
                                        <p:cTn id="132" dur="500" fill="hold"/>
                                        <p:tgtEl>
                                          <p:spTgt spid="-1"/>
                                        </p:tgtEl>
                                        <p:attrNameLst>
                                          <p:attrName>ppt_x</p:attrName>
                                        </p:attrNameLst>
                                      </p:cBhvr>
                                      <p:tavLst>
                                        <p:tav tm="0">
                                          <p:val>
                                            <p:strVal val="#ppt_x"/>
                                          </p:val>
                                        </p:tav>
                                        <p:tav tm="100000">
                                          <p:val>
                                            <p:strVal val="#ppt_x"/>
                                          </p:val>
                                        </p:tav>
                                      </p:tavLst>
                                    </p:anim>
                                    <p:anim calcmode="lin" valueType="num">
                                      <p:cBhvr additive="repl">
                                        <p:cTn id="133" dur="50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1237</TotalTime>
  <Application>LibreOffice/5.1.6.2$Linux_X86_64 LibreOffice_project/10m0$Build-2</Application>
  <Words>669</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2017-01-05T13:17:27Z</dcterms:created>
  <dc:creator>Zähringer</dc:creator>
  <dc:description/>
  <dc:language>en-IN</dc:language>
  <cp:lastModifiedBy/>
  <dcterms:modified xsi:type="dcterms:W3CDTF">2019-04-22T18:29:07Z</dcterms:modified>
  <cp:revision>65</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