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uskan\Desktop\ANZ%20synthesised%20transaction%20dataset-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uskan\Desktop\ANZ%20synthesised%20transaction%20dataset-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uskan\Downloads\ANZ%20synthesised%20transaction%20dataset%20(1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uskan\Downloads\ANZ%20synthesised%20transaction%20dataset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7.5917104111986003E-2"/>
                  <c:y val="0.134808982210557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DSynth_Output_100c_3m_v3!$X$3:$X$4</c:f>
              <c:strCache>
                <c:ptCount val="2"/>
                <c:pt idx="0">
                  <c:v>credit</c:v>
                </c:pt>
                <c:pt idx="1">
                  <c:v>debit</c:v>
                </c:pt>
              </c:strCache>
            </c:strRef>
          </c:cat>
          <c:val>
            <c:numRef>
              <c:f>DSynth_Output_100c_3m_v3!$Y$3:$Y$4</c:f>
              <c:numCache>
                <c:formatCode>General</c:formatCode>
                <c:ptCount val="2"/>
                <c:pt idx="0">
                  <c:v>883</c:v>
                </c:pt>
                <c:pt idx="1">
                  <c:v>11160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DSynth_Output_100c_3m_v3!$X$21:$X$22</c:f>
              <c:strCache>
                <c:ptCount val="2"/>
                <c:pt idx="0">
                  <c:v>M</c:v>
                </c:pt>
                <c:pt idx="1">
                  <c:v>F</c:v>
                </c:pt>
              </c:strCache>
            </c:strRef>
          </c:cat>
          <c:val>
            <c:numRef>
              <c:f>DSynth_Output_100c_3m_v3!$Y$21:$Y$22</c:f>
              <c:numCache>
                <c:formatCode>General</c:formatCode>
                <c:ptCount val="2"/>
                <c:pt idx="0">
                  <c:v>6285</c:v>
                </c:pt>
                <c:pt idx="1">
                  <c:v>5758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No</a:t>
            </a:r>
            <a:r>
              <a:rPr lang="en-IN" baseline="0"/>
              <a:t> of transaction-(F/M)</a:t>
            </a:r>
            <a:endParaRPr lang="en-IN"/>
          </a:p>
        </c:rich>
      </c:tx>
      <c:layout>
        <c:manualLayout>
          <c:xMode val="edge"/>
          <c:yMode val="edge"/>
          <c:x val="0.28763164013878695"/>
          <c:y val="1.9017437392824136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3926074527308291"/>
          <c:y val="0.14516812625085615"/>
          <c:w val="0.77078033456588047"/>
          <c:h val="0.70337206513113437"/>
        </c:manualLayout>
      </c:layout>
      <c:barChart>
        <c:barDir val="col"/>
        <c:grouping val="clustered"/>
        <c:varyColors val="0"/>
        <c:ser>
          <c:idx val="0"/>
          <c:order val="0"/>
          <c:tx>
            <c:v>August</c:v>
          </c:tx>
          <c:invertIfNegative val="0"/>
          <c:cat>
            <c:strRef>
              <c:f>'[ANZ synthesised transaction dataset (1).xlsx]Sheet3'!$A$11:$A$12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'[ANZ synthesised transaction dataset (1).xlsx]Sheet3'!$E$5:$E$6</c:f>
              <c:numCache>
                <c:formatCode>General</c:formatCode>
                <c:ptCount val="2"/>
                <c:pt idx="0">
                  <c:v>1899</c:v>
                </c:pt>
                <c:pt idx="1">
                  <c:v>2044</c:v>
                </c:pt>
              </c:numCache>
            </c:numRef>
          </c:val>
        </c:ser>
        <c:ser>
          <c:idx val="1"/>
          <c:order val="1"/>
          <c:tx>
            <c:strRef>
              <c:f>'[ANZ synthesised transaction dataset (1).xlsx]Sheet3'!$A$7</c:f>
              <c:strCache>
                <c:ptCount val="1"/>
                <c:pt idx="0">
                  <c:v>September</c:v>
                </c:pt>
              </c:strCache>
            </c:strRef>
          </c:tx>
          <c:invertIfNegative val="0"/>
          <c:cat>
            <c:strRef>
              <c:f>'[ANZ synthesised transaction dataset (1).xlsx]Sheet3'!$A$11:$A$12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'[ANZ synthesised transaction dataset (1).xlsx]Sheet3'!$E$8:$E$9</c:f>
              <c:numCache>
                <c:formatCode>General</c:formatCode>
                <c:ptCount val="2"/>
                <c:pt idx="0">
                  <c:v>1921</c:v>
                </c:pt>
                <c:pt idx="1">
                  <c:v>2092</c:v>
                </c:pt>
              </c:numCache>
            </c:numRef>
          </c:val>
        </c:ser>
        <c:ser>
          <c:idx val="2"/>
          <c:order val="2"/>
          <c:tx>
            <c:strRef>
              <c:f>'[ANZ synthesised transaction dataset (1).xlsx]Sheet3'!$A$10</c:f>
              <c:strCache>
                <c:ptCount val="1"/>
                <c:pt idx="0">
                  <c:v>October</c:v>
                </c:pt>
              </c:strCache>
            </c:strRef>
          </c:tx>
          <c:invertIfNegative val="0"/>
          <c:cat>
            <c:strRef>
              <c:f>'[ANZ synthesised transaction dataset (1).xlsx]Sheet3'!$A$11:$A$12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'[ANZ synthesised transaction dataset (1).xlsx]Sheet3'!$E$11:$E$12</c:f>
              <c:numCache>
                <c:formatCode>General</c:formatCode>
                <c:ptCount val="2"/>
                <c:pt idx="0">
                  <c:v>1938</c:v>
                </c:pt>
                <c:pt idx="1">
                  <c:v>2149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9162112"/>
        <c:axId val="49160576"/>
      </c:barChart>
      <c:valAx>
        <c:axId val="49160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162112"/>
        <c:crosses val="autoZero"/>
        <c:crossBetween val="between"/>
      </c:valAx>
      <c:catAx>
        <c:axId val="49162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916057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No of transactions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'[ANZ synthesised transaction dataset (1).xlsx]Sheet5'!$A$66</c:f>
              <c:strCache>
                <c:ptCount val="1"/>
                <c:pt idx="0">
                  <c:v>October</c:v>
                </c:pt>
              </c:strCache>
            </c:strRef>
          </c:tx>
          <c:dLbls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'[ANZ synthesised transaction dataset (1).xlsx]Sheet5'!$A$5:$A$34</c:f>
              <c:numCache>
                <c:formatCode>[$-F800]dddd\,\ mmmm\ dd\,\ yyyy</c:formatCode>
                <c:ptCount val="30"/>
                <c:pt idx="0">
                  <c:v>43313</c:v>
                </c:pt>
                <c:pt idx="1">
                  <c:v>43314</c:v>
                </c:pt>
                <c:pt idx="2">
                  <c:v>43315</c:v>
                </c:pt>
                <c:pt idx="3">
                  <c:v>43316</c:v>
                </c:pt>
                <c:pt idx="4">
                  <c:v>43317</c:v>
                </c:pt>
                <c:pt idx="5">
                  <c:v>43318</c:v>
                </c:pt>
                <c:pt idx="6">
                  <c:v>43319</c:v>
                </c:pt>
                <c:pt idx="7">
                  <c:v>43320</c:v>
                </c:pt>
                <c:pt idx="8">
                  <c:v>43321</c:v>
                </c:pt>
                <c:pt idx="9">
                  <c:v>43322</c:v>
                </c:pt>
                <c:pt idx="10">
                  <c:v>43323</c:v>
                </c:pt>
                <c:pt idx="11">
                  <c:v>43324</c:v>
                </c:pt>
                <c:pt idx="12">
                  <c:v>43325</c:v>
                </c:pt>
                <c:pt idx="13">
                  <c:v>43326</c:v>
                </c:pt>
                <c:pt idx="14">
                  <c:v>43327</c:v>
                </c:pt>
                <c:pt idx="15">
                  <c:v>43329</c:v>
                </c:pt>
                <c:pt idx="16">
                  <c:v>43330</c:v>
                </c:pt>
                <c:pt idx="17">
                  <c:v>43331</c:v>
                </c:pt>
                <c:pt idx="18">
                  <c:v>43332</c:v>
                </c:pt>
                <c:pt idx="19">
                  <c:v>43333</c:v>
                </c:pt>
                <c:pt idx="20">
                  <c:v>43334</c:v>
                </c:pt>
                <c:pt idx="21">
                  <c:v>43335</c:v>
                </c:pt>
                <c:pt idx="22">
                  <c:v>43336</c:v>
                </c:pt>
                <c:pt idx="23">
                  <c:v>43337</c:v>
                </c:pt>
                <c:pt idx="24">
                  <c:v>43338</c:v>
                </c:pt>
                <c:pt idx="25">
                  <c:v>43339</c:v>
                </c:pt>
                <c:pt idx="26">
                  <c:v>43340</c:v>
                </c:pt>
                <c:pt idx="27">
                  <c:v>43341</c:v>
                </c:pt>
                <c:pt idx="28">
                  <c:v>43342</c:v>
                </c:pt>
                <c:pt idx="29">
                  <c:v>43343</c:v>
                </c:pt>
              </c:numCache>
            </c:numRef>
          </c:cat>
          <c:val>
            <c:numRef>
              <c:f>'[ANZ synthesised transaction dataset (1).xlsx]Sheet5'!$B$67:$B$97</c:f>
              <c:numCache>
                <c:formatCode>General</c:formatCode>
                <c:ptCount val="31"/>
                <c:pt idx="0">
                  <c:v>103</c:v>
                </c:pt>
                <c:pt idx="1">
                  <c:v>124</c:v>
                </c:pt>
                <c:pt idx="2">
                  <c:v>160</c:v>
                </c:pt>
                <c:pt idx="3">
                  <c:v>159</c:v>
                </c:pt>
                <c:pt idx="4">
                  <c:v>168</c:v>
                </c:pt>
                <c:pt idx="5">
                  <c:v>130</c:v>
                </c:pt>
                <c:pt idx="6">
                  <c:v>105</c:v>
                </c:pt>
                <c:pt idx="7">
                  <c:v>95</c:v>
                </c:pt>
                <c:pt idx="8">
                  <c:v>113</c:v>
                </c:pt>
                <c:pt idx="9">
                  <c:v>146</c:v>
                </c:pt>
                <c:pt idx="10">
                  <c:v>145</c:v>
                </c:pt>
                <c:pt idx="11">
                  <c:v>154</c:v>
                </c:pt>
                <c:pt idx="12">
                  <c:v>137</c:v>
                </c:pt>
                <c:pt idx="13">
                  <c:v>138</c:v>
                </c:pt>
                <c:pt idx="14">
                  <c:v>112</c:v>
                </c:pt>
                <c:pt idx="15">
                  <c:v>102</c:v>
                </c:pt>
                <c:pt idx="16">
                  <c:v>162</c:v>
                </c:pt>
                <c:pt idx="17">
                  <c:v>150</c:v>
                </c:pt>
                <c:pt idx="18">
                  <c:v>158</c:v>
                </c:pt>
                <c:pt idx="19">
                  <c:v>126</c:v>
                </c:pt>
                <c:pt idx="20">
                  <c:v>133</c:v>
                </c:pt>
                <c:pt idx="21">
                  <c:v>112</c:v>
                </c:pt>
                <c:pt idx="22">
                  <c:v>96</c:v>
                </c:pt>
                <c:pt idx="23">
                  <c:v>148</c:v>
                </c:pt>
                <c:pt idx="24">
                  <c:v>140</c:v>
                </c:pt>
                <c:pt idx="25">
                  <c:v>157</c:v>
                </c:pt>
                <c:pt idx="26">
                  <c:v>139</c:v>
                </c:pt>
                <c:pt idx="27">
                  <c:v>143</c:v>
                </c:pt>
                <c:pt idx="28">
                  <c:v>102</c:v>
                </c:pt>
                <c:pt idx="29">
                  <c:v>89</c:v>
                </c:pt>
                <c:pt idx="30">
                  <c:v>141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'[ANZ synthesised transaction dataset (1).xlsx]Sheet5'!$A$35</c:f>
              <c:strCache>
                <c:ptCount val="1"/>
                <c:pt idx="0">
                  <c:v>September</c:v>
                </c:pt>
              </c:strCache>
            </c:strRef>
          </c:tx>
          <c:dLbls>
            <c:dLbl>
              <c:idx val="23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'[ANZ synthesised transaction dataset (1).xlsx]Sheet5'!$A$5:$A$34</c:f>
              <c:numCache>
                <c:formatCode>[$-F800]dddd\,\ mmmm\ dd\,\ yyyy</c:formatCode>
                <c:ptCount val="30"/>
                <c:pt idx="0">
                  <c:v>43313</c:v>
                </c:pt>
                <c:pt idx="1">
                  <c:v>43314</c:v>
                </c:pt>
                <c:pt idx="2">
                  <c:v>43315</c:v>
                </c:pt>
                <c:pt idx="3">
                  <c:v>43316</c:v>
                </c:pt>
                <c:pt idx="4">
                  <c:v>43317</c:v>
                </c:pt>
                <c:pt idx="5">
                  <c:v>43318</c:v>
                </c:pt>
                <c:pt idx="6">
                  <c:v>43319</c:v>
                </c:pt>
                <c:pt idx="7">
                  <c:v>43320</c:v>
                </c:pt>
                <c:pt idx="8">
                  <c:v>43321</c:v>
                </c:pt>
                <c:pt idx="9">
                  <c:v>43322</c:v>
                </c:pt>
                <c:pt idx="10">
                  <c:v>43323</c:v>
                </c:pt>
                <c:pt idx="11">
                  <c:v>43324</c:v>
                </c:pt>
                <c:pt idx="12">
                  <c:v>43325</c:v>
                </c:pt>
                <c:pt idx="13">
                  <c:v>43326</c:v>
                </c:pt>
                <c:pt idx="14">
                  <c:v>43327</c:v>
                </c:pt>
                <c:pt idx="15">
                  <c:v>43329</c:v>
                </c:pt>
                <c:pt idx="16">
                  <c:v>43330</c:v>
                </c:pt>
                <c:pt idx="17">
                  <c:v>43331</c:v>
                </c:pt>
                <c:pt idx="18">
                  <c:v>43332</c:v>
                </c:pt>
                <c:pt idx="19">
                  <c:v>43333</c:v>
                </c:pt>
                <c:pt idx="20">
                  <c:v>43334</c:v>
                </c:pt>
                <c:pt idx="21">
                  <c:v>43335</c:v>
                </c:pt>
                <c:pt idx="22">
                  <c:v>43336</c:v>
                </c:pt>
                <c:pt idx="23">
                  <c:v>43337</c:v>
                </c:pt>
                <c:pt idx="24">
                  <c:v>43338</c:v>
                </c:pt>
                <c:pt idx="25">
                  <c:v>43339</c:v>
                </c:pt>
                <c:pt idx="26">
                  <c:v>43340</c:v>
                </c:pt>
                <c:pt idx="27">
                  <c:v>43341</c:v>
                </c:pt>
                <c:pt idx="28">
                  <c:v>43342</c:v>
                </c:pt>
                <c:pt idx="29">
                  <c:v>43343</c:v>
                </c:pt>
              </c:numCache>
            </c:numRef>
          </c:cat>
          <c:val>
            <c:numRef>
              <c:f>'[ANZ synthesised transaction dataset (1).xlsx]Sheet5'!$B$36:$B$65</c:f>
              <c:numCache>
                <c:formatCode>General</c:formatCode>
                <c:ptCount val="30"/>
                <c:pt idx="0">
                  <c:v>137</c:v>
                </c:pt>
                <c:pt idx="1">
                  <c:v>129</c:v>
                </c:pt>
                <c:pt idx="2">
                  <c:v>109</c:v>
                </c:pt>
                <c:pt idx="3">
                  <c:v>125</c:v>
                </c:pt>
                <c:pt idx="4">
                  <c:v>149</c:v>
                </c:pt>
                <c:pt idx="5">
                  <c:v>152</c:v>
                </c:pt>
                <c:pt idx="6">
                  <c:v>152</c:v>
                </c:pt>
                <c:pt idx="7">
                  <c:v>129</c:v>
                </c:pt>
                <c:pt idx="8">
                  <c:v>120</c:v>
                </c:pt>
                <c:pt idx="9">
                  <c:v>103</c:v>
                </c:pt>
                <c:pt idx="10">
                  <c:v>118</c:v>
                </c:pt>
                <c:pt idx="11">
                  <c:v>149</c:v>
                </c:pt>
                <c:pt idx="12">
                  <c:v>154</c:v>
                </c:pt>
                <c:pt idx="13">
                  <c:v>161</c:v>
                </c:pt>
                <c:pt idx="14">
                  <c:v>127</c:v>
                </c:pt>
                <c:pt idx="15">
                  <c:v>118</c:v>
                </c:pt>
                <c:pt idx="16">
                  <c:v>112</c:v>
                </c:pt>
                <c:pt idx="17">
                  <c:v>126</c:v>
                </c:pt>
                <c:pt idx="18">
                  <c:v>148</c:v>
                </c:pt>
                <c:pt idx="19">
                  <c:v>146</c:v>
                </c:pt>
                <c:pt idx="20">
                  <c:v>160</c:v>
                </c:pt>
                <c:pt idx="21">
                  <c:v>137</c:v>
                </c:pt>
                <c:pt idx="22">
                  <c:v>114</c:v>
                </c:pt>
                <c:pt idx="23">
                  <c:v>101</c:v>
                </c:pt>
                <c:pt idx="24">
                  <c:v>117</c:v>
                </c:pt>
                <c:pt idx="25">
                  <c:v>149</c:v>
                </c:pt>
                <c:pt idx="26">
                  <c:v>159</c:v>
                </c:pt>
                <c:pt idx="27">
                  <c:v>174</c:v>
                </c:pt>
                <c:pt idx="28">
                  <c:v>131</c:v>
                </c:pt>
                <c:pt idx="29">
                  <c:v>107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'[ANZ synthesised transaction dataset (1).xlsx]Sheet5'!$A$4</c:f>
              <c:strCache>
                <c:ptCount val="1"/>
                <c:pt idx="0">
                  <c:v>August</c:v>
                </c:pt>
              </c:strCache>
            </c:strRef>
          </c:tx>
          <c:dLbls>
            <c:dLbl>
              <c:idx val="15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'[ANZ synthesised transaction dataset (1).xlsx]Sheet5'!$A$5:$A$34</c:f>
              <c:numCache>
                <c:formatCode>[$-F800]dddd\,\ mmmm\ dd\,\ yyyy</c:formatCode>
                <c:ptCount val="30"/>
                <c:pt idx="0">
                  <c:v>43313</c:v>
                </c:pt>
                <c:pt idx="1">
                  <c:v>43314</c:v>
                </c:pt>
                <c:pt idx="2">
                  <c:v>43315</c:v>
                </c:pt>
                <c:pt idx="3">
                  <c:v>43316</c:v>
                </c:pt>
                <c:pt idx="4">
                  <c:v>43317</c:v>
                </c:pt>
                <c:pt idx="5">
                  <c:v>43318</c:v>
                </c:pt>
                <c:pt idx="6">
                  <c:v>43319</c:v>
                </c:pt>
                <c:pt idx="7">
                  <c:v>43320</c:v>
                </c:pt>
                <c:pt idx="8">
                  <c:v>43321</c:v>
                </c:pt>
                <c:pt idx="9">
                  <c:v>43322</c:v>
                </c:pt>
                <c:pt idx="10">
                  <c:v>43323</c:v>
                </c:pt>
                <c:pt idx="11">
                  <c:v>43324</c:v>
                </c:pt>
                <c:pt idx="12">
                  <c:v>43325</c:v>
                </c:pt>
                <c:pt idx="13">
                  <c:v>43326</c:v>
                </c:pt>
                <c:pt idx="14">
                  <c:v>43327</c:v>
                </c:pt>
                <c:pt idx="15">
                  <c:v>43329</c:v>
                </c:pt>
                <c:pt idx="16">
                  <c:v>43330</c:v>
                </c:pt>
                <c:pt idx="17">
                  <c:v>43331</c:v>
                </c:pt>
                <c:pt idx="18">
                  <c:v>43332</c:v>
                </c:pt>
                <c:pt idx="19">
                  <c:v>43333</c:v>
                </c:pt>
                <c:pt idx="20">
                  <c:v>43334</c:v>
                </c:pt>
                <c:pt idx="21">
                  <c:v>43335</c:v>
                </c:pt>
                <c:pt idx="22">
                  <c:v>43336</c:v>
                </c:pt>
                <c:pt idx="23">
                  <c:v>43337</c:v>
                </c:pt>
                <c:pt idx="24">
                  <c:v>43338</c:v>
                </c:pt>
                <c:pt idx="25">
                  <c:v>43339</c:v>
                </c:pt>
                <c:pt idx="26">
                  <c:v>43340</c:v>
                </c:pt>
                <c:pt idx="27">
                  <c:v>43341</c:v>
                </c:pt>
                <c:pt idx="28">
                  <c:v>43342</c:v>
                </c:pt>
                <c:pt idx="29">
                  <c:v>43343</c:v>
                </c:pt>
              </c:numCache>
            </c:numRef>
          </c:cat>
          <c:val>
            <c:numRef>
              <c:f>'[ANZ synthesised transaction dataset (1).xlsx]Sheet5'!$B$5:$B$34</c:f>
              <c:numCache>
                <c:formatCode>General</c:formatCode>
                <c:ptCount val="30"/>
                <c:pt idx="0">
                  <c:v>137</c:v>
                </c:pt>
                <c:pt idx="1">
                  <c:v>152</c:v>
                </c:pt>
                <c:pt idx="2">
                  <c:v>157</c:v>
                </c:pt>
                <c:pt idx="3">
                  <c:v>118</c:v>
                </c:pt>
                <c:pt idx="4">
                  <c:v>100</c:v>
                </c:pt>
                <c:pt idx="5">
                  <c:v>99</c:v>
                </c:pt>
                <c:pt idx="6">
                  <c:v>114</c:v>
                </c:pt>
                <c:pt idx="7">
                  <c:v>141</c:v>
                </c:pt>
                <c:pt idx="8">
                  <c:v>149</c:v>
                </c:pt>
                <c:pt idx="9">
                  <c:v>151</c:v>
                </c:pt>
                <c:pt idx="10">
                  <c:v>131</c:v>
                </c:pt>
                <c:pt idx="11">
                  <c:v>109</c:v>
                </c:pt>
                <c:pt idx="12">
                  <c:v>104</c:v>
                </c:pt>
                <c:pt idx="13">
                  <c:v>117</c:v>
                </c:pt>
                <c:pt idx="14">
                  <c:v>144</c:v>
                </c:pt>
                <c:pt idx="15">
                  <c:v>172</c:v>
                </c:pt>
                <c:pt idx="16">
                  <c:v>136</c:v>
                </c:pt>
                <c:pt idx="17">
                  <c:v>118</c:v>
                </c:pt>
                <c:pt idx="18">
                  <c:v>97</c:v>
                </c:pt>
                <c:pt idx="19">
                  <c:v>118</c:v>
                </c:pt>
                <c:pt idx="20">
                  <c:v>150</c:v>
                </c:pt>
                <c:pt idx="21">
                  <c:v>152</c:v>
                </c:pt>
                <c:pt idx="22">
                  <c:v>156</c:v>
                </c:pt>
                <c:pt idx="23">
                  <c:v>131</c:v>
                </c:pt>
                <c:pt idx="24">
                  <c:v>116</c:v>
                </c:pt>
                <c:pt idx="25">
                  <c:v>111</c:v>
                </c:pt>
                <c:pt idx="26">
                  <c:v>128</c:v>
                </c:pt>
                <c:pt idx="27">
                  <c:v>139</c:v>
                </c:pt>
                <c:pt idx="28">
                  <c:v>143</c:v>
                </c:pt>
                <c:pt idx="29">
                  <c:v>153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214976"/>
        <c:axId val="109887488"/>
      </c:lineChart>
      <c:dateAx>
        <c:axId val="95214976"/>
        <c:scaling>
          <c:orientation val="minMax"/>
        </c:scaling>
        <c:delete val="0"/>
        <c:axPos val="b"/>
        <c:numFmt formatCode="[$-14009]d" sourceLinked="0"/>
        <c:majorTickMark val="out"/>
        <c:minorTickMark val="none"/>
        <c:tickLblPos val="nextTo"/>
        <c:crossAx val="109887488"/>
        <c:crosses val="autoZero"/>
        <c:auto val="0"/>
        <c:lblOffset val="100"/>
        <c:baseTimeUnit val="days"/>
      </c:dateAx>
      <c:valAx>
        <c:axId val="109887488"/>
        <c:scaling>
          <c:orientation val="minMax"/>
          <c:min val="8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214976"/>
        <c:crossesAt val="43313"/>
        <c:crossBetween val="between"/>
      </c:val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A409-1ABE-4D8D-9778-41D1BBF5831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4E07-AA50-49F9-ABE7-938384754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48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A409-1ABE-4D8D-9778-41D1BBF5831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4E07-AA50-49F9-ABE7-938384754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A409-1ABE-4D8D-9778-41D1BBF5831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4E07-AA50-49F9-ABE7-938384754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27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A409-1ABE-4D8D-9778-41D1BBF5831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4E07-AA50-49F9-ABE7-938384754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6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A409-1ABE-4D8D-9778-41D1BBF5831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4E07-AA50-49F9-ABE7-938384754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0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A409-1ABE-4D8D-9778-41D1BBF5831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4E07-AA50-49F9-ABE7-938384754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5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A409-1ABE-4D8D-9778-41D1BBF5831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4E07-AA50-49F9-ABE7-938384754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3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A409-1ABE-4D8D-9778-41D1BBF5831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4E07-AA50-49F9-ABE7-938384754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2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A409-1ABE-4D8D-9778-41D1BBF5831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4E07-AA50-49F9-ABE7-938384754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A409-1ABE-4D8D-9778-41D1BBF5831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4E07-AA50-49F9-ABE7-938384754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5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A409-1ABE-4D8D-9778-41D1BBF5831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4E07-AA50-49F9-ABE7-938384754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09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DA409-1ABE-4D8D-9778-41D1BBF5831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4E07-AA50-49F9-ABE7-938384754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5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en-US" dirty="0" err="1" smtClean="0"/>
              <a:t>Data@ANZ</a:t>
            </a:r>
            <a:r>
              <a:rPr lang="en-US" dirty="0" smtClean="0"/>
              <a:t> Program Insights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268760"/>
            <a:ext cx="6400800" cy="1752600"/>
          </a:xfrm>
        </p:spPr>
        <p:txBody>
          <a:bodyPr/>
          <a:lstStyle/>
          <a:p>
            <a:r>
              <a:rPr lang="en-US" dirty="0" smtClean="0"/>
              <a:t>ANZ synthesized transaction dataset</a:t>
            </a:r>
            <a:endParaRPr lang="en-IN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483857"/>
              </p:ext>
            </p:extLst>
          </p:nvPr>
        </p:nvGraphicFramePr>
        <p:xfrm>
          <a:off x="928670" y="3573016"/>
          <a:ext cx="3708400" cy="18415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828800"/>
                <a:gridCol w="609600"/>
                <a:gridCol w="12700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Melbourne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255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61994"/>
              </p:ext>
            </p:extLst>
          </p:nvPr>
        </p:nvGraphicFramePr>
        <p:xfrm>
          <a:off x="928670" y="4437112"/>
          <a:ext cx="3708400" cy="18415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828800"/>
                <a:gridCol w="609600"/>
                <a:gridCol w="12700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N/A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4326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815999"/>
              </p:ext>
            </p:extLst>
          </p:nvPr>
        </p:nvGraphicFramePr>
        <p:xfrm>
          <a:off x="928670" y="3789040"/>
          <a:ext cx="3708400" cy="1841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28800"/>
                <a:gridCol w="609600"/>
                <a:gridCol w="12700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Sydney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235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7412"/>
              </p:ext>
            </p:extLst>
          </p:nvPr>
        </p:nvGraphicFramePr>
        <p:xfrm>
          <a:off x="928670" y="4005064"/>
          <a:ext cx="3708400" cy="18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  <a:gridCol w="609600"/>
                <a:gridCol w="12700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Southport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6662" y="5013176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 were a total of  1608 locations in Australia from where the transactions took place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4326 locations data were missing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Highest number of transactions were made from Melbourne </a:t>
            </a:r>
            <a:r>
              <a:rPr lang="en-US" b="1" dirty="0" smtClean="0"/>
              <a:t>(255) </a:t>
            </a:r>
            <a:r>
              <a:rPr lang="en-US" dirty="0" smtClean="0"/>
              <a:t>followed by Sydney</a:t>
            </a:r>
            <a:r>
              <a:rPr lang="en-US" b="1" dirty="0" smtClean="0"/>
              <a:t>(235) </a:t>
            </a:r>
            <a:r>
              <a:rPr lang="en-US" dirty="0" smtClean="0"/>
              <a:t>and Southport</a:t>
            </a:r>
            <a:r>
              <a:rPr lang="en-US" b="1" dirty="0" smtClean="0"/>
              <a:t>(82)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662" y="2060848"/>
            <a:ext cx="767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Total no. of data: 12044 rows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6662" y="285293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LOCATION  INSIGHTS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15647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crosoft Excel (Product Activation Failed) - ANZ synthesised transaction dataset (1).xls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" t="32127" r="29433" b="53774"/>
          <a:stretch/>
        </p:blipFill>
        <p:spPr>
          <a:xfrm>
            <a:off x="30149" y="116632"/>
            <a:ext cx="9072996" cy="1008112"/>
          </a:xfrm>
        </p:spPr>
      </p:pic>
      <p:sp>
        <p:nvSpPr>
          <p:cNvPr id="5" name="TextBox 4"/>
          <p:cNvSpPr txBox="1"/>
          <p:nvPr/>
        </p:nvSpPr>
        <p:spPr>
          <a:xfrm>
            <a:off x="107504" y="1216784"/>
            <a:ext cx="842493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Total Average Balance:  </a:t>
            </a:r>
            <a:r>
              <a:rPr lang="en-US" sz="1600" dirty="0" smtClean="0"/>
              <a:t>14704.20 AUD</a:t>
            </a:r>
          </a:p>
          <a:p>
            <a:r>
              <a:rPr lang="en-US" sz="1600" dirty="0" smtClean="0"/>
              <a:t>       </a:t>
            </a:r>
            <a:r>
              <a:rPr lang="en-US" sz="1600" b="1" dirty="0" smtClean="0"/>
              <a:t>Highest </a:t>
            </a:r>
            <a:r>
              <a:rPr lang="en-US" sz="1600" b="1" dirty="0" err="1" smtClean="0"/>
              <a:t>Avg</a:t>
            </a:r>
            <a:r>
              <a:rPr lang="en-US" sz="1600" b="1" dirty="0" smtClean="0"/>
              <a:t> Balance:  </a:t>
            </a:r>
            <a:r>
              <a:rPr lang="en-US" sz="1600" dirty="0" smtClean="0"/>
              <a:t>18451 AUD – October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 smtClean="0"/>
              <a:t>2.   </a:t>
            </a:r>
            <a:r>
              <a:rPr lang="en-US" sz="1600" b="1" dirty="0" smtClean="0"/>
              <a:t>Total Average Amount of transaction:  </a:t>
            </a:r>
            <a:r>
              <a:rPr lang="en-US" sz="1600" dirty="0" smtClean="0"/>
              <a:t>187.93 AUD</a:t>
            </a:r>
          </a:p>
          <a:p>
            <a:r>
              <a:rPr lang="en-US" sz="1600" dirty="0" smtClean="0"/>
              <a:t>       </a:t>
            </a:r>
            <a:r>
              <a:rPr lang="en-US" sz="1600" b="1" dirty="0" smtClean="0"/>
              <a:t>Highest </a:t>
            </a:r>
            <a:r>
              <a:rPr lang="en-US" sz="1600" b="1" dirty="0" err="1" smtClean="0"/>
              <a:t>Avg</a:t>
            </a:r>
            <a:r>
              <a:rPr lang="en-US" sz="1600" b="1" dirty="0" smtClean="0"/>
              <a:t> Balance:  </a:t>
            </a:r>
            <a:r>
              <a:rPr lang="en-US" sz="1600" dirty="0" smtClean="0"/>
              <a:t>196.42– October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r>
              <a:rPr lang="en-US" sz="1600" dirty="0" smtClean="0"/>
              <a:t>3.   </a:t>
            </a:r>
            <a:r>
              <a:rPr lang="en-US" sz="1600" b="1" dirty="0" smtClean="0"/>
              <a:t>Total Average Net Balance:  </a:t>
            </a:r>
            <a:r>
              <a:rPr lang="en-US" sz="1600" dirty="0" smtClean="0"/>
              <a:t>14516.26 AUD</a:t>
            </a:r>
          </a:p>
          <a:p>
            <a:r>
              <a:rPr lang="en-US" sz="1600" dirty="0" smtClean="0"/>
              <a:t>       </a:t>
            </a:r>
            <a:r>
              <a:rPr lang="en-US" sz="1600" b="1" dirty="0" smtClean="0"/>
              <a:t>Highest </a:t>
            </a:r>
            <a:r>
              <a:rPr lang="en-US" sz="1600" b="1" dirty="0" err="1" smtClean="0"/>
              <a:t>Avg</a:t>
            </a:r>
            <a:r>
              <a:rPr lang="en-US" sz="1600" b="1" dirty="0" smtClean="0"/>
              <a:t> Net Balance:  </a:t>
            </a:r>
            <a:r>
              <a:rPr lang="en-US" sz="1600" dirty="0" smtClean="0"/>
              <a:t>18254.56 AUD – October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 smtClean="0"/>
              <a:t>4.    </a:t>
            </a:r>
            <a:r>
              <a:rPr lang="en-US" sz="1600" b="1" dirty="0" smtClean="0"/>
              <a:t>Highest  No. of transactions:  </a:t>
            </a:r>
            <a:r>
              <a:rPr lang="en-US" sz="1600" dirty="0" smtClean="0"/>
              <a:t>4087 (October)</a:t>
            </a:r>
          </a:p>
          <a:p>
            <a:r>
              <a:rPr lang="en-US" sz="1600" dirty="0" smtClean="0"/>
              <a:t>       </a:t>
            </a:r>
            <a:r>
              <a:rPr lang="en-US" sz="1600" b="1" dirty="0" smtClean="0"/>
              <a:t>Highest Average </a:t>
            </a:r>
            <a:r>
              <a:rPr lang="en-US" sz="1600" b="1" dirty="0" err="1" smtClean="0"/>
              <a:t>No.of</a:t>
            </a:r>
            <a:r>
              <a:rPr lang="en-US" sz="1600" b="1" dirty="0" smtClean="0"/>
              <a:t> transactions: </a:t>
            </a:r>
            <a:r>
              <a:rPr lang="en-US" sz="1600" dirty="0" smtClean="0"/>
              <a:t>134(September)</a:t>
            </a:r>
          </a:p>
          <a:p>
            <a:endParaRPr lang="en-US" sz="1600" dirty="0" smtClean="0"/>
          </a:p>
          <a:p>
            <a:pPr marL="342900" indent="-342900">
              <a:buAutoNum type="arabicPeriod" startAt="5"/>
            </a:pPr>
            <a:r>
              <a:rPr lang="en-US" sz="1600" dirty="0" smtClean="0"/>
              <a:t>No of debit movements</a:t>
            </a:r>
            <a:r>
              <a:rPr lang="en-US" sz="1600" b="1" dirty="0" smtClean="0"/>
              <a:t>(11160)</a:t>
            </a:r>
            <a:r>
              <a:rPr lang="en-US" sz="1600" dirty="0" smtClean="0"/>
              <a:t> were higher than no. of credit movements</a:t>
            </a:r>
            <a:r>
              <a:rPr lang="en-US" sz="1600" b="1" dirty="0" smtClean="0"/>
              <a:t>(883)</a:t>
            </a:r>
            <a:r>
              <a:rPr lang="en-US" sz="1600" dirty="0" smtClean="0"/>
              <a:t>.</a:t>
            </a:r>
          </a:p>
          <a:p>
            <a:pPr marL="342900" indent="-342900">
              <a:buAutoNum type="arabicPeriod" startAt="5"/>
            </a:pPr>
            <a:endParaRPr lang="en-US" sz="1600" dirty="0"/>
          </a:p>
          <a:p>
            <a:pPr marL="342900" indent="-342900">
              <a:buFontTx/>
              <a:buAutoNum type="arabicPeriod" startAt="5"/>
            </a:pPr>
            <a:r>
              <a:rPr lang="en-US" sz="1600" dirty="0" smtClean="0"/>
              <a:t>Males </a:t>
            </a:r>
            <a:r>
              <a:rPr lang="en-US" sz="1600" b="1" dirty="0" smtClean="0"/>
              <a:t>(6285)</a:t>
            </a:r>
            <a:r>
              <a:rPr lang="en-US" sz="1600" dirty="0" smtClean="0"/>
              <a:t> made most of the transactions as compared to females</a:t>
            </a:r>
            <a:r>
              <a:rPr lang="en-US" sz="1600" b="1" dirty="0" smtClean="0"/>
              <a:t>(5758)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</a:p>
          <a:p>
            <a:pPr marL="342900" indent="-342900">
              <a:buAutoNum type="arabicPeriod" startAt="5"/>
            </a:pPr>
            <a:endParaRPr lang="en-US" dirty="0"/>
          </a:p>
          <a:p>
            <a:pPr marL="342900" indent="-342900">
              <a:buAutoNum type="arabicPeriod" startAt="5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IN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086566"/>
              </p:ext>
            </p:extLst>
          </p:nvPr>
        </p:nvGraphicFramePr>
        <p:xfrm>
          <a:off x="323528" y="4797152"/>
          <a:ext cx="3816424" cy="2232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228662"/>
              </p:ext>
            </p:extLst>
          </p:nvPr>
        </p:nvGraphicFramePr>
        <p:xfrm>
          <a:off x="5004048" y="4725144"/>
          <a:ext cx="3636404" cy="234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2452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597673"/>
              </p:ext>
            </p:extLst>
          </p:nvPr>
        </p:nvGraphicFramePr>
        <p:xfrm>
          <a:off x="-108520" y="188640"/>
          <a:ext cx="612068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6176" y="116632"/>
            <a:ext cx="273630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Highest No. of transactions </a:t>
            </a:r>
            <a:r>
              <a:rPr lang="en-US" sz="1700" b="1" dirty="0" smtClean="0"/>
              <a:t>(</a:t>
            </a:r>
            <a:r>
              <a:rPr lang="en-US" sz="1700" b="1" dirty="0" smtClean="0"/>
              <a:t>2149)</a:t>
            </a:r>
            <a:r>
              <a:rPr lang="en-US" sz="1700" b="1" dirty="0" smtClean="0"/>
              <a:t> </a:t>
            </a:r>
            <a:r>
              <a:rPr lang="en-US" sz="1700" dirty="0" smtClean="0"/>
              <a:t>made by males was in October’18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Highest No. of transactions </a:t>
            </a:r>
            <a:r>
              <a:rPr lang="en-US" sz="1700" b="1" dirty="0" smtClean="0"/>
              <a:t>(1938) </a:t>
            </a:r>
            <a:r>
              <a:rPr lang="en-US" sz="1700" dirty="0" smtClean="0"/>
              <a:t>made by females was in October’18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Highest transaction volume was on 29th September</a:t>
            </a:r>
            <a:r>
              <a:rPr lang="en-US" sz="1700" b="1" dirty="0" smtClean="0"/>
              <a:t>(174) </a:t>
            </a:r>
            <a:r>
              <a:rPr lang="en-US" sz="1700" dirty="0" smtClean="0"/>
              <a:t>and lowest was on 31</a:t>
            </a:r>
            <a:r>
              <a:rPr lang="en-US" sz="1700" baseline="30000" dirty="0" smtClean="0"/>
              <a:t>st</a:t>
            </a:r>
            <a:r>
              <a:rPr lang="en-US" sz="1700" dirty="0" smtClean="0"/>
              <a:t>  October</a:t>
            </a:r>
            <a:r>
              <a:rPr lang="en-US" sz="1700" b="1" dirty="0" smtClean="0"/>
              <a:t>(89)</a:t>
            </a:r>
            <a:endParaRPr lang="en-US" sz="1700" b="1" dirty="0" smtClean="0"/>
          </a:p>
          <a:p>
            <a:endParaRPr lang="en-IN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809698"/>
              </p:ext>
            </p:extLst>
          </p:nvPr>
        </p:nvGraphicFramePr>
        <p:xfrm>
          <a:off x="8412" y="3356992"/>
          <a:ext cx="9135588" cy="3212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940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223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Data@ANZ Program Insights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Data@ANZ Program Insights</dc:title>
  <dc:creator>Muskan</dc:creator>
  <cp:lastModifiedBy>Muskan</cp:lastModifiedBy>
  <cp:revision>4</cp:revision>
  <dcterms:created xsi:type="dcterms:W3CDTF">2021-07-22T11:55:51Z</dcterms:created>
  <dcterms:modified xsi:type="dcterms:W3CDTF">2021-07-22T12:32:55Z</dcterms:modified>
</cp:coreProperties>
</file>