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uskan\Downloads\KPMG_VI_New_raw_data_update_final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NEWAGE-%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NEWAGE</c:v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7.9%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18.8%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73.3%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'[KPMG_VI_New_raw_data_update_final (3).xlsx]NewCustomerList'!$T$3:$T$5</c:f>
              <c:strCache>
                <c:ptCount val="3"/>
                <c:pt idx="0">
                  <c:v>Age&lt;25</c:v>
                </c:pt>
                <c:pt idx="1">
                  <c:v>25&lt;=Age&lt;40</c:v>
                </c:pt>
                <c:pt idx="2">
                  <c:v>Age&gt;=40</c:v>
                </c:pt>
              </c:strCache>
            </c:strRef>
          </c:cat>
          <c:val>
            <c:numRef>
              <c:f>'[KPMG_VI_New_raw_data_update_final (3).xlsx]NewCustomerList'!$U$3:$U$5</c:f>
              <c:numCache>
                <c:formatCode>General</c:formatCode>
                <c:ptCount val="3"/>
                <c:pt idx="0">
                  <c:v>7.9</c:v>
                </c:pt>
                <c:pt idx="1">
                  <c:v>18.8</c:v>
                </c:pt>
                <c:pt idx="2">
                  <c:v>73.3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244032"/>
        <c:axId val="100990336"/>
      </c:barChart>
      <c:catAx>
        <c:axId val="73244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90336"/>
        <c:crosses val="autoZero"/>
        <c:auto val="1"/>
        <c:lblAlgn val="ctr"/>
        <c:lblOffset val="100"/>
        <c:noMultiLvlLbl val="0"/>
      </c:catAx>
      <c:valAx>
        <c:axId val="10099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244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OLDAGE-%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OLDAGE</c:v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8.2%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25.3%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66.45%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'[KPMG_VI_New_raw_data_update_final (3).xlsx]CustomerDemographic'!$O$3:$O$5</c:f>
              <c:strCache>
                <c:ptCount val="3"/>
                <c:pt idx="0">
                  <c:v>Age&lt;25</c:v>
                </c:pt>
                <c:pt idx="1">
                  <c:v>25&lt;=Age&lt;40</c:v>
                </c:pt>
                <c:pt idx="2">
                  <c:v>Age&gt;=40</c:v>
                </c:pt>
              </c:strCache>
            </c:strRef>
          </c:cat>
          <c:val>
            <c:numRef>
              <c:f>'[KPMG_VI_New_raw_data_update_final (3).xlsx]CustomerDemographic'!$P$3:$P$5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25.3</c:v>
                </c:pt>
                <c:pt idx="2">
                  <c:v>66.45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90272"/>
        <c:axId val="45993344"/>
      </c:barChart>
      <c:catAx>
        <c:axId val="4599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344"/>
        <c:crosses val="autoZero"/>
        <c:auto val="1"/>
        <c:lblAlgn val="ctr"/>
        <c:lblOffset val="100"/>
        <c:noMultiLvlLbl val="0"/>
      </c:catAx>
      <c:valAx>
        <c:axId val="4599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No.of Bike purchases</c:v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'[KPMG_VI_New_raw_data_update_final (3).xlsx]NewCustomerList'!$U$26:$U$28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Unknown</c:v>
                </c:pt>
              </c:strCache>
            </c:strRef>
          </c:cat>
          <c:val>
            <c:numRef>
              <c:f>'[KPMG_VI_New_raw_data_update_final (3).xlsx]NewCustomerList'!$V$26:$V$28</c:f>
              <c:numCache>
                <c:formatCode>General</c:formatCode>
                <c:ptCount val="3"/>
                <c:pt idx="0">
                  <c:v>23765</c:v>
                </c:pt>
                <c:pt idx="1">
                  <c:v>25212</c:v>
                </c:pt>
                <c:pt idx="2">
                  <c:v>859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363968"/>
        <c:axId val="45365888"/>
      </c:barChart>
      <c:catAx>
        <c:axId val="453639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365888"/>
        <c:crosses val="autoZero"/>
        <c:auto val="1"/>
        <c:lblAlgn val="ctr"/>
        <c:lblOffset val="100"/>
        <c:noMultiLvlLbl val="0"/>
      </c:catAx>
      <c:valAx>
        <c:axId val="45365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363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'[KPMG_VI_New_raw_data_update_final (3).xlsx]NewCustomerList'!$S$26:$S$28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Unknown</c:v>
                </c:pt>
              </c:strCache>
            </c:strRef>
          </c:cat>
          <c:val>
            <c:numRef>
              <c:f>'[KPMG_VI_New_raw_data_update_final (3).xlsx]NewCustomerList'!$T$26:$T$28</c:f>
              <c:numCache>
                <c:formatCode>General</c:formatCode>
                <c:ptCount val="3"/>
                <c:pt idx="0">
                  <c:v>470</c:v>
                </c:pt>
                <c:pt idx="1">
                  <c:v>513</c:v>
                </c:pt>
                <c:pt idx="2">
                  <c:v>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628477690288709"/>
          <c:y val="0.18706073199183434"/>
          <c:w val="0.22704855643044622"/>
          <c:h val="0.431433727034120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603712689983525"/>
          <c:y val="0.33094651054144508"/>
          <c:w val="0.37257759567844717"/>
          <c:h val="0.25778816691411061"/>
        </c:manualLayout>
      </c:layout>
      <c:barChart>
        <c:barDir val="col"/>
        <c:grouping val="clustered"/>
        <c:varyColors val="0"/>
        <c:ser>
          <c:idx val="0"/>
          <c:order val="0"/>
          <c:tx>
            <c:v>New</c:v>
          </c:tx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'[KPMG_VI_New_raw_data_update_final (3).xlsx]Sheet1'!$A$19:$A$28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'[KPMG_VI_New_raw_data_update_final (3).xlsx]Sheet1'!$B$4:$B$13</c:f>
              <c:numCache>
                <c:formatCode>0.00%</c:formatCode>
                <c:ptCount val="10"/>
                <c:pt idx="0">
                  <c:v>2.654707440404527E-2</c:v>
                </c:pt>
                <c:pt idx="1">
                  <c:v>3.9188538405971585E-2</c:v>
                </c:pt>
                <c:pt idx="2">
                  <c:v>0.21197527891484066</c:v>
                </c:pt>
                <c:pt idx="3">
                  <c:v>0.1489084196163416</c:v>
                </c:pt>
                <c:pt idx="4">
                  <c:v>5.3936913074885622E-2</c:v>
                </c:pt>
                <c:pt idx="5">
                  <c:v>0.19186933140701501</c:v>
                </c:pt>
                <c:pt idx="6">
                  <c:v>0.15685448270326671</c:v>
                </c:pt>
                <c:pt idx="7">
                  <c:v>6.085961955213099E-2</c:v>
                </c:pt>
                <c:pt idx="8">
                  <c:v>8.4778072076410624E-2</c:v>
                </c:pt>
                <c:pt idx="9">
                  <c:v>2.50822698450919E-2</c:v>
                </c:pt>
              </c:numCache>
            </c:numRef>
          </c:val>
        </c:ser>
        <c:ser>
          <c:idx val="1"/>
          <c:order val="1"/>
          <c:tx>
            <c:v>Old</c:v>
          </c:tx>
          <c:invertIfNegative val="0"/>
          <c:dLbls>
            <c:dLbl>
              <c:idx val="2"/>
              <c:layout>
                <c:manualLayout>
                  <c:x val="8.564830408489923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'[KPMG_VI_New_raw_data_update_final (3).xlsx]Sheet1'!$A$19:$A$28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'[KPMG_VI_New_raw_data_update_final (3).xlsx]Sheet1'!$B$19:$B$28</c:f>
              <c:numCache>
                <c:formatCode>0.00%</c:formatCode>
                <c:ptCount val="10"/>
                <c:pt idx="0">
                  <c:v>3.0399877275516466E-2</c:v>
                </c:pt>
                <c:pt idx="1">
                  <c:v>3.2317447330742481E-2</c:v>
                </c:pt>
                <c:pt idx="2">
                  <c:v>0.19172121088157087</c:v>
                </c:pt>
                <c:pt idx="3">
                  <c:v>0.15368173450603395</c:v>
                </c:pt>
                <c:pt idx="4">
                  <c:v>5.3543669462057679E-2</c:v>
                </c:pt>
                <c:pt idx="5">
                  <c:v>0.20081816322356311</c:v>
                </c:pt>
                <c:pt idx="6">
                  <c:v>0.16448148905706689</c:v>
                </c:pt>
                <c:pt idx="7">
                  <c:v>6.7979136837799145E-2</c:v>
                </c:pt>
                <c:pt idx="8">
                  <c:v>8.8469012067907554E-2</c:v>
                </c:pt>
                <c:pt idx="9">
                  <c:v>1.6588259357741868E-2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923904"/>
        <c:axId val="45114880"/>
      </c:barChart>
      <c:catAx>
        <c:axId val="4492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45114880"/>
        <c:crosses val="autoZero"/>
        <c:auto val="1"/>
        <c:lblAlgn val="ctr"/>
        <c:lblOffset val="100"/>
        <c:tickLblSkip val="1"/>
        <c:noMultiLvlLbl val="0"/>
      </c:catAx>
      <c:valAx>
        <c:axId val="45114880"/>
        <c:scaling>
          <c:orientation val="minMax"/>
          <c:max val="0.30000000000000004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4923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59233656839407"/>
          <c:y val="0.424805688606328"/>
          <c:w val="3.640221571140817E-2"/>
          <c:h val="7.43764994189361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(3).xlsx]Sheet1!PivotTable4</c:name>
    <c:fmtId val="-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dLbl>
          <c:idx val="0"/>
          <c:layout>
            <c:manualLayout>
              <c:x val="1.6774193548387096E-2"/>
              <c:y val="-5.6045467776826417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dLbl>
          <c:idx val="0"/>
          <c:layout>
            <c:manualLayout>
              <c:x val="1.935483870967742E-2"/>
              <c:y val="-6.251225252030630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dLbl>
          <c:idx val="0"/>
          <c:layout>
            <c:manualLayout>
              <c:x val="1.032258064516129E-2"/>
              <c:y val="-5.3889872862333016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layout>
            <c:manualLayout>
              <c:x val="1.032258064516129E-2"/>
              <c:y val="-5.3889872862333016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1.935483870967742E-2"/>
              <c:y val="-6.251225252030630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dLbl>
          <c:idx val="0"/>
          <c:layout>
            <c:manualLayout>
              <c:x val="1.6774193548387096E-2"/>
              <c:y val="-5.6045467776826417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1.032258064516129E-2"/>
              <c:y val="-5.3889872862333016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dLbl>
          <c:idx val="0"/>
          <c:layout>
            <c:manualLayout>
              <c:x val="1.935483870967742E-2"/>
              <c:y val="-6.2512252520306302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layout>
            <c:manualLayout>
              <c:x val="1.6774193548387096E-2"/>
              <c:y val="-5.6045467776826417E-2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032258064516129E-2"/>
                  <c:y val="-5.3889872862333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935483870967742E-2"/>
                  <c:y val="-6.2512252520306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6774193548387096E-2"/>
                  <c:y val="-5.60454677768264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Sheet1!$A$39:$A$42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Sheet1!$B$39:$B$42</c:f>
              <c:numCache>
                <c:formatCode>General</c:formatCode>
                <c:ptCount val="3"/>
                <c:pt idx="0">
                  <c:v>25409</c:v>
                </c:pt>
                <c:pt idx="1">
                  <c:v>11751</c:v>
                </c:pt>
                <c:pt idx="2">
                  <c:v>12676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44876928"/>
        <c:axId val="45138688"/>
        <c:axId val="0"/>
      </c:bar3DChart>
      <c:catAx>
        <c:axId val="448769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138688"/>
        <c:crosses val="autoZero"/>
        <c:auto val="1"/>
        <c:lblAlgn val="ctr"/>
        <c:lblOffset val="100"/>
        <c:noMultiLvlLbl val="0"/>
      </c:catAx>
      <c:valAx>
        <c:axId val="45138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876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31826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xmlns="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46FDB1-F333-4843-BDF2-9540F2DDB415}"/>
              </a:ext>
            </a:extLst>
          </p:cNvPr>
          <p:cNvSpPr txBox="1"/>
          <p:nvPr/>
        </p:nvSpPr>
        <p:spPr>
          <a:xfrm>
            <a:off x="205025" y="1859441"/>
            <a:ext cx="3750469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are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above age 40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</a:t>
            </a:r>
            <a:r>
              <a:rPr lang="en-US" dirty="0" smtClean="0"/>
              <a:t>25 to 40 years </a:t>
            </a:r>
            <a:r>
              <a:rPr lang="en-US" dirty="0"/>
              <a:t>old has big drops on </a:t>
            </a:r>
            <a:r>
              <a:rPr lang="en-US" dirty="0" smtClean="0"/>
              <a:t>percentages. </a:t>
            </a:r>
            <a:r>
              <a:rPr lang="en-US" dirty="0" smtClean="0"/>
              <a:t>25.3 % to 18.8%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</a:t>
            </a:r>
            <a:r>
              <a:rPr lang="en-US" dirty="0" smtClean="0"/>
              <a:t>40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 smtClean="0"/>
              <a:t>The percentages </a:t>
            </a:r>
            <a:r>
              <a:rPr lang="en-US" dirty="0"/>
              <a:t>of under 25 years old </a:t>
            </a:r>
            <a:r>
              <a:rPr lang="en-US" dirty="0" smtClean="0"/>
              <a:t>haven’t </a:t>
            </a:r>
            <a:r>
              <a:rPr lang="en-US" dirty="0" smtClean="0"/>
              <a:t>changes much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657400"/>
              </p:ext>
            </p:extLst>
          </p:nvPr>
        </p:nvGraphicFramePr>
        <p:xfrm>
          <a:off x="5166242" y="820525"/>
          <a:ext cx="4009659" cy="21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66066"/>
              </p:ext>
            </p:extLst>
          </p:nvPr>
        </p:nvGraphicFramePr>
        <p:xfrm>
          <a:off x="5179674" y="2937841"/>
          <a:ext cx="3863009" cy="2205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(513) with total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(470) contributed in purchases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434969"/>
              </p:ext>
            </p:extLst>
          </p:nvPr>
        </p:nvGraphicFramePr>
        <p:xfrm>
          <a:off x="4166227" y="820525"/>
          <a:ext cx="4904886" cy="2429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618865"/>
              </p:ext>
            </p:extLst>
          </p:nvPr>
        </p:nvGraphicFramePr>
        <p:xfrm>
          <a:off x="4693753" y="3279628"/>
          <a:ext cx="3310560" cy="204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43650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4" y="1419702"/>
            <a:ext cx="8813079" cy="152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611484"/>
              </p:ext>
            </p:extLst>
          </p:nvPr>
        </p:nvGraphicFramePr>
        <p:xfrm>
          <a:off x="-2305050" y="400525"/>
          <a:ext cx="13106400" cy="601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purchase in each states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649301"/>
            <a:ext cx="3037708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focus more in New South Wales as it has highest number of purchases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 we should focus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victoria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740630"/>
              </p:ext>
            </p:extLst>
          </p:nvPr>
        </p:nvGraphicFramePr>
        <p:xfrm>
          <a:off x="3310467" y="1107957"/>
          <a:ext cx="5865434" cy="38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487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</dc:creator>
  <cp:lastModifiedBy>Muskan</cp:lastModifiedBy>
  <cp:revision>7</cp:revision>
  <dcterms:modified xsi:type="dcterms:W3CDTF">2021-07-27T18:06:59Z</dcterms:modified>
</cp:coreProperties>
</file>