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ul Arora" initials="AA" lastIdx="1" clrIdx="0">
    <p:extLst>
      <p:ext uri="{19B8F6BF-5375-455C-9EA6-DF929625EA0E}">
        <p15:presenceInfo xmlns:p15="http://schemas.microsoft.com/office/powerpoint/2012/main" userId="1faff1385547e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742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42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4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0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4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1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9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5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2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7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0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0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9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2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9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4D06-DA8D-486E-8C5A-5994F7EAEC1E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F65F-A749-42A0-B8B3-9A9F44DC7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8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B0909">
                <a:lumMod val="88000"/>
              </a:srgbClr>
            </a:gs>
            <a:gs pos="89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C7606-FB49-448B-9EC6-51DA5AB1F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22338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IN" spc="300" dirty="0"/>
              <a:t>COMIC STORE </a:t>
            </a:r>
            <a:br>
              <a:rPr lang="en-IN" spc="300" dirty="0"/>
            </a:br>
            <a:r>
              <a:rPr lang="en-IN" spc="300" dirty="0"/>
              <a:t>DATA BASE MANAGEMENT SYSTEM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F1DA3-4D92-4D6C-A62E-8ABC50D6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" y="5433386"/>
            <a:ext cx="1646063" cy="1268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85125-2B98-471B-A82D-9A48E86A3564}"/>
              </a:ext>
            </a:extLst>
          </p:cNvPr>
          <p:cNvSpPr txBox="1"/>
          <p:nvPr/>
        </p:nvSpPr>
        <p:spPr>
          <a:xfrm>
            <a:off x="4362450" y="3429000"/>
            <a:ext cx="502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MINI PROJECT</a:t>
            </a:r>
          </a:p>
          <a:p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9AE5D-BEA5-4CF6-A4C1-73DF3D1C687A}"/>
              </a:ext>
            </a:extLst>
          </p:cNvPr>
          <p:cNvSpPr txBox="1"/>
          <p:nvPr/>
        </p:nvSpPr>
        <p:spPr>
          <a:xfrm>
            <a:off x="7120150" y="5227776"/>
            <a:ext cx="575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By- </a:t>
            </a:r>
          </a:p>
          <a:p>
            <a:r>
              <a:rPr lang="en-IN" sz="2000" dirty="0"/>
              <a:t>Muskan Singhal –RA1711008010070</a:t>
            </a:r>
          </a:p>
        </p:txBody>
      </p:sp>
    </p:spTree>
    <p:extLst>
      <p:ext uri="{BB962C8B-B14F-4D97-AF65-F5344CB8AC3E}">
        <p14:creationId xmlns:p14="http://schemas.microsoft.com/office/powerpoint/2010/main" val="275223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B0909">
                <a:lumMod val="88000"/>
              </a:srgbClr>
            </a:gs>
            <a:gs pos="89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F4C-C5AC-4B1D-9B47-258CA3E3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What are comic book stores?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2050-CD94-460C-9CFC-918EDB3F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Comics are a medium used to express ideas through images, often combined with text or other visual information.</a:t>
            </a:r>
          </a:p>
          <a:p>
            <a:r>
              <a:rPr lang="en-US" dirty="0">
                <a:effectLst/>
              </a:rPr>
              <a:t>They act as an escape from the real world and to the world of fiction.</a:t>
            </a:r>
          </a:p>
          <a:p>
            <a:r>
              <a:rPr lang="en-IN" dirty="0"/>
              <a:t>Different authors have expressed their ideas and written different comics. These variety of  comics can be found at a Comic Book Store.</a:t>
            </a:r>
          </a:p>
          <a:p>
            <a:r>
              <a:rPr lang="en-IN" dirty="0"/>
              <a:t>Comic book stores offer a safe place for comic enthusiasts to engage with one another and explore and have great experience.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91FDC-4505-4AEB-BB49-6754B530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125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9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B0909">
                <a:lumMod val="88000"/>
              </a:srgbClr>
            </a:gs>
            <a:gs pos="89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F4C-C5AC-4B1D-9B47-258CA3E3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369693"/>
            <a:ext cx="10353761" cy="1326321"/>
          </a:xfrm>
        </p:spPr>
        <p:txBody>
          <a:bodyPr/>
          <a:lstStyle/>
          <a:p>
            <a:pPr algn="l"/>
            <a:r>
              <a:rPr lang="en-IN" dirty="0"/>
              <a:t>Management of comics at the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2050-CD94-460C-9CFC-918EDB3F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68" y="1557620"/>
            <a:ext cx="11277082" cy="415290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effectLst/>
              </a:rPr>
              <a:t>All the Data base will be managed on the specially designed </a:t>
            </a:r>
            <a:r>
              <a:rPr lang="en-IN" u="sng" dirty="0">
                <a:effectLst/>
              </a:rPr>
              <a:t>BAT Computer</a:t>
            </a:r>
            <a:r>
              <a:rPr lang="en-IN" dirty="0">
                <a:effectLst/>
              </a:rPr>
              <a:t>.</a:t>
            </a:r>
          </a:p>
          <a:p>
            <a:r>
              <a:rPr lang="en-IN" dirty="0">
                <a:effectLst/>
              </a:rPr>
              <a:t>Comic store management system will allow user to store multiple data in a simple manner and easy way.</a:t>
            </a:r>
          </a:p>
          <a:p>
            <a:r>
              <a:rPr lang="en-IN" dirty="0">
                <a:effectLst/>
              </a:rPr>
              <a:t>Data may include </a:t>
            </a:r>
          </a:p>
          <a:p>
            <a:pPr lvl="1"/>
            <a:r>
              <a:rPr lang="en-IN" dirty="0">
                <a:effectLst/>
              </a:rPr>
              <a:t>Comic series information</a:t>
            </a:r>
          </a:p>
          <a:p>
            <a:pPr lvl="1"/>
            <a:r>
              <a:rPr lang="en-IN" dirty="0">
                <a:effectLst/>
              </a:rPr>
              <a:t>Author information</a:t>
            </a:r>
          </a:p>
          <a:p>
            <a:pPr lvl="1"/>
            <a:r>
              <a:rPr lang="en-IN" dirty="0">
                <a:effectLst/>
              </a:rPr>
              <a:t>Customer data</a:t>
            </a:r>
          </a:p>
          <a:p>
            <a:pPr lvl="1"/>
            <a:r>
              <a:rPr lang="en-IN" dirty="0">
                <a:effectLst/>
              </a:rPr>
              <a:t>Transactions</a:t>
            </a:r>
          </a:p>
          <a:p>
            <a:r>
              <a:rPr lang="en-IN" dirty="0">
                <a:effectLst/>
              </a:rPr>
              <a:t>System will contain a database where all the information will be stored safely.</a:t>
            </a:r>
          </a:p>
          <a:p>
            <a:r>
              <a:rPr lang="en-IN" dirty="0">
                <a:effectLst/>
              </a:rPr>
              <a:t>In the existing system, there is more workload for the authorized person but in case of proposed system, the user can manage everything very easily and simply</a:t>
            </a:r>
          </a:p>
          <a:p>
            <a:pPr marL="457200" lvl="1" indent="0">
              <a:buNone/>
            </a:pPr>
            <a:endParaRPr lang="en-IN" dirty="0">
              <a:effectLst/>
            </a:endParaRP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2981A-FBC9-4873-9654-1F8C9DF2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2" y="5739095"/>
            <a:ext cx="920576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B0909">
                <a:lumMod val="88000"/>
              </a:srgbClr>
            </a:gs>
            <a:gs pos="89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F4C-C5AC-4B1D-9B47-258CA3E3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369693"/>
            <a:ext cx="10353761" cy="1326321"/>
          </a:xfrm>
        </p:spPr>
        <p:txBody>
          <a:bodyPr/>
          <a:lstStyle/>
          <a:p>
            <a:pPr algn="l"/>
            <a:r>
              <a:rPr lang="en-IN" dirty="0"/>
              <a:t>Drawback of the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2050-CD94-460C-9CFC-918EDB3F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68" y="1780259"/>
            <a:ext cx="11277082" cy="4452655"/>
          </a:xfrm>
        </p:spPr>
        <p:txBody>
          <a:bodyPr>
            <a:normAutofit/>
          </a:bodyPr>
          <a:lstStyle/>
          <a:p>
            <a:r>
              <a:rPr lang="en-IN" dirty="0"/>
              <a:t>The existing system has many drawbacks like:</a:t>
            </a:r>
          </a:p>
          <a:p>
            <a:pPr lvl="1"/>
            <a:r>
              <a:rPr lang="en-IN" dirty="0"/>
              <a:t>More man power (not even Superman can use it)</a:t>
            </a:r>
          </a:p>
          <a:p>
            <a:pPr lvl="1"/>
            <a:r>
              <a:rPr lang="en-IN" dirty="0"/>
              <a:t>Time consumption (Too slow for The Flash)</a:t>
            </a:r>
          </a:p>
          <a:p>
            <a:pPr lvl="1"/>
            <a:r>
              <a:rPr lang="en-IN" dirty="0"/>
              <a:t>A lot of manual calculations (Cyborg would even fail to calculate)</a:t>
            </a:r>
          </a:p>
          <a:p>
            <a:pPr lvl="1"/>
            <a:r>
              <a:rPr lang="en-IN" dirty="0"/>
              <a:t>Large volume of paperwork (Hulk would get really angry at that)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71458-40E6-48DE-BC61-DACBE439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8" y="5309934"/>
            <a:ext cx="1432684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8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B0909">
                <a:lumMod val="88000"/>
              </a:srgbClr>
            </a:gs>
            <a:gs pos="89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F4C-C5AC-4B1D-9B47-258CA3E3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369693"/>
            <a:ext cx="10353761" cy="1326321"/>
          </a:xfrm>
        </p:spPr>
        <p:txBody>
          <a:bodyPr/>
          <a:lstStyle/>
          <a:p>
            <a:pPr algn="l"/>
            <a:r>
              <a:rPr lang="en-IN" dirty="0"/>
              <a:t>Scope of the bat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2050-CD94-460C-9CFC-918EDB3F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43" y="1809750"/>
            <a:ext cx="10991331" cy="4552949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</a:rPr>
              <a:t>As existing system has multiple disadvantages, the proposed system will help user to overcome them.</a:t>
            </a:r>
          </a:p>
          <a:p>
            <a:r>
              <a:rPr lang="en-IN" dirty="0">
                <a:effectLst/>
              </a:rPr>
              <a:t>System is very simple in design and to implement.</a:t>
            </a:r>
          </a:p>
          <a:p>
            <a:r>
              <a:rPr lang="en-IN" dirty="0">
                <a:effectLst/>
              </a:rPr>
              <a:t>It requires low system requirement</a:t>
            </a:r>
          </a:p>
          <a:p>
            <a:r>
              <a:rPr lang="en-IN" dirty="0">
                <a:effectLst/>
              </a:rPr>
              <a:t>It will help minimize data entry and will give better service and greater efficiency.</a:t>
            </a:r>
          </a:p>
          <a:p>
            <a:pPr marL="457200" lvl="1" indent="0">
              <a:buNone/>
            </a:pPr>
            <a:endParaRPr lang="en-IN" dirty="0">
              <a:effectLst/>
            </a:endParaRP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ABE69-618F-4876-BC27-128A1D99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95" t="15556" r="8889" b="17787"/>
          <a:stretch/>
        </p:blipFill>
        <p:spPr>
          <a:xfrm>
            <a:off x="75682" y="5757809"/>
            <a:ext cx="1343544" cy="10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B0909">
                <a:lumMod val="88000"/>
              </a:srgbClr>
            </a:gs>
            <a:gs pos="89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F4C-C5AC-4B1D-9B47-258CA3E3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59" y="198243"/>
            <a:ext cx="7449153" cy="1326321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What inputs does bat computer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2050-CD94-460C-9CFC-918EDB3F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54" y="1146094"/>
            <a:ext cx="3043496" cy="2914650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Customer details</a:t>
            </a:r>
          </a:p>
          <a:p>
            <a:pPr lvl="1"/>
            <a:r>
              <a:rPr lang="en-IN" dirty="0"/>
              <a:t>Comic categories</a:t>
            </a:r>
          </a:p>
          <a:p>
            <a:pPr lvl="1"/>
            <a:r>
              <a:rPr lang="en-IN" dirty="0"/>
              <a:t>Book details</a:t>
            </a:r>
          </a:p>
          <a:p>
            <a:pPr lvl="1"/>
            <a:r>
              <a:rPr lang="en-IN" dirty="0"/>
              <a:t>Order details</a:t>
            </a:r>
          </a:p>
          <a:p>
            <a:pPr lvl="1"/>
            <a:r>
              <a:rPr lang="en-IN" dirty="0"/>
              <a:t>Manager / Cashier details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ABE69-618F-4876-BC27-128A1D99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95" t="15556" r="8889" b="17787"/>
          <a:stretch/>
        </p:blipFill>
        <p:spPr>
          <a:xfrm>
            <a:off x="75682" y="5757809"/>
            <a:ext cx="1343544" cy="1078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0CFED-134D-4473-A05F-B1520BB6F6E5}"/>
              </a:ext>
            </a:extLst>
          </p:cNvPr>
          <p:cNvSpPr txBox="1"/>
          <p:nvPr/>
        </p:nvSpPr>
        <p:spPr>
          <a:xfrm>
            <a:off x="4162425" y="3682274"/>
            <a:ext cx="856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WHAT OUTPUT WOULD BAT COMPUTER GIVE?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646E4-1C30-4036-BCCD-DE060EE5453F}"/>
              </a:ext>
            </a:extLst>
          </p:cNvPr>
          <p:cNvSpPr txBox="1"/>
          <p:nvPr/>
        </p:nvSpPr>
        <p:spPr>
          <a:xfrm>
            <a:off x="4557711" y="4343400"/>
            <a:ext cx="5110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Comics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books in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Names of people buying the same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Package / Trigger created</a:t>
            </a:r>
          </a:p>
        </p:txBody>
      </p:sp>
    </p:spTree>
    <p:extLst>
      <p:ext uri="{BB962C8B-B14F-4D97-AF65-F5344CB8AC3E}">
        <p14:creationId xmlns:p14="http://schemas.microsoft.com/office/powerpoint/2010/main" val="265684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B0909">
                <a:lumMod val="88000"/>
              </a:srgbClr>
            </a:gs>
            <a:gs pos="89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7DEE370-97B6-490E-B246-B65E6367E613}"/>
              </a:ext>
            </a:extLst>
          </p:cNvPr>
          <p:cNvSpPr/>
          <p:nvPr/>
        </p:nvSpPr>
        <p:spPr>
          <a:xfrm>
            <a:off x="2491165" y="213873"/>
            <a:ext cx="1422311" cy="752476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Manager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E47D805-0A67-45FE-AAAD-110644F01222}"/>
              </a:ext>
            </a:extLst>
          </p:cNvPr>
          <p:cNvSpPr/>
          <p:nvPr/>
        </p:nvSpPr>
        <p:spPr>
          <a:xfrm>
            <a:off x="4860138" y="240347"/>
            <a:ext cx="2498365" cy="752475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manages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8AAB3D-AFF6-48D2-A4F1-A94DEE8CED76}"/>
              </a:ext>
            </a:extLst>
          </p:cNvPr>
          <p:cNvSpPr/>
          <p:nvPr/>
        </p:nvSpPr>
        <p:spPr>
          <a:xfrm>
            <a:off x="69311" y="240347"/>
            <a:ext cx="1858836" cy="64392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</a:t>
            </a:r>
            <a:r>
              <a:rPr lang="en-IN" sz="1400" b="1" u="sng" dirty="0"/>
              <a:t>Manager_id</a:t>
            </a:r>
            <a:endParaRPr lang="en-IN" b="1" u="sng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BAB4A5-5C05-43FE-9254-D4F1E07AFF95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1928147" y="562310"/>
            <a:ext cx="563018" cy="27801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D3D2F7-FE7A-481E-9AB6-6A747F2A1216}"/>
              </a:ext>
            </a:extLst>
          </p:cNvPr>
          <p:cNvSpPr/>
          <p:nvPr/>
        </p:nvSpPr>
        <p:spPr>
          <a:xfrm>
            <a:off x="7801081" y="176935"/>
            <a:ext cx="1690065" cy="8657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08E0F51-E4CB-4863-82EF-925ED84DA2CE}"/>
              </a:ext>
            </a:extLst>
          </p:cNvPr>
          <p:cNvSpPr/>
          <p:nvPr/>
        </p:nvSpPr>
        <p:spPr>
          <a:xfrm>
            <a:off x="95893" y="1061598"/>
            <a:ext cx="2289108" cy="7524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Manager_name</a:t>
            </a:r>
          </a:p>
        </p:txBody>
      </p:sp>
      <p:sp>
        <p:nvSpPr>
          <p:cNvPr id="128" name="Flowchart: Decision 127">
            <a:extLst>
              <a:ext uri="{FF2B5EF4-FFF2-40B4-BE49-F238E27FC236}">
                <a16:creationId xmlns:a16="http://schemas.microsoft.com/office/drawing/2014/main" id="{223408ED-1213-47CA-BC17-FC1C49815634}"/>
              </a:ext>
            </a:extLst>
          </p:cNvPr>
          <p:cNvSpPr/>
          <p:nvPr/>
        </p:nvSpPr>
        <p:spPr>
          <a:xfrm>
            <a:off x="2154559" y="1995530"/>
            <a:ext cx="2160259" cy="694391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handles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5E331B3C-2921-408A-9051-B0C62934759B}"/>
              </a:ext>
            </a:extLst>
          </p:cNvPr>
          <p:cNvSpPr/>
          <p:nvPr/>
        </p:nvSpPr>
        <p:spPr>
          <a:xfrm>
            <a:off x="2482806" y="3697320"/>
            <a:ext cx="1422583" cy="76710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Orders </a:t>
            </a:r>
          </a:p>
        </p:txBody>
      </p:sp>
      <p:sp>
        <p:nvSpPr>
          <p:cNvPr id="131" name="Flowchart: Process 130">
            <a:extLst>
              <a:ext uri="{FF2B5EF4-FFF2-40B4-BE49-F238E27FC236}">
                <a16:creationId xmlns:a16="http://schemas.microsoft.com/office/drawing/2014/main" id="{73B673DF-87DA-46D7-A5FE-8D591838D0E9}"/>
              </a:ext>
            </a:extLst>
          </p:cNvPr>
          <p:cNvSpPr/>
          <p:nvPr/>
        </p:nvSpPr>
        <p:spPr>
          <a:xfrm>
            <a:off x="7921544" y="2823290"/>
            <a:ext cx="1449137" cy="752475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Comics 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5E58620-6345-4366-94DB-144311613747}"/>
              </a:ext>
            </a:extLst>
          </p:cNvPr>
          <p:cNvSpPr/>
          <p:nvPr/>
        </p:nvSpPr>
        <p:spPr>
          <a:xfrm>
            <a:off x="9878573" y="173599"/>
            <a:ext cx="1922901" cy="7927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/>
              <a:t>Customer_id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3E1271-AD1B-4C64-96F0-1F02A0B66C73}"/>
              </a:ext>
            </a:extLst>
          </p:cNvPr>
          <p:cNvSpPr/>
          <p:nvPr/>
        </p:nvSpPr>
        <p:spPr>
          <a:xfrm>
            <a:off x="9615286" y="1101057"/>
            <a:ext cx="2385398" cy="7927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/>
              <a:t>Customer_name</a:t>
            </a:r>
            <a:endParaRPr lang="en-IN" sz="14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D24B6DD-7D28-4110-97C4-5296A6FD282E}"/>
              </a:ext>
            </a:extLst>
          </p:cNvPr>
          <p:cNvSpPr/>
          <p:nvPr/>
        </p:nvSpPr>
        <p:spPr>
          <a:xfrm>
            <a:off x="10226523" y="3294950"/>
            <a:ext cx="1824512" cy="7927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 err="1"/>
              <a:t>Book_name</a:t>
            </a:r>
            <a:endParaRPr lang="en-IN" sz="1400" b="1" u="sng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4B41779-7BA0-45D0-AA71-2647D26FAFD0}"/>
              </a:ext>
            </a:extLst>
          </p:cNvPr>
          <p:cNvSpPr/>
          <p:nvPr/>
        </p:nvSpPr>
        <p:spPr>
          <a:xfrm>
            <a:off x="9762770" y="2428701"/>
            <a:ext cx="2267852" cy="7927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/>
              <a:t>Main_character</a:t>
            </a:r>
            <a:endParaRPr lang="en-IN" sz="1400" b="1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4F3C376-ACFC-4F88-AF66-193991B77A3B}"/>
              </a:ext>
            </a:extLst>
          </p:cNvPr>
          <p:cNvSpPr/>
          <p:nvPr/>
        </p:nvSpPr>
        <p:spPr>
          <a:xfrm>
            <a:off x="5809972" y="4066238"/>
            <a:ext cx="1249404" cy="6731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Code</a:t>
            </a:r>
            <a:r>
              <a:rPr lang="en-IN" sz="1400" b="1" u="sng" dirty="0"/>
              <a:t> 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55285DE-AA33-469B-BF98-943CC2719F5C}"/>
              </a:ext>
            </a:extLst>
          </p:cNvPr>
          <p:cNvSpPr/>
          <p:nvPr/>
        </p:nvSpPr>
        <p:spPr>
          <a:xfrm>
            <a:off x="4889389" y="3393031"/>
            <a:ext cx="1422583" cy="6954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Price</a:t>
            </a:r>
            <a:r>
              <a:rPr lang="en-IN" sz="1400" b="1" u="sng" dirty="0"/>
              <a:t> 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FC95267-3BEC-4CF8-A424-691BB83583AF}"/>
              </a:ext>
            </a:extLst>
          </p:cNvPr>
          <p:cNvSpPr/>
          <p:nvPr/>
        </p:nvSpPr>
        <p:spPr>
          <a:xfrm>
            <a:off x="4896881" y="2508620"/>
            <a:ext cx="1422583" cy="6954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Book_id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E765AD4-11B5-4F2B-8005-DAAF4C75E4D6}"/>
              </a:ext>
            </a:extLst>
          </p:cNvPr>
          <p:cNvSpPr/>
          <p:nvPr/>
        </p:nvSpPr>
        <p:spPr>
          <a:xfrm>
            <a:off x="2752203" y="5297478"/>
            <a:ext cx="1422583" cy="7927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 err="1"/>
              <a:t>Order_id</a:t>
            </a:r>
            <a:endParaRPr lang="en-IN" sz="1400" b="1" u="sng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DD936CE-9B1E-4774-9C9A-D96AD7776807}"/>
              </a:ext>
            </a:extLst>
          </p:cNvPr>
          <p:cNvSpPr/>
          <p:nvPr/>
        </p:nvSpPr>
        <p:spPr>
          <a:xfrm>
            <a:off x="1352249" y="5926533"/>
            <a:ext cx="1866819" cy="7927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Manager_id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D1EF7F5-CBA4-4705-8CCF-146B443BA508}"/>
              </a:ext>
            </a:extLst>
          </p:cNvPr>
          <p:cNvSpPr/>
          <p:nvPr/>
        </p:nvSpPr>
        <p:spPr>
          <a:xfrm>
            <a:off x="104515" y="5135443"/>
            <a:ext cx="1753441" cy="8321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/>
              <a:t>Book_name</a:t>
            </a:r>
            <a:endParaRPr lang="en-IN" sz="1400" b="1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22F43C-5E46-48A0-9778-513C289A46DC}"/>
              </a:ext>
            </a:extLst>
          </p:cNvPr>
          <p:cNvSpPr/>
          <p:nvPr/>
        </p:nvSpPr>
        <p:spPr>
          <a:xfrm>
            <a:off x="90061" y="4129707"/>
            <a:ext cx="1753441" cy="79275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/>
              <a:t>Order_date</a:t>
            </a:r>
            <a:endParaRPr lang="en-IN" sz="1400" b="1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5AF2044-B98D-4AAB-A5A7-5CB87C2346F6}"/>
              </a:ext>
            </a:extLst>
          </p:cNvPr>
          <p:cNvSpPr/>
          <p:nvPr/>
        </p:nvSpPr>
        <p:spPr>
          <a:xfrm>
            <a:off x="90061" y="3132504"/>
            <a:ext cx="1928821" cy="7927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Customer_id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00AD087-FC43-4D93-BC4D-24B639B7202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913476" y="590111"/>
            <a:ext cx="946662" cy="2647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7DABC8-A9B4-457C-BE87-EB554B756A4C}"/>
              </a:ext>
            </a:extLst>
          </p:cNvPr>
          <p:cNvCxnSpPr>
            <a:cxnSpLocks/>
            <a:stCxn id="8" idx="1"/>
            <a:endCxn id="127" idx="7"/>
          </p:cNvCxnSpPr>
          <p:nvPr/>
        </p:nvCxnSpPr>
        <p:spPr>
          <a:xfrm flipH="1">
            <a:off x="2049769" y="590111"/>
            <a:ext cx="441396" cy="58168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69F6515-9DDD-499E-A84B-ACD7D525BFDE}"/>
              </a:ext>
            </a:extLst>
          </p:cNvPr>
          <p:cNvCxnSpPr>
            <a:cxnSpLocks/>
            <a:stCxn id="8" idx="2"/>
            <a:endCxn id="128" idx="0"/>
          </p:cNvCxnSpPr>
          <p:nvPr/>
        </p:nvCxnSpPr>
        <p:spPr>
          <a:xfrm>
            <a:off x="3202321" y="966349"/>
            <a:ext cx="32368" cy="1029181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835E4CA-4A75-44DE-BD98-2E693CEECDC1}"/>
              </a:ext>
            </a:extLst>
          </p:cNvPr>
          <p:cNvCxnSpPr>
            <a:cxnSpLocks/>
            <a:stCxn id="139" idx="0"/>
            <a:endCxn id="130" idx="2"/>
          </p:cNvCxnSpPr>
          <p:nvPr/>
        </p:nvCxnSpPr>
        <p:spPr>
          <a:xfrm flipH="1" flipV="1">
            <a:off x="3194098" y="4464422"/>
            <a:ext cx="269397" cy="83305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B267A89-F368-4927-96FC-A461CF180B5F}"/>
              </a:ext>
            </a:extLst>
          </p:cNvPr>
          <p:cNvCxnSpPr>
            <a:cxnSpLocks/>
            <a:stCxn id="130" idx="2"/>
            <a:endCxn id="140" idx="0"/>
          </p:cNvCxnSpPr>
          <p:nvPr/>
        </p:nvCxnSpPr>
        <p:spPr>
          <a:xfrm flipH="1">
            <a:off x="2285659" y="4464422"/>
            <a:ext cx="908439" cy="1462111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7A4B594-1F52-4F5B-8974-B5630362F1B8}"/>
              </a:ext>
            </a:extLst>
          </p:cNvPr>
          <p:cNvCxnSpPr>
            <a:cxnSpLocks/>
            <a:stCxn id="130" idx="2"/>
            <a:endCxn id="141" idx="6"/>
          </p:cNvCxnSpPr>
          <p:nvPr/>
        </p:nvCxnSpPr>
        <p:spPr>
          <a:xfrm flipH="1">
            <a:off x="1857956" y="4464422"/>
            <a:ext cx="1336142" cy="1087091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589DBC6-DEF1-41AC-A4E9-CB1506397718}"/>
              </a:ext>
            </a:extLst>
          </p:cNvPr>
          <p:cNvCxnSpPr>
            <a:cxnSpLocks/>
            <a:stCxn id="130" idx="1"/>
            <a:endCxn id="142" idx="6"/>
          </p:cNvCxnSpPr>
          <p:nvPr/>
        </p:nvCxnSpPr>
        <p:spPr>
          <a:xfrm flipH="1">
            <a:off x="1843502" y="4080871"/>
            <a:ext cx="639304" cy="445212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C5BD6E8-B350-4EAA-8D8C-D39DF1C0F4C9}"/>
              </a:ext>
            </a:extLst>
          </p:cNvPr>
          <p:cNvCxnSpPr>
            <a:cxnSpLocks/>
            <a:stCxn id="143" idx="5"/>
            <a:endCxn id="130" idx="1"/>
          </p:cNvCxnSpPr>
          <p:nvPr/>
        </p:nvCxnSpPr>
        <p:spPr>
          <a:xfrm>
            <a:off x="1736413" y="3809158"/>
            <a:ext cx="746393" cy="271713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4B87D34-D68E-4E74-8B92-37E8709E8E69}"/>
              </a:ext>
            </a:extLst>
          </p:cNvPr>
          <p:cNvCxnSpPr>
            <a:cxnSpLocks/>
            <a:stCxn id="128" idx="2"/>
            <a:endCxn id="130" idx="0"/>
          </p:cNvCxnSpPr>
          <p:nvPr/>
        </p:nvCxnSpPr>
        <p:spPr>
          <a:xfrm flipH="1">
            <a:off x="3194098" y="2689921"/>
            <a:ext cx="40591" cy="1007399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E8AA65D-738C-49E8-A530-76B0F7583BEE}"/>
              </a:ext>
            </a:extLst>
          </p:cNvPr>
          <p:cNvCxnSpPr>
            <a:cxnSpLocks/>
            <a:stCxn id="137" idx="6"/>
            <a:endCxn id="131" idx="1"/>
          </p:cNvCxnSpPr>
          <p:nvPr/>
        </p:nvCxnSpPr>
        <p:spPr>
          <a:xfrm flipV="1">
            <a:off x="6311972" y="3199528"/>
            <a:ext cx="1609572" cy="541242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4A09D13-0753-4971-8CC2-BF96F5A9FF04}"/>
              </a:ext>
            </a:extLst>
          </p:cNvPr>
          <p:cNvCxnSpPr>
            <a:cxnSpLocks/>
            <a:stCxn id="131" idx="1"/>
            <a:endCxn id="136" idx="0"/>
          </p:cNvCxnSpPr>
          <p:nvPr/>
        </p:nvCxnSpPr>
        <p:spPr>
          <a:xfrm flipH="1">
            <a:off x="6434674" y="3199528"/>
            <a:ext cx="1486870" cy="86671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E92F9EB-410B-4F1D-8342-D8F9A4FF151A}"/>
              </a:ext>
            </a:extLst>
          </p:cNvPr>
          <p:cNvCxnSpPr>
            <a:cxnSpLocks/>
            <a:stCxn id="138" idx="6"/>
            <a:endCxn id="131" idx="1"/>
          </p:cNvCxnSpPr>
          <p:nvPr/>
        </p:nvCxnSpPr>
        <p:spPr>
          <a:xfrm>
            <a:off x="6319464" y="2856359"/>
            <a:ext cx="1602080" cy="343169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7BAC41B-D9C5-4885-A34B-265203EF09C8}"/>
              </a:ext>
            </a:extLst>
          </p:cNvPr>
          <p:cNvCxnSpPr>
            <a:cxnSpLocks/>
            <a:stCxn id="124" idx="3"/>
            <a:endCxn id="133" idx="1"/>
          </p:cNvCxnSpPr>
          <p:nvPr/>
        </p:nvCxnSpPr>
        <p:spPr>
          <a:xfrm>
            <a:off x="9491146" y="609789"/>
            <a:ext cx="473473" cy="60736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66C1860-3AE7-4D57-B12F-1B470B32DE20}"/>
              </a:ext>
            </a:extLst>
          </p:cNvPr>
          <p:cNvCxnSpPr>
            <a:cxnSpLocks/>
            <a:stCxn id="124" idx="3"/>
            <a:endCxn id="132" idx="2"/>
          </p:cNvCxnSpPr>
          <p:nvPr/>
        </p:nvCxnSpPr>
        <p:spPr>
          <a:xfrm flipV="1">
            <a:off x="9491146" y="569974"/>
            <a:ext cx="387427" cy="39815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018BF3C4-8091-4A6B-8863-80AA71888E72}"/>
              </a:ext>
            </a:extLst>
          </p:cNvPr>
          <p:cNvCxnSpPr>
            <a:cxnSpLocks/>
            <a:stCxn id="10" idx="3"/>
            <a:endCxn id="124" idx="1"/>
          </p:cNvCxnSpPr>
          <p:nvPr/>
        </p:nvCxnSpPr>
        <p:spPr>
          <a:xfrm flipV="1">
            <a:off x="7358503" y="609789"/>
            <a:ext cx="442578" cy="679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B983274-1945-4FE3-BC0A-26FDD51AC91C}"/>
              </a:ext>
            </a:extLst>
          </p:cNvPr>
          <p:cNvCxnSpPr>
            <a:cxnSpLocks/>
            <a:stCxn id="248" idx="2"/>
            <a:endCxn id="131" idx="0"/>
          </p:cNvCxnSpPr>
          <p:nvPr/>
        </p:nvCxnSpPr>
        <p:spPr>
          <a:xfrm>
            <a:off x="8646113" y="2479423"/>
            <a:ext cx="0" cy="34386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4572BCE-5B61-4381-8D91-1A014207B7B9}"/>
              </a:ext>
            </a:extLst>
          </p:cNvPr>
          <p:cNvCxnSpPr>
            <a:cxnSpLocks/>
            <a:stCxn id="131" idx="3"/>
            <a:endCxn id="135" idx="2"/>
          </p:cNvCxnSpPr>
          <p:nvPr/>
        </p:nvCxnSpPr>
        <p:spPr>
          <a:xfrm flipV="1">
            <a:off x="9370681" y="2825076"/>
            <a:ext cx="392089" cy="374452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0706941-BD5C-4457-9F2A-9C9AE633A232}"/>
              </a:ext>
            </a:extLst>
          </p:cNvPr>
          <p:cNvCxnSpPr>
            <a:cxnSpLocks/>
            <a:stCxn id="131" idx="3"/>
            <a:endCxn id="134" idx="2"/>
          </p:cNvCxnSpPr>
          <p:nvPr/>
        </p:nvCxnSpPr>
        <p:spPr>
          <a:xfrm>
            <a:off x="9370681" y="3199528"/>
            <a:ext cx="855842" cy="49179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Decision 247">
            <a:extLst>
              <a:ext uri="{FF2B5EF4-FFF2-40B4-BE49-F238E27FC236}">
                <a16:creationId xmlns:a16="http://schemas.microsoft.com/office/drawing/2014/main" id="{0F4BBFA7-0B32-465E-A063-377D3326B69F}"/>
              </a:ext>
            </a:extLst>
          </p:cNvPr>
          <p:cNvSpPr/>
          <p:nvPr/>
        </p:nvSpPr>
        <p:spPr>
          <a:xfrm>
            <a:off x="7676940" y="1726948"/>
            <a:ext cx="1938346" cy="752475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orders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2D52F8F-5FC6-468A-B712-ABB0AB218D4D}"/>
              </a:ext>
            </a:extLst>
          </p:cNvPr>
          <p:cNvCxnSpPr>
            <a:cxnSpLocks/>
            <a:stCxn id="274" idx="1"/>
            <a:endCxn id="277" idx="6"/>
          </p:cNvCxnSpPr>
          <p:nvPr/>
        </p:nvCxnSpPr>
        <p:spPr>
          <a:xfrm flipH="1">
            <a:off x="6903899" y="6208340"/>
            <a:ext cx="1067384" cy="3297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2FFE6BEF-D349-4370-AA0D-E08A26932A9E}"/>
              </a:ext>
            </a:extLst>
          </p:cNvPr>
          <p:cNvCxnSpPr>
            <a:cxnSpLocks/>
            <a:stCxn id="274" idx="3"/>
            <a:endCxn id="278" idx="0"/>
          </p:cNvCxnSpPr>
          <p:nvPr/>
        </p:nvCxnSpPr>
        <p:spPr>
          <a:xfrm flipV="1">
            <a:off x="9306261" y="5269822"/>
            <a:ext cx="1420497" cy="938518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EE4EA0B-1DA1-4E82-94D9-79A0E96F3477}"/>
              </a:ext>
            </a:extLst>
          </p:cNvPr>
          <p:cNvCxnSpPr>
            <a:cxnSpLocks/>
            <a:stCxn id="131" idx="2"/>
            <a:endCxn id="268" idx="2"/>
          </p:cNvCxnSpPr>
          <p:nvPr/>
        </p:nvCxnSpPr>
        <p:spPr>
          <a:xfrm flipH="1">
            <a:off x="8639786" y="3575765"/>
            <a:ext cx="6327" cy="1492051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A412E09-9C8B-4956-9581-CDF9CE29422B}"/>
              </a:ext>
            </a:extLst>
          </p:cNvPr>
          <p:cNvCxnSpPr>
            <a:cxnSpLocks/>
            <a:stCxn id="124" idx="2"/>
            <a:endCxn id="248" idx="0"/>
          </p:cNvCxnSpPr>
          <p:nvPr/>
        </p:nvCxnSpPr>
        <p:spPr>
          <a:xfrm flipH="1">
            <a:off x="8646113" y="1042642"/>
            <a:ext cx="1" cy="68430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Flowchart: Decision 267">
            <a:extLst>
              <a:ext uri="{FF2B5EF4-FFF2-40B4-BE49-F238E27FC236}">
                <a16:creationId xmlns:a16="http://schemas.microsoft.com/office/drawing/2014/main" id="{5ACED6C2-27E1-4E93-AD99-EA63CFDF9C8E}"/>
              </a:ext>
            </a:extLst>
          </p:cNvPr>
          <p:cNvSpPr/>
          <p:nvPr/>
        </p:nvSpPr>
        <p:spPr>
          <a:xfrm>
            <a:off x="7458248" y="4152720"/>
            <a:ext cx="2363076" cy="915096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Depends on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BE8C623-99D6-4A33-8B3A-B796ED63A7C7}"/>
              </a:ext>
            </a:extLst>
          </p:cNvPr>
          <p:cNvSpPr/>
          <p:nvPr/>
        </p:nvSpPr>
        <p:spPr>
          <a:xfrm>
            <a:off x="7971283" y="5859956"/>
            <a:ext cx="1334978" cy="696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Category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5D8F058E-40A9-4082-819E-A07EF4747BB8}"/>
              </a:ext>
            </a:extLst>
          </p:cNvPr>
          <p:cNvSpPr/>
          <p:nvPr/>
        </p:nvSpPr>
        <p:spPr>
          <a:xfrm>
            <a:off x="10066873" y="6047173"/>
            <a:ext cx="1820680" cy="7253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Description 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61D90329-25A4-4F31-90C1-AF23E0E71407}"/>
              </a:ext>
            </a:extLst>
          </p:cNvPr>
          <p:cNvSpPr/>
          <p:nvPr/>
        </p:nvSpPr>
        <p:spPr>
          <a:xfrm>
            <a:off x="5688978" y="5906664"/>
            <a:ext cx="1214921" cy="6692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/>
              <a:t>Code</a:t>
            </a:r>
            <a:r>
              <a:rPr lang="en-IN" sz="1400" b="1" dirty="0"/>
              <a:t> 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D61D6F1-FA8C-4AEB-82AA-75F91AC0962A}"/>
              </a:ext>
            </a:extLst>
          </p:cNvPr>
          <p:cNvSpPr/>
          <p:nvPr/>
        </p:nvSpPr>
        <p:spPr>
          <a:xfrm>
            <a:off x="9816418" y="5269822"/>
            <a:ext cx="1820680" cy="6967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/>
              <a:t>Total_parts</a:t>
            </a:r>
            <a:endParaRPr lang="en-IN" sz="1400" b="1" dirty="0"/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A39E021-070E-45E2-ACC1-34F6D2FB1D5C}"/>
              </a:ext>
            </a:extLst>
          </p:cNvPr>
          <p:cNvCxnSpPr>
            <a:cxnSpLocks/>
            <a:stCxn id="274" idx="3"/>
            <a:endCxn id="276" idx="2"/>
          </p:cNvCxnSpPr>
          <p:nvPr/>
        </p:nvCxnSpPr>
        <p:spPr>
          <a:xfrm>
            <a:off x="9306261" y="6208340"/>
            <a:ext cx="760612" cy="20150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6DCD35A-D657-41E1-9246-3AD15B3946BD}"/>
              </a:ext>
            </a:extLst>
          </p:cNvPr>
          <p:cNvCxnSpPr>
            <a:cxnSpLocks/>
            <a:stCxn id="268" idx="2"/>
            <a:endCxn id="274" idx="0"/>
          </p:cNvCxnSpPr>
          <p:nvPr/>
        </p:nvCxnSpPr>
        <p:spPr>
          <a:xfrm flipH="1">
            <a:off x="8638772" y="5067816"/>
            <a:ext cx="1014" cy="79214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BDDA035A-C04A-4751-808A-8157D5A0ABBF}"/>
              </a:ext>
            </a:extLst>
          </p:cNvPr>
          <p:cNvSpPr txBox="1"/>
          <p:nvPr/>
        </p:nvSpPr>
        <p:spPr>
          <a:xfrm>
            <a:off x="3251585" y="946912"/>
            <a:ext cx="39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248AA0A8-6E3A-4FE8-8C84-81C938BF6FD8}"/>
              </a:ext>
            </a:extLst>
          </p:cNvPr>
          <p:cNvSpPr txBox="1"/>
          <p:nvPr/>
        </p:nvSpPr>
        <p:spPr>
          <a:xfrm>
            <a:off x="3217531" y="3365850"/>
            <a:ext cx="39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N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BB4097AB-898C-45E6-80BA-1DBCC630ACAC}"/>
              </a:ext>
            </a:extLst>
          </p:cNvPr>
          <p:cNvSpPr txBox="1"/>
          <p:nvPr/>
        </p:nvSpPr>
        <p:spPr>
          <a:xfrm>
            <a:off x="8698498" y="3603349"/>
            <a:ext cx="39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N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2F6D4FFE-5D1B-41E2-97C6-D4306EC5A3B5}"/>
              </a:ext>
            </a:extLst>
          </p:cNvPr>
          <p:cNvSpPr txBox="1"/>
          <p:nvPr/>
        </p:nvSpPr>
        <p:spPr>
          <a:xfrm>
            <a:off x="8246472" y="2523064"/>
            <a:ext cx="39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N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7343F7F0-0F49-4DA4-AAF9-8FFF444E3B78}"/>
              </a:ext>
            </a:extLst>
          </p:cNvPr>
          <p:cNvSpPr txBox="1"/>
          <p:nvPr/>
        </p:nvSpPr>
        <p:spPr>
          <a:xfrm>
            <a:off x="8690469" y="5545579"/>
            <a:ext cx="39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46432D65-C9C1-4ECC-90B3-94C72790CDA4}"/>
              </a:ext>
            </a:extLst>
          </p:cNvPr>
          <p:cNvSpPr txBox="1"/>
          <p:nvPr/>
        </p:nvSpPr>
        <p:spPr>
          <a:xfrm>
            <a:off x="8305184" y="998044"/>
            <a:ext cx="39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2387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B0909">
                <a:lumMod val="88000"/>
              </a:srgbClr>
            </a:gs>
            <a:gs pos="89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79AE19-F2F3-4876-9431-515C7F2F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105" y="37650"/>
            <a:ext cx="10353761" cy="1326321"/>
          </a:xfrm>
        </p:spPr>
        <p:txBody>
          <a:bodyPr/>
          <a:lstStyle/>
          <a:p>
            <a:r>
              <a:rPr lang="en-IN" dirty="0"/>
              <a:t>Entity relationship modelling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10C7D9A-2692-4ECC-AC62-10EE7AEEE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97445"/>
              </p:ext>
            </p:extLst>
          </p:nvPr>
        </p:nvGraphicFramePr>
        <p:xfrm>
          <a:off x="7590907" y="1278749"/>
          <a:ext cx="4133850" cy="1005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824046735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1159120148"/>
                    </a:ext>
                  </a:extLst>
                </a:gridCol>
              </a:tblGrid>
              <a:tr h="50292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0656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Customer_name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Customer_id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82625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96FE4D5C-7965-43E6-8E46-BB77D89CF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00623"/>
              </p:ext>
            </p:extLst>
          </p:nvPr>
        </p:nvGraphicFramePr>
        <p:xfrm>
          <a:off x="1485382" y="1278749"/>
          <a:ext cx="4610618" cy="1005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5309">
                  <a:extLst>
                    <a:ext uri="{9D8B030D-6E8A-4147-A177-3AD203B41FA5}">
                      <a16:colId xmlns:a16="http://schemas.microsoft.com/office/drawing/2014/main" val="2824046735"/>
                    </a:ext>
                  </a:extLst>
                </a:gridCol>
                <a:gridCol w="2305309">
                  <a:extLst>
                    <a:ext uri="{9D8B030D-6E8A-4147-A177-3AD203B41FA5}">
                      <a16:colId xmlns:a16="http://schemas.microsoft.com/office/drawing/2014/main" val="1159120148"/>
                    </a:ext>
                  </a:extLst>
                </a:gridCol>
              </a:tblGrid>
              <a:tr h="50292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Manager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0656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Manager_name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Manager_id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82625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D1AF12B5-9EAE-40FF-BF9D-C9F5D0D86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68729"/>
              </p:ext>
            </p:extLst>
          </p:nvPr>
        </p:nvGraphicFramePr>
        <p:xfrm>
          <a:off x="4059906" y="4064696"/>
          <a:ext cx="4610619" cy="1005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36873">
                  <a:extLst>
                    <a:ext uri="{9D8B030D-6E8A-4147-A177-3AD203B41FA5}">
                      <a16:colId xmlns:a16="http://schemas.microsoft.com/office/drawing/2014/main" val="2824046735"/>
                    </a:ext>
                  </a:extLst>
                </a:gridCol>
                <a:gridCol w="1536873">
                  <a:extLst>
                    <a:ext uri="{9D8B030D-6E8A-4147-A177-3AD203B41FA5}">
                      <a16:colId xmlns:a16="http://schemas.microsoft.com/office/drawing/2014/main" val="2807024679"/>
                    </a:ext>
                  </a:extLst>
                </a:gridCol>
                <a:gridCol w="1536873">
                  <a:extLst>
                    <a:ext uri="{9D8B030D-6E8A-4147-A177-3AD203B41FA5}">
                      <a16:colId xmlns:a16="http://schemas.microsoft.com/office/drawing/2014/main" val="74037431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0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Total_parts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82625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6EEE7C89-3118-490E-A427-B0CBC483C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25328"/>
              </p:ext>
            </p:extLst>
          </p:nvPr>
        </p:nvGraphicFramePr>
        <p:xfrm>
          <a:off x="1894957" y="5524322"/>
          <a:ext cx="9067800" cy="1005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82404673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04553955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52323487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59231002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91858482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Comics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0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Book_name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Book_id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Main_character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82625"/>
                  </a:ext>
                </a:extLst>
              </a:tr>
            </a:tbl>
          </a:graphicData>
        </a:graphic>
      </p:graphicFrame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70A031A7-11A6-47C6-B4DC-58D0C37F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31295"/>
              </p:ext>
            </p:extLst>
          </p:nvPr>
        </p:nvGraphicFramePr>
        <p:xfrm>
          <a:off x="1894957" y="2605070"/>
          <a:ext cx="9067800" cy="1005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82404673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04553955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52323487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59231002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91858482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0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Customer_id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Book_name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Manager_id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8262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A0EB458-4EFF-4CDA-B1F9-2342077B72A7}"/>
              </a:ext>
            </a:extLst>
          </p:cNvPr>
          <p:cNvSpPr txBox="1"/>
          <p:nvPr/>
        </p:nvSpPr>
        <p:spPr>
          <a:xfrm>
            <a:off x="647700" y="176941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87270-6A86-4182-A6FC-90021E379FB9}"/>
              </a:ext>
            </a:extLst>
          </p:cNvPr>
          <p:cNvSpPr txBox="1"/>
          <p:nvPr/>
        </p:nvSpPr>
        <p:spPr>
          <a:xfrm>
            <a:off x="3426411" y="466734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08BB6-E93C-4529-84A3-9A59091D51B7}"/>
              </a:ext>
            </a:extLst>
          </p:cNvPr>
          <p:cNvSpPr txBox="1"/>
          <p:nvPr/>
        </p:nvSpPr>
        <p:spPr>
          <a:xfrm>
            <a:off x="647700" y="312713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BB79F-EB4F-4218-BA3E-A96E80D9FFBC}"/>
              </a:ext>
            </a:extLst>
          </p:cNvPr>
          <p:cNvSpPr txBox="1"/>
          <p:nvPr/>
        </p:nvSpPr>
        <p:spPr>
          <a:xfrm>
            <a:off x="6752707" y="173112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34CE52-B842-41D0-9654-1955A811F169}"/>
              </a:ext>
            </a:extLst>
          </p:cNvPr>
          <p:cNvSpPr txBox="1"/>
          <p:nvPr/>
        </p:nvSpPr>
        <p:spPr>
          <a:xfrm>
            <a:off x="647700" y="5842576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252539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239</TotalTime>
  <Words>472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COMIC STORE  DATA BASE MANAGEMENT SYSTEM </vt:lpstr>
      <vt:lpstr>What are comic book stores?</vt:lpstr>
      <vt:lpstr>Management of comics at the store</vt:lpstr>
      <vt:lpstr>Drawback of the existing system</vt:lpstr>
      <vt:lpstr>Scope of the bat computer</vt:lpstr>
      <vt:lpstr>What inputs does bat computer like?</vt:lpstr>
      <vt:lpstr>PowerPoint Presentation</vt:lpstr>
      <vt:lpstr>Entity relationship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Akul Arora</dc:creator>
  <cp:lastModifiedBy>Muskan</cp:lastModifiedBy>
  <cp:revision>28</cp:revision>
  <dcterms:created xsi:type="dcterms:W3CDTF">2019-09-14T17:45:14Z</dcterms:created>
  <dcterms:modified xsi:type="dcterms:W3CDTF">2020-07-19T11:55:04Z</dcterms:modified>
</cp:coreProperties>
</file>