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7" r:id="rId2"/>
    <p:sldId id="431" r:id="rId3"/>
    <p:sldId id="426" r:id="rId4"/>
    <p:sldId id="429" r:id="rId5"/>
    <p:sldId id="430" r:id="rId6"/>
    <p:sldId id="432" r:id="rId7"/>
    <p:sldId id="433" r:id="rId8"/>
    <p:sldId id="439" r:id="rId9"/>
    <p:sldId id="444" r:id="rId10"/>
    <p:sldId id="442" r:id="rId11"/>
    <p:sldId id="443" r:id="rId12"/>
    <p:sldId id="435" r:id="rId13"/>
    <p:sldId id="434" r:id="rId14"/>
    <p:sldId id="436" r:id="rId15"/>
    <p:sldId id="437" r:id="rId16"/>
    <p:sldId id="438" r:id="rId17"/>
    <p:sldId id="42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0C7"/>
    <a:srgbClr val="B5D7AD"/>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83" autoAdjust="0"/>
  </p:normalViewPr>
  <p:slideViewPr>
    <p:cSldViewPr snapToGrid="0">
      <p:cViewPr varScale="1">
        <p:scale>
          <a:sx n="63" d="100"/>
          <a:sy n="63" d="100"/>
        </p:scale>
        <p:origin x="13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06/03/2024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A5A7CF-3376-47CC-BF00-795D8310999B}" type="slidenum">
              <a:rPr lang="en-GB" smtClean="0"/>
              <a:t>3</a:t>
            </a:fld>
            <a:endParaRPr lang="en-GB"/>
          </a:p>
        </p:txBody>
      </p:sp>
    </p:spTree>
    <p:extLst>
      <p:ext uri="{BB962C8B-B14F-4D97-AF65-F5344CB8AC3E}">
        <p14:creationId xmlns:p14="http://schemas.microsoft.com/office/powerpoint/2010/main" val="125377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id="{5F2893AC-8052-AEDA-E534-88B55246804E}"/>
              </a:ext>
            </a:extLst>
          </p:cNvPr>
          <p:cNvPicPr>
            <a:picLocks noChangeAspect="1"/>
          </p:cNvPicPr>
          <p:nvPr/>
        </p:nvPicPr>
        <p:blipFill>
          <a:blip r:embed="rId2"/>
          <a:stretch>
            <a:fillRect/>
          </a:stretch>
        </p:blipFill>
        <p:spPr>
          <a:xfrm>
            <a:off x="23810" y="-382772"/>
            <a:ext cx="9119616" cy="7240345"/>
          </a:xfrm>
          <a:prstGeom prst="rect">
            <a:avLst/>
          </a:prstGeom>
        </p:spPr>
      </p:pic>
      <p:sp>
        <p:nvSpPr>
          <p:cNvPr id="3" name="Rectangle 2"/>
          <p:cNvSpPr/>
          <p:nvPr/>
        </p:nvSpPr>
        <p:spPr>
          <a:xfrm>
            <a:off x="6146800" y="5709920"/>
            <a:ext cx="2885440" cy="4368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smtClean="0">
                <a:solidFill>
                  <a:schemeClr val="bg1"/>
                </a:solidFill>
                <a:latin typeface="Aparajita" panose="02020603050405020304" pitchFamily="18" charset="0"/>
                <a:cs typeface="Aparajita" panose="02020603050405020304" pitchFamily="18" charset="0"/>
              </a:rPr>
              <a:t>By : </a:t>
            </a:r>
            <a:r>
              <a:rPr lang="en-IN" sz="2600" dirty="0" err="1" smtClean="0">
                <a:solidFill>
                  <a:schemeClr val="bg1"/>
                </a:solidFill>
                <a:latin typeface="Aparajita" panose="02020603050405020304" pitchFamily="18" charset="0"/>
                <a:cs typeface="Aparajita" panose="02020603050405020304" pitchFamily="18" charset="0"/>
              </a:rPr>
              <a:t>Muskan</a:t>
            </a:r>
            <a:r>
              <a:rPr lang="en-IN" sz="2600" dirty="0" smtClean="0">
                <a:solidFill>
                  <a:schemeClr val="bg1"/>
                </a:solidFill>
                <a:latin typeface="Aparajita" panose="02020603050405020304" pitchFamily="18" charset="0"/>
                <a:cs typeface="Aparajita" panose="02020603050405020304" pitchFamily="18" charset="0"/>
              </a:rPr>
              <a:t> </a:t>
            </a:r>
            <a:r>
              <a:rPr lang="en-IN" sz="2600" dirty="0" err="1" smtClean="0">
                <a:solidFill>
                  <a:schemeClr val="bg1"/>
                </a:solidFill>
                <a:latin typeface="Aparajita" panose="02020603050405020304" pitchFamily="18" charset="0"/>
                <a:cs typeface="Aparajita" panose="02020603050405020304" pitchFamily="18" charset="0"/>
              </a:rPr>
              <a:t>Singhal</a:t>
            </a:r>
            <a:endParaRPr lang="en-IN" sz="2600" dirty="0">
              <a:solidFill>
                <a:schemeClr val="bg1"/>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276448"/>
            <a:ext cx="8644269" cy="1233375"/>
          </a:xfrm>
          <a:solidFill>
            <a:srgbClr val="B4D0C7"/>
          </a:solidFill>
        </p:spPr>
        <p:txBody>
          <a:bodyPr>
            <a:normAutofit/>
          </a:bodyPr>
          <a:lstStyle/>
          <a:p>
            <a:pPr algn="ctr"/>
            <a:r>
              <a:rPr lang="en-IN" b="1" dirty="0" smtClean="0">
                <a:latin typeface="+mn-lt"/>
              </a:rPr>
              <a:t>Findings from Power BI Dashboard</a:t>
            </a:r>
            <a:endParaRPr lang="en-IN" b="1" dirty="0">
              <a:latin typeface="+mn-lt"/>
            </a:endParaRPr>
          </a:p>
        </p:txBody>
      </p:sp>
      <p:sp>
        <p:nvSpPr>
          <p:cNvPr id="3" name="Content Placeholder 2"/>
          <p:cNvSpPr>
            <a:spLocks noGrp="1"/>
          </p:cNvSpPr>
          <p:nvPr>
            <p:ph idx="1"/>
          </p:nvPr>
        </p:nvSpPr>
        <p:spPr>
          <a:xfrm>
            <a:off x="628650" y="1825625"/>
            <a:ext cx="7886700" cy="4819724"/>
          </a:xfrm>
        </p:spPr>
        <p:txBody>
          <a:bodyPr>
            <a:normAutofit lnSpcReduction="10000"/>
          </a:bodyPr>
          <a:lstStyle/>
          <a:p>
            <a:r>
              <a:rPr lang="en-IN" sz="2000" dirty="0" smtClean="0">
                <a:latin typeface="Aparajita" panose="02020603050405020304" pitchFamily="18" charset="0"/>
                <a:cs typeface="Aparajita" panose="02020603050405020304" pitchFamily="18" charset="0"/>
              </a:rPr>
              <a:t>I performed a few DAX measures to calculate the Total number of Customers, Churn Rate, etc.</a:t>
            </a:r>
          </a:p>
          <a:p>
            <a:r>
              <a:rPr lang="en-IN" sz="2000" dirty="0" smtClean="0">
                <a:latin typeface="Aparajita" panose="02020603050405020304" pitchFamily="18" charset="0"/>
                <a:cs typeface="Aparajita" panose="02020603050405020304" pitchFamily="18" charset="0"/>
              </a:rPr>
              <a:t>Finally, I have built the report taking into account key factors like account balance, age group, activity status, gender, credit score, etc., and their effects on churn rate. This helped me gain insights into where the bank could make necessary improvements.</a:t>
            </a:r>
          </a:p>
          <a:p>
            <a:r>
              <a:rPr lang="en-IN" sz="2000" dirty="0" smtClean="0">
                <a:latin typeface="Aparajita" panose="02020603050405020304" pitchFamily="18" charset="0"/>
                <a:cs typeface="Aparajita" panose="02020603050405020304" pitchFamily="18" charset="0"/>
              </a:rPr>
              <a:t>The churn rate is very high at 56.2% for middle-aged customers between 51-60 years old.</a:t>
            </a:r>
          </a:p>
          <a:p>
            <a:r>
              <a:rPr lang="en-US" sz="2000" dirty="0">
                <a:latin typeface="Aparajita" panose="02020603050405020304" pitchFamily="18" charset="0"/>
                <a:cs typeface="Aparajita" panose="02020603050405020304" pitchFamily="18" charset="0"/>
              </a:rPr>
              <a:t>In terms of those with credit card </a:t>
            </a:r>
            <a:r>
              <a:rPr lang="en-US" sz="2000" dirty="0" smtClean="0">
                <a:latin typeface="Aparajita" panose="02020603050405020304" pitchFamily="18" charset="0"/>
                <a:cs typeface="Aparajita" panose="02020603050405020304" pitchFamily="18" charset="0"/>
              </a:rPr>
              <a:t>facilities, </a:t>
            </a:r>
            <a:r>
              <a:rPr lang="en-US" sz="2000" dirty="0">
                <a:latin typeface="Aparajita" panose="02020603050405020304" pitchFamily="18" charset="0"/>
                <a:cs typeface="Aparajita" panose="02020603050405020304" pitchFamily="18" charset="0"/>
              </a:rPr>
              <a:t>the churn rate is highest amongst </a:t>
            </a:r>
            <a:r>
              <a:rPr lang="en-US" sz="2000" dirty="0" smtClean="0">
                <a:latin typeface="Aparajita" panose="02020603050405020304" pitchFamily="18" charset="0"/>
                <a:cs typeface="Aparajita" panose="02020603050405020304" pitchFamily="18" charset="0"/>
              </a:rPr>
              <a:t>the lowest </a:t>
            </a:r>
            <a:r>
              <a:rPr lang="en-US" sz="2000" dirty="0">
                <a:latin typeface="Aparajita" panose="02020603050405020304" pitchFamily="18" charset="0"/>
                <a:cs typeface="Aparajita" panose="02020603050405020304" pitchFamily="18" charset="0"/>
              </a:rPr>
              <a:t>credit score group of &gt;</a:t>
            </a:r>
            <a:r>
              <a:rPr lang="en-US" sz="2000" dirty="0" smtClean="0">
                <a:latin typeface="Aparajita" panose="02020603050405020304" pitchFamily="18" charset="0"/>
                <a:cs typeface="Aparajita" panose="02020603050405020304" pitchFamily="18" charset="0"/>
              </a:rPr>
              <a:t>400.</a:t>
            </a:r>
          </a:p>
          <a:p>
            <a:r>
              <a:rPr lang="en-US" sz="2000" dirty="0">
                <a:latin typeface="Aparajita" panose="02020603050405020304" pitchFamily="18" charset="0"/>
                <a:cs typeface="Aparajita" panose="02020603050405020304" pitchFamily="18" charset="0"/>
              </a:rPr>
              <a:t>Surprisingly, the customers whose account </a:t>
            </a:r>
            <a:r>
              <a:rPr lang="en-US" sz="2000" dirty="0" smtClean="0">
                <a:latin typeface="Aparajita" panose="02020603050405020304" pitchFamily="18" charset="0"/>
                <a:cs typeface="Aparajita" panose="02020603050405020304" pitchFamily="18" charset="0"/>
              </a:rPr>
              <a:t>balances </a:t>
            </a:r>
            <a:r>
              <a:rPr lang="en-US" sz="2000" dirty="0">
                <a:latin typeface="Aparajita" panose="02020603050405020304" pitchFamily="18" charset="0"/>
                <a:cs typeface="Aparajita" panose="02020603050405020304" pitchFamily="18" charset="0"/>
              </a:rPr>
              <a:t>are &lt;=200k are the most churned in terms of account balance</a:t>
            </a:r>
            <a:r>
              <a:rPr lang="en-US" sz="2000" dirty="0" smtClean="0">
                <a:latin typeface="Aparajita" panose="02020603050405020304" pitchFamily="18" charset="0"/>
                <a:cs typeface="Aparajita" panose="02020603050405020304" pitchFamily="18" charset="0"/>
              </a:rPr>
              <a:t>. </a:t>
            </a:r>
          </a:p>
          <a:p>
            <a:r>
              <a:rPr lang="en-IN" sz="2000" dirty="0" smtClean="0">
                <a:latin typeface="Aparajita" panose="02020603050405020304" pitchFamily="18" charset="0"/>
                <a:cs typeface="Aparajita" panose="02020603050405020304" pitchFamily="18" charset="0"/>
              </a:rPr>
              <a:t>The overall churn rate for male population is 16.5 whereas the </a:t>
            </a:r>
            <a:r>
              <a:rPr lang="en-IN" sz="2000" dirty="0">
                <a:latin typeface="Aparajita" panose="02020603050405020304" pitchFamily="18" charset="0"/>
                <a:cs typeface="Aparajita" panose="02020603050405020304" pitchFamily="18" charset="0"/>
              </a:rPr>
              <a:t>overall churn rate for </a:t>
            </a:r>
            <a:r>
              <a:rPr lang="en-IN" sz="2000" dirty="0" smtClean="0">
                <a:latin typeface="Aparajita" panose="02020603050405020304" pitchFamily="18" charset="0"/>
                <a:cs typeface="Aparajita" panose="02020603050405020304" pitchFamily="18" charset="0"/>
              </a:rPr>
              <a:t>the female </a:t>
            </a:r>
            <a:r>
              <a:rPr lang="en-IN" sz="2000" dirty="0">
                <a:latin typeface="Aparajita" panose="02020603050405020304" pitchFamily="18" charset="0"/>
                <a:cs typeface="Aparajita" panose="02020603050405020304" pitchFamily="18" charset="0"/>
              </a:rPr>
              <a:t>population</a:t>
            </a:r>
            <a:r>
              <a:rPr lang="en-IN" sz="2000" dirty="0" smtClean="0">
                <a:latin typeface="Aparajita" panose="02020603050405020304" pitchFamily="18" charset="0"/>
                <a:cs typeface="Aparajita" panose="02020603050405020304" pitchFamily="18" charset="0"/>
              </a:rPr>
              <a:t> is 25.1%. </a:t>
            </a:r>
          </a:p>
          <a:p>
            <a:r>
              <a:rPr lang="en-US" sz="2000" dirty="0">
                <a:latin typeface="Aparajita" panose="02020603050405020304" pitchFamily="18" charset="0"/>
                <a:cs typeface="Aparajita" panose="02020603050405020304" pitchFamily="18" charset="0"/>
              </a:rPr>
              <a:t>For the products, </a:t>
            </a:r>
            <a:r>
              <a:rPr lang="en-US" sz="2000" dirty="0" smtClean="0">
                <a:latin typeface="Aparajita" panose="02020603050405020304" pitchFamily="18" charset="0"/>
                <a:cs typeface="Aparajita" panose="02020603050405020304" pitchFamily="18" charset="0"/>
              </a:rPr>
              <a:t>the churn </a:t>
            </a:r>
            <a:r>
              <a:rPr lang="en-US" sz="2000" dirty="0">
                <a:latin typeface="Aparajita" panose="02020603050405020304" pitchFamily="18" charset="0"/>
                <a:cs typeface="Aparajita" panose="02020603050405020304" pitchFamily="18" charset="0"/>
              </a:rPr>
              <a:t>rate is high @ 27.7% amongst customers in the Prod 1 group. The age account and credit score factors are </a:t>
            </a:r>
            <a:r>
              <a:rPr lang="en-US" sz="2000" dirty="0" smtClean="0">
                <a:latin typeface="Aparajita" panose="02020603050405020304" pitchFamily="18" charset="0"/>
                <a:cs typeface="Aparajita" panose="02020603050405020304" pitchFamily="18" charset="0"/>
              </a:rPr>
              <a:t>the same </a:t>
            </a:r>
            <a:r>
              <a:rPr lang="en-US" sz="2000" dirty="0">
                <a:latin typeface="Aparajita" panose="02020603050405020304" pitchFamily="18" charset="0"/>
                <a:cs typeface="Aparajita" panose="02020603050405020304" pitchFamily="18" charset="0"/>
              </a:rPr>
              <a:t>here. Similar situation for prod 2 =, however in prod 2, the churn rate is at all </a:t>
            </a:r>
            <a:r>
              <a:rPr lang="en-US" sz="2000" dirty="0" smtClean="0">
                <a:latin typeface="Aparajita" panose="02020603050405020304" pitchFamily="18" charset="0"/>
                <a:cs typeface="Aparajita" panose="02020603050405020304" pitchFamily="18" charset="0"/>
              </a:rPr>
              <a:t>times </a:t>
            </a:r>
            <a:r>
              <a:rPr lang="en-US" sz="2000" dirty="0">
                <a:latin typeface="Aparajita" panose="02020603050405020304" pitchFamily="18" charset="0"/>
                <a:cs typeface="Aparajita" panose="02020603050405020304" pitchFamily="18" charset="0"/>
              </a:rPr>
              <a:t>100% for customers between the 1k-1ok account </a:t>
            </a:r>
            <a:r>
              <a:rPr lang="en-US" sz="2000" dirty="0" smtClean="0">
                <a:latin typeface="Aparajita" panose="02020603050405020304" pitchFamily="18" charset="0"/>
                <a:cs typeface="Aparajita" panose="02020603050405020304" pitchFamily="18" charset="0"/>
              </a:rPr>
              <a:t>balance. </a:t>
            </a:r>
            <a:endParaRPr lang="en-IN" sz="2000" dirty="0" smtClean="0">
              <a:latin typeface="Aparajita" panose="02020603050405020304" pitchFamily="18" charset="0"/>
              <a:cs typeface="Aparajita" panose="02020603050405020304" pitchFamily="18" charset="0"/>
            </a:endParaRPr>
          </a:p>
          <a:p>
            <a:endParaRPr lang="en-IN" sz="2000" dirty="0" smtClean="0">
              <a:latin typeface="Aparajita" panose="02020603050405020304" pitchFamily="18" charset="0"/>
              <a:cs typeface="Aparajita" panose="02020603050405020304" pitchFamily="18" charset="0"/>
            </a:endParaRPr>
          </a:p>
          <a:p>
            <a:endParaRPr lang="en-IN" sz="2000" dirty="0" smtClean="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90681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276448"/>
            <a:ext cx="8644269" cy="1233375"/>
          </a:xfrm>
          <a:solidFill>
            <a:srgbClr val="B4D0C7"/>
          </a:solidFill>
        </p:spPr>
        <p:txBody>
          <a:bodyPr>
            <a:normAutofit/>
          </a:bodyPr>
          <a:lstStyle/>
          <a:p>
            <a:pPr algn="ctr"/>
            <a:r>
              <a:rPr lang="en-IN" b="1" dirty="0" smtClean="0">
                <a:latin typeface="+mn-lt"/>
              </a:rPr>
              <a:t>Findings from Power BI Dashboard</a:t>
            </a:r>
            <a:endParaRPr lang="en-IN" b="1" dirty="0">
              <a:latin typeface="+mn-lt"/>
            </a:endParaRPr>
          </a:p>
        </p:txBody>
      </p:sp>
      <p:sp>
        <p:nvSpPr>
          <p:cNvPr id="3" name="Content Placeholder 2"/>
          <p:cNvSpPr>
            <a:spLocks noGrp="1"/>
          </p:cNvSpPr>
          <p:nvPr>
            <p:ph idx="1"/>
          </p:nvPr>
        </p:nvSpPr>
        <p:spPr>
          <a:xfrm>
            <a:off x="361507" y="2020185"/>
            <a:ext cx="8335926" cy="4369981"/>
          </a:xfrm>
        </p:spPr>
        <p:txBody>
          <a:bodyPr>
            <a:normAutofit/>
          </a:bodyPr>
          <a:lstStyle/>
          <a:p>
            <a:r>
              <a:rPr lang="en-IN" sz="2000" dirty="0" smtClean="0">
                <a:latin typeface="Aparajita" panose="02020603050405020304" pitchFamily="18" charset="0"/>
                <a:cs typeface="Aparajita" panose="02020603050405020304" pitchFamily="18" charset="0"/>
              </a:rPr>
              <a:t>For customers who own the credit card, for them the churn rate is highest for the 51-60 age groups. The credit score and account balance factors are the same here. </a:t>
            </a:r>
          </a:p>
          <a:p>
            <a:r>
              <a:rPr lang="en-IN" sz="2000" dirty="0" smtClean="0">
                <a:latin typeface="Aparajita" panose="02020603050405020304" pitchFamily="18" charset="0"/>
                <a:cs typeface="Aparajita" panose="02020603050405020304" pitchFamily="18" charset="0"/>
              </a:rPr>
              <a:t>Inactive customers have the highest chance of churning so in the report I created I can see that customers with age groups of 51-60 and 61-70 have the highest churn rate, credit scores less than 400 have the highest churn rate for inactive customers and account balance from 1k-10k has highest churn rate. </a:t>
            </a:r>
          </a:p>
          <a:p>
            <a:r>
              <a:rPr lang="en-US" sz="2000" dirty="0">
                <a:latin typeface="Aparajita" panose="02020603050405020304" pitchFamily="18" charset="0"/>
                <a:cs typeface="Aparajita" panose="02020603050405020304" pitchFamily="18" charset="0"/>
              </a:rPr>
              <a:t>In Summary, age group of 51–60, people with low credit scores and those with high account balance (&gt;200k) are most likely to churn. The bank should consider the </a:t>
            </a:r>
            <a:r>
              <a:rPr lang="en-US" sz="2000" dirty="0" smtClean="0">
                <a:latin typeface="Aparajita" panose="02020603050405020304" pitchFamily="18" charset="0"/>
                <a:cs typeface="Aparajita" panose="02020603050405020304" pitchFamily="18" charset="0"/>
              </a:rPr>
              <a:t>effective </a:t>
            </a:r>
            <a:r>
              <a:rPr lang="en-US" sz="2000" dirty="0">
                <a:latin typeface="Aparajita" panose="02020603050405020304" pitchFamily="18" charset="0"/>
                <a:cs typeface="Aparajita" panose="02020603050405020304" pitchFamily="18" charset="0"/>
              </a:rPr>
              <a:t>strategies that can address the findings, to better customer retention and reduce </a:t>
            </a:r>
            <a:r>
              <a:rPr lang="en-US" sz="2000" dirty="0" err="1">
                <a:latin typeface="Aparajita" panose="02020603050405020304" pitchFamily="18" charset="0"/>
                <a:cs typeface="Aparajita" panose="02020603050405020304" pitchFamily="18" charset="0"/>
              </a:rPr>
              <a:t>chrun</a:t>
            </a:r>
            <a:r>
              <a:rPr lang="en-US" sz="2000" dirty="0">
                <a:latin typeface="Aparajita" panose="02020603050405020304" pitchFamily="18" charset="0"/>
                <a:cs typeface="Aparajita" panose="02020603050405020304" pitchFamily="18" charset="0"/>
              </a:rPr>
              <a:t> rate</a:t>
            </a:r>
            <a:r>
              <a:rPr lang="en-US" sz="2000" dirty="0" smtClean="0">
                <a:latin typeface="Aparajita" panose="02020603050405020304" pitchFamily="18" charset="0"/>
                <a:cs typeface="Aparajita" panose="02020603050405020304" pitchFamily="18" charset="0"/>
              </a:rPr>
              <a:t>. </a:t>
            </a:r>
            <a:endParaRPr lang="en-IN" sz="2000" dirty="0" smtClean="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4825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9609"/>
            <a:ext cx="7886700" cy="1158947"/>
          </a:xfrm>
        </p:spPr>
        <p:txBody>
          <a:bodyPr>
            <a:normAutofit/>
          </a:bodyPr>
          <a:lstStyle/>
          <a:p>
            <a:pPr algn="ctr"/>
            <a:r>
              <a:rPr lang="en-IN" sz="6000" b="1" dirty="0" smtClean="0">
                <a:solidFill>
                  <a:srgbClr val="002060"/>
                </a:solidFill>
                <a:latin typeface="+mn-lt"/>
              </a:rPr>
              <a:t>Model Building </a:t>
            </a:r>
            <a:endParaRPr lang="en-IN" sz="6000" b="1" dirty="0">
              <a:solidFill>
                <a:srgbClr val="002060"/>
              </a:solidFill>
              <a:latin typeface="+mn-lt"/>
            </a:endParaRPr>
          </a:p>
        </p:txBody>
      </p:sp>
      <p:sp>
        <p:nvSpPr>
          <p:cNvPr id="3" name="Content Placeholder 2"/>
          <p:cNvSpPr>
            <a:spLocks noGrp="1"/>
          </p:cNvSpPr>
          <p:nvPr>
            <p:ph idx="1"/>
          </p:nvPr>
        </p:nvSpPr>
        <p:spPr>
          <a:xfrm>
            <a:off x="223284" y="1573620"/>
            <a:ext cx="8580474" cy="1935124"/>
          </a:xfrm>
          <a:solidFill>
            <a:schemeClr val="accent5">
              <a:lumMod val="60000"/>
              <a:lumOff val="40000"/>
            </a:schemeClr>
          </a:solidFill>
        </p:spPr>
        <p:txBody>
          <a:bodyPr>
            <a:normAutofit lnSpcReduction="10000"/>
          </a:bodyPr>
          <a:lstStyle/>
          <a:p>
            <a:pPr marL="0" indent="0">
              <a:buNone/>
            </a:pPr>
            <a:r>
              <a:rPr lang="en-IN" dirty="0" smtClean="0">
                <a:latin typeface="Aparajita" panose="02020603050405020304" pitchFamily="18" charset="0"/>
                <a:cs typeface="Aparajita" panose="02020603050405020304" pitchFamily="18" charset="0"/>
              </a:rPr>
              <a:t>After doing Exploratory Data Analysis and Data Visualization, my next step is to do Train Test Split. Here, I used </a:t>
            </a:r>
            <a:r>
              <a:rPr lang="en-IN" dirty="0" err="1" smtClean="0">
                <a:latin typeface="Aparajita" panose="02020603050405020304" pitchFamily="18" charset="0"/>
                <a:cs typeface="Aparajita" panose="02020603050405020304" pitchFamily="18" charset="0"/>
              </a:rPr>
              <a:t>sklearn</a:t>
            </a:r>
            <a:r>
              <a:rPr lang="en-IN" dirty="0" smtClean="0">
                <a:latin typeface="Aparajita" panose="02020603050405020304" pitchFamily="18" charset="0"/>
                <a:cs typeface="Aparajita" panose="02020603050405020304" pitchFamily="18" charset="0"/>
              </a:rPr>
              <a:t> library to I split my data into train and test. Also, I have an imbalanced dataset so I used the “Over Sampling” technique to balance my dataset. Moreover, I checked the shape of my train and test data.</a:t>
            </a:r>
            <a:endParaRPr lang="en-IN" dirty="0">
              <a:latin typeface="Aparajita" panose="02020603050405020304" pitchFamily="18" charset="0"/>
              <a:cs typeface="Aparajita" panose="02020603050405020304" pitchFamily="18" charset="0"/>
            </a:endParaRPr>
          </a:p>
        </p:txBody>
      </p:sp>
      <p:pic>
        <p:nvPicPr>
          <p:cNvPr id="5" name="Picture 4"/>
          <p:cNvPicPr>
            <a:picLocks noChangeAspect="1"/>
          </p:cNvPicPr>
          <p:nvPr/>
        </p:nvPicPr>
        <p:blipFill>
          <a:blip r:embed="rId2"/>
          <a:stretch>
            <a:fillRect/>
          </a:stretch>
        </p:blipFill>
        <p:spPr>
          <a:xfrm>
            <a:off x="946298" y="3870251"/>
            <a:ext cx="6932427" cy="2870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680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690689"/>
          </a:xfrm>
        </p:spPr>
        <p:txBody>
          <a:bodyPr>
            <a:normAutofit fontScale="90000"/>
          </a:bodyPr>
          <a:lstStyle/>
          <a:p>
            <a:pPr algn="ctr"/>
            <a:r>
              <a:rPr lang="en-IN" b="1" dirty="0" smtClean="0">
                <a:latin typeface="+mn-lt"/>
              </a:rPr>
              <a:t>CLASSIFICATION MODEL:</a:t>
            </a:r>
            <a:br>
              <a:rPr lang="en-IN" b="1" dirty="0" smtClean="0">
                <a:latin typeface="+mn-lt"/>
              </a:rPr>
            </a:br>
            <a:r>
              <a:rPr lang="en-IN" sz="2700" b="1" dirty="0" smtClean="0">
                <a:solidFill>
                  <a:schemeClr val="tx2">
                    <a:lumMod val="75000"/>
                  </a:schemeClr>
                </a:solidFill>
                <a:latin typeface="+mn-lt"/>
              </a:rPr>
              <a:t>Logistic Regression VS Decision Trees VS </a:t>
            </a:r>
            <a:r>
              <a:rPr lang="en-IN" sz="2700" b="1" dirty="0" err="1" smtClean="0">
                <a:solidFill>
                  <a:schemeClr val="tx2">
                    <a:lumMod val="75000"/>
                  </a:schemeClr>
                </a:solidFill>
                <a:latin typeface="+mn-lt"/>
              </a:rPr>
              <a:t>RandomForest</a:t>
            </a:r>
            <a:r>
              <a:rPr lang="en-IN" sz="2700" b="1" dirty="0" smtClean="0">
                <a:solidFill>
                  <a:schemeClr val="tx2">
                    <a:lumMod val="75000"/>
                  </a:schemeClr>
                </a:solidFill>
                <a:latin typeface="+mn-lt"/>
              </a:rPr>
              <a:t> Classifier VS </a:t>
            </a:r>
            <a:r>
              <a:rPr lang="en-IN" sz="2700" b="1" dirty="0" err="1" smtClean="0">
                <a:solidFill>
                  <a:schemeClr val="tx2">
                    <a:lumMod val="75000"/>
                  </a:schemeClr>
                </a:solidFill>
                <a:latin typeface="+mn-lt"/>
              </a:rPr>
              <a:t>GradientBoosting</a:t>
            </a:r>
            <a:r>
              <a:rPr lang="en-IN" sz="2700" b="1" dirty="0" smtClean="0">
                <a:solidFill>
                  <a:schemeClr val="tx2">
                    <a:lumMod val="75000"/>
                  </a:schemeClr>
                </a:solidFill>
                <a:latin typeface="+mn-lt"/>
              </a:rPr>
              <a:t> Classifier </a:t>
            </a:r>
            <a:endParaRPr lang="en-IN" sz="2700" b="1" dirty="0">
              <a:solidFill>
                <a:schemeClr val="tx2">
                  <a:lumMod val="75000"/>
                </a:schemeClr>
              </a:solidFill>
              <a:latin typeface="+mn-lt"/>
            </a:endParaRPr>
          </a:p>
        </p:txBody>
      </p:sp>
      <p:sp>
        <p:nvSpPr>
          <p:cNvPr id="3" name="Content Placeholder 2"/>
          <p:cNvSpPr>
            <a:spLocks noGrp="1"/>
          </p:cNvSpPr>
          <p:nvPr>
            <p:ph idx="1"/>
          </p:nvPr>
        </p:nvSpPr>
        <p:spPr>
          <a:xfrm>
            <a:off x="191386" y="1871330"/>
            <a:ext cx="8793126" cy="4816550"/>
          </a:xfrm>
          <a:solidFill>
            <a:srgbClr val="0070C0"/>
          </a:solidFill>
        </p:spPr>
        <p:txBody>
          <a:bodyPr>
            <a:normAutofit/>
          </a:bodyPr>
          <a:lstStyle/>
          <a:p>
            <a:r>
              <a:rPr lang="en-IN" sz="2400" dirty="0" smtClean="0">
                <a:solidFill>
                  <a:schemeClr val="bg1"/>
                </a:solidFill>
                <a:latin typeface="Aparajita" panose="02020603050405020304" pitchFamily="18" charset="0"/>
                <a:cs typeface="Aparajita" panose="02020603050405020304" pitchFamily="18" charset="0"/>
              </a:rPr>
              <a:t>As the data was dependent on multiple factors or features, so for that, I used 4 algorithms to make a classification report, confusion matrix, and accuracy score to predict my model and to see which classification algorithms among these gave me the best accuracy.  </a:t>
            </a:r>
          </a:p>
          <a:p>
            <a:r>
              <a:rPr lang="en-IN" sz="2400" dirty="0" smtClean="0">
                <a:solidFill>
                  <a:schemeClr val="bg1"/>
                </a:solidFill>
                <a:latin typeface="Aparajita" panose="02020603050405020304" pitchFamily="18" charset="0"/>
                <a:cs typeface="Aparajita" panose="02020603050405020304" pitchFamily="18" charset="0"/>
              </a:rPr>
              <a:t>After reviewing the results of the Logistic Regression, Decision Trees, and Gradient Boosting Classifier, it was evident that the dataset could perform better on a classifier that deals with complex attributes and multiple dependencies. This is why the Random Forest Classifier was chosen, and the results showed an improvement. </a:t>
            </a:r>
          </a:p>
          <a:p>
            <a:r>
              <a:rPr lang="en-IN" sz="2400" dirty="0">
                <a:solidFill>
                  <a:schemeClr val="bg1"/>
                </a:solidFill>
                <a:latin typeface="Aparajita" panose="02020603050405020304" pitchFamily="18" charset="0"/>
                <a:cs typeface="Aparajita" panose="02020603050405020304" pitchFamily="18" charset="0"/>
              </a:rPr>
              <a:t> </a:t>
            </a:r>
            <a:r>
              <a:rPr lang="en-IN" sz="2400" dirty="0" smtClean="0">
                <a:solidFill>
                  <a:schemeClr val="bg1"/>
                </a:solidFill>
                <a:latin typeface="Aparajita" panose="02020603050405020304" pitchFamily="18" charset="0"/>
                <a:cs typeface="Aparajita" panose="02020603050405020304" pitchFamily="18" charset="0"/>
              </a:rPr>
              <a:t>The test accuracy of the Decision Tree is 90.6%, the Gradient Boosting Classifier is 79.8%, and the Logistic Regression is 64.6% while the Random Forest Classifier had a test accuracy of 93.6%. </a:t>
            </a:r>
            <a:r>
              <a:rPr lang="en-US" sz="2400" dirty="0">
                <a:solidFill>
                  <a:schemeClr val="bg1"/>
                </a:solidFill>
                <a:latin typeface="Aparajita" panose="02020603050405020304" pitchFamily="18" charset="0"/>
                <a:cs typeface="Aparajita" panose="02020603050405020304" pitchFamily="18" charset="0"/>
              </a:rPr>
              <a:t>Test accuracy here refers to the number of correctly predicted </a:t>
            </a:r>
            <a:r>
              <a:rPr lang="en-US" sz="2400" dirty="0" smtClean="0">
                <a:solidFill>
                  <a:schemeClr val="bg1"/>
                </a:solidFill>
                <a:latin typeface="Aparajita" panose="02020603050405020304" pitchFamily="18" charset="0"/>
                <a:cs typeface="Aparajita" panose="02020603050405020304" pitchFamily="18" charset="0"/>
              </a:rPr>
              <a:t>labels divided </a:t>
            </a:r>
            <a:r>
              <a:rPr lang="en-US" sz="2400" dirty="0">
                <a:solidFill>
                  <a:schemeClr val="bg1"/>
                </a:solidFill>
                <a:latin typeface="Aparajita" panose="02020603050405020304" pitchFamily="18" charset="0"/>
                <a:cs typeface="Aparajita" panose="02020603050405020304" pitchFamily="18" charset="0"/>
              </a:rPr>
              <a:t>by </a:t>
            </a:r>
            <a:r>
              <a:rPr lang="en-US" sz="2400" dirty="0" smtClean="0">
                <a:solidFill>
                  <a:schemeClr val="bg1"/>
                </a:solidFill>
                <a:latin typeface="Aparajita" panose="02020603050405020304" pitchFamily="18" charset="0"/>
                <a:cs typeface="Aparajita" panose="02020603050405020304" pitchFamily="18" charset="0"/>
              </a:rPr>
              <a:t>the total </a:t>
            </a:r>
            <a:r>
              <a:rPr lang="en-US" sz="2400" dirty="0">
                <a:solidFill>
                  <a:schemeClr val="bg1"/>
                </a:solidFill>
                <a:latin typeface="Aparajita" panose="02020603050405020304" pitchFamily="18" charset="0"/>
                <a:cs typeface="Aparajita" panose="02020603050405020304" pitchFamily="18" charset="0"/>
              </a:rPr>
              <a:t>number of </a:t>
            </a:r>
            <a:r>
              <a:rPr lang="en-US" sz="2400" dirty="0" smtClean="0">
                <a:solidFill>
                  <a:schemeClr val="bg1"/>
                </a:solidFill>
                <a:latin typeface="Aparajita" panose="02020603050405020304" pitchFamily="18" charset="0"/>
                <a:cs typeface="Aparajita" panose="02020603050405020304" pitchFamily="18" charset="0"/>
              </a:rPr>
              <a:t>labels.</a:t>
            </a:r>
            <a:endParaRPr lang="en-IN" sz="2400" dirty="0" smtClean="0">
              <a:solidFill>
                <a:schemeClr val="bg1"/>
              </a:solidFill>
              <a:latin typeface="Aparajita" panose="02020603050405020304" pitchFamily="18" charset="0"/>
              <a:cs typeface="Aparajita" panose="02020603050405020304" pitchFamily="18" charset="0"/>
            </a:endParaRPr>
          </a:p>
          <a:p>
            <a:endParaRPr lang="en-IN" sz="2400" dirty="0" smtClean="0">
              <a:solidFill>
                <a:schemeClr val="bg1"/>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03208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mn-lt"/>
              </a:rPr>
              <a:t>CLASSIFICATION MODEL:</a:t>
            </a:r>
            <a:br>
              <a:rPr lang="en-IN" sz="4000" b="1" dirty="0">
                <a:latin typeface="+mn-lt"/>
              </a:rPr>
            </a:br>
            <a:r>
              <a:rPr lang="en-IN" sz="2400" b="1" dirty="0">
                <a:solidFill>
                  <a:srgbClr val="002060"/>
                </a:solidFill>
                <a:latin typeface="+mn-lt"/>
              </a:rPr>
              <a:t>Logistic Regression VS Decision Trees VS </a:t>
            </a:r>
            <a:r>
              <a:rPr lang="en-IN" sz="2400" b="1" dirty="0" err="1">
                <a:solidFill>
                  <a:srgbClr val="002060"/>
                </a:solidFill>
                <a:latin typeface="+mn-lt"/>
              </a:rPr>
              <a:t>RandomForest</a:t>
            </a:r>
            <a:r>
              <a:rPr lang="en-IN" sz="2400" b="1" dirty="0">
                <a:solidFill>
                  <a:srgbClr val="002060"/>
                </a:solidFill>
                <a:latin typeface="+mn-lt"/>
              </a:rPr>
              <a:t> Classifier VS </a:t>
            </a:r>
            <a:r>
              <a:rPr lang="en-IN" sz="2400" b="1" dirty="0" err="1">
                <a:solidFill>
                  <a:srgbClr val="002060"/>
                </a:solidFill>
                <a:latin typeface="+mn-lt"/>
              </a:rPr>
              <a:t>GradientBoosting</a:t>
            </a:r>
            <a:r>
              <a:rPr lang="en-IN" sz="2400" b="1" dirty="0">
                <a:solidFill>
                  <a:srgbClr val="002060"/>
                </a:solidFill>
                <a:latin typeface="+mn-lt"/>
              </a:rPr>
              <a:t> Classifier </a:t>
            </a:r>
            <a:endParaRPr lang="en-IN" sz="2400" dirty="0">
              <a:solidFill>
                <a:srgbClr val="002060"/>
              </a:solidFill>
              <a:latin typeface="+mn-lt"/>
            </a:endParaRPr>
          </a:p>
        </p:txBody>
      </p:sp>
      <p:sp>
        <p:nvSpPr>
          <p:cNvPr id="3" name="Content Placeholder 2"/>
          <p:cNvSpPr>
            <a:spLocks noGrp="1"/>
          </p:cNvSpPr>
          <p:nvPr>
            <p:ph idx="1"/>
          </p:nvPr>
        </p:nvSpPr>
        <p:spPr>
          <a:xfrm>
            <a:off x="138224" y="1871330"/>
            <a:ext cx="4401878" cy="4752753"/>
          </a:xfrm>
          <a:solidFill>
            <a:srgbClr val="B4D0C7"/>
          </a:solidFill>
        </p:spPr>
        <p:txBody>
          <a:bodyPr>
            <a:normAutofit/>
          </a:bodyPr>
          <a:lstStyle/>
          <a:p>
            <a:r>
              <a:rPr lang="en-IN" sz="2400" dirty="0" smtClean="0">
                <a:latin typeface="Aparajita" panose="02020603050405020304" pitchFamily="18" charset="0"/>
                <a:cs typeface="Aparajita" panose="02020603050405020304" pitchFamily="18" charset="0"/>
              </a:rPr>
              <a:t>Now we can see that among those 4 algorithms, my comparison is between </a:t>
            </a:r>
            <a:r>
              <a:rPr lang="en-IN" sz="2400" dirty="0" smtClean="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Decision Tress </a:t>
            </a:r>
            <a:r>
              <a:rPr lang="en-IN" sz="2400" dirty="0" smtClean="0">
                <a:latin typeface="Aparajita" panose="02020603050405020304" pitchFamily="18" charset="0"/>
                <a:cs typeface="Aparajita" panose="02020603050405020304" pitchFamily="18" charset="0"/>
              </a:rPr>
              <a:t>and </a:t>
            </a:r>
            <a:r>
              <a:rPr lang="en-IN" sz="2400" dirty="0" smtClean="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Random Forest Classifier</a:t>
            </a:r>
            <a:r>
              <a:rPr lang="en-IN" sz="2400" dirty="0" smtClean="0">
                <a:latin typeface="Aparajita" panose="02020603050405020304" pitchFamily="18" charset="0"/>
                <a:cs typeface="Aparajita" panose="02020603050405020304" pitchFamily="18" charset="0"/>
              </a:rPr>
              <a:t>. </a:t>
            </a:r>
          </a:p>
          <a:p>
            <a:r>
              <a:rPr lang="en-US" sz="2400" dirty="0">
                <a:latin typeface="Aparajita" panose="02020603050405020304" pitchFamily="18" charset="0"/>
                <a:cs typeface="Aparajita" panose="02020603050405020304" pitchFamily="18" charset="0"/>
              </a:rPr>
              <a:t>T</a:t>
            </a:r>
            <a:r>
              <a:rPr lang="en-US" sz="2400" dirty="0" smtClean="0">
                <a:latin typeface="Aparajita" panose="02020603050405020304" pitchFamily="18" charset="0"/>
                <a:cs typeface="Aparajita" panose="02020603050405020304" pitchFamily="18" charset="0"/>
              </a:rPr>
              <a:t>he F1 score was </a:t>
            </a:r>
            <a:r>
              <a:rPr lang="en-US" sz="2400" dirty="0">
                <a:latin typeface="Aparajita" panose="02020603050405020304" pitchFamily="18" charset="0"/>
                <a:cs typeface="Aparajita" panose="02020603050405020304" pitchFamily="18" charset="0"/>
              </a:rPr>
              <a:t>also calculated to see how well the </a:t>
            </a:r>
            <a:r>
              <a:rPr lang="en-US" sz="2400" dirty="0" smtClean="0">
                <a:latin typeface="Aparajita" panose="02020603050405020304" pitchFamily="18" charset="0"/>
                <a:cs typeface="Aparajita" panose="02020603050405020304" pitchFamily="18" charset="0"/>
              </a:rPr>
              <a:t>classifier performed </a:t>
            </a:r>
            <a:r>
              <a:rPr lang="en-US" sz="2400" dirty="0">
                <a:latin typeface="Aparajita" panose="02020603050405020304" pitchFamily="18" charset="0"/>
                <a:cs typeface="Aparajita" panose="02020603050405020304" pitchFamily="18" charset="0"/>
              </a:rPr>
              <a:t>on individual classes. </a:t>
            </a:r>
            <a:r>
              <a:rPr lang="en-US" sz="2400" dirty="0" smtClean="0">
                <a:latin typeface="Aparajita" panose="02020603050405020304" pitchFamily="18" charset="0"/>
                <a:cs typeface="Aparajita" panose="02020603050405020304" pitchFamily="18" charset="0"/>
              </a:rPr>
              <a:t>The Decision Tree had an </a:t>
            </a:r>
            <a:r>
              <a:rPr lang="en-US" sz="2400" dirty="0">
                <a:latin typeface="Aparajita" panose="02020603050405020304" pitchFamily="18" charset="0"/>
                <a:cs typeface="Aparajita" panose="02020603050405020304" pitchFamily="18" charset="0"/>
              </a:rPr>
              <a:t>F1-score of </a:t>
            </a:r>
            <a:r>
              <a:rPr lang="en-US" sz="2400" dirty="0" smtClean="0">
                <a:latin typeface="Aparajita" panose="02020603050405020304" pitchFamily="18" charset="0"/>
                <a:cs typeface="Aparajita" panose="02020603050405020304" pitchFamily="18" charset="0"/>
              </a:rPr>
              <a:t>0.90 </a:t>
            </a:r>
            <a:r>
              <a:rPr lang="en-US" sz="2400" dirty="0">
                <a:latin typeface="Aparajita" panose="02020603050405020304" pitchFamily="18" charset="0"/>
                <a:cs typeface="Aparajita" panose="02020603050405020304" pitchFamily="18" charset="0"/>
              </a:rPr>
              <a:t>and </a:t>
            </a:r>
            <a:r>
              <a:rPr lang="en-US" sz="2400" dirty="0" smtClean="0">
                <a:latin typeface="Aparajita" panose="02020603050405020304" pitchFamily="18" charset="0"/>
                <a:cs typeface="Aparajita" panose="02020603050405020304" pitchFamily="18" charset="0"/>
              </a:rPr>
              <a:t>0.91 </a:t>
            </a:r>
            <a:r>
              <a:rPr lang="en-US" sz="2400" dirty="0">
                <a:latin typeface="Aparajita" panose="02020603050405020304" pitchFamily="18" charset="0"/>
                <a:cs typeface="Aparajita" panose="02020603050405020304" pitchFamily="18" charset="0"/>
              </a:rPr>
              <a:t>while </a:t>
            </a:r>
            <a:r>
              <a:rPr lang="en-US" sz="2400" dirty="0" smtClean="0">
                <a:latin typeface="Aparajita" panose="02020603050405020304" pitchFamily="18" charset="0"/>
                <a:cs typeface="Aparajita" panose="02020603050405020304" pitchFamily="18" charset="0"/>
              </a:rPr>
              <a:t>the Random Forest </a:t>
            </a:r>
            <a:r>
              <a:rPr lang="en-US" sz="2400" dirty="0">
                <a:latin typeface="Aparajita" panose="02020603050405020304" pitchFamily="18" charset="0"/>
                <a:cs typeface="Aparajita" panose="02020603050405020304" pitchFamily="18" charset="0"/>
              </a:rPr>
              <a:t>Classifier </a:t>
            </a:r>
            <a:r>
              <a:rPr lang="en-US" sz="2400" dirty="0" smtClean="0">
                <a:latin typeface="Aparajita" panose="02020603050405020304" pitchFamily="18" charset="0"/>
                <a:cs typeface="Aparajita" panose="02020603050405020304" pitchFamily="18" charset="0"/>
              </a:rPr>
              <a:t>had an </a:t>
            </a:r>
            <a:r>
              <a:rPr lang="en-US" sz="2400" dirty="0">
                <a:latin typeface="Aparajita" panose="02020603050405020304" pitchFamily="18" charset="0"/>
                <a:cs typeface="Aparajita" panose="02020603050405020304" pitchFamily="18" charset="0"/>
              </a:rPr>
              <a:t>F1-score of </a:t>
            </a:r>
            <a:r>
              <a:rPr lang="en-US" sz="2400" dirty="0" smtClean="0">
                <a:latin typeface="Aparajita" panose="02020603050405020304" pitchFamily="18" charset="0"/>
                <a:cs typeface="Aparajita" panose="02020603050405020304" pitchFamily="18" charset="0"/>
              </a:rPr>
              <a:t>0.93 </a:t>
            </a:r>
            <a:r>
              <a:rPr lang="en-US" sz="2400" dirty="0">
                <a:latin typeface="Aparajita" panose="02020603050405020304" pitchFamily="18" charset="0"/>
                <a:cs typeface="Aparajita" panose="02020603050405020304" pitchFamily="18" charset="0"/>
              </a:rPr>
              <a:t>and </a:t>
            </a:r>
            <a:r>
              <a:rPr lang="en-US" sz="2400" dirty="0" smtClean="0">
                <a:latin typeface="Aparajita" panose="02020603050405020304" pitchFamily="18" charset="0"/>
                <a:cs typeface="Aparajita" panose="02020603050405020304" pitchFamily="18" charset="0"/>
              </a:rPr>
              <a:t>0.94. </a:t>
            </a:r>
          </a:p>
          <a:p>
            <a:r>
              <a:rPr lang="en-US" sz="2400" dirty="0" smtClean="0">
                <a:latin typeface="Aparajita" panose="02020603050405020304" pitchFamily="18" charset="0"/>
                <a:cs typeface="Aparajita" panose="02020603050405020304" pitchFamily="18" charset="0"/>
              </a:rPr>
              <a:t>Thus it was proven that Random Forest Classifiers had an overall better performance.  </a:t>
            </a:r>
          </a:p>
          <a:p>
            <a:endParaRPr lang="en-US" sz="2400" dirty="0" smtClean="0">
              <a:latin typeface="Aparajita" panose="02020603050405020304" pitchFamily="18" charset="0"/>
              <a:cs typeface="Aparajita" panose="02020603050405020304" pitchFamily="18" charset="0"/>
            </a:endParaRPr>
          </a:p>
          <a:p>
            <a:pPr marL="0" indent="0">
              <a:buNone/>
            </a:pPr>
            <a:endParaRPr lang="en-IN" sz="2400" dirty="0" smtClean="0">
              <a:latin typeface="Aparajita" panose="02020603050405020304" pitchFamily="18" charset="0"/>
              <a:cs typeface="Aparajita" panose="02020603050405020304" pitchFamily="18" charset="0"/>
            </a:endParaRPr>
          </a:p>
          <a:p>
            <a:endParaRPr lang="en-IN" sz="2400" dirty="0" smtClean="0">
              <a:latin typeface="Aparajita" panose="02020603050405020304" pitchFamily="18" charset="0"/>
              <a:cs typeface="Aparajita" panose="02020603050405020304" pitchFamily="18" charset="0"/>
            </a:endParaRPr>
          </a:p>
          <a:p>
            <a:endParaRPr lang="en-IN" dirty="0"/>
          </a:p>
        </p:txBody>
      </p:sp>
      <p:pic>
        <p:nvPicPr>
          <p:cNvPr id="4" name="Picture 3"/>
          <p:cNvPicPr>
            <a:picLocks noChangeAspect="1"/>
          </p:cNvPicPr>
          <p:nvPr/>
        </p:nvPicPr>
        <p:blipFill rotWithShape="1">
          <a:blip r:embed="rId2"/>
          <a:srcRect t="19329"/>
          <a:stretch/>
        </p:blipFill>
        <p:spPr>
          <a:xfrm>
            <a:off x="4688959" y="2184991"/>
            <a:ext cx="4369981" cy="3880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111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7079"/>
            <a:ext cx="7886700" cy="1360967"/>
          </a:xfrm>
          <a:solidFill>
            <a:srgbClr val="B4D0C7"/>
          </a:solidFill>
        </p:spPr>
        <p:txBody>
          <a:bodyPr>
            <a:normAutofit fontScale="90000"/>
          </a:bodyPr>
          <a:lstStyle/>
          <a:p>
            <a:pPr algn="ctr"/>
            <a:r>
              <a:rPr lang="en-IN" b="1" dirty="0">
                <a:latin typeface="+mn-lt"/>
              </a:rPr>
              <a:t>CLASSIFICATION MODEL:</a:t>
            </a:r>
            <a:br>
              <a:rPr lang="en-IN" b="1" dirty="0">
                <a:latin typeface="+mn-lt"/>
              </a:rPr>
            </a:br>
            <a:r>
              <a:rPr lang="en-IN" sz="2700" b="1" dirty="0">
                <a:solidFill>
                  <a:srgbClr val="002060"/>
                </a:solidFill>
                <a:latin typeface="+mn-lt"/>
              </a:rPr>
              <a:t>Logistic Regression VS Decision Trees VS </a:t>
            </a:r>
            <a:r>
              <a:rPr lang="en-IN" sz="2700" b="1" dirty="0" err="1">
                <a:solidFill>
                  <a:srgbClr val="002060"/>
                </a:solidFill>
                <a:latin typeface="+mn-lt"/>
              </a:rPr>
              <a:t>RandomForest</a:t>
            </a:r>
            <a:r>
              <a:rPr lang="en-IN" sz="2700" b="1" dirty="0">
                <a:solidFill>
                  <a:srgbClr val="002060"/>
                </a:solidFill>
                <a:latin typeface="+mn-lt"/>
              </a:rPr>
              <a:t> Classifier VS </a:t>
            </a:r>
            <a:r>
              <a:rPr lang="en-IN" sz="2700" b="1" dirty="0" err="1">
                <a:solidFill>
                  <a:srgbClr val="002060"/>
                </a:solidFill>
                <a:latin typeface="+mn-lt"/>
              </a:rPr>
              <a:t>GradientBoosting</a:t>
            </a:r>
            <a:r>
              <a:rPr lang="en-IN" sz="2700" b="1" dirty="0">
                <a:solidFill>
                  <a:srgbClr val="002060"/>
                </a:solidFill>
                <a:latin typeface="+mn-lt"/>
              </a:rPr>
              <a:t> Classifier </a:t>
            </a:r>
            <a:endParaRPr lang="en-IN" sz="2700" dirty="0">
              <a:latin typeface="+mn-lt"/>
            </a:endParaRPr>
          </a:p>
        </p:txBody>
      </p:sp>
      <p:sp>
        <p:nvSpPr>
          <p:cNvPr id="3" name="Content Placeholder 2"/>
          <p:cNvSpPr>
            <a:spLocks noGrp="1"/>
          </p:cNvSpPr>
          <p:nvPr>
            <p:ph idx="1"/>
          </p:nvPr>
        </p:nvSpPr>
        <p:spPr>
          <a:xfrm>
            <a:off x="265813" y="2009553"/>
            <a:ext cx="8623005" cy="510363"/>
          </a:xfrm>
        </p:spPr>
        <p:txBody>
          <a:bodyPr>
            <a:normAutofit/>
          </a:bodyPr>
          <a:lstStyle/>
          <a:p>
            <a:pPr marL="0" indent="0">
              <a:buNone/>
            </a:pPr>
            <a:r>
              <a:rPr lang="en-IN" sz="2400" i="1" dirty="0" smtClean="0"/>
              <a:t>The classification report of all 4 classifiers is as follows:</a:t>
            </a:r>
            <a:endParaRPr lang="en-IN" sz="2400" i="1" dirty="0"/>
          </a:p>
        </p:txBody>
      </p:sp>
      <p:pic>
        <p:nvPicPr>
          <p:cNvPr id="4" name="Picture 3"/>
          <p:cNvPicPr>
            <a:picLocks noChangeAspect="1"/>
          </p:cNvPicPr>
          <p:nvPr/>
        </p:nvPicPr>
        <p:blipFill>
          <a:blip r:embed="rId2"/>
          <a:stretch>
            <a:fillRect/>
          </a:stretch>
        </p:blipFill>
        <p:spPr>
          <a:xfrm>
            <a:off x="265812" y="2881423"/>
            <a:ext cx="3498113" cy="1515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65812" y="2519916"/>
            <a:ext cx="3498113" cy="369332"/>
          </a:xfrm>
          <a:prstGeom prst="rect">
            <a:avLst/>
          </a:prstGeom>
          <a:noFill/>
        </p:spPr>
        <p:txBody>
          <a:bodyPr wrap="square" rtlCol="0">
            <a:spAutoFit/>
          </a:bodyPr>
          <a:lstStyle/>
          <a:p>
            <a:pPr algn="ctr"/>
            <a:r>
              <a:rPr lang="en-IN" b="1" dirty="0" smtClean="0"/>
              <a:t>Logistic Regression</a:t>
            </a:r>
            <a:endParaRPr lang="en-IN" b="1" dirty="0"/>
          </a:p>
        </p:txBody>
      </p:sp>
      <p:pic>
        <p:nvPicPr>
          <p:cNvPr id="7" name="Picture 6"/>
          <p:cNvPicPr>
            <a:picLocks noChangeAspect="1"/>
          </p:cNvPicPr>
          <p:nvPr/>
        </p:nvPicPr>
        <p:blipFill rotWithShape="1">
          <a:blip r:embed="rId3"/>
          <a:srcRect l="10787"/>
          <a:stretch/>
        </p:blipFill>
        <p:spPr>
          <a:xfrm>
            <a:off x="4699589" y="2881423"/>
            <a:ext cx="3593806" cy="1515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699589" y="2519916"/>
            <a:ext cx="3593806" cy="369332"/>
          </a:xfrm>
          <a:prstGeom prst="rect">
            <a:avLst/>
          </a:prstGeom>
          <a:noFill/>
        </p:spPr>
        <p:txBody>
          <a:bodyPr wrap="square" rtlCol="0">
            <a:spAutoFit/>
          </a:bodyPr>
          <a:lstStyle/>
          <a:p>
            <a:pPr algn="ctr"/>
            <a:r>
              <a:rPr lang="en-IN" b="1" dirty="0" smtClean="0"/>
              <a:t>Decision Trees</a:t>
            </a:r>
            <a:endParaRPr lang="en-IN" b="1" dirty="0"/>
          </a:p>
        </p:txBody>
      </p:sp>
      <p:pic>
        <p:nvPicPr>
          <p:cNvPr id="9" name="Picture 8"/>
          <p:cNvPicPr>
            <a:picLocks noChangeAspect="1"/>
          </p:cNvPicPr>
          <p:nvPr/>
        </p:nvPicPr>
        <p:blipFill>
          <a:blip r:embed="rId4"/>
          <a:stretch>
            <a:fillRect/>
          </a:stretch>
        </p:blipFill>
        <p:spPr>
          <a:xfrm>
            <a:off x="265812" y="5015760"/>
            <a:ext cx="3498113" cy="1767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265812" y="4646428"/>
            <a:ext cx="3498113" cy="369332"/>
          </a:xfrm>
          <a:prstGeom prst="rect">
            <a:avLst/>
          </a:prstGeom>
          <a:noFill/>
        </p:spPr>
        <p:txBody>
          <a:bodyPr wrap="square" rtlCol="0">
            <a:spAutoFit/>
          </a:bodyPr>
          <a:lstStyle/>
          <a:p>
            <a:pPr algn="ctr"/>
            <a:r>
              <a:rPr lang="en-IN" b="1" dirty="0" smtClean="0"/>
              <a:t>Random Forest</a:t>
            </a:r>
            <a:endParaRPr lang="en-IN" b="1" dirty="0"/>
          </a:p>
        </p:txBody>
      </p:sp>
      <p:pic>
        <p:nvPicPr>
          <p:cNvPr id="11" name="Picture 10"/>
          <p:cNvPicPr>
            <a:picLocks noChangeAspect="1"/>
          </p:cNvPicPr>
          <p:nvPr/>
        </p:nvPicPr>
        <p:blipFill>
          <a:blip r:embed="rId5"/>
          <a:stretch>
            <a:fillRect/>
          </a:stretch>
        </p:blipFill>
        <p:spPr>
          <a:xfrm>
            <a:off x="4699588" y="5092996"/>
            <a:ext cx="3593807" cy="1690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4699588" y="4723664"/>
            <a:ext cx="3593807" cy="369332"/>
          </a:xfrm>
          <a:prstGeom prst="rect">
            <a:avLst/>
          </a:prstGeom>
          <a:noFill/>
        </p:spPr>
        <p:txBody>
          <a:bodyPr wrap="square" rtlCol="0">
            <a:spAutoFit/>
          </a:bodyPr>
          <a:lstStyle/>
          <a:p>
            <a:pPr algn="ctr"/>
            <a:r>
              <a:rPr lang="en-IN" b="1" dirty="0" smtClean="0"/>
              <a:t>Gradient Boosting </a:t>
            </a:r>
            <a:endParaRPr lang="en-IN" b="1" dirty="0"/>
          </a:p>
        </p:txBody>
      </p:sp>
    </p:spTree>
    <p:extLst>
      <p:ext uri="{BB962C8B-B14F-4D97-AF65-F5344CB8AC3E}">
        <p14:creationId xmlns:p14="http://schemas.microsoft.com/office/powerpoint/2010/main" val="307459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8762"/>
          </a:xfrm>
        </p:spPr>
        <p:txBody>
          <a:bodyPr>
            <a:normAutofit fontScale="90000"/>
          </a:bodyPr>
          <a:lstStyle/>
          <a:p>
            <a:pPr algn="ctr"/>
            <a:r>
              <a:rPr lang="en-IN" sz="4800" b="1" dirty="0" smtClean="0">
                <a:effectLst>
                  <a:outerShdw blurRad="38100" dist="38100" dir="2700000" algn="tl">
                    <a:srgbClr val="000000">
                      <a:alpha val="43137"/>
                    </a:srgbClr>
                  </a:outerShdw>
                </a:effectLst>
                <a:latin typeface="+mn-lt"/>
              </a:rPr>
              <a:t>Results/Conclusions</a:t>
            </a:r>
            <a:endParaRPr lang="en-IN" sz="4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308344" y="1414130"/>
            <a:ext cx="8484781" cy="3987210"/>
          </a:xfrm>
          <a:solidFill>
            <a:srgbClr val="B5D7AD"/>
          </a:solidFill>
        </p:spPr>
        <p:txBody>
          <a:bodyPr>
            <a:noAutofit/>
          </a:bodyPr>
          <a:lstStyle/>
          <a:p>
            <a:r>
              <a:rPr lang="en-US" sz="2400" dirty="0">
                <a:latin typeface="Aparajita" panose="02020603050405020304" pitchFamily="18" charset="0"/>
                <a:cs typeface="Aparajita" panose="02020603050405020304" pitchFamily="18" charset="0"/>
              </a:rPr>
              <a:t>In conclusion, there are 20.4% of customers who have churned</a:t>
            </a:r>
            <a:r>
              <a:rPr lang="en-US" sz="2400" dirty="0" smtClean="0">
                <a:latin typeface="Aparajita" panose="02020603050405020304" pitchFamily="18" charset="0"/>
                <a:cs typeface="Aparajita" panose="02020603050405020304" pitchFamily="18" charset="0"/>
              </a:rPr>
              <a:t>.</a:t>
            </a:r>
          </a:p>
          <a:p>
            <a:pPr lvl="0"/>
            <a:r>
              <a:rPr lang="en-GB" sz="2400" dirty="0">
                <a:latin typeface="Aparajita" panose="02020603050405020304" pitchFamily="18" charset="0"/>
                <a:cs typeface="Aparajita" panose="02020603050405020304" pitchFamily="18" charset="0"/>
              </a:rPr>
              <a:t>B</a:t>
            </a:r>
            <a:r>
              <a:rPr lang="en-GB" sz="2400" dirty="0" smtClean="0">
                <a:latin typeface="Aparajita" panose="02020603050405020304" pitchFamily="18" charset="0"/>
                <a:cs typeface="Aparajita" panose="02020603050405020304" pitchFamily="18" charset="0"/>
              </a:rPr>
              <a:t>y </a:t>
            </a:r>
            <a:r>
              <a:rPr lang="en-GB" sz="2400" dirty="0">
                <a:latin typeface="Aparajita" panose="02020603050405020304" pitchFamily="18" charset="0"/>
                <a:cs typeface="Aparajita" panose="02020603050405020304" pitchFamily="18" charset="0"/>
              </a:rPr>
              <a:t>using machine learning algorithms and appropriate evaluation metrics, I</a:t>
            </a:r>
            <a:r>
              <a:rPr lang="en-GB" sz="2400" dirty="0" smtClean="0">
                <a:latin typeface="Aparajita" panose="02020603050405020304" pitchFamily="18" charset="0"/>
                <a:cs typeface="Aparajita" panose="02020603050405020304" pitchFamily="18" charset="0"/>
              </a:rPr>
              <a:t> </a:t>
            </a:r>
            <a:r>
              <a:rPr lang="en-GB" sz="2400" dirty="0">
                <a:latin typeface="Aparajita" panose="02020603050405020304" pitchFamily="18" charset="0"/>
                <a:cs typeface="Aparajita" panose="02020603050405020304" pitchFamily="18" charset="0"/>
              </a:rPr>
              <a:t>have build a </a:t>
            </a:r>
            <a:r>
              <a:rPr lang="en-GB" sz="2400" dirty="0" smtClean="0">
                <a:latin typeface="Aparajita" panose="02020603050405020304" pitchFamily="18" charset="0"/>
                <a:cs typeface="Aparajita" panose="02020603050405020304" pitchFamily="18" charset="0"/>
              </a:rPr>
              <a:t>model.</a:t>
            </a:r>
            <a:endParaRPr lang="en-IN" sz="2400" dirty="0">
              <a:latin typeface="Aparajita" panose="02020603050405020304" pitchFamily="18" charset="0"/>
              <a:cs typeface="Aparajita" panose="02020603050405020304" pitchFamily="18" charset="0"/>
            </a:endParaRPr>
          </a:p>
          <a:p>
            <a:pPr lvl="0"/>
            <a:r>
              <a:rPr lang="en-US" sz="2400" dirty="0" smtClean="0">
                <a:latin typeface="Aparajita" panose="02020603050405020304" pitchFamily="18" charset="0"/>
                <a:cs typeface="Aparajita" panose="02020603050405020304" pitchFamily="18" charset="0"/>
              </a:rPr>
              <a:t>With the help of few libraries like – </a:t>
            </a:r>
            <a:r>
              <a:rPr lang="en-US" sz="2400" dirty="0" err="1" smtClean="0">
                <a:latin typeface="Aparajita" panose="02020603050405020304" pitchFamily="18" charset="0"/>
                <a:cs typeface="Aparajita" panose="02020603050405020304" pitchFamily="18" charset="0"/>
              </a:rPr>
              <a:t>numpy</a:t>
            </a:r>
            <a:r>
              <a:rPr lang="en-US" sz="2400" dirty="0" smtClean="0">
                <a:latin typeface="Aparajita" panose="02020603050405020304" pitchFamily="18" charset="0"/>
                <a:cs typeface="Aparajita" panose="02020603050405020304" pitchFamily="18" charset="0"/>
              </a:rPr>
              <a:t>, pandas, </a:t>
            </a:r>
            <a:r>
              <a:rPr lang="en-US" sz="2400" dirty="0" err="1" smtClean="0">
                <a:latin typeface="Aparajita" panose="02020603050405020304" pitchFamily="18" charset="0"/>
                <a:cs typeface="Aparajita" panose="02020603050405020304" pitchFamily="18" charset="0"/>
              </a:rPr>
              <a:t>matplotlib</a:t>
            </a:r>
            <a:r>
              <a:rPr lang="en-US" sz="2400" dirty="0" smtClean="0">
                <a:latin typeface="Aparajita" panose="02020603050405020304" pitchFamily="18" charset="0"/>
                <a:cs typeface="Aparajita" panose="02020603050405020304" pitchFamily="18" charset="0"/>
              </a:rPr>
              <a:t>, </a:t>
            </a:r>
            <a:r>
              <a:rPr lang="en-US" sz="2400" dirty="0" err="1" smtClean="0">
                <a:latin typeface="Aparajita" panose="02020603050405020304" pitchFamily="18" charset="0"/>
                <a:cs typeface="Aparajita" panose="02020603050405020304" pitchFamily="18" charset="0"/>
              </a:rPr>
              <a:t>seaborn</a:t>
            </a:r>
            <a:r>
              <a:rPr lang="en-US" sz="2400" dirty="0" smtClean="0">
                <a:latin typeface="Aparajita" panose="02020603050405020304" pitchFamily="18" charset="0"/>
                <a:cs typeface="Aparajita" panose="02020603050405020304" pitchFamily="18" charset="0"/>
              </a:rPr>
              <a:t>, </a:t>
            </a:r>
            <a:r>
              <a:rPr lang="en-US" sz="2400" dirty="0" err="1" smtClean="0">
                <a:latin typeface="Aparajita" panose="02020603050405020304" pitchFamily="18" charset="0"/>
                <a:cs typeface="Aparajita" panose="02020603050405020304" pitchFamily="18" charset="0"/>
              </a:rPr>
              <a:t>imblearn</a:t>
            </a:r>
            <a:r>
              <a:rPr lang="en-US" sz="2400" dirty="0" smtClean="0">
                <a:latin typeface="Aparajita" panose="02020603050405020304" pitchFamily="18" charset="0"/>
                <a:cs typeface="Aparajita" panose="02020603050405020304" pitchFamily="18" charset="0"/>
              </a:rPr>
              <a:t>, </a:t>
            </a:r>
            <a:r>
              <a:rPr lang="en-US" sz="2400" dirty="0" err="1" smtClean="0">
                <a:latin typeface="Aparajita" panose="02020603050405020304" pitchFamily="18" charset="0"/>
                <a:cs typeface="Aparajita" panose="02020603050405020304" pitchFamily="18" charset="0"/>
              </a:rPr>
              <a:t>sklearn</a:t>
            </a:r>
            <a:r>
              <a:rPr lang="en-US" sz="2400" dirty="0">
                <a:latin typeface="Aparajita" panose="02020603050405020304" pitchFamily="18" charset="0"/>
                <a:cs typeface="Aparajita" panose="02020603050405020304" pitchFamily="18" charset="0"/>
              </a:rPr>
              <a:t> </a:t>
            </a:r>
            <a:r>
              <a:rPr lang="en-US" sz="2400" dirty="0" smtClean="0">
                <a:latin typeface="Aparajita" panose="02020603050405020304" pitchFamily="18" charset="0"/>
                <a:cs typeface="Aparajita" panose="02020603050405020304" pitchFamily="18" charset="0"/>
              </a:rPr>
              <a:t>etc. due to which I was able to train, predict and build my model.</a:t>
            </a:r>
            <a:endParaRPr lang="en-US" sz="2400" dirty="0">
              <a:latin typeface="Aparajita" panose="02020603050405020304" pitchFamily="18" charset="0"/>
              <a:cs typeface="Aparajita" panose="02020603050405020304" pitchFamily="18" charset="0"/>
            </a:endParaRPr>
          </a:p>
          <a:p>
            <a:r>
              <a:rPr lang="en-US" sz="2400" dirty="0" smtClean="0">
                <a:latin typeface="Aparajita" panose="02020603050405020304" pitchFamily="18" charset="0"/>
                <a:cs typeface="Aparajita" panose="02020603050405020304" pitchFamily="18" charset="0"/>
              </a:rPr>
              <a:t>Developed a classifier i.e. Random Forest Classifier that allowed me to predict whether a customer will leave or not with an accuracy of  93.6%. This can help in identifying potentially vulnerable customers who are planning to leave, and we can act in ways to retain them. </a:t>
            </a:r>
          </a:p>
        </p:txBody>
      </p:sp>
    </p:spTree>
    <p:extLst>
      <p:ext uri="{BB962C8B-B14F-4D97-AF65-F5344CB8AC3E}">
        <p14:creationId xmlns:p14="http://schemas.microsoft.com/office/powerpoint/2010/main" val="369426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60400"/>
            <a:ext cx="7886700" cy="1412239"/>
          </a:xfrm>
        </p:spPr>
        <p:txBody>
          <a:bodyPr>
            <a:normAutofit/>
          </a:bodyPr>
          <a:lstStyle/>
          <a:p>
            <a:pPr algn="ctr"/>
            <a:r>
              <a:rPr lang="en-IN" sz="4800" b="1" dirty="0" smtClean="0">
                <a:solidFill>
                  <a:srgbClr val="002060"/>
                </a:solidFill>
                <a:latin typeface="+mn-lt"/>
              </a:rPr>
              <a:t>PROBLEM STATEMENT</a:t>
            </a:r>
            <a:endParaRPr lang="en-IN" sz="4800" b="1" dirty="0">
              <a:solidFill>
                <a:srgbClr val="002060"/>
              </a:solidFill>
              <a:latin typeface="+mn-lt"/>
            </a:endParaRPr>
          </a:p>
        </p:txBody>
      </p:sp>
      <p:sp>
        <p:nvSpPr>
          <p:cNvPr id="3" name="Content Placeholder 2"/>
          <p:cNvSpPr>
            <a:spLocks noGrp="1"/>
          </p:cNvSpPr>
          <p:nvPr>
            <p:ph idx="1"/>
          </p:nvPr>
        </p:nvSpPr>
        <p:spPr>
          <a:xfrm>
            <a:off x="894080" y="2834640"/>
            <a:ext cx="7477760" cy="154432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lnSpcReduction="20000"/>
          </a:bodyPr>
          <a:lstStyle/>
          <a:p>
            <a:pPr marL="0" indent="0" algn="ctr">
              <a:buNone/>
            </a:pPr>
            <a:r>
              <a:rPr lang="en-US" sz="3800" i="1" dirty="0">
                <a:latin typeface="Aparajita" panose="02020603050405020304" pitchFamily="18" charset="0"/>
                <a:cs typeface="Aparajita" panose="02020603050405020304" pitchFamily="18" charset="0"/>
              </a:rPr>
              <a:t>Provide a data-driven solution to </a:t>
            </a:r>
            <a:r>
              <a:rPr lang="en-US" sz="3800" i="1" dirty="0" smtClean="0">
                <a:latin typeface="Aparajita" panose="02020603050405020304" pitchFamily="18" charset="0"/>
                <a:cs typeface="Aparajita" panose="02020603050405020304" pitchFamily="18" charset="0"/>
              </a:rPr>
              <a:t>predict </a:t>
            </a:r>
          </a:p>
          <a:p>
            <a:pPr marL="0" indent="0" algn="ctr">
              <a:buNone/>
            </a:pPr>
            <a:r>
              <a:rPr lang="en-US" sz="3800" i="1" dirty="0" smtClean="0">
                <a:latin typeface="Aparajita" panose="02020603050405020304" pitchFamily="18" charset="0"/>
                <a:cs typeface="Aparajita" panose="02020603050405020304" pitchFamily="18" charset="0"/>
              </a:rPr>
              <a:t>whether </a:t>
            </a:r>
            <a:r>
              <a:rPr lang="en-US" sz="3800" i="1" dirty="0">
                <a:latin typeface="Aparajita" panose="02020603050405020304" pitchFamily="18" charset="0"/>
                <a:cs typeface="Aparajita" panose="02020603050405020304" pitchFamily="18" charset="0"/>
              </a:rPr>
              <a:t>a customer will </a:t>
            </a:r>
            <a:endParaRPr lang="en-US" sz="3800" i="1" dirty="0" smtClean="0">
              <a:latin typeface="Aparajita" panose="02020603050405020304" pitchFamily="18" charset="0"/>
              <a:cs typeface="Aparajita" panose="02020603050405020304" pitchFamily="18" charset="0"/>
            </a:endParaRPr>
          </a:p>
          <a:p>
            <a:pPr marL="0" indent="0" algn="ctr">
              <a:buNone/>
            </a:pPr>
            <a:r>
              <a:rPr lang="en-US" sz="3800" i="1" dirty="0" smtClean="0">
                <a:latin typeface="Aparajita" panose="02020603050405020304" pitchFamily="18" charset="0"/>
                <a:cs typeface="Aparajita" panose="02020603050405020304" pitchFamily="18" charset="0"/>
              </a:rPr>
              <a:t>churn or not.</a:t>
            </a:r>
          </a:p>
          <a:p>
            <a:pPr marL="0" indent="0" algn="ctr">
              <a:buNone/>
            </a:pPr>
            <a:endParaRPr lang="en-IN" sz="3200" i="1" dirty="0"/>
          </a:p>
        </p:txBody>
      </p:sp>
    </p:spTree>
    <p:extLst>
      <p:ext uri="{BB962C8B-B14F-4D97-AF65-F5344CB8AC3E}">
        <p14:creationId xmlns:p14="http://schemas.microsoft.com/office/powerpoint/2010/main" val="288839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579120"/>
            <a:ext cx="7886700" cy="828439"/>
          </a:xfrm>
        </p:spPr>
        <p:txBody>
          <a:bodyPr>
            <a:normAutofit fontScale="90000"/>
          </a:bodyPr>
          <a:lstStyle/>
          <a:p>
            <a:pPr algn="ctr"/>
            <a:r>
              <a:rPr lang="en-GB" sz="5400" b="1" dirty="0" smtClean="0">
                <a:solidFill>
                  <a:srgbClr val="002060"/>
                </a:solidFill>
                <a:latin typeface="Calibri"/>
                <a:ea typeface="Calibri"/>
                <a:cs typeface="Calibri"/>
              </a:rPr>
              <a:t>OVERVIEW</a:t>
            </a:r>
            <a:endParaRPr lang="en-GB" sz="5400" b="1" dirty="0">
              <a:solidFill>
                <a:srgbClr val="002060"/>
              </a:solidFill>
              <a:latin typeface="Calibri"/>
              <a:ea typeface="Calibri"/>
              <a:cs typeface="Calibri"/>
            </a:endParaRP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p:txBody>
          <a:bodyPr>
            <a:normAutofit/>
          </a:bodyPr>
          <a:lstStyle/>
          <a:p>
            <a:pPr marL="0" indent="0">
              <a:buNone/>
            </a:pPr>
            <a:r>
              <a:rPr lang="en-US" sz="2400" dirty="0" smtClean="0">
                <a:latin typeface="Aparajita" panose="02020603050405020304" pitchFamily="18" charset="0"/>
                <a:cs typeface="Aparajita" panose="02020603050405020304" pitchFamily="18" charset="0"/>
              </a:rPr>
              <a:t>The goal of this project is to build a machine learning model that can accurately predict whether the customer will leave the bank or not i.e. Exited or not. In </a:t>
            </a:r>
            <a:r>
              <a:rPr lang="en-US" sz="2400" dirty="0">
                <a:latin typeface="Aparajita" panose="02020603050405020304" pitchFamily="18" charset="0"/>
                <a:cs typeface="Aparajita" panose="02020603050405020304" pitchFamily="18" charset="0"/>
              </a:rPr>
              <a:t>this project, the focus is set on predicting whether a specific customer </a:t>
            </a:r>
            <a:r>
              <a:rPr lang="en-US" sz="2400" dirty="0" smtClean="0">
                <a:latin typeface="Aparajita" panose="02020603050405020304" pitchFamily="18" charset="0"/>
                <a:cs typeface="Aparajita" panose="02020603050405020304" pitchFamily="18" charset="0"/>
              </a:rPr>
              <a:t>will continue </a:t>
            </a:r>
            <a:r>
              <a:rPr lang="en-US" sz="2400" dirty="0">
                <a:latin typeface="Aparajita" panose="02020603050405020304" pitchFamily="18" charset="0"/>
                <a:cs typeface="Aparajita" panose="02020603050405020304" pitchFamily="18" charset="0"/>
              </a:rPr>
              <a:t>to use the bank’s services or not. This allows the bank to </a:t>
            </a:r>
            <a:r>
              <a:rPr lang="en-US" sz="2400" dirty="0" smtClean="0">
                <a:latin typeface="Aparajita" panose="02020603050405020304" pitchFamily="18" charset="0"/>
                <a:cs typeface="Aparajita" panose="02020603050405020304" pitchFamily="18" charset="0"/>
              </a:rPr>
              <a:t>determine the </a:t>
            </a:r>
            <a:r>
              <a:rPr lang="en-US" sz="2400" dirty="0">
                <a:latin typeface="Aparajita" panose="02020603050405020304" pitchFamily="18" charset="0"/>
                <a:cs typeface="Aparajita" panose="02020603050405020304" pitchFamily="18" charset="0"/>
              </a:rPr>
              <a:t>factors that lead to customers leaving their services for other </a:t>
            </a:r>
            <a:r>
              <a:rPr lang="en-US" sz="2400" dirty="0" smtClean="0">
                <a:latin typeface="Aparajita" panose="02020603050405020304" pitchFamily="18" charset="0"/>
                <a:cs typeface="Aparajita" panose="02020603050405020304" pitchFamily="18" charset="0"/>
              </a:rPr>
              <a:t>financial services</a:t>
            </a:r>
            <a:r>
              <a:rPr lang="en-US" sz="2400" dirty="0">
                <a:latin typeface="Aparajita" panose="02020603050405020304" pitchFamily="18" charset="0"/>
                <a:cs typeface="Aparajita" panose="02020603050405020304" pitchFamily="18" charset="0"/>
              </a:rPr>
              <a:t>, and an in-depth analysis can help the financial institutions in </a:t>
            </a:r>
            <a:r>
              <a:rPr lang="en-US" sz="2400" dirty="0" smtClean="0">
                <a:latin typeface="Aparajita" panose="02020603050405020304" pitchFamily="18" charset="0"/>
                <a:cs typeface="Aparajita" panose="02020603050405020304" pitchFamily="18" charset="0"/>
              </a:rPr>
              <a:t>retaining the </a:t>
            </a:r>
            <a:r>
              <a:rPr lang="en-US" sz="2400" dirty="0">
                <a:latin typeface="Aparajita" panose="02020603050405020304" pitchFamily="18" charset="0"/>
                <a:cs typeface="Aparajita" panose="02020603050405020304" pitchFamily="18" charset="0"/>
              </a:rPr>
              <a:t>customers.</a:t>
            </a:r>
          </a:p>
          <a:p>
            <a:pPr marL="0" indent="0">
              <a:buNone/>
            </a:pPr>
            <a:r>
              <a:rPr lang="en-US" sz="2400" dirty="0">
                <a:latin typeface="Aparajita" panose="02020603050405020304" pitchFamily="18" charset="0"/>
                <a:cs typeface="Aparajita" panose="02020603050405020304" pitchFamily="18" charset="0"/>
              </a:rPr>
              <a:t>The dataset provided had 10,000 rows and 14 attributes such as </a:t>
            </a:r>
            <a:r>
              <a:rPr lang="en-US" sz="2400" dirty="0" smtClean="0">
                <a:latin typeface="Aparajita" panose="02020603050405020304" pitchFamily="18" charset="0"/>
                <a:cs typeface="Aparajita" panose="02020603050405020304" pitchFamily="18" charset="0"/>
              </a:rPr>
              <a:t>Credit Score, Gender</a:t>
            </a:r>
            <a:r>
              <a:rPr lang="en-US" sz="2400" dirty="0">
                <a:latin typeface="Aparajita" panose="02020603050405020304" pitchFamily="18" charset="0"/>
                <a:cs typeface="Aparajita" panose="02020603050405020304" pitchFamily="18" charset="0"/>
              </a:rPr>
              <a:t>, Age, </a:t>
            </a:r>
            <a:r>
              <a:rPr lang="en-US" sz="2400" dirty="0" smtClean="0">
                <a:latin typeface="Aparajita" panose="02020603050405020304" pitchFamily="18" charset="0"/>
                <a:cs typeface="Aparajita" panose="02020603050405020304" pitchFamily="18" charset="0"/>
              </a:rPr>
              <a:t>Tenure, Estimated Salary</a:t>
            </a:r>
            <a:r>
              <a:rPr lang="en-US" sz="2400" dirty="0">
                <a:latin typeface="Aparajita" panose="02020603050405020304" pitchFamily="18" charset="0"/>
                <a:cs typeface="Aparajita" panose="02020603050405020304" pitchFamily="18" charset="0"/>
              </a:rPr>
              <a:t>, and more. A classifier is being built </a:t>
            </a:r>
            <a:r>
              <a:rPr lang="en-US" sz="2400" dirty="0" smtClean="0">
                <a:latin typeface="Aparajita" panose="02020603050405020304" pitchFamily="18" charset="0"/>
                <a:cs typeface="Aparajita" panose="02020603050405020304" pitchFamily="18" charset="0"/>
              </a:rPr>
              <a:t>to determine </a:t>
            </a:r>
            <a:r>
              <a:rPr lang="en-US" sz="2400" dirty="0">
                <a:latin typeface="Aparajita" panose="02020603050405020304" pitchFamily="18" charset="0"/>
                <a:cs typeface="Aparajita" panose="02020603050405020304" pitchFamily="18" charset="0"/>
              </a:rPr>
              <a:t>which customers will Exit and which will </a:t>
            </a:r>
            <a:r>
              <a:rPr lang="en-US" sz="2400" dirty="0" smtClean="0">
                <a:latin typeface="Aparajita" panose="02020603050405020304" pitchFamily="18" charset="0"/>
                <a:cs typeface="Aparajita" panose="02020603050405020304" pitchFamily="18" charset="0"/>
              </a:rPr>
              <a:t>not. Here, I have to deal with a classification problem whose main focus is to predict Discrete Values.</a:t>
            </a:r>
            <a:endParaRPr lang="en-US"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720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a:bodyPr>
          <a:lstStyle/>
          <a:p>
            <a:pPr algn="ctr"/>
            <a:r>
              <a:rPr lang="en-IN" b="1" dirty="0" smtClean="0">
                <a:solidFill>
                  <a:srgbClr val="002060"/>
                </a:solidFill>
                <a:latin typeface="+mn-lt"/>
              </a:rPr>
              <a:t>Data Cleaning </a:t>
            </a:r>
            <a:endParaRPr lang="en-IN" b="1" dirty="0">
              <a:solidFill>
                <a:srgbClr val="002060"/>
              </a:solidFill>
              <a:latin typeface="+mn-lt"/>
            </a:endParaRPr>
          </a:p>
        </p:txBody>
      </p:sp>
      <p:sp>
        <p:nvSpPr>
          <p:cNvPr id="3" name="Content Placeholder 2"/>
          <p:cNvSpPr>
            <a:spLocks noGrp="1"/>
          </p:cNvSpPr>
          <p:nvPr>
            <p:ph idx="1"/>
          </p:nvPr>
        </p:nvSpPr>
        <p:spPr>
          <a:xfrm>
            <a:off x="223520" y="1066801"/>
            <a:ext cx="8197466" cy="2474683"/>
          </a:xfrm>
        </p:spPr>
        <p:txBody>
          <a:bodyPr>
            <a:normAutofit lnSpcReduction="10000"/>
          </a:bodyPr>
          <a:lstStyle/>
          <a:p>
            <a:pPr marL="0" indent="0">
              <a:buNone/>
            </a:pPr>
            <a:r>
              <a:rPr lang="en-US" sz="2000" dirty="0" smtClean="0">
                <a:latin typeface="Aparajita" panose="02020603050405020304" pitchFamily="18" charset="0"/>
                <a:cs typeface="Aparajita" panose="02020603050405020304" pitchFamily="18" charset="0"/>
              </a:rPr>
              <a:t>While working on the pre-defined datasets, I did data cleaning of my dataset. The </a:t>
            </a:r>
            <a:r>
              <a:rPr lang="en-US" sz="2000" dirty="0">
                <a:latin typeface="Aparajita" panose="02020603050405020304" pitchFamily="18" charset="0"/>
                <a:cs typeface="Aparajita" panose="02020603050405020304" pitchFamily="18" charset="0"/>
              </a:rPr>
              <a:t>dataset </a:t>
            </a:r>
            <a:r>
              <a:rPr lang="en-US" sz="2000" dirty="0" smtClean="0">
                <a:latin typeface="Aparajita" panose="02020603050405020304" pitchFamily="18" charset="0"/>
                <a:cs typeface="Aparajita" panose="02020603050405020304" pitchFamily="18" charset="0"/>
              </a:rPr>
              <a:t>consisted </a:t>
            </a:r>
            <a:r>
              <a:rPr lang="en-US" sz="2000" dirty="0">
                <a:latin typeface="Aparajita" panose="02020603050405020304" pitchFamily="18" charset="0"/>
                <a:cs typeface="Aparajita" panose="02020603050405020304" pitchFamily="18" charset="0"/>
              </a:rPr>
              <a:t>of a few unnecessary columns such as </a:t>
            </a:r>
            <a:r>
              <a:rPr lang="en-US" sz="2000" b="1" dirty="0" smtClean="0">
                <a:latin typeface="Aparajita" panose="02020603050405020304" pitchFamily="18" charset="0"/>
                <a:cs typeface="Aparajita" panose="02020603050405020304" pitchFamily="18" charset="0"/>
              </a:rPr>
              <a:t>Row Number, Customer ID</a:t>
            </a:r>
            <a:r>
              <a:rPr lang="en-US" sz="2000" b="1" dirty="0">
                <a:latin typeface="Aparajita" panose="02020603050405020304" pitchFamily="18" charset="0"/>
                <a:cs typeface="Aparajita" panose="02020603050405020304" pitchFamily="18" charset="0"/>
              </a:rPr>
              <a:t>, and Surname </a:t>
            </a:r>
            <a:r>
              <a:rPr lang="en-US" sz="2000" dirty="0">
                <a:latin typeface="Aparajita" panose="02020603050405020304" pitchFamily="18" charset="0"/>
                <a:cs typeface="Aparajita" panose="02020603050405020304" pitchFamily="18" charset="0"/>
              </a:rPr>
              <a:t>which added little value in classifying </a:t>
            </a:r>
            <a:r>
              <a:rPr lang="en-US" sz="2000" dirty="0" smtClean="0">
                <a:latin typeface="Aparajita" panose="02020603050405020304" pitchFamily="18" charset="0"/>
                <a:cs typeface="Aparajita" panose="02020603050405020304" pitchFamily="18" charset="0"/>
              </a:rPr>
              <a:t>the customers</a:t>
            </a:r>
            <a:r>
              <a:rPr lang="en-US" sz="2000" dirty="0">
                <a:latin typeface="Aparajita" panose="02020603050405020304" pitchFamily="18" charset="0"/>
                <a:cs typeface="Aparajita" panose="02020603050405020304" pitchFamily="18" charset="0"/>
              </a:rPr>
              <a:t>. These were dropped, as these only added noise to the dataset. </a:t>
            </a:r>
            <a:r>
              <a:rPr lang="en-US" sz="2000" dirty="0" smtClean="0">
                <a:latin typeface="Aparajita" panose="02020603050405020304" pitchFamily="18" charset="0"/>
                <a:cs typeface="Aparajita" panose="02020603050405020304" pitchFamily="18" charset="0"/>
              </a:rPr>
              <a:t>It was </a:t>
            </a:r>
            <a:r>
              <a:rPr lang="en-US" sz="2000" dirty="0">
                <a:latin typeface="Aparajita" panose="02020603050405020304" pitchFamily="18" charset="0"/>
                <a:cs typeface="Aparajita" panose="02020603050405020304" pitchFamily="18" charset="0"/>
              </a:rPr>
              <a:t>also checked whether the dataset had any missing values, which it did </a:t>
            </a:r>
            <a:r>
              <a:rPr lang="en-US" sz="2000" dirty="0" smtClean="0">
                <a:latin typeface="Aparajita" panose="02020603050405020304" pitchFamily="18" charset="0"/>
                <a:cs typeface="Aparajita" panose="02020603050405020304" pitchFamily="18" charset="0"/>
              </a:rPr>
              <a:t>not have</a:t>
            </a:r>
            <a:r>
              <a:rPr lang="en-US" sz="2000" dirty="0">
                <a:latin typeface="Aparajita" panose="02020603050405020304" pitchFamily="18" charset="0"/>
                <a:cs typeface="Aparajita" panose="02020603050405020304" pitchFamily="18" charset="0"/>
              </a:rPr>
              <a:t>.</a:t>
            </a:r>
          </a:p>
          <a:p>
            <a:pPr marL="0" indent="0">
              <a:buNone/>
            </a:pPr>
            <a:r>
              <a:rPr lang="en-US" sz="2000" dirty="0">
                <a:latin typeface="Aparajita" panose="02020603050405020304" pitchFamily="18" charset="0"/>
                <a:cs typeface="Aparajita" panose="02020603050405020304" pitchFamily="18" charset="0"/>
              </a:rPr>
              <a:t>The next task was to </a:t>
            </a:r>
            <a:r>
              <a:rPr lang="en-US" sz="2000" dirty="0" smtClean="0">
                <a:latin typeface="Aparajita" panose="02020603050405020304" pitchFamily="18" charset="0"/>
                <a:cs typeface="Aparajita" panose="02020603050405020304" pitchFamily="18" charset="0"/>
              </a:rPr>
              <a:t>categorize </a:t>
            </a:r>
            <a:r>
              <a:rPr lang="en-US" sz="2000" dirty="0">
                <a:latin typeface="Aparajita" panose="02020603050405020304" pitchFamily="18" charset="0"/>
                <a:cs typeface="Aparajita" panose="02020603050405020304" pitchFamily="18" charset="0"/>
              </a:rPr>
              <a:t>the numerical and categorical variables. </a:t>
            </a:r>
            <a:r>
              <a:rPr lang="en-US" sz="2000" dirty="0" smtClean="0">
                <a:latin typeface="Aparajita" panose="02020603050405020304" pitchFamily="18" charset="0"/>
                <a:cs typeface="Aparajita" panose="02020603050405020304" pitchFamily="18" charset="0"/>
              </a:rPr>
              <a:t>The categorical </a:t>
            </a:r>
            <a:r>
              <a:rPr lang="en-US" sz="2000" dirty="0">
                <a:latin typeface="Aparajita" panose="02020603050405020304" pitchFamily="18" charset="0"/>
                <a:cs typeface="Aparajita" panose="02020603050405020304" pitchFamily="18" charset="0"/>
              </a:rPr>
              <a:t>variables were Geography and Gender, which were both </a:t>
            </a:r>
            <a:r>
              <a:rPr lang="en-US" sz="2000" b="1" dirty="0" smtClean="0">
                <a:latin typeface="Aparajita" panose="02020603050405020304" pitchFamily="18" charset="0"/>
                <a:cs typeface="Aparajita" panose="02020603050405020304" pitchFamily="18" charset="0"/>
              </a:rPr>
              <a:t>One-Hot-encoded</a:t>
            </a:r>
            <a:r>
              <a:rPr lang="en-US" sz="2000" dirty="0" smtClean="0">
                <a:latin typeface="Aparajita" panose="02020603050405020304" pitchFamily="18" charset="0"/>
                <a:cs typeface="Aparajita" panose="02020603050405020304" pitchFamily="18" charset="0"/>
              </a:rPr>
              <a:t>. </a:t>
            </a:r>
            <a:r>
              <a:rPr lang="en-US" sz="2000" dirty="0">
                <a:latin typeface="Aparajita" panose="02020603050405020304" pitchFamily="18" charset="0"/>
                <a:cs typeface="Aparajita" panose="02020603050405020304" pitchFamily="18" charset="0"/>
              </a:rPr>
              <a:t>This data was then passed to the classifier, with the ground </a:t>
            </a:r>
            <a:r>
              <a:rPr lang="en-US" sz="2000" dirty="0" smtClean="0">
                <a:latin typeface="Aparajita" panose="02020603050405020304" pitchFamily="18" charset="0"/>
                <a:cs typeface="Aparajita" panose="02020603050405020304" pitchFamily="18" charset="0"/>
              </a:rPr>
              <a:t>truth being </a:t>
            </a:r>
            <a:r>
              <a:rPr lang="en-US" sz="2000" dirty="0">
                <a:latin typeface="Aparajita" panose="02020603050405020304" pitchFamily="18" charset="0"/>
                <a:cs typeface="Aparajita" panose="02020603050405020304" pitchFamily="18" charset="0"/>
              </a:rPr>
              <a:t>the “Exited” attribute and all the remaining columns being the </a:t>
            </a:r>
            <a:r>
              <a:rPr lang="en-US" sz="2000" dirty="0" smtClean="0">
                <a:latin typeface="Aparajita" panose="02020603050405020304" pitchFamily="18" charset="0"/>
                <a:cs typeface="Aparajita" panose="02020603050405020304" pitchFamily="18" charset="0"/>
              </a:rPr>
              <a:t>inputs.</a:t>
            </a:r>
            <a:endParaRPr lang="en-IN" sz="2000" dirty="0">
              <a:latin typeface="Aparajita" panose="02020603050405020304" pitchFamily="18" charset="0"/>
              <a:cs typeface="Aparajita" panose="02020603050405020304" pitchFamily="18" charset="0"/>
            </a:endParaRPr>
          </a:p>
        </p:txBody>
      </p:sp>
      <p:pic>
        <p:nvPicPr>
          <p:cNvPr id="4" name="Picture 3"/>
          <p:cNvPicPr>
            <a:picLocks noChangeAspect="1"/>
          </p:cNvPicPr>
          <p:nvPr/>
        </p:nvPicPr>
        <p:blipFill>
          <a:blip r:embed="rId2"/>
          <a:stretch>
            <a:fillRect/>
          </a:stretch>
        </p:blipFill>
        <p:spPr>
          <a:xfrm>
            <a:off x="129156" y="3541484"/>
            <a:ext cx="3314204" cy="3281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3"/>
          <a:srcRect t="2775"/>
          <a:stretch/>
        </p:blipFill>
        <p:spPr>
          <a:xfrm>
            <a:off x="3687606" y="3506648"/>
            <a:ext cx="5186185" cy="3316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66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170122"/>
            <a:ext cx="8761228" cy="1297171"/>
          </a:xfrm>
        </p:spPr>
        <p:txBody>
          <a:bodyPr>
            <a:normAutofit/>
          </a:bodyPr>
          <a:lstStyle/>
          <a:p>
            <a:pPr algn="ctr"/>
            <a:r>
              <a:rPr lang="en-IN" sz="3600" b="1" dirty="0" smtClean="0">
                <a:solidFill>
                  <a:srgbClr val="002060"/>
                </a:solidFill>
                <a:latin typeface="+mn-lt"/>
              </a:rPr>
              <a:t>FINDINGS FROM DATA</a:t>
            </a:r>
            <a:br>
              <a:rPr lang="en-IN" sz="3600" b="1" dirty="0" smtClean="0">
                <a:solidFill>
                  <a:srgbClr val="002060"/>
                </a:solidFill>
                <a:latin typeface="+mn-lt"/>
              </a:rPr>
            </a:br>
            <a:r>
              <a:rPr lang="en-IN" sz="3600" b="1" dirty="0" smtClean="0">
                <a:solidFill>
                  <a:srgbClr val="002060"/>
                </a:solidFill>
                <a:latin typeface="+mn-lt"/>
              </a:rPr>
              <a:t> VISUALIZATION</a:t>
            </a:r>
            <a:endParaRPr lang="en-IN" sz="3600" b="1" dirty="0">
              <a:solidFill>
                <a:srgbClr val="002060"/>
              </a:solidFill>
              <a:latin typeface="+mn-lt"/>
            </a:endParaRPr>
          </a:p>
        </p:txBody>
      </p:sp>
      <p:sp>
        <p:nvSpPr>
          <p:cNvPr id="3" name="Content Placeholder 2"/>
          <p:cNvSpPr>
            <a:spLocks noGrp="1"/>
          </p:cNvSpPr>
          <p:nvPr>
            <p:ph idx="1"/>
          </p:nvPr>
        </p:nvSpPr>
        <p:spPr>
          <a:xfrm>
            <a:off x="106327" y="1796901"/>
            <a:ext cx="5029200" cy="4880343"/>
          </a:xfr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lgn="ctr">
              <a:buNone/>
            </a:pPr>
            <a:r>
              <a:rPr lang="en-US" sz="2400" b="1" u="sng" dirty="0" smtClean="0">
                <a:cs typeface="Aparajita" panose="02020603050405020304" pitchFamily="18" charset="0"/>
              </a:rPr>
              <a:t>Pie Chart for the Target Variable “Exited”</a:t>
            </a:r>
          </a:p>
          <a:p>
            <a:pPr marL="0" indent="0">
              <a:buNone/>
            </a:pPr>
            <a:endParaRPr lang="en-US" sz="2400" dirty="0">
              <a:latin typeface="Aparajita" panose="02020603050405020304" pitchFamily="18" charset="0"/>
              <a:cs typeface="Aparajita" panose="02020603050405020304" pitchFamily="18" charset="0"/>
            </a:endParaRPr>
          </a:p>
          <a:p>
            <a:pPr marL="0" indent="0">
              <a:buNone/>
            </a:pPr>
            <a:r>
              <a:rPr lang="en-US" sz="2400" dirty="0" smtClean="0">
                <a:latin typeface="Aparajita" panose="02020603050405020304" pitchFamily="18" charset="0"/>
                <a:cs typeface="Aparajita" panose="02020603050405020304" pitchFamily="18" charset="0"/>
              </a:rPr>
              <a:t>So </a:t>
            </a:r>
            <a:r>
              <a:rPr lang="en-US" sz="2400" dirty="0">
                <a:latin typeface="Aparajita" panose="02020603050405020304" pitchFamily="18" charset="0"/>
                <a:cs typeface="Aparajita" panose="02020603050405020304" pitchFamily="18" charset="0"/>
              </a:rPr>
              <a:t>about 20% of the customers have churned and around 79% have retained. So the baseline model could be to predict that 20% of the customers will churn. Given 20% is a small number, we need to ensure that the chosen model does predict with great accuracy this 20% as it is of interest to the bank to identify and keep this bunch as opposed to accurately predicting the customers that are retained</a:t>
            </a:r>
            <a:r>
              <a:rPr lang="en-US" dirty="0">
                <a:latin typeface="Aparajita" panose="02020603050405020304" pitchFamily="18" charset="0"/>
                <a:cs typeface="Aparajita" panose="02020603050405020304" pitchFamily="18" charset="0"/>
              </a:rPr>
              <a:t>.</a:t>
            </a:r>
            <a:endParaRPr lang="en-IN" dirty="0">
              <a:latin typeface="Aparajita" panose="02020603050405020304" pitchFamily="18" charset="0"/>
              <a:cs typeface="Aparajita" panose="02020603050405020304" pitchFamily="18" charset="0"/>
            </a:endParaRPr>
          </a:p>
        </p:txBody>
      </p:sp>
      <p:pic>
        <p:nvPicPr>
          <p:cNvPr id="4" name="Picture 3"/>
          <p:cNvPicPr>
            <a:picLocks noChangeAspect="1"/>
          </p:cNvPicPr>
          <p:nvPr/>
        </p:nvPicPr>
        <p:blipFill rotWithShape="1">
          <a:blip r:embed="rId2"/>
          <a:srcRect t="29266"/>
          <a:stretch/>
        </p:blipFill>
        <p:spPr>
          <a:xfrm>
            <a:off x="5233942" y="3200400"/>
            <a:ext cx="3739937" cy="2544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954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7591"/>
            <a:ext cx="7886700" cy="542576"/>
          </a:xfrm>
          <a:solidFill>
            <a:schemeClr val="accent1">
              <a:lumMod val="40000"/>
              <a:lumOff val="60000"/>
            </a:schemeClr>
          </a:solidFill>
        </p:spPr>
        <p:txBody>
          <a:bodyPr>
            <a:normAutofit/>
          </a:bodyPr>
          <a:lstStyle/>
          <a:p>
            <a:pPr algn="ctr"/>
            <a:r>
              <a:rPr lang="en-IN" sz="2800" b="1" dirty="0">
                <a:solidFill>
                  <a:srgbClr val="002060"/>
                </a:solidFill>
                <a:latin typeface="+mn-lt"/>
              </a:rPr>
              <a:t>FINDINGS FROM </a:t>
            </a:r>
            <a:r>
              <a:rPr lang="en-IN" sz="2800" b="1" dirty="0" smtClean="0">
                <a:solidFill>
                  <a:srgbClr val="002060"/>
                </a:solidFill>
                <a:latin typeface="+mn-lt"/>
              </a:rPr>
              <a:t>DATA</a:t>
            </a:r>
            <a:r>
              <a:rPr lang="en-IN" sz="2800" b="1" dirty="0">
                <a:solidFill>
                  <a:srgbClr val="002060"/>
                </a:solidFill>
                <a:latin typeface="+mn-lt"/>
              </a:rPr>
              <a:t> </a:t>
            </a:r>
            <a:r>
              <a:rPr lang="en-IN" sz="2800" b="1" dirty="0" smtClean="0">
                <a:solidFill>
                  <a:srgbClr val="002060"/>
                </a:solidFill>
                <a:latin typeface="+mn-lt"/>
              </a:rPr>
              <a:t>VISUALIZATION</a:t>
            </a:r>
            <a:endParaRPr lang="en-IN" sz="2800" dirty="0">
              <a:latin typeface="+mn-lt"/>
            </a:endParaRPr>
          </a:p>
        </p:txBody>
      </p:sp>
      <p:sp>
        <p:nvSpPr>
          <p:cNvPr id="3" name="Content Placeholder 2"/>
          <p:cNvSpPr>
            <a:spLocks noGrp="1"/>
          </p:cNvSpPr>
          <p:nvPr>
            <p:ph sz="half" idx="1"/>
          </p:nvPr>
        </p:nvSpPr>
        <p:spPr>
          <a:xfrm>
            <a:off x="85060" y="839973"/>
            <a:ext cx="4429790" cy="3094075"/>
          </a:xfrm>
          <a:solidFill>
            <a:schemeClr val="bg1">
              <a:lumMod val="75000"/>
            </a:schemeClr>
          </a:solidFill>
        </p:spPr>
        <p:txBody>
          <a:bodyPr>
            <a:noAutofit/>
          </a:bodyPr>
          <a:lstStyle/>
          <a:p>
            <a:r>
              <a:rPr lang="en-US" sz="1400" dirty="0" smtClean="0">
                <a:latin typeface="Aparajita" panose="02020603050405020304" pitchFamily="18" charset="0"/>
                <a:cs typeface="Aparajita" panose="02020603050405020304" pitchFamily="18" charset="0"/>
              </a:rPr>
              <a:t>The majority </a:t>
            </a:r>
            <a:r>
              <a:rPr lang="en-US" sz="1400" dirty="0">
                <a:latin typeface="Aparajita" panose="02020603050405020304" pitchFamily="18" charset="0"/>
                <a:cs typeface="Aparajita" panose="02020603050405020304" pitchFamily="18" charset="0"/>
              </a:rPr>
              <a:t>of the data is from persons from France where </a:t>
            </a:r>
            <a:r>
              <a:rPr lang="en-US" sz="1400" dirty="0" smtClean="0">
                <a:latin typeface="Aparajita" panose="02020603050405020304" pitchFamily="18" charset="0"/>
                <a:cs typeface="Aparajita" panose="02020603050405020304" pitchFamily="18" charset="0"/>
              </a:rPr>
              <a:t>the majority </a:t>
            </a:r>
            <a:r>
              <a:rPr lang="en-US" sz="1400" dirty="0">
                <a:latin typeface="Aparajita" panose="02020603050405020304" pitchFamily="18" charset="0"/>
                <a:cs typeface="Aparajita" panose="02020603050405020304" pitchFamily="18" charset="0"/>
              </a:rPr>
              <a:t>is towards customers who are </a:t>
            </a:r>
            <a:r>
              <a:rPr lang="en-US" sz="1400" dirty="0" smtClean="0">
                <a:latin typeface="Aparajita" panose="02020603050405020304" pitchFamily="18" charset="0"/>
                <a:cs typeface="Aparajita" panose="02020603050405020304" pitchFamily="18" charset="0"/>
              </a:rPr>
              <a:t>retained.</a:t>
            </a:r>
          </a:p>
          <a:p>
            <a:r>
              <a:rPr lang="en-US" sz="1400" dirty="0" smtClean="0">
                <a:latin typeface="Aparajita" panose="02020603050405020304" pitchFamily="18" charset="0"/>
                <a:cs typeface="Aparajita" panose="02020603050405020304" pitchFamily="18" charset="0"/>
              </a:rPr>
              <a:t>The </a:t>
            </a:r>
            <a:r>
              <a:rPr lang="en-US" sz="1400" dirty="0">
                <a:latin typeface="Aparajita" panose="02020603050405020304" pitchFamily="18" charset="0"/>
                <a:cs typeface="Aparajita" panose="02020603050405020304" pitchFamily="18" charset="0"/>
              </a:rPr>
              <a:t>proportion of female customers churning is also greater than that of male </a:t>
            </a:r>
            <a:r>
              <a:rPr lang="en-US" sz="1400" dirty="0" smtClean="0">
                <a:latin typeface="Aparajita" panose="02020603050405020304" pitchFamily="18" charset="0"/>
                <a:cs typeface="Aparajita" panose="02020603050405020304" pitchFamily="18" charset="0"/>
              </a:rPr>
              <a:t>customers. </a:t>
            </a:r>
          </a:p>
          <a:p>
            <a:r>
              <a:rPr lang="en-US" sz="1400" dirty="0" smtClean="0">
                <a:latin typeface="Aparajita" panose="02020603050405020304" pitchFamily="18" charset="0"/>
                <a:cs typeface="Aparajita" panose="02020603050405020304" pitchFamily="18" charset="0"/>
              </a:rPr>
              <a:t>Interestingly</a:t>
            </a:r>
            <a:r>
              <a:rPr lang="en-US" sz="1400" dirty="0">
                <a:latin typeface="Aparajita" panose="02020603050405020304" pitchFamily="18" charset="0"/>
                <a:cs typeface="Aparajita" panose="02020603050405020304" pitchFamily="18" charset="0"/>
              </a:rPr>
              <a:t>, majority of the customers that churned are those with credit cards. Given that majority of the customers have credit cards could prove this to be just a </a:t>
            </a:r>
            <a:r>
              <a:rPr lang="en-US" sz="1400" dirty="0" smtClean="0">
                <a:latin typeface="Aparajita" panose="02020603050405020304" pitchFamily="18" charset="0"/>
                <a:cs typeface="Aparajita" panose="02020603050405020304" pitchFamily="18" charset="0"/>
              </a:rPr>
              <a:t>coincidence.</a:t>
            </a:r>
          </a:p>
          <a:p>
            <a:r>
              <a:rPr lang="en-US" sz="1400" dirty="0" smtClean="0">
                <a:latin typeface="Aparajita" panose="02020603050405020304" pitchFamily="18" charset="0"/>
                <a:cs typeface="Aparajita" panose="02020603050405020304" pitchFamily="18" charset="0"/>
              </a:rPr>
              <a:t>Unsurprisingly </a:t>
            </a:r>
            <a:r>
              <a:rPr lang="en-US" sz="1400" dirty="0">
                <a:latin typeface="Aparajita" panose="02020603050405020304" pitchFamily="18" charset="0"/>
                <a:cs typeface="Aparajita" panose="02020603050405020304" pitchFamily="18" charset="0"/>
              </a:rPr>
              <a:t>the inactive members have a greater churn. Worryingly is that the overall proportion of inactive </a:t>
            </a:r>
            <a:r>
              <a:rPr lang="en-US" sz="1400" dirty="0" smtClean="0">
                <a:latin typeface="Aparajita" panose="02020603050405020304" pitchFamily="18" charset="0"/>
                <a:cs typeface="Aparajita" panose="02020603050405020304" pitchFamily="18" charset="0"/>
              </a:rPr>
              <a:t>members </a:t>
            </a:r>
            <a:r>
              <a:rPr lang="en-US" sz="1400" dirty="0">
                <a:latin typeface="Aparajita" panose="02020603050405020304" pitchFamily="18" charset="0"/>
                <a:cs typeface="Aparajita" panose="02020603050405020304" pitchFamily="18" charset="0"/>
              </a:rPr>
              <a:t>is quite high suggesting that the bank may need a program implemented to turn this group to active customers as this will </a:t>
            </a:r>
            <a:r>
              <a:rPr lang="en-US" sz="1400" dirty="0" smtClean="0">
                <a:latin typeface="Aparajita" panose="02020603050405020304" pitchFamily="18" charset="0"/>
                <a:cs typeface="Aparajita" panose="02020603050405020304" pitchFamily="18" charset="0"/>
              </a:rPr>
              <a:t>definitely </a:t>
            </a:r>
            <a:r>
              <a:rPr lang="en-US" sz="1400" dirty="0">
                <a:latin typeface="Aparajita" panose="02020603050405020304" pitchFamily="18" charset="0"/>
                <a:cs typeface="Aparajita" panose="02020603050405020304" pitchFamily="18" charset="0"/>
              </a:rPr>
              <a:t>have a positive impact on the </a:t>
            </a:r>
            <a:r>
              <a:rPr lang="en-US" sz="1400" dirty="0" smtClean="0">
                <a:latin typeface="Aparajita" panose="02020603050405020304" pitchFamily="18" charset="0"/>
                <a:cs typeface="Aparajita" panose="02020603050405020304" pitchFamily="18" charset="0"/>
              </a:rPr>
              <a:t>customer churn</a:t>
            </a:r>
            <a:r>
              <a:rPr lang="en-US" sz="1400" dirty="0">
                <a:latin typeface="Aparajita" panose="02020603050405020304" pitchFamily="18" charset="0"/>
                <a:cs typeface="Aparajita" panose="02020603050405020304" pitchFamily="18" charset="0"/>
              </a:rPr>
              <a:t>.</a:t>
            </a:r>
            <a:endParaRPr lang="en-IN" sz="1400" dirty="0">
              <a:latin typeface="Aparajita" panose="02020603050405020304" pitchFamily="18" charset="0"/>
              <a:cs typeface="Aparajita" panose="02020603050405020304" pitchFamily="18" charset="0"/>
            </a:endParaRPr>
          </a:p>
        </p:txBody>
      </p:sp>
      <p:sp>
        <p:nvSpPr>
          <p:cNvPr id="4" name="Content Placeholder 3"/>
          <p:cNvSpPr>
            <a:spLocks noGrp="1"/>
          </p:cNvSpPr>
          <p:nvPr>
            <p:ph sz="half" idx="2"/>
          </p:nvPr>
        </p:nvSpPr>
        <p:spPr>
          <a:xfrm>
            <a:off x="4629150" y="839973"/>
            <a:ext cx="4514850" cy="3094076"/>
          </a:xfrm>
          <a:solidFill>
            <a:schemeClr val="bg1">
              <a:lumMod val="75000"/>
            </a:schemeClr>
          </a:solidFill>
        </p:spPr>
        <p:txBody>
          <a:bodyPr>
            <a:noAutofit/>
          </a:bodyPr>
          <a:lstStyle/>
          <a:p>
            <a:r>
              <a:rPr lang="en-US" sz="1400" dirty="0">
                <a:latin typeface="Aparajita" panose="02020603050405020304" pitchFamily="18" charset="0"/>
                <a:cs typeface="Aparajita" panose="02020603050405020304" pitchFamily="18" charset="0"/>
              </a:rPr>
              <a:t>There is no significant difference in the credit score distribution between retained and churned customers. </a:t>
            </a:r>
          </a:p>
          <a:p>
            <a:r>
              <a:rPr lang="en-US" sz="1400" dirty="0" smtClean="0">
                <a:latin typeface="Aparajita" panose="02020603050405020304" pitchFamily="18" charset="0"/>
                <a:cs typeface="Aparajita" panose="02020603050405020304" pitchFamily="18" charset="0"/>
              </a:rPr>
              <a:t>The </a:t>
            </a:r>
            <a:r>
              <a:rPr lang="en-US" sz="1400" dirty="0">
                <a:latin typeface="Aparajita" panose="02020603050405020304" pitchFamily="18" charset="0"/>
                <a:cs typeface="Aparajita" panose="02020603050405020304" pitchFamily="18" charset="0"/>
              </a:rPr>
              <a:t>older customers are churning at more than the younger ones alluding to a difference in service preference in the age categories. The bank may need to review their target market or review the strategy for retention between the different age </a:t>
            </a:r>
            <a:r>
              <a:rPr lang="en-US" sz="1400" dirty="0" smtClean="0">
                <a:latin typeface="Aparajita" panose="02020603050405020304" pitchFamily="18" charset="0"/>
                <a:cs typeface="Aparajita" panose="02020603050405020304" pitchFamily="18" charset="0"/>
              </a:rPr>
              <a:t>groups. </a:t>
            </a:r>
          </a:p>
          <a:p>
            <a:r>
              <a:rPr lang="en-US" sz="1400" dirty="0" smtClean="0">
                <a:latin typeface="Aparajita" panose="02020603050405020304" pitchFamily="18" charset="0"/>
                <a:cs typeface="Aparajita" panose="02020603050405020304" pitchFamily="18" charset="0"/>
              </a:rPr>
              <a:t>With </a:t>
            </a:r>
            <a:r>
              <a:rPr lang="en-US" sz="1400" dirty="0">
                <a:latin typeface="Aparajita" panose="02020603050405020304" pitchFamily="18" charset="0"/>
                <a:cs typeface="Aparajita" panose="02020603050405020304" pitchFamily="18" charset="0"/>
              </a:rPr>
              <a:t>regard to the tenure, the clients on either extreme end (spent little time with the bank or a lot of time with the bank) are more likely to churn compared to those that are of average tenure. </a:t>
            </a:r>
          </a:p>
          <a:p>
            <a:r>
              <a:rPr lang="en-US" sz="1400" dirty="0" smtClean="0">
                <a:latin typeface="Aparajita" panose="02020603050405020304" pitchFamily="18" charset="0"/>
                <a:cs typeface="Aparajita" panose="02020603050405020304" pitchFamily="18" charset="0"/>
              </a:rPr>
              <a:t>Worryingly</a:t>
            </a:r>
            <a:r>
              <a:rPr lang="en-US" sz="1400" dirty="0">
                <a:latin typeface="Aparajita" panose="02020603050405020304" pitchFamily="18" charset="0"/>
                <a:cs typeface="Aparajita" panose="02020603050405020304" pitchFamily="18" charset="0"/>
              </a:rPr>
              <a:t>, the bank is losing customers with significant bank balances which is likely to hit their available capital for </a:t>
            </a:r>
            <a:r>
              <a:rPr lang="en-US" sz="1400" dirty="0" smtClean="0">
                <a:latin typeface="Aparajita" panose="02020603050405020304" pitchFamily="18" charset="0"/>
                <a:cs typeface="Aparajita" panose="02020603050405020304" pitchFamily="18" charset="0"/>
              </a:rPr>
              <a:t>lending.</a:t>
            </a:r>
          </a:p>
          <a:p>
            <a:r>
              <a:rPr lang="en-US" sz="1400" dirty="0" smtClean="0">
                <a:latin typeface="Aparajita" panose="02020603050405020304" pitchFamily="18" charset="0"/>
                <a:cs typeface="Aparajita" panose="02020603050405020304" pitchFamily="18" charset="0"/>
              </a:rPr>
              <a:t>Neither </a:t>
            </a:r>
            <a:r>
              <a:rPr lang="en-US" sz="1400" dirty="0">
                <a:latin typeface="Aparajita" panose="02020603050405020304" pitchFamily="18" charset="0"/>
                <a:cs typeface="Aparajita" panose="02020603050405020304" pitchFamily="18" charset="0"/>
              </a:rPr>
              <a:t>the product nor the salary has a significant effect on the likelihood to churn.</a:t>
            </a:r>
            <a:endParaRPr lang="en-IN" sz="1400" dirty="0">
              <a:latin typeface="Aparajita" panose="02020603050405020304" pitchFamily="18" charset="0"/>
              <a:cs typeface="Aparajita" panose="02020603050405020304" pitchFamily="18" charset="0"/>
            </a:endParaRPr>
          </a:p>
        </p:txBody>
      </p:sp>
      <p:pic>
        <p:nvPicPr>
          <p:cNvPr id="5" name="Picture 4"/>
          <p:cNvPicPr>
            <a:picLocks noChangeAspect="1"/>
          </p:cNvPicPr>
          <p:nvPr/>
        </p:nvPicPr>
        <p:blipFill rotWithShape="1">
          <a:blip r:embed="rId2"/>
          <a:srcRect t="15394"/>
          <a:stretch/>
        </p:blipFill>
        <p:spPr>
          <a:xfrm>
            <a:off x="162559" y="4103854"/>
            <a:ext cx="4218055" cy="2510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t="20285"/>
          <a:stretch/>
        </p:blipFill>
        <p:spPr>
          <a:xfrm>
            <a:off x="4629150" y="4103854"/>
            <a:ext cx="4362450" cy="2510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437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8857"/>
            <a:ext cx="7886700" cy="659218"/>
          </a:xfrm>
          <a:solidFill>
            <a:schemeClr val="accent1">
              <a:lumMod val="40000"/>
              <a:lumOff val="60000"/>
            </a:schemeClr>
          </a:solidFill>
        </p:spPr>
        <p:txBody>
          <a:bodyPr>
            <a:normAutofit/>
          </a:bodyPr>
          <a:lstStyle/>
          <a:p>
            <a:pPr algn="ctr"/>
            <a:r>
              <a:rPr lang="en-IN" sz="3600" b="1" dirty="0" smtClean="0">
                <a:solidFill>
                  <a:srgbClr val="002060"/>
                </a:solidFill>
                <a:latin typeface="+mn-lt"/>
              </a:rPr>
              <a:t>Findings from Data Visualization</a:t>
            </a:r>
            <a:endParaRPr lang="en-IN" sz="3600" b="1" dirty="0">
              <a:solidFill>
                <a:srgbClr val="002060"/>
              </a:solidFill>
              <a:latin typeface="+mn-lt"/>
            </a:endParaRPr>
          </a:p>
        </p:txBody>
      </p:sp>
      <p:sp>
        <p:nvSpPr>
          <p:cNvPr id="3" name="Content Placeholder 2"/>
          <p:cNvSpPr>
            <a:spLocks noGrp="1"/>
          </p:cNvSpPr>
          <p:nvPr>
            <p:ph sz="half" idx="1"/>
          </p:nvPr>
        </p:nvSpPr>
        <p:spPr>
          <a:xfrm>
            <a:off x="74428" y="1133855"/>
            <a:ext cx="4369556" cy="1956817"/>
          </a:xfrm>
          <a:solidFill>
            <a:schemeClr val="accent1">
              <a:lumMod val="40000"/>
              <a:lumOff val="60000"/>
            </a:schemeClr>
          </a:solidFill>
        </p:spPr>
        <p:txBody>
          <a:bodyPr>
            <a:normAutofit fontScale="85000" lnSpcReduction="10000"/>
          </a:bodyPr>
          <a:lstStyle/>
          <a:p>
            <a:r>
              <a:rPr lang="en-US" sz="2000" dirty="0">
                <a:latin typeface="Aparajita" panose="02020603050405020304" pitchFamily="18" charset="0"/>
                <a:cs typeface="Aparajita" panose="02020603050405020304" pitchFamily="18" charset="0"/>
              </a:rPr>
              <a:t>Exited" has a positive correlation with "Age" as it has the largest positive correlation value among all columns. </a:t>
            </a:r>
            <a:endParaRPr lang="en-US" sz="2000" dirty="0" smtClean="0">
              <a:latin typeface="Aparajita" panose="02020603050405020304" pitchFamily="18" charset="0"/>
              <a:cs typeface="Aparajita" panose="02020603050405020304" pitchFamily="18" charset="0"/>
            </a:endParaRPr>
          </a:p>
          <a:p>
            <a:r>
              <a:rPr lang="en-US" sz="2000" dirty="0" smtClean="0">
                <a:latin typeface="Aparajita" panose="02020603050405020304" pitchFamily="18" charset="0"/>
                <a:cs typeface="Aparajita" panose="02020603050405020304" pitchFamily="18" charset="0"/>
              </a:rPr>
              <a:t>"</a:t>
            </a:r>
            <a:r>
              <a:rPr lang="en-US" sz="2000" dirty="0">
                <a:latin typeface="Aparajita" panose="02020603050405020304" pitchFamily="18" charset="0"/>
                <a:cs typeface="Aparajita" panose="02020603050405020304" pitchFamily="18" charset="0"/>
              </a:rPr>
              <a:t>Exited" has a weaker positive correlation with "Balance" &amp; "</a:t>
            </a:r>
            <a:r>
              <a:rPr lang="en-US" sz="2000" dirty="0" err="1">
                <a:latin typeface="Aparajita" panose="02020603050405020304" pitchFamily="18" charset="0"/>
                <a:cs typeface="Aparajita" panose="02020603050405020304" pitchFamily="18" charset="0"/>
              </a:rPr>
              <a:t>EstimatedSalary</a:t>
            </a:r>
            <a:r>
              <a:rPr lang="en-US" sz="2000" dirty="0">
                <a:latin typeface="Aparajita" panose="02020603050405020304" pitchFamily="18" charset="0"/>
                <a:cs typeface="Aparajita" panose="02020603050405020304" pitchFamily="18" charset="0"/>
              </a:rPr>
              <a:t>" columns. </a:t>
            </a:r>
            <a:endParaRPr lang="en-US" sz="2000" dirty="0" smtClean="0">
              <a:latin typeface="Aparajita" panose="02020603050405020304" pitchFamily="18" charset="0"/>
              <a:cs typeface="Aparajita" panose="02020603050405020304" pitchFamily="18" charset="0"/>
            </a:endParaRPr>
          </a:p>
          <a:p>
            <a:r>
              <a:rPr lang="en-US" sz="2000" dirty="0" smtClean="0">
                <a:latin typeface="Aparajita" panose="02020603050405020304" pitchFamily="18" charset="0"/>
                <a:cs typeface="Aparajita" panose="02020603050405020304" pitchFamily="18" charset="0"/>
              </a:rPr>
              <a:t>"</a:t>
            </a:r>
            <a:r>
              <a:rPr lang="en-US" sz="2000" dirty="0">
                <a:latin typeface="Aparajita" panose="02020603050405020304" pitchFamily="18" charset="0"/>
                <a:cs typeface="Aparajita" panose="02020603050405020304" pitchFamily="18" charset="0"/>
              </a:rPr>
              <a:t>Exited" has a negative correlation with "</a:t>
            </a:r>
            <a:r>
              <a:rPr lang="en-US" sz="2000" dirty="0" err="1">
                <a:latin typeface="Aparajita" panose="02020603050405020304" pitchFamily="18" charset="0"/>
                <a:cs typeface="Aparajita" panose="02020603050405020304" pitchFamily="18" charset="0"/>
              </a:rPr>
              <a:t>IsActiveMember</a:t>
            </a:r>
            <a:r>
              <a:rPr lang="en-US" sz="2000" dirty="0">
                <a:latin typeface="Aparajita" panose="02020603050405020304" pitchFamily="18" charset="0"/>
                <a:cs typeface="Aparajita" panose="02020603050405020304" pitchFamily="18" charset="0"/>
              </a:rPr>
              <a:t>" &amp; "</a:t>
            </a:r>
            <a:r>
              <a:rPr lang="en-US" sz="2000" dirty="0" err="1">
                <a:latin typeface="Aparajita" panose="02020603050405020304" pitchFamily="18" charset="0"/>
                <a:cs typeface="Aparajita" panose="02020603050405020304" pitchFamily="18" charset="0"/>
              </a:rPr>
              <a:t>NumofProducts</a:t>
            </a:r>
            <a:r>
              <a:rPr lang="en-US" sz="2000" dirty="0">
                <a:latin typeface="Aparajita" panose="02020603050405020304" pitchFamily="18" charset="0"/>
                <a:cs typeface="Aparajita" panose="02020603050405020304" pitchFamily="18" charset="0"/>
              </a:rPr>
              <a:t>" columns</a:t>
            </a:r>
            <a:r>
              <a:rPr lang="en-US" sz="2000" dirty="0" smtClean="0">
                <a:latin typeface="Aparajita" panose="02020603050405020304" pitchFamily="18" charset="0"/>
                <a:cs typeface="Aparajita" panose="02020603050405020304" pitchFamily="18" charset="0"/>
              </a:rPr>
              <a:t>.</a:t>
            </a:r>
          </a:p>
          <a:p>
            <a:r>
              <a:rPr lang="en-US" sz="2000" dirty="0" smtClean="0">
                <a:latin typeface="Aparajita" panose="02020603050405020304" pitchFamily="18" charset="0"/>
                <a:cs typeface="Aparajita" panose="02020603050405020304" pitchFamily="18" charset="0"/>
              </a:rPr>
              <a:t> </a:t>
            </a:r>
            <a:r>
              <a:rPr lang="en-US" sz="2000" dirty="0">
                <a:latin typeface="Aparajita" panose="02020603050405020304" pitchFamily="18" charset="0"/>
                <a:cs typeface="Aparajita" panose="02020603050405020304" pitchFamily="18" charset="0"/>
              </a:rPr>
              <a:t>"Exited" has no correlation with "Tenure" column.</a:t>
            </a:r>
            <a:endParaRPr lang="en-IN" sz="2000" dirty="0">
              <a:latin typeface="Aparajita" panose="02020603050405020304" pitchFamily="18" charset="0"/>
              <a:cs typeface="Aparajita" panose="02020603050405020304" pitchFamily="18" charset="0"/>
            </a:endParaRPr>
          </a:p>
        </p:txBody>
      </p:sp>
      <p:sp>
        <p:nvSpPr>
          <p:cNvPr id="4" name="Content Placeholder 3"/>
          <p:cNvSpPr>
            <a:spLocks noGrp="1"/>
          </p:cNvSpPr>
          <p:nvPr>
            <p:ph sz="half" idx="2"/>
          </p:nvPr>
        </p:nvSpPr>
        <p:spPr>
          <a:xfrm>
            <a:off x="4629150" y="1133855"/>
            <a:ext cx="4432554" cy="1956817"/>
          </a:xfrm>
          <a:solidFill>
            <a:schemeClr val="accent1">
              <a:lumMod val="40000"/>
              <a:lumOff val="60000"/>
            </a:schemeClr>
          </a:solidFill>
        </p:spPr>
        <p:txBody>
          <a:bodyPr>
            <a:normAutofit fontScale="85000" lnSpcReduction="10000"/>
          </a:bodyPr>
          <a:lstStyle/>
          <a:p>
            <a:pPr marL="0" indent="0">
              <a:buNone/>
            </a:pPr>
            <a:r>
              <a:rPr lang="en-US" b="1" dirty="0"/>
              <a:t> </a:t>
            </a:r>
            <a:r>
              <a:rPr lang="en-US" sz="2100" dirty="0">
                <a:latin typeface="Aparajita" panose="02020603050405020304" pitchFamily="18" charset="0"/>
                <a:cs typeface="Aparajita" panose="02020603050405020304" pitchFamily="18" charset="0"/>
              </a:rPr>
              <a:t>Insight that can be taken from the scatterplot of </a:t>
            </a:r>
            <a:r>
              <a:rPr lang="en-US" sz="2100" dirty="0" err="1">
                <a:latin typeface="Aparajita" panose="02020603050405020304" pitchFamily="18" charset="0"/>
                <a:cs typeface="Aparajita" panose="02020603050405020304" pitchFamily="18" charset="0"/>
              </a:rPr>
              <a:t>CreditScore</a:t>
            </a:r>
            <a:r>
              <a:rPr lang="en-US" sz="2100" dirty="0">
                <a:latin typeface="Aparajita" panose="02020603050405020304" pitchFamily="18" charset="0"/>
                <a:cs typeface="Aparajita" panose="02020603050405020304" pitchFamily="18" charset="0"/>
              </a:rPr>
              <a:t> VS Age with the points color coded by whether customers Exited or not shows that the majority of customers who exited were between 40-60 years old and the majority of customers who does not exited were between 20-50 years old.</a:t>
            </a:r>
            <a:endParaRPr lang="en-IN" sz="2100" dirty="0">
              <a:latin typeface="Aparajita" panose="02020603050405020304" pitchFamily="18" charset="0"/>
              <a:cs typeface="Aparajita" panose="02020603050405020304" pitchFamily="18" charset="0"/>
            </a:endParaRPr>
          </a:p>
        </p:txBody>
      </p:sp>
      <p:pic>
        <p:nvPicPr>
          <p:cNvPr id="5" name="Picture 4"/>
          <p:cNvPicPr>
            <a:picLocks noChangeAspect="1"/>
          </p:cNvPicPr>
          <p:nvPr/>
        </p:nvPicPr>
        <p:blipFill rotWithShape="1">
          <a:blip r:embed="rId2"/>
          <a:srcRect t="16477"/>
          <a:stretch/>
        </p:blipFill>
        <p:spPr>
          <a:xfrm>
            <a:off x="243840" y="3300985"/>
            <a:ext cx="4200144" cy="3282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t="28140"/>
          <a:stretch/>
        </p:blipFill>
        <p:spPr>
          <a:xfrm>
            <a:off x="4734560" y="3300986"/>
            <a:ext cx="4135120" cy="3282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83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276448"/>
            <a:ext cx="8644269" cy="1233375"/>
          </a:xfrm>
          <a:solidFill>
            <a:srgbClr val="B4D0C7"/>
          </a:solidFill>
        </p:spPr>
        <p:txBody>
          <a:bodyPr>
            <a:normAutofit/>
          </a:bodyPr>
          <a:lstStyle/>
          <a:p>
            <a:pPr algn="ctr"/>
            <a:r>
              <a:rPr lang="en-IN" b="1" dirty="0" smtClean="0">
                <a:latin typeface="+mn-lt"/>
              </a:rPr>
              <a:t> Power BI Dashboard</a:t>
            </a:r>
            <a:endParaRPr lang="en-IN" b="1" dirty="0">
              <a:latin typeface="+mn-lt"/>
            </a:endParaRPr>
          </a:p>
        </p:txBody>
      </p:sp>
      <p:sp>
        <p:nvSpPr>
          <p:cNvPr id="3" name="Content Placeholder 2"/>
          <p:cNvSpPr>
            <a:spLocks noGrp="1"/>
          </p:cNvSpPr>
          <p:nvPr>
            <p:ph idx="1"/>
          </p:nvPr>
        </p:nvSpPr>
        <p:spPr>
          <a:xfrm>
            <a:off x="276447" y="1637415"/>
            <a:ext cx="8559209" cy="414670"/>
          </a:xfrm>
        </p:spPr>
        <p:txBody>
          <a:bodyPr>
            <a:normAutofit lnSpcReduction="10000"/>
          </a:bodyPr>
          <a:lstStyle/>
          <a:p>
            <a:pPr marL="0" indent="0">
              <a:buNone/>
            </a:pPr>
            <a:r>
              <a:rPr lang="en-IN" sz="2400" dirty="0" smtClean="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Here is my Power BI Dashboard for analysis of Customer churn:</a:t>
            </a:r>
            <a:endParaRPr lang="en-IN" sz="24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p:txBody>
      </p:sp>
      <p:pic>
        <p:nvPicPr>
          <p:cNvPr id="4" name="Picture 3"/>
          <p:cNvPicPr>
            <a:picLocks noChangeAspect="1"/>
          </p:cNvPicPr>
          <p:nvPr/>
        </p:nvPicPr>
        <p:blipFill>
          <a:blip r:embed="rId2"/>
          <a:stretch>
            <a:fillRect/>
          </a:stretch>
        </p:blipFill>
        <p:spPr>
          <a:xfrm>
            <a:off x="127591" y="2254103"/>
            <a:ext cx="8878186" cy="4423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543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276448"/>
            <a:ext cx="8644269" cy="1233375"/>
          </a:xfrm>
          <a:solidFill>
            <a:srgbClr val="B4D0C7"/>
          </a:solidFill>
        </p:spPr>
        <p:txBody>
          <a:bodyPr>
            <a:normAutofit/>
          </a:bodyPr>
          <a:lstStyle/>
          <a:p>
            <a:pPr algn="ctr"/>
            <a:r>
              <a:rPr lang="en-IN" b="1" dirty="0" smtClean="0">
                <a:latin typeface="+mn-lt"/>
              </a:rPr>
              <a:t>Findings from Power BI Dashboard</a:t>
            </a:r>
            <a:endParaRPr lang="en-IN" b="1" dirty="0">
              <a:latin typeface="+mn-lt"/>
            </a:endParaRPr>
          </a:p>
        </p:txBody>
      </p:sp>
      <p:sp>
        <p:nvSpPr>
          <p:cNvPr id="3" name="Content Placeholder 2"/>
          <p:cNvSpPr>
            <a:spLocks noGrp="1"/>
          </p:cNvSpPr>
          <p:nvPr>
            <p:ph idx="1"/>
          </p:nvPr>
        </p:nvSpPr>
        <p:spPr>
          <a:xfrm>
            <a:off x="276447" y="1825624"/>
            <a:ext cx="8506046" cy="4734663"/>
          </a:xfrm>
        </p:spPr>
        <p:txBody>
          <a:bodyPr>
            <a:normAutofit/>
          </a:bodyPr>
          <a:lstStyle/>
          <a:p>
            <a:r>
              <a:rPr lang="en-IN" sz="2000" dirty="0" smtClean="0">
                <a:latin typeface="Aparajita" panose="02020603050405020304" pitchFamily="18" charset="0"/>
                <a:cs typeface="Aparajita" panose="02020603050405020304" pitchFamily="18" charset="0"/>
              </a:rPr>
              <a:t>This board gives us a view of Bank Customer </a:t>
            </a:r>
            <a:r>
              <a:rPr lang="en-IN" sz="2000" dirty="0">
                <a:latin typeface="Aparajita" panose="02020603050405020304" pitchFamily="18" charset="0"/>
                <a:cs typeface="Aparajita" panose="02020603050405020304" pitchFamily="18" charset="0"/>
              </a:rPr>
              <a:t>D</a:t>
            </a:r>
            <a:r>
              <a:rPr lang="en-IN" sz="2000" dirty="0" smtClean="0">
                <a:latin typeface="Aparajita" panose="02020603050405020304" pitchFamily="18" charset="0"/>
                <a:cs typeface="Aparajita" panose="02020603050405020304" pitchFamily="18" charset="0"/>
              </a:rPr>
              <a:t>ata graphs and charts for the analysis of whether customers will be churned or retained in a very insightful and interactive way.  </a:t>
            </a:r>
          </a:p>
          <a:p>
            <a:r>
              <a:rPr lang="en-US" sz="2000" dirty="0">
                <a:latin typeface="Aparajita" panose="02020603050405020304" pitchFamily="18" charset="0"/>
                <a:cs typeface="Aparajita" panose="02020603050405020304" pitchFamily="18" charset="0"/>
              </a:rPr>
              <a:t>The objective of this analysis is to discover various factors contributing to increased customer churn rate at the </a:t>
            </a:r>
            <a:r>
              <a:rPr lang="en-US" sz="2000" dirty="0" smtClean="0">
                <a:latin typeface="Aparajita" panose="02020603050405020304" pitchFamily="18" charset="0"/>
                <a:cs typeface="Aparajita" panose="02020603050405020304" pitchFamily="18" charset="0"/>
              </a:rPr>
              <a:t>bank </a:t>
            </a:r>
            <a:r>
              <a:rPr lang="en-US" sz="2000" dirty="0">
                <a:latin typeface="Aparajita" panose="02020603050405020304" pitchFamily="18" charset="0"/>
                <a:cs typeface="Aparajita" panose="02020603050405020304" pitchFamily="18" charset="0"/>
              </a:rPr>
              <a:t>and provide the business users with these insights which they can use to make informed decisions and strategize on how to improve customer retention and reduce churn rate.</a:t>
            </a:r>
            <a:endParaRPr lang="en-IN" sz="2000" dirty="0" smtClean="0">
              <a:latin typeface="Aparajita" panose="02020603050405020304" pitchFamily="18" charset="0"/>
              <a:cs typeface="Aparajita" panose="02020603050405020304" pitchFamily="18" charset="0"/>
            </a:endParaRPr>
          </a:p>
          <a:p>
            <a:r>
              <a:rPr lang="en-IN" sz="2000" dirty="0" smtClean="0">
                <a:latin typeface="Aparajita" panose="02020603050405020304" pitchFamily="18" charset="0"/>
                <a:cs typeface="Aparajita" panose="02020603050405020304" pitchFamily="18" charset="0"/>
              </a:rPr>
              <a:t>The first step was to import the data and then transform the data in the Power Query Editor as it was needed. For transforming the data, I renamed some column names so that they can be much more readable and meaningful For </a:t>
            </a:r>
            <a:r>
              <a:rPr lang="en-IN" sz="2000" dirty="0" err="1" smtClean="0">
                <a:latin typeface="Aparajita" panose="02020603050405020304" pitchFamily="18" charset="0"/>
                <a:cs typeface="Aparajita" panose="02020603050405020304" pitchFamily="18" charset="0"/>
              </a:rPr>
              <a:t>eg</a:t>
            </a:r>
            <a:r>
              <a:rPr lang="en-IN" sz="2000" dirty="0" smtClean="0">
                <a:latin typeface="Aparajita" panose="02020603050405020304" pitchFamily="18" charset="0"/>
                <a:cs typeface="Aparajita" panose="02020603050405020304" pitchFamily="18" charset="0"/>
              </a:rPr>
              <a:t>: I changed the “Balance” column to “Account Balance”</a:t>
            </a:r>
            <a:r>
              <a:rPr lang="en-IN" sz="2400" dirty="0" smtClean="0">
                <a:latin typeface="Aparajita" panose="02020603050405020304" pitchFamily="18" charset="0"/>
                <a:cs typeface="Aparajita" panose="02020603050405020304" pitchFamily="18" charset="0"/>
              </a:rPr>
              <a:t>. </a:t>
            </a:r>
            <a:r>
              <a:rPr lang="en-IN" sz="2000" dirty="0" smtClean="0">
                <a:latin typeface="Aparajita" panose="02020603050405020304" pitchFamily="18" charset="0"/>
                <a:cs typeface="Aparajita" panose="02020603050405020304" pitchFamily="18" charset="0"/>
              </a:rPr>
              <a:t>I removed a few columns which are of no use like the “Estimated Salary” column. Also, to clearly label the data in my “Products” column I changed its values with the help of replace values option. Moreover, I have grouped my 3 columns i.e. Age, Credit Score, and Account Balance individually by using the conditional column function as these columns have a wide range of distinct values. I formatted a few columns to more intuitive data types. </a:t>
            </a:r>
          </a:p>
        </p:txBody>
      </p:sp>
    </p:spTree>
    <p:extLst>
      <p:ext uri="{BB962C8B-B14F-4D97-AF65-F5344CB8AC3E}">
        <p14:creationId xmlns:p14="http://schemas.microsoft.com/office/powerpoint/2010/main" val="2388496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1790</Words>
  <Application>Microsoft Office PowerPoint</Application>
  <PresentationFormat>On-screen Show (4:3)</PresentationFormat>
  <Paragraphs>74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Aparajita</vt:lpstr>
      <vt:lpstr>Arial</vt:lpstr>
      <vt:lpstr>Calibri</vt:lpstr>
      <vt:lpstr>Calibri Light</vt:lpstr>
      <vt:lpstr>Times New Roman</vt:lpstr>
      <vt:lpstr>Office Theme</vt:lpstr>
      <vt:lpstr>PowerPoint Presentation</vt:lpstr>
      <vt:lpstr>PROBLEM STATEMENT</vt:lpstr>
      <vt:lpstr>OVERVIEW</vt:lpstr>
      <vt:lpstr>Data Cleaning </vt:lpstr>
      <vt:lpstr>FINDINGS FROM DATA  VISUALIZATION</vt:lpstr>
      <vt:lpstr>FINDINGS FROM DATA VISUALIZATION</vt:lpstr>
      <vt:lpstr>Findings from Data Visualization</vt:lpstr>
      <vt:lpstr> Power BI Dashboard</vt:lpstr>
      <vt:lpstr>Findings from Power BI Dashboard</vt:lpstr>
      <vt:lpstr>Findings from Power BI Dashboard</vt:lpstr>
      <vt:lpstr>Findings from Power BI Dashboard</vt:lpstr>
      <vt:lpstr>Model Building </vt:lpstr>
      <vt:lpstr>CLASSIFICATION MODEL: Logistic Regression VS Decision Trees VS RandomForest Classifier VS GradientBoosting Classifier </vt:lpstr>
      <vt:lpstr>CLASSIFICATION MODEL: Logistic Regression VS Decision Trees VS RandomForest Classifier VS GradientBoosting Classifier </vt:lpstr>
      <vt:lpstr>CLASSIFICATION MODEL: Logistic Regression VS Decision Trees VS RandomForest Classifier VS GradientBoosting Classifier </vt:lpstr>
      <vt:lpstr>Results/Conclusions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Ajay Gupta</cp:lastModifiedBy>
  <cp:revision>51</cp:revision>
  <dcterms:created xsi:type="dcterms:W3CDTF">2020-12-23T13:36:53Z</dcterms:created>
  <dcterms:modified xsi:type="dcterms:W3CDTF">2024-03-05T19:20:12Z</dcterms:modified>
</cp:coreProperties>
</file>