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9" r:id="rId2"/>
    <p:sldId id="262" r:id="rId3"/>
    <p:sldId id="264" r:id="rId4"/>
    <p:sldId id="285" r:id="rId5"/>
    <p:sldId id="278" r:id="rId6"/>
    <p:sldId id="277" r:id="rId7"/>
    <p:sldId id="274" r:id="rId8"/>
    <p:sldId id="282" r:id="rId9"/>
    <p:sldId id="281" r:id="rId10"/>
    <p:sldId id="283" r:id="rId11"/>
    <p:sldId id="284" r:id="rId12"/>
    <p:sldId id="286" r:id="rId13"/>
    <p:sldId id="279" r:id="rId14"/>
  </p:sldIdLst>
  <p:sldSz cx="9144000" cy="6858000" type="screen4x3"/>
  <p:notesSz cx="6858000" cy="9144000"/>
  <p:custShowLst>
    <p:custShow name="Custom Show 1" id="0">
      <p:sldLst>
        <p:sld r:id="rId2"/>
        <p:sld r:id="rId3"/>
        <p:sld r:id="rId4"/>
        <p:sld r:id="rId8"/>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20F"/>
    <a:srgbClr val="187D07"/>
    <a:srgbClr val="146606"/>
    <a:srgbClr val="006600"/>
    <a:srgbClr val="02AE0A"/>
    <a:srgbClr val="315337"/>
    <a:srgbClr val="267C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5980"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156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DEDCF45-7C08-4CAD-BAE6-2B89DA313DFC}" type="datetimeFigureOut">
              <a:rPr lang="en-US"/>
              <a:pPr>
                <a:defRPr/>
              </a:pPr>
              <a:t>7/24/2016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765BAB5-73B6-4749-8759-B5D4465D41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31502B-9B9B-4CA3-BACC-8493E0173E29}" type="slidenum">
              <a:rPr lang="en-US" smtClean="0"/>
              <a:pPr fontAlgn="base">
                <a:spcBef>
                  <a:spcPct val="0"/>
                </a:spcBef>
                <a:spcAft>
                  <a:spcPct val="0"/>
                </a:spcAft>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p:cNvGrpSpPr>
            <a:grpSpLocks/>
          </p:cNvGrpSpPr>
          <p:nvPr/>
        </p:nvGrpSpPr>
        <p:grpSpPr bwMode="auto">
          <a:xfrm>
            <a:off x="0" y="0"/>
            <a:ext cx="9144000" cy="6400800"/>
            <a:chOff x="0" y="0"/>
            <a:chExt cx="9144000" cy="6400800"/>
          </a:xfrm>
        </p:grpSpPr>
        <p:sp>
          <p:nvSpPr>
            <p:cNvPr id="5" name="Rectangle 4"/>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nvGrpSpPr>
            <p:cNvPr id="6" name="Group 10"/>
            <p:cNvGrpSpPr>
              <a:grpSpLocks/>
            </p:cNvGrpSpPr>
            <p:nvPr/>
          </p:nvGrpSpPr>
          <p:grpSpPr bwMode="auto">
            <a:xfrm>
              <a:off x="0" y="0"/>
              <a:ext cx="9144000" cy="6400800"/>
              <a:chOff x="0" y="0"/>
              <a:chExt cx="9144000" cy="6400800"/>
            </a:xfrm>
          </p:grpSpPr>
          <p:sp>
            <p:nvSpPr>
              <p:cNvPr id="8" name="Rectangle 7"/>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9" name="Rectangle 8"/>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7" name="Rectangle 6"/>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a:t>Click to edit Master title style</a:t>
            </a:r>
            <a:endParaRPr/>
          </a:p>
        </p:txBody>
      </p:sp>
      <p:sp>
        <p:nvSpPr>
          <p:cNvPr id="10" name="Date Placeholder 3"/>
          <p:cNvSpPr>
            <a:spLocks noGrp="1"/>
          </p:cNvSpPr>
          <p:nvPr>
            <p:ph type="dt" sz="half" idx="10"/>
          </p:nvPr>
        </p:nvSpPr>
        <p:spPr>
          <a:xfrm>
            <a:off x="6934200" y="6553200"/>
            <a:ext cx="1676400" cy="228600"/>
          </a:xfrm>
        </p:spPr>
        <p:txBody>
          <a:bodyPr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pPr>
              <a:defRPr/>
            </a:pPr>
            <a:fld id="{B49EE500-1B74-4B75-9B12-73CABA44A4EB}" type="datetimeFigureOut">
              <a:rPr lang="en-US"/>
              <a:pPr>
                <a:defRPr/>
              </a:pPr>
              <a:t>7/24/2016</a:t>
            </a:fld>
            <a:endParaRPr lang="en-US"/>
          </a:p>
        </p:txBody>
      </p:sp>
      <p:sp>
        <p:nvSpPr>
          <p:cNvPr id="11" name="Footer Placeholder 4"/>
          <p:cNvSpPr>
            <a:spLocks noGrp="1"/>
          </p:cNvSpPr>
          <p:nvPr>
            <p:ph type="ftr" sz="quarter" idx="11"/>
          </p:nvPr>
        </p:nvSpPr>
        <p:spPr>
          <a:xfrm>
            <a:off x="1892300" y="6553200"/>
            <a:ext cx="1676400" cy="228600"/>
          </a:xfrm>
        </p:spPr>
        <p:txBody>
          <a:bodyPr anchor="t" anchorCtr="0"/>
          <a:lstStyle>
            <a:lvl1pPr>
              <a:defRPr>
                <a:solidFill>
                  <a:sysClr val="windowText" lastClr="000000"/>
                </a:solidFill>
              </a:defRPr>
            </a:lvl1pPr>
          </a:lstStyle>
          <a:p>
            <a:pPr>
              <a:defRPr/>
            </a:pPr>
            <a:endParaRPr lang="en-US"/>
          </a:p>
        </p:txBody>
      </p:sp>
      <p:sp>
        <p:nvSpPr>
          <p:cNvPr id="12" name="Slide Number Placeholder 5"/>
          <p:cNvSpPr>
            <a:spLocks noGrp="1"/>
          </p:cNvSpPr>
          <p:nvPr>
            <p:ph type="sldNum" sz="quarter" idx="12"/>
          </p:nvPr>
        </p:nvSpPr>
        <p:spPr>
          <a:xfrm>
            <a:off x="4870450" y="6553200"/>
            <a:ext cx="762000" cy="228600"/>
          </a:xfrm>
        </p:spPr>
        <p:txBody>
          <a:bodyPr/>
          <a:lstStyle>
            <a:lvl1pPr algn="ctr">
              <a:defRPr sz="900" kern="1200" cap="small" baseline="0">
                <a:solidFill>
                  <a:sysClr val="windowText" lastClr="000000"/>
                </a:solidFill>
                <a:latin typeface="+mj-lt"/>
                <a:ea typeface="+mn-ea"/>
                <a:cs typeface="+mn-cs"/>
              </a:defRPr>
            </a:lvl1pPr>
          </a:lstStyle>
          <a:p>
            <a:pPr>
              <a:defRPr/>
            </a:pPr>
            <a:fld id="{90ADE6A5-CFCE-444E-B706-C2A6C3F4EAC9}" type="slidenum">
              <a:rPr lang="en-US"/>
              <a:pPr>
                <a:defRPr/>
              </a:pPr>
              <a:t>‹#›</a:t>
            </a:fld>
            <a:endParaRPr lang="en-US"/>
          </a:p>
        </p:txBody>
      </p:sp>
    </p:spTree>
  </p:cSld>
  <p:clrMapOvr>
    <a:masterClrMapping/>
  </p:clrMapOvr>
  <p:transition spd="slow" advTm="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DBA6251D-4367-4468-B6BD-4E1AD19A70A6}" type="datetimeFigureOut">
              <a:rPr lang="en-US"/>
              <a:pPr>
                <a:defRPr/>
              </a:pPr>
              <a:t>7/24/2016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D12033-6AAC-48E6-809A-9D9F2EFF78EA}" type="slidenum">
              <a:rPr lang="en-US"/>
              <a:pPr>
                <a:defRPr/>
              </a:pPr>
              <a:t>‹#›</a:t>
            </a:fld>
            <a:endParaRPr lang="en-US"/>
          </a:p>
        </p:txBody>
      </p:sp>
    </p:spTree>
  </p:cSld>
  <p:clrMapOvr>
    <a:masterClrMapping/>
  </p:clrMapOvr>
  <p:transition spd="slow" advTm="0">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9144000" cy="6858000"/>
            <a:chOff x="-442912" y="457200"/>
            <a:chExt cx="9144000" cy="6858000"/>
          </a:xfrm>
        </p:grpSpPr>
        <p:sp>
          <p:nvSpPr>
            <p:cNvPr id="5" name="Rectangle 4"/>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6" name="Rectangle 5"/>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Rectangle 6"/>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Oval 7"/>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Date Placeholder 3"/>
          <p:cNvSpPr>
            <a:spLocks noGrp="1"/>
          </p:cNvSpPr>
          <p:nvPr>
            <p:ph type="dt" sz="half" idx="10"/>
          </p:nvPr>
        </p:nvSpPr>
        <p:spPr/>
        <p:txBody>
          <a:bodyPr/>
          <a:lstStyle>
            <a:lvl1pPr>
              <a:defRPr/>
            </a:lvl1pPr>
          </a:lstStyle>
          <a:p>
            <a:pPr>
              <a:defRPr/>
            </a:pPr>
            <a:fld id="{BBAA1218-DF07-4494-8001-3062BDD57A1E}" type="datetimeFigureOut">
              <a:rPr lang="en-US"/>
              <a:pPr>
                <a:defRPr/>
              </a:pPr>
              <a:t>7/24/2016</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7848600" y="533400"/>
            <a:ext cx="762000" cy="609600"/>
          </a:xfrm>
        </p:spPr>
        <p:txBody>
          <a:bodyPr/>
          <a:lstStyle>
            <a:lvl1pPr>
              <a:defRPr/>
            </a:lvl1pPr>
          </a:lstStyle>
          <a:p>
            <a:pPr>
              <a:defRPr/>
            </a:pPr>
            <a:fld id="{673730ED-7603-441B-954D-05B178D79941}" type="slidenum">
              <a:rPr lang="en-US"/>
              <a:pPr>
                <a:defRPr/>
              </a:pPr>
              <a:t>‹#›</a:t>
            </a:fld>
            <a:endParaRPr lang="en-US"/>
          </a:p>
        </p:txBody>
      </p:sp>
    </p:spTree>
  </p:cSld>
  <p:clrMapOvr>
    <a:masterClrMapping/>
  </p:clrMapOvr>
  <p:transition spd="slow" advTm="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98595257-DF56-40EA-808F-7DB789955F68}" type="datetimeFigureOut">
              <a:rPr lang="en-US"/>
              <a:pPr>
                <a:defRPr/>
              </a:pPr>
              <a:t>7/24/2016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39A56F-5CF5-4DBC-A3EC-D82B2CFB76E1}" type="slidenum">
              <a:rPr lang="en-US"/>
              <a:pPr>
                <a:defRPr/>
              </a:pPr>
              <a:t>‹#›</a:t>
            </a:fld>
            <a:endParaRPr lang="en-US"/>
          </a:p>
        </p:txBody>
      </p:sp>
    </p:spTree>
  </p:cSld>
  <p:clrMapOvr>
    <a:masterClrMapping/>
  </p:clrMapOvr>
  <p:transition spd="slow" advTm="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9144000" cy="6858000"/>
            <a:chOff x="0" y="0"/>
            <a:chExt cx="9144000" cy="6858000"/>
          </a:xfrm>
        </p:grpSpPr>
        <p:sp>
          <p:nvSpPr>
            <p:cNvPr id="5" name="Rectangle 4"/>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6" name="Rectangle 5"/>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Rectangle 6"/>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1905000" y="2667000"/>
            <a:ext cx="6629400" cy="1143000"/>
          </a:xfrm>
        </p:spPr>
        <p:txBody>
          <a:bodyPr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52400" y="4495800"/>
            <a:ext cx="1524000" cy="2057400"/>
          </a:xfrm>
        </p:spPr>
        <p:txBody>
          <a:bodyPr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6931025" y="6556375"/>
            <a:ext cx="1673225" cy="228600"/>
          </a:xfrm>
        </p:spPr>
        <p:txBody>
          <a:bodyPr/>
          <a:lstStyle>
            <a:lvl1pPr>
              <a:defRPr/>
            </a:lvl1pPr>
          </a:lstStyle>
          <a:p>
            <a:pPr>
              <a:defRPr/>
            </a:pPr>
            <a:fld id="{16DA83CE-2D3C-4269-96ED-DF2672F432F0}" type="datetimeFigureOut">
              <a:rPr lang="en-US"/>
              <a:pPr>
                <a:defRPr/>
              </a:pPr>
              <a:t>7/24/2016</a:t>
            </a:fld>
            <a:endParaRPr lang="en-US"/>
          </a:p>
        </p:txBody>
      </p:sp>
      <p:sp>
        <p:nvSpPr>
          <p:cNvPr id="9" name="Footer Placeholder 4"/>
          <p:cNvSpPr>
            <a:spLocks noGrp="1"/>
          </p:cNvSpPr>
          <p:nvPr>
            <p:ph type="ftr" sz="quarter" idx="11"/>
          </p:nvPr>
        </p:nvSpPr>
        <p:spPr>
          <a:xfrm>
            <a:off x="1892300" y="6556375"/>
            <a:ext cx="1673225" cy="228600"/>
          </a:xfrm>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867275" y="6556375"/>
            <a:ext cx="762000" cy="228600"/>
          </a:xfrm>
        </p:spPr>
        <p:txBody>
          <a:bodyPr/>
          <a:lstStyle>
            <a:lvl1pPr marL="0" algn="ctr" defTabSz="914400" rtl="0" eaLnBrk="1" latinLnBrk="0" hangingPunct="1">
              <a:defRPr sz="900" kern="1200" cap="small" baseline="0">
                <a:solidFill>
                  <a:sysClr val="windowText" lastClr="000000"/>
                </a:solidFill>
                <a:latin typeface="+mj-lt"/>
                <a:ea typeface="+mn-ea"/>
                <a:cs typeface="+mn-cs"/>
              </a:defRPr>
            </a:lvl1pPr>
          </a:lstStyle>
          <a:p>
            <a:pPr>
              <a:defRPr/>
            </a:pPr>
            <a:fld id="{B709491B-7C94-4539-9663-95417CC3C2B5}" type="slidenum">
              <a:rPr lang="en-US"/>
              <a:pPr>
                <a:defRPr/>
              </a:pPr>
              <a:t>‹#›</a:t>
            </a:fld>
            <a:endParaRPr lang="en-US"/>
          </a:p>
        </p:txBody>
      </p:sp>
    </p:spTree>
  </p:cSld>
  <p:clrMapOvr>
    <a:masterClrMapping/>
  </p:clrMapOvr>
  <p:transition spd="slow" advTm="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a:lvl1pPr>
          </a:lstStyle>
          <a:p>
            <a:pPr>
              <a:defRPr/>
            </a:pPr>
            <a:fld id="{66E27377-912F-4BFD-A1BD-0EC4650FCA14}" type="datetimeFigureOut">
              <a:rPr lang="en-US"/>
              <a:pPr>
                <a:defRPr/>
              </a:pPr>
              <a:t>7/24/2016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09DD33-7189-42FE-91EC-5B413E54CF97}" type="slidenum">
              <a:rPr lang="en-US"/>
              <a:pPr>
                <a:defRPr/>
              </a:pPr>
              <a:t>‹#›</a:t>
            </a:fld>
            <a:endParaRPr lang="en-US"/>
          </a:p>
        </p:txBody>
      </p:sp>
    </p:spTree>
  </p:cSld>
  <p:clrMapOvr>
    <a:masterClrMapping/>
  </p:clrMapOvr>
  <p:transition spd="slow" advTm="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2438400" y="2291697"/>
            <a:ext cx="2971800" cy="639762"/>
          </a:xfrm>
        </p:spPr>
        <p:txBody>
          <a:bodyPr rtlCol="0" anchor="ctr">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47925" y="3137647"/>
            <a:ext cx="2971800" cy="2999232"/>
          </a:xfrm>
        </p:spPr>
        <p:txBody>
          <a:bodyPr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715000" y="2291697"/>
            <a:ext cx="2971800" cy="639762"/>
          </a:xfrm>
        </p:spPr>
        <p:txBody>
          <a:bodyPr anchor="ctr">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15000" y="3137647"/>
            <a:ext cx="2971800" cy="3001962"/>
          </a:xfrm>
        </p:spPr>
        <p:txBody>
          <a:bodyPr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fld id="{35A13F7C-3F8C-4C3B-A4FB-C143D0C86E7B}" type="datetimeFigureOut">
              <a:rPr lang="en-US"/>
              <a:pPr>
                <a:defRPr/>
              </a:pPr>
              <a:t>7/24/2016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E12915-7682-488C-AB85-1C6A8B3C65C0}" type="slidenum">
              <a:rPr lang="en-US"/>
              <a:pPr>
                <a:defRPr/>
              </a:pPr>
              <a:t>‹#›</a:t>
            </a:fld>
            <a:endParaRPr lang="en-US"/>
          </a:p>
        </p:txBody>
      </p:sp>
    </p:spTree>
  </p:cSld>
  <p:clrMapOvr>
    <a:masterClrMapping/>
  </p:clrMapOvr>
  <p:transition spd="slow" advTm="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10"/>
          <p:cNvGrpSpPr>
            <a:grpSpLocks/>
          </p:cNvGrpSpPr>
          <p:nvPr/>
        </p:nvGrpSpPr>
        <p:grpSpPr bwMode="auto">
          <a:xfrm>
            <a:off x="0" y="0"/>
            <a:ext cx="9144000" cy="1676400"/>
            <a:chOff x="0" y="0"/>
            <a:chExt cx="9144000" cy="1676400"/>
          </a:xfrm>
        </p:grpSpPr>
        <p:sp>
          <p:nvSpPr>
            <p:cNvPr id="4" name="Rectangle 3"/>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5" name="Rectangle 4"/>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6" name="Oval 5"/>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p:txBody>
          <a:bodyPr/>
          <a:lstStyle/>
          <a:p>
            <a:r>
              <a:rPr lang="en-US"/>
              <a:t>Click to edit Master title style</a:t>
            </a:r>
            <a:endParaRPr/>
          </a:p>
        </p:txBody>
      </p:sp>
      <p:sp>
        <p:nvSpPr>
          <p:cNvPr id="7" name="Date Placeholder 2"/>
          <p:cNvSpPr>
            <a:spLocks noGrp="1"/>
          </p:cNvSpPr>
          <p:nvPr>
            <p:ph type="dt" sz="half" idx="10"/>
          </p:nvPr>
        </p:nvSpPr>
        <p:spPr/>
        <p:txBody>
          <a:bodyPr/>
          <a:lstStyle>
            <a:lvl1pPr>
              <a:defRPr/>
            </a:lvl1pPr>
          </a:lstStyle>
          <a:p>
            <a:pPr>
              <a:defRPr/>
            </a:pPr>
            <a:fld id="{695E08B3-8F85-47D4-BF66-55C00A068B0C}" type="datetimeFigureOut">
              <a:rPr lang="en-US"/>
              <a:pPr>
                <a:defRPr/>
              </a:pPr>
              <a:t>7/24/2016</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942C47AA-BD59-4820-B829-8F86C9966459}" type="slidenum">
              <a:rPr lang="en-US"/>
              <a:pPr>
                <a:defRPr/>
              </a:pPr>
              <a:t>‹#›</a:t>
            </a:fld>
            <a:endParaRPr lang="en-US"/>
          </a:p>
        </p:txBody>
      </p:sp>
    </p:spTree>
  </p:cSld>
  <p:clrMapOvr>
    <a:masterClrMapping/>
  </p:clrMapOvr>
  <p:transition spd="slow" advTm="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1828800" cy="1676400"/>
            <a:chOff x="457200" y="457200"/>
            <a:chExt cx="1828800" cy="1676400"/>
          </a:xfrm>
        </p:grpSpPr>
        <p:sp>
          <p:nvSpPr>
            <p:cNvPr id="3" name="Rectangle 2"/>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4" name="Oval 3"/>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5" name="Date Placeholder 1"/>
          <p:cNvSpPr>
            <a:spLocks noGrp="1"/>
          </p:cNvSpPr>
          <p:nvPr>
            <p:ph type="dt" sz="half" idx="10"/>
          </p:nvPr>
        </p:nvSpPr>
        <p:spPr/>
        <p:txBody>
          <a:bodyPr/>
          <a:lstStyle>
            <a:lvl1pPr>
              <a:defRPr/>
            </a:lvl1pPr>
          </a:lstStyle>
          <a:p>
            <a:pPr>
              <a:defRPr/>
            </a:pPr>
            <a:fld id="{9A7B1D2F-E393-4E8E-9AF4-9F1F326D018A}" type="datetimeFigureOut">
              <a:rPr lang="en-US"/>
              <a:pPr>
                <a:defRPr/>
              </a:pPr>
              <a:t>7/24/2016</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9306B3A9-81D0-4499-B0D8-3FC0DCD31DC4}" type="slidenum">
              <a:rPr lang="en-US"/>
              <a:pPr>
                <a:defRPr/>
              </a:pPr>
              <a:t>‹#›</a:t>
            </a:fld>
            <a:endParaRPr lang="en-US"/>
          </a:p>
        </p:txBody>
      </p:sp>
    </p:spTree>
  </p:cSld>
  <p:clrMapOvr>
    <a:masterClrMapping/>
  </p:clrMapOvr>
  <p:transition spd="slow" advTm="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B4334A-C42E-421B-9E69-9A1C02823A0A}" type="datetimeFigureOut">
              <a:rPr lang="en-US"/>
              <a:pPr>
                <a:defRPr/>
              </a:pPr>
              <a:t>7/24/2016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1040A8-9746-41BB-A3AB-E73140EF5744}" type="slidenum">
              <a:rPr lang="en-US"/>
              <a:pPr>
                <a:defRPr/>
              </a:pPr>
              <a:t>‹#›</a:t>
            </a:fld>
            <a:endParaRPr lang="en-US"/>
          </a:p>
        </p:txBody>
      </p:sp>
    </p:spTree>
  </p:cSld>
  <p:clrMapOvr>
    <a:masterClrMapping/>
  </p:clrMapOvr>
  <p:transition spd="slow" advTm="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164592" y="3031489"/>
            <a:ext cx="1527048" cy="2359152"/>
          </a:xfrm>
        </p:spPr>
        <p:txBody>
          <a:bodyPr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DE5935-C00C-4F4D-8941-5D14C054B2EA}" type="datetimeFigureOut">
              <a:rPr lang="en-US"/>
              <a:pPr>
                <a:defRPr/>
              </a:pPr>
              <a:t>7/24/2016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A0D350-F1C6-4BE9-A70B-1756ADCEFD08}" type="slidenum">
              <a:rPr lang="en-US"/>
              <a:pPr>
                <a:defRPr/>
              </a:pPr>
              <a:t>‹#›</a:t>
            </a:fld>
            <a:endParaRPr lang="en-US"/>
          </a:p>
        </p:txBody>
      </p:sp>
    </p:spTree>
  </p:cSld>
  <p:clrMapOvr>
    <a:masterClrMapping/>
  </p:clrMapOvr>
  <p:transition spd="slow" advTm="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1027" name="Text Placeholder 2"/>
          <p:cNvSpPr>
            <a:spLocks noGrp="1"/>
          </p:cNvSpPr>
          <p:nvPr>
            <p:ph type="body" idx="1"/>
          </p:nvPr>
        </p:nvSpPr>
        <p:spPr bwMode="auto">
          <a:xfrm>
            <a:off x="2438400" y="2286000"/>
            <a:ext cx="6248400" cy="384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a:t>Click to edit Master title style</a:t>
            </a:r>
            <a:endParaRPr/>
          </a:p>
        </p:txBody>
      </p:sp>
      <p:sp>
        <p:nvSpPr>
          <p:cNvPr id="4" name="Date Placeholder 3"/>
          <p:cNvSpPr>
            <a:spLocks noGrp="1"/>
          </p:cNvSpPr>
          <p:nvPr>
            <p:ph type="dt" sz="half" idx="2"/>
          </p:nvPr>
        </p:nvSpPr>
        <p:spPr>
          <a:xfrm>
            <a:off x="6553200" y="6351588"/>
            <a:ext cx="2133600" cy="365125"/>
          </a:xfrm>
          <a:prstGeom prst="rect">
            <a:avLst/>
          </a:prstGeom>
        </p:spPr>
        <p:txBody>
          <a:bodyPr vert="horz" lIns="91440" tIns="45720" rIns="91440" bIns="45720" rtlCol="0" anchor="ctr"/>
          <a:lstStyle>
            <a:lvl1pPr algn="r" fontAlgn="auto">
              <a:spcBef>
                <a:spcPts val="0"/>
              </a:spcBef>
              <a:spcAft>
                <a:spcPts val="0"/>
              </a:spcAft>
              <a:defRPr sz="900" cap="small" baseline="0">
                <a:solidFill>
                  <a:schemeClr val="tx1"/>
                </a:solidFill>
                <a:latin typeface="+mj-lt"/>
              </a:defRPr>
            </a:lvl1pPr>
          </a:lstStyle>
          <a:p>
            <a:pPr>
              <a:defRPr/>
            </a:pPr>
            <a:fld id="{B9DF60E2-FB61-4AAA-93AF-0DF639F458FE}" type="datetimeFigureOut">
              <a:rPr lang="en-US"/>
              <a:pPr>
                <a:defRPr/>
              </a:pPr>
              <a:t>7/24/2016</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fontAlgn="auto">
              <a:spcBef>
                <a:spcPts val="0"/>
              </a:spcBef>
              <a:spcAft>
                <a:spcPts val="0"/>
              </a:spcAft>
              <a:defRPr sz="900" cap="small" baseline="0">
                <a:solidFill>
                  <a:schemeClr val="tx1"/>
                </a:solidFill>
                <a:latin typeface="+mj-lt"/>
              </a:defRPr>
            </a:lvl1pPr>
          </a:lstStyle>
          <a:p>
            <a:pPr>
              <a:defRPr/>
            </a:pPr>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fontAlgn="auto">
              <a:spcBef>
                <a:spcPts val="0"/>
              </a:spcBef>
              <a:spcAft>
                <a:spcPts val="0"/>
              </a:spcAft>
              <a:defRPr sz="1600" cap="small" baseline="0">
                <a:solidFill>
                  <a:schemeClr val="tx1"/>
                </a:solidFill>
                <a:latin typeface="+mj-lt"/>
              </a:defRPr>
            </a:lvl1pPr>
          </a:lstStyle>
          <a:p>
            <a:pPr>
              <a:defRPr/>
            </a:pPr>
            <a:fld id="{50EB9361-FCE6-4698-9438-429AC05FE4EF}" type="slidenum">
              <a:rPr lang="en-US"/>
              <a:pPr>
                <a:defRPr/>
              </a:pPr>
              <a:t>‹#›</a:t>
            </a:fld>
            <a:endParaRPr lang="en-US"/>
          </a:p>
        </p:txBody>
      </p:sp>
      <p:pic>
        <p:nvPicPr>
          <p:cNvPr id="1032" name="CG_PowerShowLogoImage" descr="PowerShowLogo.png"/>
          <p:cNvPicPr>
            <a:picLocks/>
          </p:cNvPicPr>
          <p:nvPr userDrawn="1"/>
        </p:nvPicPr>
        <p:blipFill>
          <a:blip r:embed="rId13" cstate="print"/>
          <a:srcRect/>
          <a:stretch>
            <a:fillRect/>
          </a:stretch>
        </p:blipFill>
        <p:spPr bwMode="auto">
          <a:xfrm>
            <a:off x="6429375" y="6486525"/>
            <a:ext cx="2286000" cy="228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7" r:id="rId6"/>
    <p:sldLayoutId id="2147483898" r:id="rId7"/>
    <p:sldLayoutId id="2147483892" r:id="rId8"/>
    <p:sldLayoutId id="2147483893" r:id="rId9"/>
    <p:sldLayoutId id="2147483894" r:id="rId10"/>
    <p:sldLayoutId id="2147483899" r:id="rId11"/>
  </p:sldLayoutIdLst>
  <p:transition spd="slow" advTm="0">
    <p:pull dir="d"/>
  </p:transition>
  <p:txStyles>
    <p:titleStyle>
      <a:lvl1pPr algn="r" rtl="0" eaLnBrk="0" fontAlgn="base" hangingPunct="0">
        <a:spcBef>
          <a:spcPct val="0"/>
        </a:spcBef>
        <a:spcAft>
          <a:spcPct val="0"/>
        </a:spcAft>
        <a:defRPr sz="4400" kern="1200" cap="small" spc="200">
          <a:solidFill>
            <a:schemeClr val="tx1"/>
          </a:solidFill>
          <a:latin typeface="+mj-lt"/>
          <a:ea typeface="+mj-ea"/>
          <a:cs typeface="+mj-cs"/>
        </a:defRPr>
      </a:lvl1pPr>
      <a:lvl2pPr algn="r" rtl="0" eaLnBrk="0" fontAlgn="base" hangingPunct="0">
        <a:spcBef>
          <a:spcPct val="0"/>
        </a:spcBef>
        <a:spcAft>
          <a:spcPct val="0"/>
        </a:spcAft>
        <a:defRPr sz="4400">
          <a:solidFill>
            <a:schemeClr val="tx1"/>
          </a:solidFill>
          <a:latin typeface="Trebuchet MS" pitchFamily="34" charset="0"/>
        </a:defRPr>
      </a:lvl2pPr>
      <a:lvl3pPr algn="r" rtl="0" eaLnBrk="0" fontAlgn="base" hangingPunct="0">
        <a:spcBef>
          <a:spcPct val="0"/>
        </a:spcBef>
        <a:spcAft>
          <a:spcPct val="0"/>
        </a:spcAft>
        <a:defRPr sz="4400">
          <a:solidFill>
            <a:schemeClr val="tx1"/>
          </a:solidFill>
          <a:latin typeface="Trebuchet MS" pitchFamily="34" charset="0"/>
        </a:defRPr>
      </a:lvl3pPr>
      <a:lvl4pPr algn="r" rtl="0" eaLnBrk="0" fontAlgn="base" hangingPunct="0">
        <a:spcBef>
          <a:spcPct val="0"/>
        </a:spcBef>
        <a:spcAft>
          <a:spcPct val="0"/>
        </a:spcAft>
        <a:defRPr sz="4400">
          <a:solidFill>
            <a:schemeClr val="tx1"/>
          </a:solidFill>
          <a:latin typeface="Trebuchet MS" pitchFamily="34" charset="0"/>
        </a:defRPr>
      </a:lvl4pPr>
      <a:lvl5pPr algn="r" rtl="0" eaLnBrk="0" fontAlgn="base" hangingPunct="0">
        <a:spcBef>
          <a:spcPct val="0"/>
        </a:spcBef>
        <a:spcAft>
          <a:spcPct val="0"/>
        </a:spcAft>
        <a:defRPr sz="4400">
          <a:solidFill>
            <a:schemeClr val="tx1"/>
          </a:solidFill>
          <a:latin typeface="Trebuchet MS" pitchFamily="34" charset="0"/>
        </a:defRPr>
      </a:lvl5pPr>
      <a:lvl6pPr marL="457200" algn="r" rtl="0" fontAlgn="base">
        <a:spcBef>
          <a:spcPct val="0"/>
        </a:spcBef>
        <a:spcAft>
          <a:spcPct val="0"/>
        </a:spcAft>
        <a:defRPr sz="4400">
          <a:solidFill>
            <a:schemeClr val="tx1"/>
          </a:solidFill>
          <a:latin typeface="Trebuchet MS" pitchFamily="34" charset="0"/>
        </a:defRPr>
      </a:lvl6pPr>
      <a:lvl7pPr marL="914400" algn="r" rtl="0" fontAlgn="base">
        <a:spcBef>
          <a:spcPct val="0"/>
        </a:spcBef>
        <a:spcAft>
          <a:spcPct val="0"/>
        </a:spcAft>
        <a:defRPr sz="4400">
          <a:solidFill>
            <a:schemeClr val="tx1"/>
          </a:solidFill>
          <a:latin typeface="Trebuchet MS" pitchFamily="34" charset="0"/>
        </a:defRPr>
      </a:lvl7pPr>
      <a:lvl8pPr marL="1371600" algn="r" rtl="0" fontAlgn="base">
        <a:spcBef>
          <a:spcPct val="0"/>
        </a:spcBef>
        <a:spcAft>
          <a:spcPct val="0"/>
        </a:spcAft>
        <a:defRPr sz="4400">
          <a:solidFill>
            <a:schemeClr val="tx1"/>
          </a:solidFill>
          <a:latin typeface="Trebuchet MS" pitchFamily="34" charset="0"/>
        </a:defRPr>
      </a:lvl8pPr>
      <a:lvl9pPr marL="1828800" algn="r" rtl="0" fontAlgn="base">
        <a:spcBef>
          <a:spcPct val="0"/>
        </a:spcBef>
        <a:spcAft>
          <a:spcPct val="0"/>
        </a:spcAft>
        <a:defRPr sz="4400">
          <a:solidFill>
            <a:schemeClr val="tx1"/>
          </a:solidFill>
          <a:latin typeface="Trebuchet MS" pitchFamily="34" charset="0"/>
        </a:defRPr>
      </a:lvl9pPr>
    </p:titleStyle>
    <p:bodyStyle>
      <a:lvl1pPr marL="457200" indent="-457200" algn="l" rtl="0" eaLnBrk="0" fontAlgn="base" hangingPunct="0">
        <a:spcBef>
          <a:spcPts val="1800"/>
        </a:spcBef>
        <a:spcAft>
          <a:spcPct val="0"/>
        </a:spcAft>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rtl="0" eaLnBrk="0" fontAlgn="base" hangingPunct="0">
        <a:spcBef>
          <a:spcPts val="1800"/>
        </a:spcBef>
        <a:spcAft>
          <a:spcPct val="0"/>
        </a:spcAft>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rtl="0" eaLnBrk="0" fontAlgn="base" hangingPunct="0">
        <a:spcBef>
          <a:spcPts val="1200"/>
        </a:spcBef>
        <a:spcAft>
          <a:spcPct val="0"/>
        </a:spcAft>
        <a:buClr>
          <a:srgbClr val="D4E336"/>
        </a:buClr>
        <a:buSzPct val="80000"/>
        <a:buFont typeface="Wingdings" pitchFamily="2" charset="2"/>
        <a:buChar char=""/>
        <a:defRPr sz="2400" kern="1200">
          <a:solidFill>
            <a:schemeClr val="tx1"/>
          </a:solidFill>
          <a:latin typeface="+mn-lt"/>
          <a:ea typeface="+mn-ea"/>
          <a:cs typeface="+mn-cs"/>
        </a:defRPr>
      </a:lvl3pPr>
      <a:lvl4pPr marL="1828800" indent="-457200" algn="l" rtl="0" eaLnBrk="0" fontAlgn="base" hangingPunct="0">
        <a:spcBef>
          <a:spcPts val="1200"/>
        </a:spcBef>
        <a:spcAft>
          <a:spcPct val="0"/>
        </a:spcAft>
        <a:buClr>
          <a:srgbClr val="0C8228"/>
        </a:buClr>
        <a:buSzPct val="80000"/>
        <a:buFont typeface="Wingdings" pitchFamily="2" charset="2"/>
        <a:buChar char=""/>
        <a:defRPr sz="1600" kern="1200">
          <a:solidFill>
            <a:schemeClr val="tx1"/>
          </a:solidFill>
          <a:latin typeface="+mn-lt"/>
          <a:ea typeface="+mn-ea"/>
          <a:cs typeface="+mn-cs"/>
        </a:defRPr>
      </a:lvl4pPr>
      <a:lvl5pPr marL="2286000" indent="-457200" algn="l" rtl="0" eaLnBrk="0" fontAlgn="base" hangingPunct="0">
        <a:spcBef>
          <a:spcPts val="1200"/>
        </a:spcBef>
        <a:spcAft>
          <a:spcPct val="0"/>
        </a:spcAft>
        <a:buClr>
          <a:srgbClr val="C0EDA8"/>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audio1.wav"/><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wmf"/><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image" Target="../media/image2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7.png"/><Relationship Id="rId5" Type="http://schemas.openxmlformats.org/officeDocument/2006/relationships/image" Target="../media/image20.jpeg"/><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9.jpeg"/><Relationship Id="rId5" Type="http://schemas.openxmlformats.org/officeDocument/2006/relationships/image" Target="../media/image20.jpeg"/><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21.png"/><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3.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7.jpe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tags" Target="../tags/tag7.xml"/><Relationship Id="rId7" Type="http://schemas.openxmlformats.org/officeDocument/2006/relationships/audio" Target="../media/audio1.wav"/><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7.xml"/><Relationship Id="rId11" Type="http://schemas.openxmlformats.org/officeDocument/2006/relationships/image" Target="../media/image22.jpeg"/><Relationship Id="rId5" Type="http://schemas.openxmlformats.org/officeDocument/2006/relationships/tags" Target="../tags/tag9.xml"/><Relationship Id="rId10" Type="http://schemas.openxmlformats.org/officeDocument/2006/relationships/image" Target="../media/image21.png"/><Relationship Id="rId4" Type="http://schemas.openxmlformats.org/officeDocument/2006/relationships/tags" Target="../tags/tag8.xml"/><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wmf"/><Relationship Id="rId5" Type="http://schemas.openxmlformats.org/officeDocument/2006/relationships/image" Target="../media/image23.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w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5.jpeg"/><Relationship Id="rId5" Type="http://schemas.openxmlformats.org/officeDocument/2006/relationships/image" Target="../media/image20.jpeg"/><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990600" y="1828800"/>
            <a:ext cx="7696200" cy="685800"/>
          </a:xfrm>
        </p:spPr>
        <p:txBody>
          <a:bodyPr/>
          <a:lstStyle/>
          <a:p>
            <a:pPr algn="ctr" eaLnBrk="1" fontAlgn="auto" hangingPunct="1">
              <a:spcAft>
                <a:spcPts val="0"/>
              </a:spcAft>
              <a:defRPr/>
            </a:pPr>
            <a:r>
              <a:rPr lang="en-US" sz="2000" b="1" i="1" dirty="0">
                <a:solidFill>
                  <a:srgbClr val="FFFF00"/>
                </a:solidFill>
                <a:latin typeface="Times New Roman" pitchFamily="18" charset="0"/>
                <a:cs typeface="Times New Roman" pitchFamily="18" charset="0"/>
              </a:rPr>
              <a:t>“Green the world, make it a better place,</a:t>
            </a:r>
            <a:br>
              <a:rPr lang="en-US" sz="2000" b="1" i="1" dirty="0">
                <a:solidFill>
                  <a:srgbClr val="FFFF00"/>
                </a:solidFill>
                <a:latin typeface="Times New Roman" pitchFamily="18" charset="0"/>
                <a:cs typeface="Times New Roman" pitchFamily="18" charset="0"/>
              </a:rPr>
            </a:br>
            <a:r>
              <a:rPr lang="en-US" sz="2000" b="1" i="1" dirty="0">
                <a:solidFill>
                  <a:srgbClr val="FFFF00"/>
                </a:solidFill>
                <a:latin typeface="Times New Roman" pitchFamily="18" charset="0"/>
                <a:cs typeface="Times New Roman" pitchFamily="18" charset="0"/>
              </a:rPr>
              <a:t>for you , for me and the entire human race”</a:t>
            </a:r>
          </a:p>
        </p:txBody>
      </p:sp>
      <p:pic>
        <p:nvPicPr>
          <p:cNvPr id="7173" name="Picture 4" descr="j0437142.wmf"/>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6400800" y="4876800"/>
            <a:ext cx="2743200" cy="1981200"/>
          </a:xfrm>
          <a:prstGeom prst="rect">
            <a:avLst/>
          </a:prstGeom>
          <a:noFill/>
          <a:ln w="9525">
            <a:noFill/>
            <a:miter lim="800000"/>
            <a:headEnd/>
            <a:tailEnd/>
          </a:ln>
        </p:spPr>
      </p:pic>
      <p:pic>
        <p:nvPicPr>
          <p:cNvPr id="7174" name="Picture 4" descr="j0437142.wmf"/>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rot="5400000">
            <a:off x="62706" y="4737894"/>
            <a:ext cx="2008188" cy="2133600"/>
          </a:xfrm>
          <a:prstGeom prst="rect">
            <a:avLst/>
          </a:prstGeom>
          <a:noFill/>
          <a:ln w="9525">
            <a:noFill/>
            <a:miter lim="800000"/>
            <a:headEnd/>
            <a:tailEnd/>
          </a:ln>
        </p:spPr>
      </p:pic>
      <p:sp>
        <p:nvSpPr>
          <p:cNvPr id="13" name="TextBox 12"/>
          <p:cNvSpPr txBox="1">
            <a:spLocks noChangeArrowheads="1"/>
          </p:cNvSpPr>
          <p:nvPr/>
        </p:nvSpPr>
        <p:spPr bwMode="auto">
          <a:xfrm>
            <a:off x="1981200" y="457200"/>
            <a:ext cx="7315200" cy="1015663"/>
          </a:xfrm>
          <a:prstGeom prst="rect">
            <a:avLst/>
          </a:prstGeom>
          <a:noFill/>
          <a:ln w="9525">
            <a:noFill/>
            <a:miter lim="800000"/>
            <a:headEnd/>
            <a:tailEnd/>
          </a:ln>
        </p:spPr>
        <p:txBody>
          <a:bodyPr>
            <a:spAutoFit/>
          </a:bodyPr>
          <a:lstStyle/>
          <a:p>
            <a:r>
              <a:rPr lang="en-IN" sz="6000" i="1" u="sng" dirty="0">
                <a:solidFill>
                  <a:schemeClr val="bg1"/>
                </a:solidFill>
                <a:effectLst>
                  <a:outerShdw blurRad="38100" dist="38100" dir="2700000" algn="tl">
                    <a:srgbClr val="000000">
                      <a:alpha val="43137"/>
                    </a:srgbClr>
                  </a:outerShdw>
                </a:effectLst>
              </a:rPr>
              <a:t>Eco-Friendly Traffic</a:t>
            </a:r>
            <a:endParaRPr lang="en-US" sz="6000" i="1" u="sng" dirty="0">
              <a:latin typeface="Calibri" pitchFamily="34" charset="0"/>
            </a:endParaRPr>
          </a:p>
        </p:txBody>
      </p:sp>
      <p:pic>
        <p:nvPicPr>
          <p:cNvPr id="7177" name="Picture 15" descr="C:\Documents and Settings\ADMIN\Desktop\New Folder\Babu\ New GG Logo .jpg"/>
          <p:cNvPicPr>
            <a:picLocks noChangeAspect="1" noChangeArrowheads="1"/>
          </p:cNvPicPr>
          <p:nvPr/>
        </p:nvPicPr>
        <p:blipFill>
          <a:blip r:embed="rId6" cstate="print"/>
          <a:srcRect/>
          <a:stretch>
            <a:fillRect/>
          </a:stretch>
        </p:blipFill>
        <p:spPr bwMode="auto">
          <a:xfrm>
            <a:off x="0" y="0"/>
            <a:ext cx="1828800" cy="1676400"/>
          </a:xfrm>
          <a:prstGeom prst="rect">
            <a:avLst/>
          </a:prstGeom>
          <a:noFill/>
          <a:ln w="9525">
            <a:noFill/>
            <a:miter lim="800000"/>
            <a:headEnd/>
            <a:tailEnd/>
          </a:ln>
        </p:spPr>
      </p:pic>
      <p:sp>
        <p:nvSpPr>
          <p:cNvPr id="11" name="Subtitle 10"/>
          <p:cNvSpPr>
            <a:spLocks noGrp="1"/>
          </p:cNvSpPr>
          <p:nvPr>
            <p:ph type="subTitle" idx="1"/>
          </p:nvPr>
        </p:nvSpPr>
        <p:spPr>
          <a:xfrm>
            <a:off x="1447800" y="4876800"/>
            <a:ext cx="6570722" cy="457200"/>
          </a:xfrm>
        </p:spPr>
        <p:txBody>
          <a:bodyPr>
            <a:noAutofit/>
          </a:bodyPr>
          <a:lstStyle/>
          <a:p>
            <a:pPr eaLnBrk="1" hangingPunct="1"/>
            <a:r>
              <a:rPr lang="en-US" sz="2400" b="1" dirty="0">
                <a:solidFill>
                  <a:schemeClr val="bg1"/>
                </a:solidFill>
                <a:effectLst>
                  <a:outerShdw blurRad="38100" dist="38100" dir="2700000" algn="tl">
                    <a:srgbClr val="000000">
                      <a:alpha val="43137"/>
                    </a:srgbClr>
                  </a:outerShdw>
                </a:effectLst>
              </a:rPr>
              <a:t>                                 By</a:t>
            </a:r>
          </a:p>
          <a:p>
            <a:pPr eaLnBrk="1" hangingPunct="1"/>
            <a:r>
              <a:rPr lang="en-US" sz="2400" b="1" dirty="0">
                <a:solidFill>
                  <a:schemeClr val="bg1"/>
                </a:solidFill>
                <a:effectLst>
                  <a:outerShdw blurRad="38100" dist="38100" dir="2700000" algn="tl">
                    <a:srgbClr val="000000">
                      <a:alpha val="43137"/>
                    </a:srgbClr>
                  </a:outerShdw>
                </a:effectLst>
              </a:rPr>
              <a:t>        Muskan Tantia &amp; </a:t>
            </a:r>
            <a:r>
              <a:rPr lang="en-US" sz="2400" b="1" dirty="0" err="1">
                <a:solidFill>
                  <a:schemeClr val="bg1"/>
                </a:solidFill>
                <a:effectLst>
                  <a:outerShdw blurRad="38100" dist="38100" dir="2700000" algn="tl">
                    <a:srgbClr val="000000">
                      <a:alpha val="43137"/>
                    </a:srgbClr>
                  </a:outerShdw>
                </a:effectLst>
              </a:rPr>
              <a:t>Prachi</a:t>
            </a:r>
            <a:r>
              <a:rPr lang="en-US" sz="2400" b="1" dirty="0">
                <a:solidFill>
                  <a:schemeClr val="bg1"/>
                </a:solidFill>
                <a:effectLst>
                  <a:outerShdw blurRad="38100" dist="38100" dir="2700000" algn="tl">
                    <a:srgbClr val="000000">
                      <a:alpha val="43137"/>
                    </a:srgbClr>
                  </a:outerShdw>
                </a:effectLst>
              </a:rPr>
              <a:t>  Agarwal</a:t>
            </a:r>
          </a:p>
          <a:p>
            <a:pPr eaLnBrk="1" hangingPunct="1"/>
            <a:r>
              <a:rPr lang="en-US" sz="2400" b="1" dirty="0">
                <a:solidFill>
                  <a:schemeClr val="bg1"/>
                </a:solidFill>
                <a:effectLst>
                  <a:outerShdw blurRad="38100" dist="38100" dir="2700000" algn="tl">
                    <a:srgbClr val="000000">
                      <a:alpha val="43137"/>
                    </a:srgbClr>
                  </a:outerShdw>
                </a:effectLst>
              </a:rPr>
              <a:t>   National Institute Of Technology, Raipur</a:t>
            </a:r>
            <a:endParaRPr lang="en-IN" sz="2400" b="1" dirty="0">
              <a:solidFill>
                <a:schemeClr val="bg1"/>
              </a:solidFill>
              <a:effectLst>
                <a:outerShdw blurRad="38100" dist="38100" dir="2700000" algn="tl">
                  <a:srgbClr val="000000">
                    <a:alpha val="43137"/>
                  </a:srgbClr>
                </a:outerShdw>
              </a:effectLst>
            </a:endParaRPr>
          </a:p>
          <a:p>
            <a:endParaRPr lang="en-IN" sz="2400" dirty="0"/>
          </a:p>
        </p:txBody>
      </p:sp>
      <p:pic>
        <p:nvPicPr>
          <p:cNvPr id="1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 y="2667000"/>
            <a:ext cx="3059832" cy="20859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24200" y="2667000"/>
            <a:ext cx="3135139" cy="208756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94971" y="2667000"/>
            <a:ext cx="2949029" cy="209749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28124">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5" presetClass="entr" presetSubtype="0"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ppt_w</p:attrName>
                                        </p:attrNameLst>
                                      </p:cBhvr>
                                      <p:tavLst>
                                        <p:tav tm="0" fmla="#ppt_w*sin(2.5*pi*$)">
                                          <p:val>
                                            <p:fltVal val="0"/>
                                          </p:val>
                                        </p:tav>
                                        <p:tav tm="100000">
                                          <p:val>
                                            <p:fltVal val="1"/>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52600" y="381000"/>
            <a:ext cx="6826943" cy="634082"/>
          </a:xfrm>
          <a:prstGeom prst="rect">
            <a:avLst/>
          </a:prstGeom>
        </p:spPr>
        <p:txBody>
          <a:bodyPr>
            <a:normAutofit fontScale="85000" lnSpcReduction="10000"/>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small" spc="200" normalizeH="0" baseline="0" noProof="0" dirty="0">
                <a:ln>
                  <a:noFill/>
                </a:ln>
                <a:solidFill>
                  <a:schemeClr val="tx1"/>
                </a:solidFill>
                <a:effectLst/>
                <a:uLnTx/>
                <a:uFillTx/>
                <a:latin typeface="+mj-lt"/>
                <a:ea typeface="+mj-ea"/>
                <a:cs typeface="+mj-cs"/>
              </a:rPr>
              <a:t>Competitive Landscape &amp; Risk Analysis</a:t>
            </a:r>
            <a:endParaRPr kumimoji="0" lang="en-IN" sz="3200" b="0" i="0" u="none" strike="noStrike" kern="1200" cap="small" spc="200" normalizeH="0" baseline="0" noProof="0" dirty="0">
              <a:ln>
                <a:noFill/>
              </a:ln>
              <a:solidFill>
                <a:schemeClr val="tx1"/>
              </a:solidFill>
              <a:effectLst/>
              <a:uLnTx/>
              <a:uFillTx/>
              <a:latin typeface="+mj-lt"/>
              <a:ea typeface="+mj-ea"/>
              <a:cs typeface="+mj-cs"/>
            </a:endParaRPr>
          </a:p>
        </p:txBody>
      </p:sp>
      <p:sp>
        <p:nvSpPr>
          <p:cNvPr id="5" name="Text Box 1030"/>
          <p:cNvSpPr txBox="1">
            <a:spLocks noChangeArrowheads="1"/>
          </p:cNvSpPr>
          <p:nvPr>
            <p:custDataLst>
              <p:tags r:id="rId1"/>
            </p:custDataLst>
          </p:nvPr>
        </p:nvSpPr>
        <p:spPr bwMode="auto">
          <a:xfrm>
            <a:off x="251520" y="1250950"/>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Competitive Scenario</a:t>
            </a:r>
          </a:p>
        </p:txBody>
      </p:sp>
      <p:sp>
        <p:nvSpPr>
          <p:cNvPr id="6" name="TextBox 5"/>
          <p:cNvSpPr txBox="1"/>
          <p:nvPr/>
        </p:nvSpPr>
        <p:spPr>
          <a:xfrm>
            <a:off x="251520" y="1782146"/>
            <a:ext cx="4191000" cy="1938992"/>
          </a:xfrm>
          <a:prstGeom prst="rect">
            <a:avLst/>
          </a:prstGeom>
          <a:noFill/>
        </p:spPr>
        <p:txBody>
          <a:bodyPr wrap="square" rtlCol="0">
            <a:spAutoFit/>
          </a:bodyPr>
          <a:lstStyle/>
          <a:p>
            <a:pPr marL="171450" indent="-171450">
              <a:buFont typeface="Arial" pitchFamily="34" charset="0"/>
              <a:buChar char="•"/>
            </a:pPr>
            <a:r>
              <a:rPr lang="en-IN" sz="1200" dirty="0"/>
              <a:t>No direct Competition – </a:t>
            </a:r>
          </a:p>
          <a:p>
            <a:pPr marL="628650" lvl="1" indent="-171450">
              <a:buFont typeface="Arial" pitchFamily="34" charset="0"/>
              <a:buChar char="•"/>
            </a:pPr>
            <a:r>
              <a:rPr lang="en-US" sz="1200" dirty="0"/>
              <a:t>Current situation of us: Start-up with an innovative product</a:t>
            </a:r>
            <a:endParaRPr lang="en-IN" sz="1200" dirty="0"/>
          </a:p>
          <a:p>
            <a:pPr marL="628650" lvl="1" indent="-171450">
              <a:buFont typeface="Arial" pitchFamily="34" charset="0"/>
              <a:buChar char="•"/>
            </a:pPr>
            <a:r>
              <a:rPr lang="en-IN" sz="1200" dirty="0"/>
              <a:t>Unique Product in Market</a:t>
            </a:r>
          </a:p>
          <a:p>
            <a:pPr marL="171450" indent="-171450">
              <a:buFont typeface="Arial" pitchFamily="34" charset="0"/>
              <a:buChar char="•"/>
            </a:pPr>
            <a:r>
              <a:rPr lang="en-US" sz="1200" dirty="0"/>
              <a:t>Indirect Competition</a:t>
            </a:r>
          </a:p>
          <a:p>
            <a:pPr marL="628650" lvl="1" indent="-171450">
              <a:buFont typeface="Arial" pitchFamily="34" charset="0"/>
              <a:buChar char="•"/>
            </a:pPr>
            <a:r>
              <a:rPr lang="en-US" sz="1200" dirty="0"/>
              <a:t>Intelligent Traffic Management Systems for optimizing traffic flow </a:t>
            </a:r>
          </a:p>
          <a:p>
            <a:pPr marL="628650" lvl="1" indent="-171450">
              <a:buFont typeface="Arial" pitchFamily="34" charset="0"/>
              <a:buChar char="•"/>
            </a:pPr>
            <a:r>
              <a:rPr lang="en-US" sz="1200" dirty="0"/>
              <a:t>Engine Filters for minimizing emission – efficiency problem</a:t>
            </a:r>
          </a:p>
          <a:p>
            <a:pPr marL="628650" lvl="1" indent="-171450">
              <a:buFont typeface="Arial" pitchFamily="34" charset="0"/>
              <a:buChar char="•"/>
            </a:pPr>
            <a:r>
              <a:rPr lang="en-US" sz="1200" dirty="0"/>
              <a:t>Emergence of Hybrid Electric Vehicles</a:t>
            </a:r>
          </a:p>
        </p:txBody>
      </p:sp>
      <p:sp>
        <p:nvSpPr>
          <p:cNvPr id="7" name="Text Box 1030"/>
          <p:cNvSpPr txBox="1">
            <a:spLocks noChangeArrowheads="1"/>
          </p:cNvSpPr>
          <p:nvPr>
            <p:custDataLst>
              <p:tags r:id="rId2"/>
            </p:custDataLst>
          </p:nvPr>
        </p:nvSpPr>
        <p:spPr bwMode="auto">
          <a:xfrm>
            <a:off x="4817606" y="1246212"/>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Risk Analysis</a:t>
            </a:r>
          </a:p>
        </p:txBody>
      </p:sp>
      <p:sp>
        <p:nvSpPr>
          <p:cNvPr id="8" name="TextBox 7"/>
          <p:cNvSpPr txBox="1"/>
          <p:nvPr/>
        </p:nvSpPr>
        <p:spPr>
          <a:xfrm>
            <a:off x="4817607" y="1916832"/>
            <a:ext cx="4191000" cy="3139321"/>
          </a:xfrm>
          <a:prstGeom prst="rect">
            <a:avLst/>
          </a:prstGeom>
          <a:noFill/>
        </p:spPr>
        <p:txBody>
          <a:bodyPr wrap="square" rtlCol="0">
            <a:spAutoFit/>
          </a:bodyPr>
          <a:lstStyle/>
          <a:p>
            <a:r>
              <a:rPr lang="en-US" sz="1400" b="1" dirty="0"/>
              <a:t>Business Model Risks:</a:t>
            </a:r>
          </a:p>
          <a:p>
            <a:pPr marL="171450" indent="-171450">
              <a:buFont typeface="Arial" pitchFamily="34" charset="0"/>
              <a:buChar char="•"/>
            </a:pPr>
            <a:r>
              <a:rPr lang="en-US" sz="1200" dirty="0"/>
              <a:t>High risk of Replication of idea</a:t>
            </a:r>
          </a:p>
          <a:p>
            <a:pPr marL="171450" indent="-171450">
              <a:buFont typeface="Arial" pitchFamily="34" charset="0"/>
              <a:buChar char="•"/>
            </a:pPr>
            <a:r>
              <a:rPr lang="en-US" sz="1200" dirty="0"/>
              <a:t>Will approach Patents to safeguard our idea</a:t>
            </a:r>
            <a:endParaRPr lang="en-IN" sz="1200" dirty="0"/>
          </a:p>
          <a:p>
            <a:pPr marL="171450" indent="-171450">
              <a:buFont typeface="Arial" pitchFamily="34" charset="0"/>
              <a:buChar char="•"/>
            </a:pPr>
            <a:r>
              <a:rPr lang="en-IN" sz="1200" dirty="0"/>
              <a:t>Office of the Controller General of Patents</a:t>
            </a:r>
            <a:endParaRPr lang="en-US" sz="1200" dirty="0"/>
          </a:p>
          <a:p>
            <a:r>
              <a:rPr lang="en-US" sz="1400" b="1" dirty="0"/>
              <a:t>Market Risks:</a:t>
            </a:r>
          </a:p>
          <a:p>
            <a:pPr marL="171450" indent="-171450">
              <a:buFont typeface="Arial" pitchFamily="34" charset="0"/>
              <a:buChar char="•"/>
            </a:pPr>
            <a:r>
              <a:rPr lang="en-US" sz="1200" dirty="0"/>
              <a:t>Automobile companies developing low pollution technology of their own</a:t>
            </a:r>
          </a:p>
          <a:p>
            <a:pPr marL="171450" indent="-171450">
              <a:buFont typeface="Arial" pitchFamily="34" charset="0"/>
              <a:buChar char="•"/>
            </a:pPr>
            <a:r>
              <a:rPr lang="en-US" sz="1200" dirty="0"/>
              <a:t>Trend Variations – Hybrid Vehicle, Solar Powered Cars</a:t>
            </a:r>
          </a:p>
          <a:p>
            <a:pPr marL="628650" lvl="1" indent="-171450">
              <a:buFont typeface="Arial" pitchFamily="34" charset="0"/>
              <a:buChar char="•"/>
            </a:pPr>
            <a:r>
              <a:rPr lang="en-IN" sz="1200" dirty="0"/>
              <a:t>Econometric and statistical analysis tools to monitor the movement of the market</a:t>
            </a:r>
            <a:endParaRPr lang="en-US" sz="1400" b="1" dirty="0"/>
          </a:p>
          <a:p>
            <a:r>
              <a:rPr lang="en-US" sz="1400" b="1" dirty="0"/>
              <a:t>Operational Risks:</a:t>
            </a:r>
          </a:p>
          <a:p>
            <a:pPr marL="171450" indent="-171450">
              <a:buFont typeface="Arial" pitchFamily="34" charset="0"/>
              <a:buChar char="•"/>
            </a:pPr>
            <a:r>
              <a:rPr lang="en-US" sz="1200" dirty="0"/>
              <a:t>Risk of fraud by internal employees and suppliers</a:t>
            </a:r>
          </a:p>
          <a:p>
            <a:pPr marL="628650" lvl="1" indent="-171450">
              <a:buFont typeface="Arial" pitchFamily="34" charset="0"/>
              <a:buChar char="•"/>
            </a:pPr>
            <a:r>
              <a:rPr lang="en-US" sz="1200" dirty="0"/>
              <a:t>Limiting authority to all departments</a:t>
            </a:r>
          </a:p>
          <a:p>
            <a:pPr marL="628650" lvl="1" indent="-171450">
              <a:buFont typeface="Arial" pitchFamily="34" charset="0"/>
              <a:buChar char="•"/>
            </a:pPr>
            <a:r>
              <a:rPr lang="en-US" sz="1200" dirty="0"/>
              <a:t>High Quality Assurance Framework</a:t>
            </a:r>
          </a:p>
          <a:p>
            <a:pPr marL="171450" indent="-171450">
              <a:buFont typeface="Arial" pitchFamily="34" charset="0"/>
              <a:buChar char="•"/>
            </a:pPr>
            <a:r>
              <a:rPr lang="en-US" sz="1200" dirty="0"/>
              <a:t>Unauthorized Transactions</a:t>
            </a:r>
          </a:p>
          <a:p>
            <a:pPr marL="628650" lvl="1" indent="-171450">
              <a:buFont typeface="Arial" pitchFamily="34" charset="0"/>
              <a:buChar char="•"/>
            </a:pPr>
            <a:r>
              <a:rPr lang="en-US" sz="1200" dirty="0"/>
              <a:t>Automation of offices/labs</a:t>
            </a:r>
            <a:endParaRPr lang="en-IN" sz="1200" dirty="0"/>
          </a:p>
        </p:txBody>
      </p:sp>
      <p:pic>
        <p:nvPicPr>
          <p:cNvPr id="9"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018" y="3871213"/>
            <a:ext cx="2167508" cy="1339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0" y="5181600"/>
            <a:ext cx="2016224" cy="1245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j0437142.wmf"/>
          <p:cNvPicPr>
            <a:picLocks noChangeAspect="1"/>
          </p:cNvPicPr>
          <p:nvPr/>
        </p:nvPicPr>
        <p:blipFill>
          <a:blip r:embed="rId8" cstate="print">
            <a:clrChange>
              <a:clrFrom>
                <a:srgbClr val="FFFFFF"/>
              </a:clrFrom>
              <a:clrTo>
                <a:srgbClr val="FFFFFF">
                  <a:alpha val="0"/>
                </a:srgbClr>
              </a:clrTo>
            </a:clrChange>
          </a:blip>
          <a:srcRect/>
          <a:stretch>
            <a:fillRect/>
          </a:stretch>
        </p:blipFill>
        <p:spPr bwMode="auto">
          <a:xfrm>
            <a:off x="6248400" y="5029200"/>
            <a:ext cx="2895600" cy="1828800"/>
          </a:xfrm>
          <a:prstGeom prst="rect">
            <a:avLst/>
          </a:prstGeom>
          <a:noFill/>
          <a:ln w="9525">
            <a:noFill/>
            <a:miter lim="800000"/>
            <a:headEnd/>
            <a:tailEnd/>
          </a:ln>
        </p:spPr>
      </p:pic>
    </p:spTree>
  </p:cSld>
  <p:clrMapOvr>
    <a:masterClrMapping/>
  </p:clrMapOvr>
  <p:transition spd="slow" advTm="24061">
    <p:pull dir="d"/>
    <p:sndAc>
      <p:stSnd>
        <p:snd r:embed="rId4"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1" name="Title 1"/>
          <p:cNvSpPr txBox="1">
            <a:spLocks/>
          </p:cNvSpPr>
          <p:nvPr/>
        </p:nvSpPr>
        <p:spPr>
          <a:xfrm>
            <a:off x="395536" y="260648"/>
            <a:ext cx="6826943" cy="634082"/>
          </a:xfrm>
          <a:prstGeom prst="rect">
            <a:avLst/>
          </a:prstGeo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small" spc="200" normalizeH="0" baseline="0" noProof="0" dirty="0">
                <a:ln>
                  <a:noFill/>
                </a:ln>
                <a:solidFill>
                  <a:schemeClr val="tx1"/>
                </a:solidFill>
                <a:effectLst/>
                <a:uLnTx/>
                <a:uFillTx/>
                <a:latin typeface="+mj-lt"/>
                <a:ea typeface="+mj-ea"/>
                <a:cs typeface="+mj-cs"/>
              </a:rPr>
              <a:t>Funds Realization Plan</a:t>
            </a:r>
            <a:endParaRPr kumimoji="0" lang="en-IN" sz="3200" b="0" i="0" u="none" strike="noStrike" kern="1200" cap="small" spc="200" normalizeH="0" baseline="0" noProof="0" dirty="0">
              <a:ln>
                <a:noFill/>
              </a:ln>
              <a:solidFill>
                <a:schemeClr val="tx1"/>
              </a:solidFill>
              <a:effectLst/>
              <a:uLnTx/>
              <a:uFillTx/>
              <a:latin typeface="+mj-lt"/>
              <a:ea typeface="+mj-ea"/>
              <a:cs typeface="+mj-cs"/>
            </a:endParaRPr>
          </a:p>
        </p:txBody>
      </p:sp>
      <p:sp>
        <p:nvSpPr>
          <p:cNvPr id="13" name="Text Box 1030"/>
          <p:cNvSpPr txBox="1">
            <a:spLocks noChangeArrowheads="1"/>
          </p:cNvSpPr>
          <p:nvPr>
            <p:custDataLst>
              <p:tags r:id="rId1"/>
            </p:custDataLst>
          </p:nvPr>
        </p:nvSpPr>
        <p:spPr bwMode="auto">
          <a:xfrm>
            <a:off x="251520" y="1250950"/>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Funding Objectives</a:t>
            </a:r>
          </a:p>
        </p:txBody>
      </p:sp>
      <p:sp>
        <p:nvSpPr>
          <p:cNvPr id="14" name="TextBox 13"/>
          <p:cNvSpPr txBox="1"/>
          <p:nvPr/>
        </p:nvSpPr>
        <p:spPr>
          <a:xfrm>
            <a:off x="251520" y="1782146"/>
            <a:ext cx="4191000" cy="2462213"/>
          </a:xfrm>
          <a:prstGeom prst="rect">
            <a:avLst/>
          </a:prstGeom>
          <a:noFill/>
        </p:spPr>
        <p:txBody>
          <a:bodyPr wrap="square" rtlCol="0">
            <a:spAutoFit/>
          </a:bodyPr>
          <a:lstStyle/>
          <a:p>
            <a:pPr marL="171450" indent="-171450">
              <a:buFont typeface="Arial" pitchFamily="34" charset="0"/>
              <a:buChar char="•"/>
            </a:pPr>
            <a:r>
              <a:rPr lang="en-US" sz="1400" dirty="0"/>
              <a:t>Objective of raising 50 lakh amount of money</a:t>
            </a:r>
          </a:p>
          <a:p>
            <a:pPr marL="171450" indent="-171450">
              <a:buFont typeface="Arial" pitchFamily="34" charset="0"/>
              <a:buChar char="•"/>
            </a:pPr>
            <a:r>
              <a:rPr lang="en-US" sz="1400" dirty="0"/>
              <a:t>Channels of raising funds:</a:t>
            </a:r>
          </a:p>
          <a:p>
            <a:pPr marL="628650" lvl="1" indent="-171450">
              <a:buFont typeface="Arial" pitchFamily="34" charset="0"/>
              <a:buChar char="•"/>
            </a:pPr>
            <a:r>
              <a:rPr lang="en-US" sz="1400" dirty="0"/>
              <a:t>Angel Investors</a:t>
            </a:r>
          </a:p>
          <a:p>
            <a:pPr marL="628650" lvl="1" indent="-171450">
              <a:buFont typeface="Arial" pitchFamily="34" charset="0"/>
              <a:buChar char="•"/>
            </a:pPr>
            <a:r>
              <a:rPr lang="en-US" sz="1400" dirty="0"/>
              <a:t>Green Venture Capital Firms</a:t>
            </a:r>
          </a:p>
          <a:p>
            <a:pPr marL="628650" lvl="1" indent="-171450">
              <a:buFont typeface="Arial" pitchFamily="34" charset="0"/>
              <a:buChar char="•"/>
            </a:pPr>
            <a:r>
              <a:rPr lang="en-US" sz="1400" dirty="0"/>
              <a:t>Self Funding</a:t>
            </a:r>
          </a:p>
          <a:p>
            <a:pPr marL="171450" indent="-171450">
              <a:buFont typeface="Arial" pitchFamily="34" charset="0"/>
              <a:buChar char="•"/>
            </a:pPr>
            <a:endParaRPr lang="en-US" sz="1400" dirty="0"/>
          </a:p>
          <a:p>
            <a:pPr marL="171450" indent="-171450">
              <a:buFont typeface="Arial" pitchFamily="34" charset="0"/>
              <a:buChar char="•"/>
            </a:pPr>
            <a:r>
              <a:rPr lang="en-US" sz="1400" dirty="0"/>
              <a:t>Government of India Budgetary allocation has been  increased to Rs.10 billion </a:t>
            </a:r>
          </a:p>
          <a:p>
            <a:pPr marL="628650" lvl="1" indent="-171450">
              <a:buFont typeface="Arial" pitchFamily="34" charset="0"/>
              <a:buChar char="•"/>
            </a:pPr>
            <a:r>
              <a:rPr lang="en-US" sz="1400" dirty="0"/>
              <a:t>Investment from them</a:t>
            </a:r>
          </a:p>
          <a:p>
            <a:pPr marL="628650" lvl="1" indent="-171450">
              <a:buFont typeface="Arial" pitchFamily="34" charset="0"/>
              <a:buChar char="•"/>
            </a:pPr>
            <a:r>
              <a:rPr lang="en-US" sz="1400" dirty="0"/>
              <a:t>Expectation of Tax Benefits from Government</a:t>
            </a:r>
          </a:p>
        </p:txBody>
      </p:sp>
      <p:sp>
        <p:nvSpPr>
          <p:cNvPr id="15" name="Text Box 1030"/>
          <p:cNvSpPr txBox="1">
            <a:spLocks noChangeArrowheads="1"/>
          </p:cNvSpPr>
          <p:nvPr>
            <p:custDataLst>
              <p:tags r:id="rId2"/>
            </p:custDataLst>
          </p:nvPr>
        </p:nvSpPr>
        <p:spPr bwMode="auto">
          <a:xfrm>
            <a:off x="4716016" y="1226094"/>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Using Funds</a:t>
            </a:r>
          </a:p>
        </p:txBody>
      </p:sp>
      <p:sp>
        <p:nvSpPr>
          <p:cNvPr id="17" name="TextBox 16"/>
          <p:cNvSpPr txBox="1"/>
          <p:nvPr/>
        </p:nvSpPr>
        <p:spPr>
          <a:xfrm>
            <a:off x="4716016" y="1782146"/>
            <a:ext cx="3164649" cy="1600438"/>
          </a:xfrm>
          <a:prstGeom prst="rect">
            <a:avLst/>
          </a:prstGeom>
          <a:noFill/>
        </p:spPr>
        <p:txBody>
          <a:bodyPr wrap="none" rtlCol="0">
            <a:spAutoFit/>
          </a:bodyPr>
          <a:lstStyle/>
          <a:p>
            <a:pPr marL="171450" indent="-171450">
              <a:buFont typeface="Arial" pitchFamily="34" charset="0"/>
              <a:buChar char="•"/>
            </a:pPr>
            <a:r>
              <a:rPr lang="en-US" sz="1400" dirty="0"/>
              <a:t>Manufacturing facility &amp; design labs</a:t>
            </a:r>
          </a:p>
          <a:p>
            <a:pPr marL="171450" indent="-171450">
              <a:buFont typeface="Arial" pitchFamily="34" charset="0"/>
              <a:buChar char="•"/>
            </a:pPr>
            <a:r>
              <a:rPr lang="en-US" sz="1400" dirty="0"/>
              <a:t>Production of Equipment modules</a:t>
            </a:r>
          </a:p>
          <a:p>
            <a:pPr marL="171450" indent="-171450">
              <a:buFont typeface="Arial" pitchFamily="34" charset="0"/>
              <a:buChar char="•"/>
            </a:pPr>
            <a:r>
              <a:rPr lang="en-US" sz="1400" dirty="0"/>
              <a:t>Staffing the facility</a:t>
            </a:r>
          </a:p>
          <a:p>
            <a:pPr marL="171450" indent="-171450">
              <a:buFont typeface="Arial" pitchFamily="34" charset="0"/>
              <a:buChar char="•"/>
            </a:pPr>
            <a:r>
              <a:rPr lang="en-US" sz="1400" dirty="0"/>
              <a:t>Marketing &amp; Operational Expenses</a:t>
            </a:r>
          </a:p>
          <a:p>
            <a:pPr marL="171450" indent="-171450">
              <a:buFont typeface="Arial" pitchFamily="34" charset="0"/>
              <a:buChar char="•"/>
            </a:pPr>
            <a:r>
              <a:rPr lang="en-US" sz="1400" dirty="0"/>
              <a:t>Expenses for Patent Rights</a:t>
            </a:r>
          </a:p>
          <a:p>
            <a:pPr marL="171450" indent="-171450">
              <a:buFont typeface="Arial" pitchFamily="34" charset="0"/>
              <a:buChar char="•"/>
            </a:pPr>
            <a:r>
              <a:rPr lang="en-US" sz="1400" dirty="0"/>
              <a:t>Distribution channel optimizing</a:t>
            </a:r>
          </a:p>
          <a:p>
            <a:pPr marL="171450" indent="-171450">
              <a:buFont typeface="Arial" pitchFamily="34" charset="0"/>
              <a:buChar char="•"/>
            </a:pPr>
            <a:r>
              <a:rPr lang="en-US" sz="1400" dirty="0"/>
              <a:t>General Administrative Expenses</a:t>
            </a:r>
          </a:p>
        </p:txBody>
      </p:sp>
      <p:pic>
        <p:nvPicPr>
          <p:cNvPr id="7170" name="Picture 2" descr="C:\Users\Muskan\Desktop\2997-1315379808.jpg"/>
          <p:cNvPicPr>
            <a:picLocks noChangeAspect="1" noChangeArrowheads="1"/>
          </p:cNvPicPr>
          <p:nvPr/>
        </p:nvPicPr>
        <p:blipFill>
          <a:blip r:embed="rId6" cstate="print"/>
          <a:srcRect/>
          <a:stretch>
            <a:fillRect/>
          </a:stretch>
        </p:blipFill>
        <p:spPr bwMode="auto">
          <a:xfrm>
            <a:off x="5638800" y="4419600"/>
            <a:ext cx="3505200" cy="2438400"/>
          </a:xfrm>
          <a:prstGeom prst="rect">
            <a:avLst/>
          </a:prstGeom>
          <a:noFill/>
        </p:spPr>
      </p:pic>
    </p:spTree>
  </p:cSld>
  <p:clrMapOvr>
    <a:masterClrMapping/>
  </p:clrMapOvr>
  <p:transition spd="slow" advTm="24061">
    <p:pull dir="d"/>
    <p:sndAc>
      <p:stSnd>
        <p:snd r:embed="rId4"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j0437142.wm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248400" y="5029200"/>
            <a:ext cx="2895600" cy="1828800"/>
          </a:xfrm>
          <a:prstGeom prst="rect">
            <a:avLst/>
          </a:prstGeom>
          <a:noFill/>
          <a:ln w="9525">
            <a:noFill/>
            <a:miter lim="800000"/>
            <a:headEnd/>
            <a:tailEnd/>
          </a:ln>
        </p:spPr>
      </p:pic>
      <p:pic>
        <p:nvPicPr>
          <p:cNvPr id="20483" name="Picture 9" descr="j0437142.wm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rot="5400000">
            <a:off x="165894" y="4787106"/>
            <a:ext cx="1905000" cy="2236788"/>
          </a:xfrm>
          <a:prstGeom prst="rect">
            <a:avLst/>
          </a:prstGeom>
          <a:noFill/>
          <a:ln w="9525">
            <a:noFill/>
            <a:miter lim="800000"/>
            <a:headEnd/>
            <a:tailEnd/>
          </a:ln>
        </p:spPr>
      </p:pic>
      <p:pic>
        <p:nvPicPr>
          <p:cNvPr id="20484" name="Picture 10" descr="C:\Documents and Settings\Yvette\Local Settings\Temporary Internet Files\Content.IE5\HEZ10YFV\MCj04376320000[1].png"/>
          <p:cNvPicPr>
            <a:picLocks noChangeAspect="1" noChangeArrowheads="1"/>
          </p:cNvPicPr>
          <p:nvPr/>
        </p:nvPicPr>
        <p:blipFill>
          <a:blip r:embed="rId4" cstate="print"/>
          <a:srcRect/>
          <a:stretch>
            <a:fillRect/>
          </a:stretch>
        </p:blipFill>
        <p:spPr bwMode="auto">
          <a:xfrm>
            <a:off x="7162800" y="2133600"/>
            <a:ext cx="1143000" cy="1143000"/>
          </a:xfrm>
          <a:prstGeom prst="rect">
            <a:avLst/>
          </a:prstGeom>
          <a:noFill/>
          <a:ln w="9525">
            <a:noFill/>
            <a:miter lim="800000"/>
            <a:headEnd/>
            <a:tailEnd/>
          </a:ln>
        </p:spPr>
      </p:pic>
      <p:pic>
        <p:nvPicPr>
          <p:cNvPr id="20493" name="Picture 15" descr="C:\Documents and Settings\ADMIN\Desktop\New Folder\Babu\ New GG Logo .jpg"/>
          <p:cNvPicPr>
            <a:picLocks noChangeAspect="1" noChangeArrowheads="1"/>
          </p:cNvPicPr>
          <p:nvPr/>
        </p:nvPicPr>
        <p:blipFill>
          <a:blip r:embed="rId5" cstate="print"/>
          <a:srcRect/>
          <a:stretch>
            <a:fillRect/>
          </a:stretch>
        </p:blipFill>
        <p:spPr bwMode="auto">
          <a:xfrm>
            <a:off x="0" y="0"/>
            <a:ext cx="1828800" cy="1676400"/>
          </a:xfrm>
          <a:prstGeom prst="rect">
            <a:avLst/>
          </a:prstGeom>
          <a:noFill/>
          <a:ln w="9525">
            <a:noFill/>
            <a:miter lim="800000"/>
            <a:headEnd/>
            <a:tailEnd/>
          </a:ln>
        </p:spPr>
      </p:pic>
      <p:sp>
        <p:nvSpPr>
          <p:cNvPr id="11" name="TextBox 10"/>
          <p:cNvSpPr txBox="1"/>
          <p:nvPr/>
        </p:nvSpPr>
        <p:spPr>
          <a:xfrm>
            <a:off x="1676400" y="685800"/>
            <a:ext cx="5791200" cy="584775"/>
          </a:xfrm>
          <a:prstGeom prst="rect">
            <a:avLst/>
          </a:prstGeom>
          <a:noFill/>
        </p:spPr>
        <p:txBody>
          <a:bodyPr wrap="square" rtlCol="0">
            <a:spAutoFit/>
          </a:bodyPr>
          <a:lstStyle/>
          <a:p>
            <a:r>
              <a:rPr lang="en-IN" sz="3200" b="1" dirty="0">
                <a:latin typeface="+mj-lt"/>
              </a:rPr>
              <a:t>OUR JOURNEY TILL TODAY</a:t>
            </a:r>
          </a:p>
        </p:txBody>
      </p:sp>
      <p:sp>
        <p:nvSpPr>
          <p:cNvPr id="17" name="TextBox 16"/>
          <p:cNvSpPr txBox="1"/>
          <p:nvPr/>
        </p:nvSpPr>
        <p:spPr>
          <a:xfrm>
            <a:off x="1828800" y="2057400"/>
            <a:ext cx="4876800" cy="2585323"/>
          </a:xfrm>
          <a:prstGeom prst="rect">
            <a:avLst/>
          </a:prstGeom>
          <a:noFill/>
        </p:spPr>
        <p:txBody>
          <a:bodyPr wrap="square" rtlCol="0">
            <a:spAutoFit/>
          </a:bodyPr>
          <a:lstStyle/>
          <a:p>
            <a:pPr>
              <a:buFont typeface="Arial" pitchFamily="34" charset="0"/>
              <a:buChar char="•"/>
            </a:pPr>
            <a:r>
              <a:rPr lang="en-IN" dirty="0"/>
              <a:t> We are looking forward to work on this idea      as our final year project.</a:t>
            </a:r>
          </a:p>
          <a:p>
            <a:endParaRPr lang="en-IN" dirty="0"/>
          </a:p>
          <a:p>
            <a:pPr>
              <a:buFont typeface="Arial" pitchFamily="34" charset="0"/>
              <a:buChar char="•"/>
            </a:pPr>
            <a:r>
              <a:rPr lang="en-IN" dirty="0"/>
              <a:t>We will contact the state environment minister to implement this plan.</a:t>
            </a:r>
          </a:p>
          <a:p>
            <a:pPr>
              <a:buFont typeface="Arial" pitchFamily="34" charset="0"/>
              <a:buChar char="•"/>
            </a:pPr>
            <a:endParaRPr lang="en-IN" dirty="0"/>
          </a:p>
          <a:p>
            <a:pPr>
              <a:buFont typeface="Arial" pitchFamily="34" charset="0"/>
              <a:buChar char="•"/>
            </a:pPr>
            <a:r>
              <a:rPr lang="en-IN" dirty="0"/>
              <a:t>We will continue our </a:t>
            </a:r>
            <a:r>
              <a:rPr lang="en-IN" dirty="0" err="1"/>
              <a:t>anlysis</a:t>
            </a:r>
            <a:r>
              <a:rPr lang="en-IN" dirty="0"/>
              <a:t> on this plan </a:t>
            </a:r>
            <a:r>
              <a:rPr lang="en-IN"/>
              <a:t>in future. </a:t>
            </a:r>
            <a:endParaRPr lang="en-IN" dirty="0"/>
          </a:p>
          <a:p>
            <a:pPr>
              <a:buFont typeface="Arial" pitchFamily="34" charset="0"/>
              <a:buChar char="•"/>
            </a:pPr>
            <a:endParaRPr lang="en-IN" dirty="0"/>
          </a:p>
        </p:txBody>
      </p:sp>
    </p:spTree>
  </p:cSld>
  <p:clrMapOvr>
    <a:masterClrMapping/>
  </p:clrMapOvr>
  <p:transition spd="slow">
    <p:pull dir="d"/>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482" name="Picture 4" descr="j0437142.wmf"/>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6248400" y="5029200"/>
            <a:ext cx="2895600" cy="1828800"/>
          </a:xfrm>
          <a:prstGeom prst="rect">
            <a:avLst/>
          </a:prstGeom>
          <a:noFill/>
          <a:ln w="9525">
            <a:noFill/>
            <a:miter lim="800000"/>
            <a:headEnd/>
            <a:tailEnd/>
          </a:ln>
        </p:spPr>
      </p:pic>
      <p:pic>
        <p:nvPicPr>
          <p:cNvPr id="20483" name="Picture 9" descr="j0437142.wmf"/>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rot="5400000">
            <a:off x="165894" y="4787106"/>
            <a:ext cx="1905000" cy="2236788"/>
          </a:xfrm>
          <a:prstGeom prst="rect">
            <a:avLst/>
          </a:prstGeom>
          <a:noFill/>
          <a:ln w="9525">
            <a:noFill/>
            <a:miter lim="800000"/>
            <a:headEnd/>
            <a:tailEnd/>
          </a:ln>
        </p:spPr>
      </p:pic>
      <p:pic>
        <p:nvPicPr>
          <p:cNvPr id="20484" name="Picture 10" descr="C:\Documents and Settings\Yvette\Local Settings\Temporary Internet Files\Content.IE5\HEZ10YFV\MCj04376320000[1].png"/>
          <p:cNvPicPr>
            <a:picLocks noChangeAspect="1" noChangeArrowheads="1"/>
          </p:cNvPicPr>
          <p:nvPr/>
        </p:nvPicPr>
        <p:blipFill>
          <a:blip r:embed="rId5" cstate="print"/>
          <a:srcRect/>
          <a:stretch>
            <a:fillRect/>
          </a:stretch>
        </p:blipFill>
        <p:spPr bwMode="auto">
          <a:xfrm>
            <a:off x="7162800" y="2133600"/>
            <a:ext cx="1143000" cy="1143000"/>
          </a:xfrm>
          <a:prstGeom prst="rect">
            <a:avLst/>
          </a:prstGeom>
          <a:noFill/>
          <a:ln w="9525">
            <a:noFill/>
            <a:miter lim="800000"/>
            <a:headEnd/>
            <a:tailEnd/>
          </a:ln>
        </p:spPr>
      </p:pic>
      <p:sp>
        <p:nvSpPr>
          <p:cNvPr id="13" name="TextBox 12"/>
          <p:cNvSpPr txBox="1">
            <a:spLocks noChangeArrowheads="1"/>
          </p:cNvSpPr>
          <p:nvPr/>
        </p:nvSpPr>
        <p:spPr bwMode="auto">
          <a:xfrm>
            <a:off x="3581400" y="1981200"/>
            <a:ext cx="2895600" cy="523875"/>
          </a:xfrm>
          <a:prstGeom prst="rect">
            <a:avLst/>
          </a:prstGeom>
          <a:noFill/>
          <a:ln w="9525">
            <a:noFill/>
            <a:miter lim="800000"/>
            <a:headEnd/>
            <a:tailEnd/>
          </a:ln>
        </p:spPr>
        <p:txBody>
          <a:bodyPr>
            <a:spAutoFit/>
          </a:bodyPr>
          <a:lstStyle/>
          <a:p>
            <a:pPr algn="ctr"/>
            <a:r>
              <a:rPr lang="en-US" sz="2800" b="1" dirty="0">
                <a:solidFill>
                  <a:srgbClr val="FFFF00"/>
                </a:solidFill>
                <a:latin typeface="Calibri" pitchFamily="34" charset="0"/>
              </a:rPr>
              <a:t>WE THANK YOU</a:t>
            </a:r>
          </a:p>
        </p:txBody>
      </p:sp>
      <p:sp>
        <p:nvSpPr>
          <p:cNvPr id="15" name="TextBox 14"/>
          <p:cNvSpPr txBox="1">
            <a:spLocks noChangeArrowheads="1"/>
          </p:cNvSpPr>
          <p:nvPr/>
        </p:nvSpPr>
        <p:spPr bwMode="auto">
          <a:xfrm>
            <a:off x="2209800" y="914400"/>
            <a:ext cx="5486400" cy="461962"/>
          </a:xfrm>
          <a:prstGeom prst="rect">
            <a:avLst/>
          </a:prstGeom>
          <a:noFill/>
          <a:ln w="9525">
            <a:noFill/>
            <a:miter lim="800000"/>
            <a:headEnd/>
            <a:tailEnd/>
          </a:ln>
        </p:spPr>
        <p:txBody>
          <a:bodyPr>
            <a:spAutoFit/>
          </a:bodyPr>
          <a:lstStyle/>
          <a:p>
            <a:pPr algn="ctr"/>
            <a:r>
              <a:rPr lang="en-US" sz="2400" dirty="0">
                <a:latin typeface="Calibri" pitchFamily="34" charset="0"/>
              </a:rPr>
              <a:t>ECO friendly environmental concepts</a:t>
            </a:r>
          </a:p>
        </p:txBody>
      </p:sp>
      <p:sp>
        <p:nvSpPr>
          <p:cNvPr id="16" name="Rectangle 15"/>
          <p:cNvSpPr>
            <a:spLocks noChangeArrowheads="1"/>
          </p:cNvSpPr>
          <p:nvPr/>
        </p:nvSpPr>
        <p:spPr bwMode="auto">
          <a:xfrm>
            <a:off x="3200400" y="2438400"/>
            <a:ext cx="3578225" cy="954088"/>
          </a:xfrm>
          <a:prstGeom prst="rect">
            <a:avLst/>
          </a:prstGeom>
          <a:noFill/>
          <a:ln w="9525">
            <a:noFill/>
            <a:miter lim="800000"/>
            <a:headEnd/>
            <a:tailEnd/>
          </a:ln>
        </p:spPr>
        <p:txBody>
          <a:bodyPr>
            <a:spAutoFit/>
          </a:bodyPr>
          <a:lstStyle/>
          <a:p>
            <a:pPr algn="ctr"/>
            <a:r>
              <a:rPr lang="en-US" sz="2800" b="1">
                <a:solidFill>
                  <a:srgbClr val="FFFF00"/>
                </a:solidFill>
                <a:latin typeface="Calibri" pitchFamily="34" charset="0"/>
              </a:rPr>
              <a:t>FOR </a:t>
            </a:r>
          </a:p>
          <a:p>
            <a:pPr algn="ctr"/>
            <a:r>
              <a:rPr lang="en-US" sz="2800" b="1">
                <a:solidFill>
                  <a:srgbClr val="FFFF00"/>
                </a:solidFill>
                <a:latin typeface="Calibri" pitchFamily="34" charset="0"/>
              </a:rPr>
              <a:t>YOUR  PRECIOUS TIME  </a:t>
            </a:r>
          </a:p>
        </p:txBody>
      </p:sp>
      <p:pic>
        <p:nvPicPr>
          <p:cNvPr id="20493" name="Picture 15" descr="C:\Documents and Settings\ADMIN\Desktop\New Folder\Babu\ New GG Logo .jpg"/>
          <p:cNvPicPr>
            <a:picLocks noChangeAspect="1" noChangeArrowheads="1"/>
          </p:cNvPicPr>
          <p:nvPr/>
        </p:nvPicPr>
        <p:blipFill>
          <a:blip r:embed="rId6" cstate="print"/>
          <a:srcRect/>
          <a:stretch>
            <a:fillRect/>
          </a:stretch>
        </p:blipFill>
        <p:spPr bwMode="auto">
          <a:xfrm>
            <a:off x="0" y="0"/>
            <a:ext cx="1828800" cy="1676400"/>
          </a:xfrm>
          <a:prstGeom prst="rect">
            <a:avLst/>
          </a:prstGeom>
          <a:noFill/>
          <a:ln w="9525">
            <a:noFill/>
            <a:miter lim="800000"/>
            <a:headEnd/>
            <a:tailEnd/>
          </a:ln>
        </p:spPr>
      </p:pic>
      <p:pic>
        <p:nvPicPr>
          <p:cNvPr id="14"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0" y="3581400"/>
            <a:ext cx="2249016" cy="26820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spd="slow" advTm="24061">
    <p:pull dir="d"/>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 calcmode="lin" valueType="num">
                                      <p:cBhvr>
                                        <p:cTn id="9"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
                                        </p:tgtEl>
                                      </p:cBhvr>
                                    </p:animEffect>
                                  </p:childTnLst>
                                </p:cTn>
                              </p:par>
                            </p:childTnLst>
                          </p:cTn>
                        </p:par>
                        <p:par>
                          <p:cTn id="12" fill="hold">
                            <p:stCondLst>
                              <p:cond delay="410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1000" fill="hold"/>
                                        <p:tgtEl>
                                          <p:spTgt spid="15"/>
                                        </p:tgtEl>
                                        <p:attrNameLst>
                                          <p:attrName>ppt_y</p:attrName>
                                        </p:attrNameLst>
                                      </p:cBhvr>
                                      <p:tavLst>
                                        <p:tav tm="0">
                                          <p:val>
                                            <p:strVal val="#ppt_y"/>
                                          </p:val>
                                        </p:tav>
                                        <p:tav tm="100000">
                                          <p:val>
                                            <p:strVal val="#ppt_y"/>
                                          </p:val>
                                        </p:tav>
                                      </p:tavLst>
                                    </p:anim>
                                    <p:anim calcmode="lin" valueType="num">
                                      <p:cBhvr>
                                        <p:cTn id="17"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1000" tmFilter="0,0; .5, 1; 1, 1"/>
                                        <p:tgtEl>
                                          <p:spTgt spid="15"/>
                                        </p:tgtEl>
                                      </p:cBhvr>
                                    </p:animEffect>
                                  </p:childTnLst>
                                </p:cTn>
                              </p:par>
                            </p:childTnLst>
                          </p:cTn>
                        </p:par>
                        <p:par>
                          <p:cTn id="20" fill="hold">
                            <p:stCondLst>
                              <p:cond delay="8200"/>
                            </p:stCondLst>
                            <p:childTnLst>
                              <p:par>
                                <p:cTn id="21" presetID="5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385" decel="100000"/>
                                        <p:tgtEl>
                                          <p:spTgt spid="13"/>
                                        </p:tgtEl>
                                      </p:cBhvr>
                                    </p:animEffect>
                                    <p:animScale>
                                      <p:cBhvr>
                                        <p:cTn id="24" dur="385" decel="100000"/>
                                        <p:tgtEl>
                                          <p:spTgt spid="13"/>
                                        </p:tgtEl>
                                      </p:cBhvr>
                                      <p:from x="10000" y="10000"/>
                                      <p:to x="200000" y="450000"/>
                                    </p:animScale>
                                    <p:animScale>
                                      <p:cBhvr>
                                        <p:cTn id="25" dur="615" accel="100000" fill="hold">
                                          <p:stCondLst>
                                            <p:cond delay="385"/>
                                          </p:stCondLst>
                                        </p:cTn>
                                        <p:tgtEl>
                                          <p:spTgt spid="13"/>
                                        </p:tgtEl>
                                      </p:cBhvr>
                                      <p:from x="200000" y="450000"/>
                                      <p:to x="100000" y="100000"/>
                                    </p:animScale>
                                    <p:set>
                                      <p:cBhvr>
                                        <p:cTn id="26" dur="385" fill="hold"/>
                                        <p:tgtEl>
                                          <p:spTgt spid="13"/>
                                        </p:tgtEl>
                                        <p:attrNameLst>
                                          <p:attrName>ppt_x</p:attrName>
                                        </p:attrNameLst>
                                      </p:cBhvr>
                                      <p:to>
                                        <p:strVal val="(0.5)"/>
                                      </p:to>
                                    </p:set>
                                    <p:anim from="(0.5)" to="(#ppt_x)" calcmode="lin" valueType="num">
                                      <p:cBhvr>
                                        <p:cTn id="27" dur="615" accel="100000" fill="hold">
                                          <p:stCondLst>
                                            <p:cond delay="385"/>
                                          </p:stCondLst>
                                        </p:cTn>
                                        <p:tgtEl>
                                          <p:spTgt spid="13"/>
                                        </p:tgtEl>
                                        <p:attrNameLst>
                                          <p:attrName>ppt_x</p:attrName>
                                        </p:attrNameLst>
                                      </p:cBhvr>
                                    </p:anim>
                                    <p:set>
                                      <p:cBhvr>
                                        <p:cTn id="28" dur="385" fill="hold"/>
                                        <p:tgtEl>
                                          <p:spTgt spid="13"/>
                                        </p:tgtEl>
                                        <p:attrNameLst>
                                          <p:attrName>ppt_y</p:attrName>
                                        </p:attrNameLst>
                                      </p:cBhvr>
                                      <p:to>
                                        <p:strVal val="(#ppt_y+0.4)"/>
                                      </p:to>
                                    </p:set>
                                    <p:anim from="(#ppt_y+0.4)" to="(#ppt_y)" calcmode="lin" valueType="num">
                                      <p:cBhvr>
                                        <p:cTn id="29" dur="615" accel="100000" fill="hold">
                                          <p:stCondLst>
                                            <p:cond delay="385"/>
                                          </p:stCondLst>
                                        </p:cTn>
                                        <p:tgtEl>
                                          <p:spTgt spid="13"/>
                                        </p:tgtEl>
                                        <p:attrNameLst>
                                          <p:attrName>ppt_y</p:attrName>
                                        </p:attrNameLst>
                                      </p:cBhvr>
                                    </p:anim>
                                  </p:childTnLst>
                                </p:cTn>
                              </p:par>
                            </p:childTnLst>
                          </p:cTn>
                        </p:par>
                        <p:par>
                          <p:cTn id="30" fill="hold">
                            <p:stCondLst>
                              <p:cond delay="9200"/>
                            </p:stCondLst>
                            <p:childTnLst>
                              <p:par>
                                <p:cTn id="31" presetID="15"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2000" fill="hold"/>
                                        <p:tgtEl>
                                          <p:spTgt spid="16"/>
                                        </p:tgtEl>
                                        <p:attrNameLst>
                                          <p:attrName>ppt_w</p:attrName>
                                        </p:attrNameLst>
                                      </p:cBhvr>
                                      <p:tavLst>
                                        <p:tav tm="0">
                                          <p:val>
                                            <p:fltVal val="0"/>
                                          </p:val>
                                        </p:tav>
                                        <p:tav tm="100000">
                                          <p:val>
                                            <p:strVal val="#ppt_w"/>
                                          </p:val>
                                        </p:tav>
                                      </p:tavLst>
                                    </p:anim>
                                    <p:anim calcmode="lin" valueType="num">
                                      <p:cBhvr>
                                        <p:cTn id="34" dur="2000" fill="hold"/>
                                        <p:tgtEl>
                                          <p:spTgt spid="16"/>
                                        </p:tgtEl>
                                        <p:attrNameLst>
                                          <p:attrName>ppt_h</p:attrName>
                                        </p:attrNameLst>
                                      </p:cBhvr>
                                      <p:tavLst>
                                        <p:tav tm="0">
                                          <p:val>
                                            <p:fltVal val="0"/>
                                          </p:val>
                                        </p:tav>
                                        <p:tav tm="100000">
                                          <p:val>
                                            <p:strVal val="#ppt_h"/>
                                          </p:val>
                                        </p:tav>
                                      </p:tavLst>
                                    </p:anim>
                                    <p:anim calcmode="lin" valueType="num">
                                      <p:cBhvr>
                                        <p:cTn id="35" dur="2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b="1" dirty="0"/>
              <a:t>AGENDA</a:t>
            </a:r>
          </a:p>
        </p:txBody>
      </p:sp>
      <p:sp>
        <p:nvSpPr>
          <p:cNvPr id="9230" name="Rectangle 22"/>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1" name="Rectangle 23"/>
          <p:cNvSpPr>
            <a:spLocks noChangeArrowheads="1"/>
          </p:cNvSpPr>
          <p:nvPr/>
        </p:nvSpPr>
        <p:spPr bwMode="auto">
          <a:xfrm>
            <a:off x="0" y="343852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2" name="Rectangle 24"/>
          <p:cNvSpPr>
            <a:spLocks noChangeArrowheads="1"/>
          </p:cNvSpPr>
          <p:nvPr/>
        </p:nvSpPr>
        <p:spPr bwMode="auto">
          <a:xfrm>
            <a:off x="0" y="46863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3" name="Rectangle 26"/>
          <p:cNvSpPr>
            <a:spLocks noChangeArrowheads="1"/>
          </p:cNvSpPr>
          <p:nvPr/>
        </p:nvSpPr>
        <p:spPr bwMode="auto">
          <a:xfrm>
            <a:off x="0" y="70104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4" name="Rectangle 27"/>
          <p:cNvSpPr>
            <a:spLocks noChangeArrowheads="1"/>
          </p:cNvSpPr>
          <p:nvPr/>
        </p:nvSpPr>
        <p:spPr bwMode="auto">
          <a:xfrm>
            <a:off x="0" y="76009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400"/>
          </a:p>
          <a:p>
            <a:pPr eaLnBrk="0" hangingPunct="0"/>
            <a:r>
              <a:rPr lang="en-US" sz="1200">
                <a:cs typeface="Times New Roman" pitchFamily="18" charset="0"/>
              </a:rPr>
              <a:t>                                  </a:t>
            </a:r>
            <a:endParaRPr lang="en-US" sz="1400"/>
          </a:p>
          <a:p>
            <a:pPr eaLnBrk="0" hangingPunct="0"/>
            <a:endParaRPr lang="en-US"/>
          </a:p>
        </p:txBody>
      </p:sp>
      <p:sp>
        <p:nvSpPr>
          <p:cNvPr id="9235" name="Rectangle 28"/>
          <p:cNvSpPr>
            <a:spLocks noChangeArrowheads="1"/>
          </p:cNvSpPr>
          <p:nvPr/>
        </p:nvSpPr>
        <p:spPr bwMode="auto">
          <a:xfrm>
            <a:off x="0" y="77914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6" name="Rectangle 29"/>
          <p:cNvSpPr>
            <a:spLocks noChangeArrowheads="1"/>
          </p:cNvSpPr>
          <p:nvPr/>
        </p:nvSpPr>
        <p:spPr bwMode="auto">
          <a:xfrm>
            <a:off x="0" y="79248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400"/>
          </a:p>
          <a:p>
            <a:pPr eaLnBrk="0" hangingPunct="0"/>
            <a:r>
              <a:rPr lang="en-US" sz="1200">
                <a:cs typeface="Times New Roman" pitchFamily="18" charset="0"/>
              </a:rPr>
              <a:t>   </a:t>
            </a:r>
            <a:endParaRPr lang="en-US"/>
          </a:p>
        </p:txBody>
      </p:sp>
      <p:sp>
        <p:nvSpPr>
          <p:cNvPr id="9237" name="Rectangle 30"/>
          <p:cNvSpPr>
            <a:spLocks noChangeArrowheads="1"/>
          </p:cNvSpPr>
          <p:nvPr/>
        </p:nvSpPr>
        <p:spPr bwMode="auto">
          <a:xfrm>
            <a:off x="0" y="890587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8" name="Rectangle 31"/>
          <p:cNvSpPr>
            <a:spLocks noChangeArrowheads="1"/>
          </p:cNvSpPr>
          <p:nvPr/>
        </p:nvSpPr>
        <p:spPr bwMode="auto">
          <a:xfrm>
            <a:off x="0" y="9953625"/>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9239" name="Rectangle 32"/>
          <p:cNvSpPr>
            <a:spLocks noChangeArrowheads="1"/>
          </p:cNvSpPr>
          <p:nvPr/>
        </p:nvSpPr>
        <p:spPr bwMode="auto">
          <a:xfrm>
            <a:off x="0" y="1132522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40" name="Rectangle 33"/>
          <p:cNvSpPr>
            <a:spLocks noChangeArrowheads="1"/>
          </p:cNvSpPr>
          <p:nvPr/>
        </p:nvSpPr>
        <p:spPr bwMode="auto">
          <a:xfrm>
            <a:off x="0" y="12134850"/>
            <a:ext cx="9144000" cy="457200"/>
          </a:xfrm>
          <a:prstGeom prst="rect">
            <a:avLst/>
          </a:prstGeom>
          <a:noFill/>
          <a:ln w="9525">
            <a:noFill/>
            <a:miter lim="800000"/>
            <a:headEnd/>
            <a:tailEnd/>
          </a:ln>
        </p:spPr>
        <p:txBody>
          <a:bodyPr wrap="none" anchor="ctr">
            <a:spAutoFit/>
          </a:bodyPr>
          <a:lstStyle/>
          <a:p>
            <a:endParaRPr lang="en-US"/>
          </a:p>
        </p:txBody>
      </p:sp>
      <p:sp>
        <p:nvSpPr>
          <p:cNvPr id="9241" name="Rectangle 34"/>
          <p:cNvSpPr>
            <a:spLocks noChangeArrowheads="1"/>
          </p:cNvSpPr>
          <p:nvPr/>
        </p:nvSpPr>
        <p:spPr bwMode="auto">
          <a:xfrm>
            <a:off x="0" y="12753975"/>
            <a:ext cx="9144000" cy="457200"/>
          </a:xfrm>
          <a:prstGeom prst="rect">
            <a:avLst/>
          </a:prstGeom>
          <a:noFill/>
          <a:ln w="9525">
            <a:noFill/>
            <a:miter lim="800000"/>
            <a:headEnd/>
            <a:tailEnd/>
          </a:ln>
        </p:spPr>
        <p:txBody>
          <a:bodyPr wrap="none" anchor="ctr">
            <a:spAutoFit/>
          </a:bodyPr>
          <a:lstStyle/>
          <a:p>
            <a:endParaRPr lang="en-US"/>
          </a:p>
        </p:txBody>
      </p:sp>
      <p:pic>
        <p:nvPicPr>
          <p:cNvPr id="28" name="Picture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3762375"/>
            <a:ext cx="36576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descr="C:\Users\Muskan\Desktop\images.jpg"/>
          <p:cNvPicPr>
            <a:picLocks noChangeAspect="1" noChangeArrowheads="1"/>
          </p:cNvPicPr>
          <p:nvPr/>
        </p:nvPicPr>
        <p:blipFill>
          <a:blip r:embed="rId4" cstate="print"/>
          <a:srcRect/>
          <a:stretch>
            <a:fillRect/>
          </a:stretch>
        </p:blipFill>
        <p:spPr bwMode="auto">
          <a:xfrm>
            <a:off x="0" y="0"/>
            <a:ext cx="2971800" cy="1676400"/>
          </a:xfrm>
          <a:prstGeom prst="rect">
            <a:avLst/>
          </a:prstGeom>
          <a:noFill/>
        </p:spPr>
      </p:pic>
      <p:sp>
        <p:nvSpPr>
          <p:cNvPr id="58" name="Rounded Rectangle 57"/>
          <p:cNvSpPr/>
          <p:nvPr/>
        </p:nvSpPr>
        <p:spPr>
          <a:xfrm>
            <a:off x="373556" y="1905000"/>
            <a:ext cx="725891" cy="725891"/>
          </a:xfrm>
          <a:prstGeom prst="roundRect">
            <a:avLst>
              <a:gd name="adj" fmla="val 16670"/>
            </a:avLst>
          </a:prstGeom>
          <a:blipFill>
            <a:blip r:embed="rId5" cstate="print"/>
            <a:srcRect/>
            <a:stretch>
              <a:fillRect l="-25000" r="-25000"/>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59" name="Group 58"/>
          <p:cNvGrpSpPr/>
          <p:nvPr/>
        </p:nvGrpSpPr>
        <p:grpSpPr>
          <a:xfrm>
            <a:off x="1143000" y="1905000"/>
            <a:ext cx="3533375" cy="725891"/>
            <a:chOff x="2806330" y="859118"/>
            <a:chExt cx="3533375" cy="725891"/>
          </a:xfrm>
        </p:grpSpPr>
        <p:sp>
          <p:nvSpPr>
            <p:cNvPr id="80" name="Rounded Rectangle 79"/>
            <p:cNvSpPr/>
            <p:nvPr/>
          </p:nvSpPr>
          <p:spPr>
            <a:xfrm>
              <a:off x="2806330" y="859118"/>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1" name="Rounded Rectangle 5"/>
            <p:cNvSpPr/>
            <p:nvPr/>
          </p:nvSpPr>
          <p:spPr>
            <a:xfrm>
              <a:off x="2841771" y="894559"/>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rPr>
                <a:t>Plan Overview</a:t>
              </a:r>
              <a:endParaRPr lang="en-IN"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
        <p:nvSpPr>
          <p:cNvPr id="60" name="Rounded Rectangle 59"/>
          <p:cNvSpPr/>
          <p:nvPr/>
        </p:nvSpPr>
        <p:spPr>
          <a:xfrm>
            <a:off x="373556" y="2717998"/>
            <a:ext cx="725891" cy="725891"/>
          </a:xfrm>
          <a:prstGeom prst="roundRect">
            <a:avLst>
              <a:gd name="adj" fmla="val 16670"/>
            </a:avLst>
          </a:prstGeom>
          <a:blipFill dpi="0" rotWithShape="1">
            <a:blip r:embed="rId6" cstate="print"/>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61" name="Group 60"/>
          <p:cNvGrpSpPr/>
          <p:nvPr/>
        </p:nvGrpSpPr>
        <p:grpSpPr>
          <a:xfrm>
            <a:off x="1143000" y="2717998"/>
            <a:ext cx="3533375" cy="725891"/>
            <a:chOff x="2806330" y="1672116"/>
            <a:chExt cx="3533375" cy="725891"/>
          </a:xfrm>
        </p:grpSpPr>
        <p:sp>
          <p:nvSpPr>
            <p:cNvPr id="78" name="Rounded Rectangle 77"/>
            <p:cNvSpPr/>
            <p:nvPr/>
          </p:nvSpPr>
          <p:spPr>
            <a:xfrm>
              <a:off x="2806330" y="1672116"/>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9" name="Rounded Rectangle 8"/>
            <p:cNvSpPr/>
            <p:nvPr/>
          </p:nvSpPr>
          <p:spPr>
            <a:xfrm>
              <a:off x="2841771" y="1707557"/>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rPr>
                <a:t>Defining Our Customers</a:t>
              </a:r>
              <a:endParaRPr lang="en-IN"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
        <p:nvSpPr>
          <p:cNvPr id="62" name="Rounded Rectangle 61"/>
          <p:cNvSpPr/>
          <p:nvPr/>
        </p:nvSpPr>
        <p:spPr>
          <a:xfrm>
            <a:off x="373556" y="3530996"/>
            <a:ext cx="725891" cy="725891"/>
          </a:xfrm>
          <a:prstGeom prst="roundRect">
            <a:avLst>
              <a:gd name="adj" fmla="val 16670"/>
            </a:avLst>
          </a:prstGeom>
          <a:blipFill>
            <a:blip r:embed="rId7" cstate="print"/>
            <a:srcRect/>
            <a:stretch>
              <a:fillRect l="-21000" r="-21000"/>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63" name="Group 62"/>
          <p:cNvGrpSpPr/>
          <p:nvPr/>
        </p:nvGrpSpPr>
        <p:grpSpPr>
          <a:xfrm>
            <a:off x="1143000" y="3530996"/>
            <a:ext cx="3533375" cy="725891"/>
            <a:chOff x="2806330" y="2485114"/>
            <a:chExt cx="3533375" cy="725891"/>
          </a:xfrm>
        </p:grpSpPr>
        <p:sp>
          <p:nvSpPr>
            <p:cNvPr id="76" name="Rounded Rectangle 75"/>
            <p:cNvSpPr/>
            <p:nvPr/>
          </p:nvSpPr>
          <p:spPr>
            <a:xfrm>
              <a:off x="2806330" y="2485114"/>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7" name="Rounded Rectangle 11"/>
            <p:cNvSpPr/>
            <p:nvPr/>
          </p:nvSpPr>
          <p:spPr>
            <a:xfrm>
              <a:off x="2841771" y="2520555"/>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rPr>
                <a:t>Market Analysis</a:t>
              </a:r>
              <a:endParaRPr lang="en-IN"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
        <p:nvSpPr>
          <p:cNvPr id="64" name="Rounded Rectangle 63"/>
          <p:cNvSpPr/>
          <p:nvPr/>
        </p:nvSpPr>
        <p:spPr>
          <a:xfrm>
            <a:off x="373556" y="4343994"/>
            <a:ext cx="725891" cy="725891"/>
          </a:xfrm>
          <a:prstGeom prst="roundRect">
            <a:avLst>
              <a:gd name="adj" fmla="val 16670"/>
            </a:avLst>
          </a:prstGeom>
          <a:blipFill>
            <a:blip r:embed="rId8" cstate="print"/>
            <a:srcRect/>
            <a:stretch>
              <a:fillRect l="-13000" r="-13000"/>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65" name="Group 64"/>
          <p:cNvGrpSpPr/>
          <p:nvPr/>
        </p:nvGrpSpPr>
        <p:grpSpPr>
          <a:xfrm>
            <a:off x="1143000" y="4343994"/>
            <a:ext cx="3533375" cy="725891"/>
            <a:chOff x="2806330" y="3298112"/>
            <a:chExt cx="3533375" cy="725891"/>
          </a:xfrm>
        </p:grpSpPr>
        <p:sp>
          <p:nvSpPr>
            <p:cNvPr id="74" name="Rounded Rectangle 73"/>
            <p:cNvSpPr/>
            <p:nvPr/>
          </p:nvSpPr>
          <p:spPr>
            <a:xfrm>
              <a:off x="2806330" y="3298112"/>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5" name="Rounded Rectangle 14"/>
            <p:cNvSpPr/>
            <p:nvPr/>
          </p:nvSpPr>
          <p:spPr>
            <a:xfrm>
              <a:off x="2841771" y="3333553"/>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rPr>
                <a:t>Product Details</a:t>
              </a:r>
              <a:endParaRPr lang="en-IN" sz="28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
        <p:nvSpPr>
          <p:cNvPr id="66" name="Rounded Rectangle 65"/>
          <p:cNvSpPr/>
          <p:nvPr/>
        </p:nvSpPr>
        <p:spPr>
          <a:xfrm>
            <a:off x="373556" y="5156992"/>
            <a:ext cx="725891" cy="725891"/>
          </a:xfrm>
          <a:prstGeom prst="roundRect">
            <a:avLst>
              <a:gd name="adj" fmla="val 16670"/>
            </a:avLst>
          </a:prstGeom>
          <a:blipFill>
            <a:blip r:embed="rId9" cstate="print"/>
            <a:srcRect/>
            <a:stretch>
              <a:fillRect l="-16000" r="-16000"/>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67" name="Group 66"/>
          <p:cNvGrpSpPr/>
          <p:nvPr/>
        </p:nvGrpSpPr>
        <p:grpSpPr>
          <a:xfrm>
            <a:off x="1143000" y="5156992"/>
            <a:ext cx="3533375" cy="725891"/>
            <a:chOff x="2806330" y="4111110"/>
            <a:chExt cx="3533375" cy="725891"/>
          </a:xfrm>
        </p:grpSpPr>
        <p:sp>
          <p:nvSpPr>
            <p:cNvPr id="72" name="Rounded Rectangle 71"/>
            <p:cNvSpPr/>
            <p:nvPr/>
          </p:nvSpPr>
          <p:spPr>
            <a:xfrm>
              <a:off x="2806330" y="4111110"/>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3" name="Rounded Rectangle 17"/>
            <p:cNvSpPr/>
            <p:nvPr/>
          </p:nvSpPr>
          <p:spPr>
            <a:xfrm>
              <a:off x="2841771" y="4146551"/>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b="0" kern="1200" cap="none" spc="0">
                  <a:ln w="18415" cmpd="sng">
                    <a:noFill/>
                    <a:prstDash val="solid"/>
                  </a:ln>
                  <a:solidFill>
                    <a:schemeClr val="tx1">
                      <a:lumMod val="65000"/>
                      <a:lumOff val="35000"/>
                    </a:schemeClr>
                  </a:solidFill>
                  <a:effectLst>
                    <a:outerShdw blurRad="63500" dir="3600000" algn="tl" rotWithShape="0">
                      <a:srgbClr val="000000">
                        <a:alpha val="70000"/>
                      </a:srgbClr>
                    </a:outerShdw>
                  </a:effectLst>
                </a:rPr>
                <a:t>Financial/Marketing Model</a:t>
              </a:r>
              <a:endParaRPr lang="en-IN" sz="24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
        <p:nvSpPr>
          <p:cNvPr id="68" name="Rounded Rectangle 67"/>
          <p:cNvSpPr/>
          <p:nvPr/>
        </p:nvSpPr>
        <p:spPr>
          <a:xfrm>
            <a:off x="373556" y="5969990"/>
            <a:ext cx="725891" cy="725891"/>
          </a:xfrm>
          <a:prstGeom prst="roundRect">
            <a:avLst>
              <a:gd name="adj" fmla="val 16670"/>
            </a:avLst>
          </a:prstGeom>
          <a:blipFill>
            <a:blip r:embed="rId10" cstate="print"/>
            <a:srcRect/>
            <a:stretch>
              <a:fillRect t="-5000" b="-5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69" name="Group 68"/>
          <p:cNvGrpSpPr/>
          <p:nvPr/>
        </p:nvGrpSpPr>
        <p:grpSpPr>
          <a:xfrm>
            <a:off x="1143000" y="5969990"/>
            <a:ext cx="3533375" cy="725891"/>
            <a:chOff x="2806330" y="4924108"/>
            <a:chExt cx="3533375" cy="725891"/>
          </a:xfrm>
        </p:grpSpPr>
        <p:sp>
          <p:nvSpPr>
            <p:cNvPr id="70" name="Rounded Rectangle 69"/>
            <p:cNvSpPr/>
            <p:nvPr/>
          </p:nvSpPr>
          <p:spPr>
            <a:xfrm>
              <a:off x="2806330" y="4924108"/>
              <a:ext cx="3533375" cy="725891"/>
            </a:xfrm>
            <a:prstGeom prst="roundRect">
              <a:avLst>
                <a:gd name="adj" fmla="val 1667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1" name="Rounded Rectangle 20"/>
            <p:cNvSpPr/>
            <p:nvPr/>
          </p:nvSpPr>
          <p:spPr>
            <a:xfrm>
              <a:off x="2841771" y="4959549"/>
              <a:ext cx="3462493" cy="6550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l" defTabSz="1066800">
                <a:lnSpc>
                  <a:spcPct val="90000"/>
                </a:lnSpc>
                <a:spcBef>
                  <a:spcPct val="0"/>
                </a:spcBef>
                <a:spcAft>
                  <a:spcPct val="35000"/>
                </a:spcAft>
              </a:pPr>
              <a:r>
                <a:rPr lang="en-US" sz="24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rPr>
                <a:t>Competitive Scenario &amp; Risk Analysis</a:t>
              </a:r>
              <a:endParaRPr lang="en-IN" sz="2400" b="0" kern="1200" cap="none" spc="0" dirty="0">
                <a:ln w="18415" cmpd="sng">
                  <a:noFill/>
                  <a:prstDash val="solid"/>
                </a:ln>
                <a:solidFill>
                  <a:schemeClr val="tx1">
                    <a:lumMod val="65000"/>
                    <a:lumOff val="35000"/>
                  </a:schemeClr>
                </a:solidFill>
                <a:effectLst>
                  <a:outerShdw blurRad="63500" dir="3600000" algn="tl" rotWithShape="0">
                    <a:srgbClr val="000000">
                      <a:alpha val="70000"/>
                    </a:srgbClr>
                  </a:outerShdw>
                </a:effectLst>
              </a:endParaRPr>
            </a:p>
          </p:txBody>
        </p:sp>
      </p:grpSp>
    </p:spTree>
  </p:cSld>
  <p:clrMapOvr>
    <a:masterClrMapping/>
  </p:clrMapOvr>
  <p:transition spd="slow" advTm="11782">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fontAlgn="auto" hangingPunct="1">
              <a:spcAft>
                <a:spcPts val="0"/>
              </a:spcAft>
              <a:defRPr/>
            </a:pPr>
            <a:r>
              <a:rPr lang="en-US" dirty="0"/>
              <a:t>Plan Overview</a:t>
            </a:r>
          </a:p>
        </p:txBody>
      </p:sp>
      <p:pic>
        <p:nvPicPr>
          <p:cNvPr id="10248" name="Picture 15" descr="C:\Documents and Settings\ADMIN\Desktop\New Folder\Babu\ New GG Logo .jpg"/>
          <p:cNvPicPr>
            <a:picLocks noChangeAspect="1" noChangeArrowheads="1"/>
          </p:cNvPicPr>
          <p:nvPr/>
        </p:nvPicPr>
        <p:blipFill>
          <a:blip r:embed="rId7" cstate="print"/>
          <a:srcRect/>
          <a:stretch>
            <a:fillRect/>
          </a:stretch>
        </p:blipFill>
        <p:spPr bwMode="auto">
          <a:xfrm>
            <a:off x="0" y="0"/>
            <a:ext cx="1828800" cy="1676400"/>
          </a:xfrm>
          <a:prstGeom prst="rect">
            <a:avLst/>
          </a:prstGeom>
          <a:noFill/>
          <a:ln w="9525">
            <a:noFill/>
            <a:miter lim="800000"/>
            <a:headEnd/>
            <a:tailEnd/>
          </a:ln>
        </p:spPr>
      </p:pic>
      <p:sp>
        <p:nvSpPr>
          <p:cNvPr id="10" name="TextBox 9"/>
          <p:cNvSpPr txBox="1"/>
          <p:nvPr/>
        </p:nvSpPr>
        <p:spPr>
          <a:xfrm>
            <a:off x="212412" y="1844824"/>
            <a:ext cx="4191000" cy="830997"/>
          </a:xfrm>
          <a:prstGeom prst="rect">
            <a:avLst/>
          </a:prstGeom>
          <a:noFill/>
        </p:spPr>
        <p:txBody>
          <a:bodyPr wrap="square" rtlCol="0">
            <a:spAutoFit/>
          </a:bodyPr>
          <a:lstStyle/>
          <a:p>
            <a:pPr marL="171450" indent="-171450">
              <a:buFont typeface="Arial" pitchFamily="34" charset="0"/>
              <a:buChar char="•"/>
            </a:pPr>
            <a:r>
              <a:rPr lang="en-IN" sz="1200" dirty="0"/>
              <a:t>Provide eco-friendly solution to the customers through inexpensive products using innovative technology</a:t>
            </a:r>
          </a:p>
          <a:p>
            <a:pPr marL="171450" indent="-171450">
              <a:buFont typeface="Arial" pitchFamily="34" charset="0"/>
              <a:buChar char="•"/>
            </a:pPr>
            <a:r>
              <a:rPr lang="en-IN" sz="1200" dirty="0"/>
              <a:t>Design technology products for a pure and pollution free environment</a:t>
            </a:r>
          </a:p>
        </p:txBody>
      </p:sp>
      <p:sp>
        <p:nvSpPr>
          <p:cNvPr id="11" name="Text Box 1030"/>
          <p:cNvSpPr txBox="1">
            <a:spLocks noChangeArrowheads="1"/>
          </p:cNvSpPr>
          <p:nvPr>
            <p:custDataLst>
              <p:tags r:id="rId1"/>
            </p:custDataLst>
          </p:nvPr>
        </p:nvSpPr>
        <p:spPr bwMode="auto">
          <a:xfrm>
            <a:off x="245029" y="2831281"/>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Problem Identification</a:t>
            </a:r>
          </a:p>
        </p:txBody>
      </p:sp>
      <p:sp>
        <p:nvSpPr>
          <p:cNvPr id="12" name="TextBox 11"/>
          <p:cNvSpPr txBox="1"/>
          <p:nvPr/>
        </p:nvSpPr>
        <p:spPr>
          <a:xfrm>
            <a:off x="262635" y="3304113"/>
            <a:ext cx="4191000" cy="830997"/>
          </a:xfrm>
          <a:prstGeom prst="rect">
            <a:avLst/>
          </a:prstGeom>
          <a:noFill/>
        </p:spPr>
        <p:txBody>
          <a:bodyPr wrap="square" rtlCol="0">
            <a:spAutoFit/>
          </a:bodyPr>
          <a:lstStyle/>
          <a:p>
            <a:pPr marL="171450" indent="-171450">
              <a:buFont typeface="Arial" pitchFamily="34" charset="0"/>
              <a:buChar char="•"/>
            </a:pPr>
            <a:r>
              <a:rPr lang="en-IN" sz="1200" dirty="0"/>
              <a:t>Huge amount of emission by vehicles idling at the traffic signals</a:t>
            </a:r>
          </a:p>
          <a:p>
            <a:pPr marL="171450" indent="-171450">
              <a:buFont typeface="Arial" pitchFamily="34" charset="0"/>
              <a:buChar char="•"/>
            </a:pPr>
            <a:r>
              <a:rPr lang="en-US" sz="1200" dirty="0"/>
              <a:t>Attitude of Consumer of not switching off the vehicle at traffic signals</a:t>
            </a:r>
            <a:endParaRPr lang="en-IN" sz="1200" dirty="0"/>
          </a:p>
        </p:txBody>
      </p:sp>
      <p:sp>
        <p:nvSpPr>
          <p:cNvPr id="13" name="TextBox 12"/>
          <p:cNvSpPr txBox="1"/>
          <p:nvPr/>
        </p:nvSpPr>
        <p:spPr>
          <a:xfrm>
            <a:off x="454024" y="4890972"/>
            <a:ext cx="3240439" cy="646331"/>
          </a:xfrm>
          <a:prstGeom prst="rect">
            <a:avLst/>
          </a:prstGeom>
          <a:noFill/>
        </p:spPr>
        <p:txBody>
          <a:bodyPr wrap="none" rtlCol="0">
            <a:spAutoFit/>
          </a:bodyPr>
          <a:lstStyle/>
          <a:p>
            <a:pPr marL="171450" indent="-171450">
              <a:buFont typeface="Arial" pitchFamily="34" charset="0"/>
              <a:buChar char="•"/>
            </a:pPr>
            <a:r>
              <a:rPr lang="en-IN" sz="1200" dirty="0"/>
              <a:t>Contributes to the majority of the pollution </a:t>
            </a:r>
          </a:p>
          <a:p>
            <a:pPr marL="171450" indent="-171450">
              <a:buFont typeface="Arial" pitchFamily="34" charset="0"/>
              <a:buChar char="•"/>
            </a:pPr>
            <a:r>
              <a:rPr lang="en-IN" sz="1200" dirty="0"/>
              <a:t>Fuel Wastage </a:t>
            </a:r>
          </a:p>
          <a:p>
            <a:pPr marL="171450" indent="-171450">
              <a:buFont typeface="Arial" pitchFamily="34" charset="0"/>
              <a:buChar char="•"/>
            </a:pPr>
            <a:r>
              <a:rPr lang="en-IN" sz="1200" dirty="0"/>
              <a:t>Impairs the operating efficiency of the cars</a:t>
            </a:r>
          </a:p>
        </p:txBody>
      </p:sp>
      <p:sp>
        <p:nvSpPr>
          <p:cNvPr id="14" name="Text Box 1030"/>
          <p:cNvSpPr txBox="1">
            <a:spLocks noChangeArrowheads="1"/>
          </p:cNvSpPr>
          <p:nvPr>
            <p:custDataLst>
              <p:tags r:id="rId2"/>
            </p:custDataLst>
          </p:nvPr>
        </p:nvSpPr>
        <p:spPr bwMode="auto">
          <a:xfrm>
            <a:off x="262635" y="4490211"/>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Major Issues</a:t>
            </a:r>
          </a:p>
        </p:txBody>
      </p:sp>
      <p:sp>
        <p:nvSpPr>
          <p:cNvPr id="15" name="TextBox 14"/>
          <p:cNvSpPr txBox="1"/>
          <p:nvPr/>
        </p:nvSpPr>
        <p:spPr>
          <a:xfrm>
            <a:off x="4817606" y="1844824"/>
            <a:ext cx="3676456" cy="646331"/>
          </a:xfrm>
          <a:prstGeom prst="rect">
            <a:avLst/>
          </a:prstGeom>
          <a:noFill/>
        </p:spPr>
        <p:txBody>
          <a:bodyPr wrap="none" rtlCol="0">
            <a:spAutoFit/>
          </a:bodyPr>
          <a:lstStyle/>
          <a:p>
            <a:r>
              <a:rPr lang="en-IN" sz="1200" dirty="0"/>
              <a:t>Automatically switch off the vehicle’s engines</a:t>
            </a:r>
          </a:p>
          <a:p>
            <a:pPr marL="171450" indent="-171450">
              <a:buFont typeface="Arial" pitchFamily="34" charset="0"/>
              <a:buChar char="•"/>
            </a:pPr>
            <a:r>
              <a:rPr lang="en-IN" sz="1200" dirty="0"/>
              <a:t>Idle at the traffic signal for more than 10 seconds</a:t>
            </a:r>
          </a:p>
          <a:p>
            <a:pPr marL="171450" indent="-171450">
              <a:buFont typeface="Arial" pitchFamily="34" charset="0"/>
              <a:buChar char="•"/>
            </a:pPr>
            <a:r>
              <a:rPr lang="en-US" sz="1200" dirty="0"/>
              <a:t>Speed of vehicle : Zero km/</a:t>
            </a:r>
            <a:r>
              <a:rPr lang="en-US" sz="1200" dirty="0" err="1"/>
              <a:t>ph</a:t>
            </a:r>
            <a:endParaRPr lang="en-US" sz="1200" dirty="0"/>
          </a:p>
        </p:txBody>
      </p:sp>
      <p:sp>
        <p:nvSpPr>
          <p:cNvPr id="16" name="TextBox 15"/>
          <p:cNvSpPr txBox="1"/>
          <p:nvPr/>
        </p:nvSpPr>
        <p:spPr>
          <a:xfrm>
            <a:off x="4817606" y="3981222"/>
            <a:ext cx="2599298" cy="338554"/>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1" i="1" dirty="0">
                <a:latin typeface="Aparajita" pitchFamily="34" charset="0"/>
                <a:cs typeface="Aparajita" pitchFamily="34" charset="0"/>
              </a:rPr>
              <a:t>No Manual Intervention Solution</a:t>
            </a:r>
            <a:endParaRPr lang="en-IN" sz="1600" b="1" i="1" dirty="0">
              <a:latin typeface="Aparajita" pitchFamily="34" charset="0"/>
              <a:cs typeface="Aparajita" pitchFamily="34" charset="0"/>
            </a:endParaRPr>
          </a:p>
        </p:txBody>
      </p:sp>
      <p:sp>
        <p:nvSpPr>
          <p:cNvPr id="17" name="Text Box 1030"/>
          <p:cNvSpPr txBox="1">
            <a:spLocks noChangeArrowheads="1"/>
          </p:cNvSpPr>
          <p:nvPr>
            <p:custDataLst>
              <p:tags r:id="rId3"/>
            </p:custDataLst>
          </p:nvPr>
        </p:nvSpPr>
        <p:spPr bwMode="auto">
          <a:xfrm>
            <a:off x="4805639" y="2639987"/>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Technology Implemented </a:t>
            </a:r>
          </a:p>
        </p:txBody>
      </p:sp>
      <p:sp>
        <p:nvSpPr>
          <p:cNvPr id="18" name="TextBox 17"/>
          <p:cNvSpPr txBox="1"/>
          <p:nvPr/>
        </p:nvSpPr>
        <p:spPr>
          <a:xfrm>
            <a:off x="4835311" y="3022575"/>
            <a:ext cx="4155585" cy="830997"/>
          </a:xfrm>
          <a:prstGeom prst="rect">
            <a:avLst/>
          </a:prstGeom>
          <a:noFill/>
        </p:spPr>
        <p:txBody>
          <a:bodyPr wrap="square" rtlCol="0">
            <a:spAutoFit/>
          </a:bodyPr>
          <a:lstStyle/>
          <a:p>
            <a:r>
              <a:rPr lang="en-US" sz="1200" dirty="0"/>
              <a:t>FM Transmission-Receiver Model</a:t>
            </a:r>
          </a:p>
          <a:p>
            <a:pPr marL="171450" indent="-171450">
              <a:buFont typeface="Arial" pitchFamily="34" charset="0"/>
              <a:buChar char="•"/>
            </a:pPr>
            <a:r>
              <a:rPr lang="en-US" sz="1200" dirty="0"/>
              <a:t>Transmitter – Traffic Signals - Government</a:t>
            </a:r>
          </a:p>
          <a:p>
            <a:pPr marL="171450" indent="-171450">
              <a:buFont typeface="Arial" pitchFamily="34" charset="0"/>
              <a:buChar char="•"/>
            </a:pPr>
            <a:r>
              <a:rPr lang="en-US" sz="1200" dirty="0"/>
              <a:t>Receiver – Vehicle – General Public/Automobile Companies</a:t>
            </a:r>
            <a:endParaRPr lang="en-IN" sz="1200" dirty="0"/>
          </a:p>
        </p:txBody>
      </p:sp>
      <p:sp>
        <p:nvSpPr>
          <p:cNvPr id="19" name="Text Box 1030"/>
          <p:cNvSpPr txBox="1">
            <a:spLocks noChangeArrowheads="1"/>
          </p:cNvSpPr>
          <p:nvPr>
            <p:custDataLst>
              <p:tags r:id="rId4"/>
            </p:custDataLst>
          </p:nvPr>
        </p:nvSpPr>
        <p:spPr bwMode="auto">
          <a:xfrm>
            <a:off x="4817606" y="4486181"/>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Creating Values</a:t>
            </a:r>
          </a:p>
        </p:txBody>
      </p:sp>
      <p:sp>
        <p:nvSpPr>
          <p:cNvPr id="20" name="TextBox 19"/>
          <p:cNvSpPr txBox="1"/>
          <p:nvPr/>
        </p:nvSpPr>
        <p:spPr>
          <a:xfrm>
            <a:off x="4760913" y="4890972"/>
            <a:ext cx="4304383" cy="1015663"/>
          </a:xfrm>
          <a:prstGeom prst="rect">
            <a:avLst/>
          </a:prstGeom>
          <a:noFill/>
        </p:spPr>
        <p:txBody>
          <a:bodyPr wrap="none" rtlCol="0">
            <a:spAutoFit/>
          </a:bodyPr>
          <a:lstStyle/>
          <a:p>
            <a:r>
              <a:rPr lang="en-IN" sz="1200" dirty="0"/>
              <a:t>Business seeks opportunity in limiting the smoke emission to</a:t>
            </a:r>
          </a:p>
          <a:p>
            <a:r>
              <a:rPr lang="en-IN" sz="1200" dirty="0"/>
              <a:t>the environment</a:t>
            </a:r>
          </a:p>
          <a:p>
            <a:pPr marL="171450" indent="-171450">
              <a:buFont typeface="Arial" pitchFamily="34" charset="0"/>
              <a:buChar char="•"/>
            </a:pPr>
            <a:r>
              <a:rPr lang="en-IN" sz="1200" dirty="0"/>
              <a:t>General public (saving fuel &amp; money)</a:t>
            </a:r>
          </a:p>
          <a:p>
            <a:pPr marL="171450" indent="-171450">
              <a:buFont typeface="Arial" pitchFamily="34" charset="0"/>
              <a:buChar char="•"/>
            </a:pPr>
            <a:r>
              <a:rPr lang="en-IN" sz="1200" dirty="0"/>
              <a:t>Automobile companies (creating a value) </a:t>
            </a:r>
          </a:p>
          <a:p>
            <a:pPr marL="171450" indent="-171450">
              <a:buFont typeface="Arial" pitchFamily="34" charset="0"/>
              <a:buChar char="•"/>
            </a:pPr>
            <a:r>
              <a:rPr lang="en-IN" sz="1200" dirty="0"/>
              <a:t>Government (pollution control)</a:t>
            </a:r>
          </a:p>
        </p:txBody>
      </p:sp>
      <p:pic>
        <p:nvPicPr>
          <p:cNvPr id="2050" name="Picture 2" descr="C:\Users\Muskan\Desktop\eco_friendly_traffic_light__eps_vector_sjpg2302.jpg"/>
          <p:cNvPicPr>
            <a:picLocks noChangeAspect="1" noChangeArrowheads="1"/>
          </p:cNvPicPr>
          <p:nvPr/>
        </p:nvPicPr>
        <p:blipFill>
          <a:blip r:embed="rId8" cstate="print"/>
          <a:srcRect/>
          <a:stretch>
            <a:fillRect/>
          </a:stretch>
        </p:blipFill>
        <p:spPr bwMode="auto">
          <a:xfrm>
            <a:off x="8153400" y="0"/>
            <a:ext cx="990600" cy="2057400"/>
          </a:xfrm>
          <a:prstGeom prst="rect">
            <a:avLst/>
          </a:prstGeom>
          <a:noFill/>
        </p:spPr>
      </p:pic>
      <p:pic>
        <p:nvPicPr>
          <p:cNvPr id="21" name="Picture 4" descr="j0437142.wmf"/>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6248400" y="5715000"/>
            <a:ext cx="2895600" cy="1143000"/>
          </a:xfrm>
          <a:prstGeom prst="rect">
            <a:avLst/>
          </a:prstGeom>
          <a:noFill/>
          <a:ln w="9525">
            <a:noFill/>
            <a:miter lim="800000"/>
            <a:headEnd/>
            <a:tailEnd/>
          </a:ln>
        </p:spPr>
      </p:pic>
    </p:spTree>
  </p:cSld>
  <p:clrMapOvr>
    <a:masterClrMapping/>
  </p:clrMapOvr>
  <p:transition spd="slow" advTm="10125">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pPr algn="ctr"/>
            <a:r>
              <a:rPr lang="en-IN" dirty="0"/>
              <a:t>misconception</a:t>
            </a:r>
          </a:p>
        </p:txBody>
      </p:sp>
      <p:pic>
        <p:nvPicPr>
          <p:cNvPr id="22" name="Picture 21" descr="CarIdling1_021413_mt_tif_.jpg"/>
          <p:cNvPicPr>
            <a:picLocks noChangeAspect="1"/>
          </p:cNvPicPr>
          <p:nvPr/>
        </p:nvPicPr>
        <p:blipFill>
          <a:blip r:embed="rId2" cstate="print"/>
          <a:stretch>
            <a:fillRect/>
          </a:stretch>
        </p:blipFill>
        <p:spPr>
          <a:xfrm>
            <a:off x="0" y="0"/>
            <a:ext cx="1828800" cy="1816608"/>
          </a:xfrm>
          <a:prstGeom prst="rect">
            <a:avLst/>
          </a:prstGeom>
        </p:spPr>
      </p:pic>
      <p:sp>
        <p:nvSpPr>
          <p:cNvPr id="23" name="TextBox 22"/>
          <p:cNvSpPr txBox="1"/>
          <p:nvPr/>
        </p:nvSpPr>
        <p:spPr>
          <a:xfrm>
            <a:off x="1981200" y="1981200"/>
            <a:ext cx="6019800" cy="3785652"/>
          </a:xfrm>
          <a:prstGeom prst="rect">
            <a:avLst/>
          </a:prstGeom>
          <a:noFill/>
        </p:spPr>
        <p:txBody>
          <a:bodyPr wrap="square" rtlCol="0">
            <a:spAutoFit/>
          </a:bodyPr>
          <a:lstStyle/>
          <a:p>
            <a:pPr>
              <a:buFont typeface="Arial" pitchFamily="34" charset="0"/>
              <a:buChar char="•"/>
            </a:pPr>
            <a:r>
              <a:rPr lang="en-IN" sz="1600" dirty="0"/>
              <a:t> This is a common misconception that more fuel is wasted while restarting the vehicle compared to idling of the vehicle. But according to a recent analysis just 10 seconds of idling uses as much fuel as restarting your car, hence it is  recommended that you shut off your car when you’re parked (at a drive-through business, for instance) for more than 10 seconds.And besides wasting fuel, excessive idling can damage cylinders, spark plugs and the exhaust system.</a:t>
            </a:r>
          </a:p>
          <a:p>
            <a:endParaRPr lang="en-IN" sz="1600" dirty="0"/>
          </a:p>
          <a:p>
            <a:pPr>
              <a:buFont typeface="Arial" pitchFamily="34" charset="0"/>
              <a:buChar char="•"/>
            </a:pPr>
            <a:r>
              <a:rPr lang="en-IN" sz="1600" dirty="0"/>
              <a:t>To test the cost of idling, testers drove two cars for 10 miles—they stopped 10 times and idled for two minutes each time. Then testers drove the same route but turned off the engine and restarted at each of the 10 stops. They estimated nearly 20 percent fuel savings on the restarted cars.</a:t>
            </a:r>
          </a:p>
          <a:p>
            <a:endParaRPr lang="en-IN" sz="1600" dirty="0"/>
          </a:p>
        </p:txBody>
      </p:sp>
      <p:pic>
        <p:nvPicPr>
          <p:cNvPr id="24" name="Picture 4" descr="j0437142.wm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6172200" y="5029200"/>
            <a:ext cx="2971800" cy="1828800"/>
          </a:xfrm>
          <a:prstGeom prst="rect">
            <a:avLst/>
          </a:prstGeom>
          <a:noFill/>
          <a:ln w="9525">
            <a:noFill/>
            <a:miter lim="800000"/>
            <a:headEnd/>
            <a:tailEnd/>
          </a:ln>
        </p:spPr>
      </p:pic>
    </p:spTree>
  </p:cSld>
  <p:clrMapOvr>
    <a:masterClrMapping/>
  </p:clrMapOvr>
  <p:transition spd="slow" advTm="10125">
    <p:pull dir="d"/>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pic>
        <p:nvPicPr>
          <p:cNvPr id="20482" name="Picture 4" descr="j0437142.wmf"/>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6248400" y="5029200"/>
            <a:ext cx="2895600" cy="1828800"/>
          </a:xfrm>
          <a:prstGeom prst="rect">
            <a:avLst/>
          </a:prstGeom>
          <a:noFill/>
          <a:ln w="9525">
            <a:noFill/>
            <a:miter lim="800000"/>
            <a:headEnd/>
            <a:tailEnd/>
          </a:ln>
        </p:spPr>
      </p:pic>
      <p:pic>
        <p:nvPicPr>
          <p:cNvPr id="20483" name="Picture 9" descr="j0437142.wmf"/>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rot="5400000">
            <a:off x="165894" y="4787106"/>
            <a:ext cx="1905000" cy="2236788"/>
          </a:xfrm>
          <a:prstGeom prst="rect">
            <a:avLst/>
          </a:prstGeom>
          <a:noFill/>
          <a:ln w="9525">
            <a:noFill/>
            <a:miter lim="800000"/>
            <a:headEnd/>
            <a:tailEnd/>
          </a:ln>
        </p:spPr>
      </p:pic>
      <p:pic>
        <p:nvPicPr>
          <p:cNvPr id="20484" name="Picture 10" descr="C:\Documents and Settings\Yvette\Local Settings\Temporary Internet Files\Content.IE5\HEZ10YFV\MCj04376320000[1].png"/>
          <p:cNvPicPr>
            <a:picLocks noChangeAspect="1" noChangeArrowheads="1"/>
          </p:cNvPicPr>
          <p:nvPr/>
        </p:nvPicPr>
        <p:blipFill>
          <a:blip r:embed="rId10" cstate="print"/>
          <a:srcRect/>
          <a:stretch>
            <a:fillRect/>
          </a:stretch>
        </p:blipFill>
        <p:spPr bwMode="auto">
          <a:xfrm>
            <a:off x="7162800" y="2133600"/>
            <a:ext cx="1143000" cy="1143000"/>
          </a:xfrm>
          <a:prstGeom prst="rect">
            <a:avLst/>
          </a:prstGeom>
          <a:noFill/>
          <a:ln w="9525">
            <a:noFill/>
            <a:miter lim="800000"/>
            <a:headEnd/>
            <a:tailEnd/>
          </a:ln>
        </p:spPr>
      </p:pic>
      <p:sp>
        <p:nvSpPr>
          <p:cNvPr id="13" name="TextBox 12"/>
          <p:cNvSpPr txBox="1">
            <a:spLocks noChangeArrowheads="1"/>
          </p:cNvSpPr>
          <p:nvPr/>
        </p:nvSpPr>
        <p:spPr bwMode="auto">
          <a:xfrm>
            <a:off x="3581400" y="1981200"/>
            <a:ext cx="2895600" cy="523875"/>
          </a:xfrm>
          <a:prstGeom prst="rect">
            <a:avLst/>
          </a:prstGeom>
          <a:noFill/>
          <a:ln w="9525">
            <a:noFill/>
            <a:miter lim="800000"/>
            <a:headEnd/>
            <a:tailEnd/>
          </a:ln>
        </p:spPr>
        <p:txBody>
          <a:bodyPr>
            <a:spAutoFit/>
          </a:bodyPr>
          <a:lstStyle/>
          <a:p>
            <a:pPr algn="ctr"/>
            <a:endParaRPr lang="en-US" sz="2800" b="1" dirty="0">
              <a:solidFill>
                <a:srgbClr val="FFFF00"/>
              </a:solidFill>
              <a:latin typeface="Calibri" pitchFamily="34" charset="0"/>
            </a:endParaRPr>
          </a:p>
        </p:txBody>
      </p:sp>
      <p:sp>
        <p:nvSpPr>
          <p:cNvPr id="15" name="TextBox 14"/>
          <p:cNvSpPr txBox="1">
            <a:spLocks noChangeArrowheads="1"/>
          </p:cNvSpPr>
          <p:nvPr/>
        </p:nvSpPr>
        <p:spPr bwMode="auto">
          <a:xfrm>
            <a:off x="2514600" y="1290638"/>
            <a:ext cx="5486400" cy="461962"/>
          </a:xfrm>
          <a:prstGeom prst="rect">
            <a:avLst/>
          </a:prstGeom>
          <a:noFill/>
          <a:ln w="9525">
            <a:noFill/>
            <a:miter lim="800000"/>
            <a:headEnd/>
            <a:tailEnd/>
          </a:ln>
        </p:spPr>
        <p:txBody>
          <a:bodyPr>
            <a:spAutoFit/>
          </a:bodyPr>
          <a:lstStyle/>
          <a:p>
            <a:pPr algn="ctr"/>
            <a:endParaRPr lang="en-US" sz="2400" dirty="0">
              <a:latin typeface="Calibri" pitchFamily="34" charset="0"/>
            </a:endParaRPr>
          </a:p>
        </p:txBody>
      </p:sp>
      <p:sp>
        <p:nvSpPr>
          <p:cNvPr id="16" name="Rectangle 15"/>
          <p:cNvSpPr>
            <a:spLocks noChangeArrowheads="1"/>
          </p:cNvSpPr>
          <p:nvPr/>
        </p:nvSpPr>
        <p:spPr bwMode="auto">
          <a:xfrm>
            <a:off x="3200400" y="2438400"/>
            <a:ext cx="3578225" cy="523220"/>
          </a:xfrm>
          <a:prstGeom prst="rect">
            <a:avLst/>
          </a:prstGeom>
          <a:noFill/>
          <a:ln w="9525">
            <a:noFill/>
            <a:miter lim="800000"/>
            <a:headEnd/>
            <a:tailEnd/>
          </a:ln>
        </p:spPr>
        <p:txBody>
          <a:bodyPr>
            <a:spAutoFit/>
          </a:bodyPr>
          <a:lstStyle/>
          <a:p>
            <a:pPr algn="ctr"/>
            <a:endParaRPr lang="en-US" sz="2800" b="1" dirty="0">
              <a:solidFill>
                <a:srgbClr val="FFFF00"/>
              </a:solidFill>
              <a:latin typeface="Calibri" pitchFamily="34" charset="0"/>
            </a:endParaRPr>
          </a:p>
        </p:txBody>
      </p:sp>
      <p:sp>
        <p:nvSpPr>
          <p:cNvPr id="10" name="Text Box 1030"/>
          <p:cNvSpPr txBox="1">
            <a:spLocks noChangeArrowheads="1"/>
          </p:cNvSpPr>
          <p:nvPr>
            <p:custDataLst>
              <p:tags r:id="rId1"/>
            </p:custDataLst>
          </p:nvPr>
        </p:nvSpPr>
        <p:spPr bwMode="auto">
          <a:xfrm>
            <a:off x="251520" y="1250950"/>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Customer Segments</a:t>
            </a:r>
          </a:p>
        </p:txBody>
      </p:sp>
      <p:sp>
        <p:nvSpPr>
          <p:cNvPr id="11" name="TextBox 10"/>
          <p:cNvSpPr txBox="1"/>
          <p:nvPr/>
        </p:nvSpPr>
        <p:spPr>
          <a:xfrm>
            <a:off x="281094" y="1782146"/>
            <a:ext cx="4191000" cy="830997"/>
          </a:xfrm>
          <a:prstGeom prst="rect">
            <a:avLst/>
          </a:prstGeom>
          <a:noFill/>
        </p:spPr>
        <p:txBody>
          <a:bodyPr wrap="square" rtlCol="0">
            <a:spAutoFit/>
          </a:bodyPr>
          <a:lstStyle/>
          <a:p>
            <a:pPr marL="171450" indent="-171450">
              <a:buFont typeface="Arial" pitchFamily="34" charset="0"/>
              <a:buChar char="•"/>
            </a:pPr>
            <a:r>
              <a:rPr lang="en-IN" sz="1200" dirty="0"/>
              <a:t>General Consumer using a vehicle.</a:t>
            </a:r>
          </a:p>
          <a:p>
            <a:pPr marL="171450" indent="-171450">
              <a:buFont typeface="Arial" pitchFamily="34" charset="0"/>
              <a:buChar char="•"/>
            </a:pPr>
            <a:r>
              <a:rPr lang="en-IN" sz="1200" dirty="0"/>
              <a:t>Government – Ministry of Environment and State Government Transport</a:t>
            </a:r>
          </a:p>
          <a:p>
            <a:pPr marL="171450" indent="-171450">
              <a:buFont typeface="Arial" pitchFamily="34" charset="0"/>
              <a:buChar char="•"/>
            </a:pPr>
            <a:r>
              <a:rPr lang="en-IN" sz="1200" dirty="0"/>
              <a:t>Automobile Companies</a:t>
            </a:r>
          </a:p>
        </p:txBody>
      </p:sp>
      <p:sp>
        <p:nvSpPr>
          <p:cNvPr id="12" name="Text Box 1030"/>
          <p:cNvSpPr txBox="1">
            <a:spLocks noChangeArrowheads="1"/>
          </p:cNvSpPr>
          <p:nvPr>
            <p:custDataLst>
              <p:tags r:id="rId2"/>
            </p:custDataLst>
          </p:nvPr>
        </p:nvSpPr>
        <p:spPr bwMode="auto">
          <a:xfrm>
            <a:off x="251520" y="2894068"/>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Value to all Stakeholders</a:t>
            </a:r>
          </a:p>
        </p:txBody>
      </p:sp>
      <p:sp>
        <p:nvSpPr>
          <p:cNvPr id="17" name="TextBox 16"/>
          <p:cNvSpPr txBox="1"/>
          <p:nvPr/>
        </p:nvSpPr>
        <p:spPr>
          <a:xfrm>
            <a:off x="251520" y="3276656"/>
            <a:ext cx="4191000" cy="1938992"/>
          </a:xfrm>
          <a:prstGeom prst="rect">
            <a:avLst/>
          </a:prstGeom>
          <a:noFill/>
        </p:spPr>
        <p:txBody>
          <a:bodyPr wrap="square" rtlCol="0">
            <a:spAutoFit/>
          </a:bodyPr>
          <a:lstStyle/>
          <a:p>
            <a:r>
              <a:rPr lang="en-IN" sz="1200" dirty="0"/>
              <a:t>General public would be able to save more than 30% of their fuel expenses</a:t>
            </a:r>
          </a:p>
          <a:p>
            <a:r>
              <a:rPr lang="en-IN" sz="1200" dirty="0"/>
              <a:t>Government’s  focus on reducing emission</a:t>
            </a:r>
          </a:p>
          <a:p>
            <a:r>
              <a:rPr lang="en-IN" sz="1200" dirty="0"/>
              <a:t>Ministry of Environment is seeking such solutions</a:t>
            </a:r>
          </a:p>
          <a:p>
            <a:r>
              <a:rPr lang="en-IN" sz="1200" dirty="0"/>
              <a:t>State Transport Department’s public transport vehicles – low fuel efficiency</a:t>
            </a:r>
          </a:p>
          <a:p>
            <a:r>
              <a:rPr lang="en-US" sz="1200" dirty="0"/>
              <a:t>Electronic Waste Suppliers – Our supplier for certain basic electronic items </a:t>
            </a:r>
          </a:p>
          <a:p>
            <a:r>
              <a:rPr lang="en-IN" sz="1200" dirty="0"/>
              <a:t>Automobile  companies - want innovative value added solutions to pass to their consumers</a:t>
            </a:r>
          </a:p>
        </p:txBody>
      </p:sp>
      <p:sp>
        <p:nvSpPr>
          <p:cNvPr id="18" name="Text Box 1030"/>
          <p:cNvSpPr txBox="1">
            <a:spLocks noChangeArrowheads="1"/>
          </p:cNvSpPr>
          <p:nvPr>
            <p:custDataLst>
              <p:tags r:id="rId3"/>
            </p:custDataLst>
          </p:nvPr>
        </p:nvSpPr>
        <p:spPr bwMode="auto">
          <a:xfrm>
            <a:off x="4817606" y="1246212"/>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Value Proposition</a:t>
            </a:r>
          </a:p>
        </p:txBody>
      </p:sp>
      <p:graphicFrame>
        <p:nvGraphicFramePr>
          <p:cNvPr id="19" name="Table 18"/>
          <p:cNvGraphicFramePr>
            <a:graphicFrameLocks noGrp="1"/>
          </p:cNvGraphicFramePr>
          <p:nvPr>
            <p:extLst>
              <p:ext uri="{D42A27DB-BD31-4B8C-83A1-F6EECF244321}">
                <p14:modId xmlns:p14="http://schemas.microsoft.com/office/powerpoint/2010/main" val="3476824683"/>
              </p:ext>
            </p:extLst>
          </p:nvPr>
        </p:nvGraphicFramePr>
        <p:xfrm>
          <a:off x="4817606" y="1857112"/>
          <a:ext cx="4146882" cy="882015"/>
        </p:xfrm>
        <a:graphic>
          <a:graphicData uri="http://schemas.openxmlformats.org/drawingml/2006/table">
            <a:tbl>
              <a:tblPr>
                <a:tableStyleId>{22838BEF-8BB2-4498-84A7-C5851F593DF1}</a:tableStyleId>
              </a:tblPr>
              <a:tblGrid>
                <a:gridCol w="1194554">
                  <a:extLst>
                    <a:ext uri="{9D8B030D-6E8A-4147-A177-3AD203B41FA5}">
                      <a16:colId xmlns:a16="http://schemas.microsoft.com/office/drawing/2014/main" val="20000"/>
                    </a:ext>
                  </a:extLst>
                </a:gridCol>
                <a:gridCol w="1823871">
                  <a:extLst>
                    <a:ext uri="{9D8B030D-6E8A-4147-A177-3AD203B41FA5}">
                      <a16:colId xmlns:a16="http://schemas.microsoft.com/office/drawing/2014/main" val="20001"/>
                    </a:ext>
                  </a:extLst>
                </a:gridCol>
                <a:gridCol w="1128457">
                  <a:extLst>
                    <a:ext uri="{9D8B030D-6E8A-4147-A177-3AD203B41FA5}">
                      <a16:colId xmlns:a16="http://schemas.microsoft.com/office/drawing/2014/main" val="20002"/>
                    </a:ext>
                  </a:extLst>
                </a:gridCol>
              </a:tblGrid>
              <a:tr h="190500">
                <a:tc>
                  <a:txBody>
                    <a:bodyPr/>
                    <a:lstStyle/>
                    <a:p>
                      <a:pPr algn="l" fontAlgn="b"/>
                      <a:r>
                        <a:rPr lang="en-IN" sz="1400" b="1" u="none" strike="noStrike" dirty="0">
                          <a:effectLst/>
                        </a:rPr>
                        <a:t>Engine Power</a:t>
                      </a:r>
                      <a:endParaRPr lang="en-IN" sz="1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dirty="0">
                          <a:effectLst/>
                        </a:rPr>
                        <a:t>Fuel Consumption while idling at traffic signals</a:t>
                      </a:r>
                      <a:endParaRPr lang="en-IN" sz="1400" b="1"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dirty="0">
                          <a:effectLst/>
                        </a:rPr>
                        <a:t>Type of Vehicle</a:t>
                      </a:r>
                      <a:endParaRPr lang="en-IN" sz="1400" b="1"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IN" sz="1400" u="none" strike="noStrike">
                          <a:effectLst/>
                        </a:rPr>
                        <a:t>500-700 RPM</a:t>
                      </a:r>
                      <a:endParaRPr lang="en-IN" sz="1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400" u="none" strike="noStrike">
                          <a:effectLst/>
                        </a:rPr>
                        <a:t>1.9 litres/hour</a:t>
                      </a:r>
                      <a:endParaRPr lang="en-IN" sz="1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400" u="none" strike="noStrike">
                          <a:effectLst/>
                        </a:rPr>
                        <a:t>4-wheeler</a:t>
                      </a:r>
                      <a:endParaRPr lang="en-IN" sz="1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00025">
                <a:tc>
                  <a:txBody>
                    <a:bodyPr/>
                    <a:lstStyle/>
                    <a:p>
                      <a:pPr algn="l" fontAlgn="b"/>
                      <a:r>
                        <a:rPr lang="en-IN" sz="1400" u="none" strike="noStrike">
                          <a:effectLst/>
                        </a:rPr>
                        <a:t>900-1200 RPM</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3.78 litres/hour</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dirty="0">
                          <a:effectLst/>
                        </a:rPr>
                        <a:t>Heavy Vehicles</a:t>
                      </a:r>
                      <a:endParaRPr lang="en-IN"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bl>
          </a:graphicData>
        </a:graphic>
      </p:graphicFrame>
      <p:sp>
        <p:nvSpPr>
          <p:cNvPr id="20" name="TextBox 19"/>
          <p:cNvSpPr txBox="1"/>
          <p:nvPr/>
        </p:nvSpPr>
        <p:spPr>
          <a:xfrm>
            <a:off x="4811684" y="3429000"/>
            <a:ext cx="4191000" cy="830997"/>
          </a:xfrm>
          <a:prstGeom prst="rect">
            <a:avLst/>
          </a:prstGeom>
          <a:noFill/>
        </p:spPr>
        <p:txBody>
          <a:bodyPr wrap="square" rtlCol="0">
            <a:spAutoFit/>
          </a:bodyPr>
          <a:lstStyle/>
          <a:p>
            <a:r>
              <a:rPr lang="en-IN" sz="1200" dirty="0"/>
              <a:t>Receiver module would be sold at Rs. 3199 </a:t>
            </a:r>
          </a:p>
          <a:p>
            <a:r>
              <a:rPr lang="en-IN" sz="1200" dirty="0"/>
              <a:t>A car in a metro city stands idle at a traffic signal for about 10 minutes per 100 km</a:t>
            </a:r>
          </a:p>
          <a:p>
            <a:r>
              <a:rPr lang="en-IN" sz="1200" dirty="0"/>
              <a:t>Spending 0.35 litres of fuel worth more than Rs.15</a:t>
            </a:r>
          </a:p>
        </p:txBody>
      </p:sp>
      <p:sp>
        <p:nvSpPr>
          <p:cNvPr id="21" name="Text Box 1030"/>
          <p:cNvSpPr txBox="1">
            <a:spLocks noChangeArrowheads="1"/>
          </p:cNvSpPr>
          <p:nvPr>
            <p:custDataLst>
              <p:tags r:id="rId4"/>
            </p:custDataLst>
          </p:nvPr>
        </p:nvSpPr>
        <p:spPr bwMode="auto">
          <a:xfrm>
            <a:off x="4817606" y="2894068"/>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Payback Calculation</a:t>
            </a:r>
          </a:p>
        </p:txBody>
      </p:sp>
      <p:sp>
        <p:nvSpPr>
          <p:cNvPr id="22" name="TextBox 21"/>
          <p:cNvSpPr txBox="1"/>
          <p:nvPr/>
        </p:nvSpPr>
        <p:spPr>
          <a:xfrm>
            <a:off x="4817606" y="4580708"/>
            <a:ext cx="4191000" cy="307777"/>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IN" sz="1400" b="1" i="1" dirty="0">
                <a:solidFill>
                  <a:schemeClr val="tx1"/>
                </a:solidFill>
              </a:rPr>
              <a:t>Payback period of only 7 months (213 days)</a:t>
            </a:r>
          </a:p>
        </p:txBody>
      </p:sp>
      <p:sp>
        <p:nvSpPr>
          <p:cNvPr id="23" name="Text Box 1030"/>
          <p:cNvSpPr txBox="1">
            <a:spLocks noChangeArrowheads="1"/>
          </p:cNvSpPr>
          <p:nvPr>
            <p:custDataLst>
              <p:tags r:id="rId5"/>
            </p:custDataLst>
          </p:nvPr>
        </p:nvSpPr>
        <p:spPr bwMode="auto">
          <a:xfrm>
            <a:off x="2549525" y="5282012"/>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Benefits Highlighted</a:t>
            </a:r>
          </a:p>
        </p:txBody>
      </p:sp>
      <p:sp>
        <p:nvSpPr>
          <p:cNvPr id="24" name="TextBox 23"/>
          <p:cNvSpPr txBox="1"/>
          <p:nvPr/>
        </p:nvSpPr>
        <p:spPr>
          <a:xfrm>
            <a:off x="2549525" y="5656247"/>
            <a:ext cx="2888932" cy="646331"/>
          </a:xfrm>
          <a:prstGeom prst="rect">
            <a:avLst/>
          </a:prstGeom>
          <a:noFill/>
        </p:spPr>
        <p:txBody>
          <a:bodyPr wrap="none" rtlCol="0">
            <a:spAutoFit/>
          </a:bodyPr>
          <a:lstStyle/>
          <a:p>
            <a:pPr marL="285750" indent="-285750">
              <a:buFont typeface="Arial" pitchFamily="34" charset="0"/>
              <a:buChar char="•"/>
            </a:pPr>
            <a:r>
              <a:rPr lang="en-IN" sz="1200" dirty="0"/>
              <a:t>Savings in the part of the consumer</a:t>
            </a:r>
          </a:p>
          <a:p>
            <a:pPr marL="285750" indent="-285750">
              <a:buFont typeface="Arial" pitchFamily="34" charset="0"/>
              <a:buChar char="•"/>
            </a:pPr>
            <a:r>
              <a:rPr lang="en-US" sz="1200" dirty="0"/>
              <a:t>Improved vehicle’s performance</a:t>
            </a:r>
          </a:p>
          <a:p>
            <a:pPr marL="285750" indent="-285750">
              <a:buFont typeface="Arial" pitchFamily="34" charset="0"/>
              <a:buChar char="•"/>
            </a:pPr>
            <a:r>
              <a:rPr lang="en-US" sz="1200" dirty="0"/>
              <a:t>Limiting CO₂ emission</a:t>
            </a:r>
            <a:endParaRPr lang="en-IN" sz="1200" dirty="0"/>
          </a:p>
        </p:txBody>
      </p:sp>
      <p:sp>
        <p:nvSpPr>
          <p:cNvPr id="25" name="Rectangle 24"/>
          <p:cNvSpPr/>
          <p:nvPr/>
        </p:nvSpPr>
        <p:spPr>
          <a:xfrm>
            <a:off x="3048000" y="152400"/>
            <a:ext cx="5257800" cy="584775"/>
          </a:xfrm>
          <a:prstGeom prst="rect">
            <a:avLst/>
          </a:prstGeom>
        </p:spPr>
        <p:txBody>
          <a:bodyPr wrap="square">
            <a:spAutoFit/>
          </a:bodyPr>
          <a:lstStyle/>
          <a:p>
            <a:r>
              <a:rPr lang="en-US" sz="3200" b="1" dirty="0"/>
              <a:t>Defining Our Customers</a:t>
            </a:r>
            <a:endParaRPr lang="en-IN" sz="3200" dirty="0"/>
          </a:p>
        </p:txBody>
      </p:sp>
      <p:pic>
        <p:nvPicPr>
          <p:cNvPr id="4098" name="Picture 2" descr="C:\Users\Muskan\Desktop\14254201-cute-cartoon-design-made-up-of-green-eco-friendly-bubble-cars-forming-a-congested-traffic-jam-wallpa.jpg"/>
          <p:cNvPicPr>
            <a:picLocks noChangeAspect="1" noChangeArrowheads="1"/>
          </p:cNvPicPr>
          <p:nvPr/>
        </p:nvPicPr>
        <p:blipFill>
          <a:blip r:embed="rId11" cstate="print"/>
          <a:srcRect/>
          <a:stretch>
            <a:fillRect/>
          </a:stretch>
        </p:blipFill>
        <p:spPr bwMode="auto">
          <a:xfrm>
            <a:off x="0" y="0"/>
            <a:ext cx="3048000" cy="1219200"/>
          </a:xfrm>
          <a:prstGeom prst="rect">
            <a:avLst/>
          </a:prstGeom>
          <a:noFill/>
        </p:spPr>
      </p:pic>
    </p:spTree>
  </p:cSld>
  <p:clrMapOvr>
    <a:masterClrMapping/>
  </p:clrMapOvr>
  <p:transition spd="slow" advTm="24061">
    <p:pull dir="d"/>
    <p:sndAc>
      <p:stSnd>
        <p:snd r:embed="rId7"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 calcmode="lin" valueType="num">
                                      <p:cBhvr>
                                        <p:cTn id="9"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
                                        </p:tgtEl>
                                      </p:cBhvr>
                                    </p:animEffect>
                                  </p:childTnLst>
                                </p:cTn>
                              </p:par>
                            </p:childTnLst>
                          </p:cTn>
                        </p:par>
                        <p:par>
                          <p:cTn id="12" fill="hold">
                            <p:stCondLst>
                              <p:cond delay="4100"/>
                            </p:stCondLst>
                            <p:childTnLst>
                              <p:par>
                                <p:cTn id="13" presetID="41" presetClass="entr" presetSubtype="0" fill="hold" grpId="1" nodeType="afterEffect" nodePh="1">
                                  <p:stCondLst>
                                    <p:cond delay="0"/>
                                  </p:stCondLst>
                                  <p:endCondLst>
                                    <p:cond evt="begin" delay="0">
                                      <p:tn val="13"/>
                                    </p:cond>
                                  </p:end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1000" fill="hold"/>
                                        <p:tgtEl>
                                          <p:spTgt spid="15"/>
                                        </p:tgtEl>
                                        <p:attrNameLst>
                                          <p:attrName>ppt_y</p:attrName>
                                        </p:attrNameLst>
                                      </p:cBhvr>
                                      <p:tavLst>
                                        <p:tav tm="0">
                                          <p:val>
                                            <p:strVal val="#ppt_y"/>
                                          </p:val>
                                        </p:tav>
                                        <p:tav tm="100000">
                                          <p:val>
                                            <p:strVal val="#ppt_y"/>
                                          </p:val>
                                        </p:tav>
                                      </p:tavLst>
                                    </p:anim>
                                    <p:anim calcmode="lin" valueType="num">
                                      <p:cBhvr>
                                        <p:cTn id="17"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1000" tmFilter="0,0; .5, 1; 1, 1"/>
                                        <p:tgtEl>
                                          <p:spTgt spid="15"/>
                                        </p:tgtEl>
                                      </p:cBhvr>
                                    </p:animEffect>
                                  </p:childTnLst>
                                </p:cTn>
                              </p:par>
                            </p:childTnLst>
                          </p:cTn>
                        </p:par>
                        <p:par>
                          <p:cTn id="20" fill="hold">
                            <p:stCondLst>
                              <p:cond delay="8200"/>
                            </p:stCondLst>
                            <p:childTnLst>
                              <p:par>
                                <p:cTn id="21" presetID="51"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3"/>
                                        </p:tgtEl>
                                        <p:attrNameLst>
                                          <p:attrName>style.visibility</p:attrName>
                                        </p:attrNameLst>
                                      </p:cBhvr>
                                      <p:to>
                                        <p:strVal val="visible"/>
                                      </p:to>
                                    </p:set>
                                    <p:animEffect transition="in" filter="fade">
                                      <p:cBhvr>
                                        <p:cTn id="23" dur="385" decel="100000"/>
                                        <p:tgtEl>
                                          <p:spTgt spid="13"/>
                                        </p:tgtEl>
                                      </p:cBhvr>
                                    </p:animEffect>
                                    <p:animScale>
                                      <p:cBhvr>
                                        <p:cTn id="24" dur="385" decel="100000"/>
                                        <p:tgtEl>
                                          <p:spTgt spid="13"/>
                                        </p:tgtEl>
                                      </p:cBhvr>
                                      <p:from x="10000" y="10000"/>
                                      <p:to x="200000" y="450000"/>
                                    </p:animScale>
                                    <p:animScale>
                                      <p:cBhvr>
                                        <p:cTn id="25" dur="615" accel="100000" fill="hold">
                                          <p:stCondLst>
                                            <p:cond delay="385"/>
                                          </p:stCondLst>
                                        </p:cTn>
                                        <p:tgtEl>
                                          <p:spTgt spid="13"/>
                                        </p:tgtEl>
                                      </p:cBhvr>
                                      <p:from x="200000" y="450000"/>
                                      <p:to x="100000" y="100000"/>
                                    </p:animScale>
                                    <p:set>
                                      <p:cBhvr>
                                        <p:cTn id="26" dur="385" fill="hold"/>
                                        <p:tgtEl>
                                          <p:spTgt spid="13"/>
                                        </p:tgtEl>
                                        <p:attrNameLst>
                                          <p:attrName>ppt_x</p:attrName>
                                        </p:attrNameLst>
                                      </p:cBhvr>
                                      <p:to>
                                        <p:strVal val="(0.5)"/>
                                      </p:to>
                                    </p:set>
                                    <p:anim from="(0.5)" to="(#ppt_x)" calcmode="lin" valueType="num">
                                      <p:cBhvr>
                                        <p:cTn id="27" dur="615" accel="100000" fill="hold">
                                          <p:stCondLst>
                                            <p:cond delay="385"/>
                                          </p:stCondLst>
                                        </p:cTn>
                                        <p:tgtEl>
                                          <p:spTgt spid="13"/>
                                        </p:tgtEl>
                                        <p:attrNameLst>
                                          <p:attrName>ppt_x</p:attrName>
                                        </p:attrNameLst>
                                      </p:cBhvr>
                                    </p:anim>
                                    <p:set>
                                      <p:cBhvr>
                                        <p:cTn id="28" dur="385" fill="hold"/>
                                        <p:tgtEl>
                                          <p:spTgt spid="13"/>
                                        </p:tgtEl>
                                        <p:attrNameLst>
                                          <p:attrName>ppt_y</p:attrName>
                                        </p:attrNameLst>
                                      </p:cBhvr>
                                      <p:to>
                                        <p:strVal val="(#ppt_y+0.4)"/>
                                      </p:to>
                                    </p:set>
                                    <p:anim from="(#ppt_y+0.4)" to="(#ppt_y)" calcmode="lin" valueType="num">
                                      <p:cBhvr>
                                        <p:cTn id="29" dur="615" accel="100000" fill="hold">
                                          <p:stCondLst>
                                            <p:cond delay="385"/>
                                          </p:stCondLst>
                                        </p:cTn>
                                        <p:tgtEl>
                                          <p:spTgt spid="13"/>
                                        </p:tgtEl>
                                        <p:attrNameLst>
                                          <p:attrName>ppt_y</p:attrName>
                                        </p:attrNameLst>
                                      </p:cBhvr>
                                    </p:anim>
                                  </p:childTnLst>
                                </p:cTn>
                              </p:par>
                            </p:childTnLst>
                          </p:cTn>
                        </p:par>
                        <p:par>
                          <p:cTn id="30" fill="hold">
                            <p:stCondLst>
                              <p:cond delay="9200"/>
                            </p:stCondLst>
                            <p:childTnLst>
                              <p:par>
                                <p:cTn id="31" presetID="15" presetClass="entr" presetSubtype="0" fill="hold" grpId="0" nodeType="afterEffect" nodePh="1">
                                  <p:stCondLst>
                                    <p:cond delay="0"/>
                                  </p:stCondLst>
                                  <p:endCondLst>
                                    <p:cond evt="begin" delay="0">
                                      <p:tn val="31"/>
                                    </p:cond>
                                  </p:endCondLst>
                                  <p:childTnLst>
                                    <p:set>
                                      <p:cBhvr>
                                        <p:cTn id="32" dur="1" fill="hold">
                                          <p:stCondLst>
                                            <p:cond delay="0"/>
                                          </p:stCondLst>
                                        </p:cTn>
                                        <p:tgtEl>
                                          <p:spTgt spid="16"/>
                                        </p:tgtEl>
                                        <p:attrNameLst>
                                          <p:attrName>style.visibility</p:attrName>
                                        </p:attrNameLst>
                                      </p:cBhvr>
                                      <p:to>
                                        <p:strVal val="visible"/>
                                      </p:to>
                                    </p:set>
                                    <p:anim calcmode="lin" valueType="num">
                                      <p:cBhvr>
                                        <p:cTn id="33" dur="2000" fill="hold"/>
                                        <p:tgtEl>
                                          <p:spTgt spid="16"/>
                                        </p:tgtEl>
                                        <p:attrNameLst>
                                          <p:attrName>ppt_w</p:attrName>
                                        </p:attrNameLst>
                                      </p:cBhvr>
                                      <p:tavLst>
                                        <p:tav tm="0">
                                          <p:val>
                                            <p:fltVal val="0"/>
                                          </p:val>
                                        </p:tav>
                                        <p:tav tm="100000">
                                          <p:val>
                                            <p:strVal val="#ppt_w"/>
                                          </p:val>
                                        </p:tav>
                                      </p:tavLst>
                                    </p:anim>
                                    <p:anim calcmode="lin" valueType="num">
                                      <p:cBhvr>
                                        <p:cTn id="34" dur="2000" fill="hold"/>
                                        <p:tgtEl>
                                          <p:spTgt spid="16"/>
                                        </p:tgtEl>
                                        <p:attrNameLst>
                                          <p:attrName>ppt_h</p:attrName>
                                        </p:attrNameLst>
                                      </p:cBhvr>
                                      <p:tavLst>
                                        <p:tav tm="0">
                                          <p:val>
                                            <p:fltVal val="0"/>
                                          </p:val>
                                        </p:tav>
                                        <p:tav tm="100000">
                                          <p:val>
                                            <p:strVal val="#ppt_h"/>
                                          </p:val>
                                        </p:tav>
                                      </p:tavLst>
                                    </p:anim>
                                    <p:anim calcmode="lin" valueType="num">
                                      <p:cBhvr>
                                        <p:cTn id="35" dur="2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fontAlgn="auto" hangingPunct="1">
              <a:spcAft>
                <a:spcPts val="0"/>
              </a:spcAft>
              <a:defRPr/>
            </a:pPr>
            <a:r>
              <a:rPr lang="en-US" b="1" dirty="0"/>
              <a:t>Market And Product Detail</a:t>
            </a:r>
          </a:p>
        </p:txBody>
      </p:sp>
      <p:sp>
        <p:nvSpPr>
          <p:cNvPr id="9230" name="Rectangle 22"/>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1" name="Rectangle 23"/>
          <p:cNvSpPr>
            <a:spLocks noChangeArrowheads="1"/>
          </p:cNvSpPr>
          <p:nvPr/>
        </p:nvSpPr>
        <p:spPr bwMode="auto">
          <a:xfrm>
            <a:off x="0" y="343852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2" name="Rectangle 24"/>
          <p:cNvSpPr>
            <a:spLocks noChangeArrowheads="1"/>
          </p:cNvSpPr>
          <p:nvPr/>
        </p:nvSpPr>
        <p:spPr bwMode="auto">
          <a:xfrm>
            <a:off x="0" y="46863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3" name="Rectangle 26"/>
          <p:cNvSpPr>
            <a:spLocks noChangeArrowheads="1"/>
          </p:cNvSpPr>
          <p:nvPr/>
        </p:nvSpPr>
        <p:spPr bwMode="auto">
          <a:xfrm>
            <a:off x="0" y="70104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4" name="Rectangle 27"/>
          <p:cNvSpPr>
            <a:spLocks noChangeArrowheads="1"/>
          </p:cNvSpPr>
          <p:nvPr/>
        </p:nvSpPr>
        <p:spPr bwMode="auto">
          <a:xfrm>
            <a:off x="0" y="76009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400"/>
          </a:p>
          <a:p>
            <a:pPr eaLnBrk="0" hangingPunct="0"/>
            <a:r>
              <a:rPr lang="en-US" sz="1200">
                <a:cs typeface="Times New Roman" pitchFamily="18" charset="0"/>
              </a:rPr>
              <a:t>                                  </a:t>
            </a:r>
            <a:endParaRPr lang="en-US" sz="1400"/>
          </a:p>
          <a:p>
            <a:pPr eaLnBrk="0" hangingPunct="0"/>
            <a:endParaRPr lang="en-US"/>
          </a:p>
        </p:txBody>
      </p:sp>
      <p:sp>
        <p:nvSpPr>
          <p:cNvPr id="9235" name="Rectangle 28"/>
          <p:cNvSpPr>
            <a:spLocks noChangeArrowheads="1"/>
          </p:cNvSpPr>
          <p:nvPr/>
        </p:nvSpPr>
        <p:spPr bwMode="auto">
          <a:xfrm>
            <a:off x="0" y="779145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6" name="Rectangle 29"/>
          <p:cNvSpPr>
            <a:spLocks noChangeArrowheads="1"/>
          </p:cNvSpPr>
          <p:nvPr/>
        </p:nvSpPr>
        <p:spPr bwMode="auto">
          <a:xfrm>
            <a:off x="0" y="7924800"/>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400"/>
          </a:p>
          <a:p>
            <a:pPr eaLnBrk="0" hangingPunct="0"/>
            <a:r>
              <a:rPr lang="en-US" sz="1200">
                <a:cs typeface="Times New Roman" pitchFamily="18" charset="0"/>
              </a:rPr>
              <a:t>   </a:t>
            </a:r>
            <a:endParaRPr lang="en-US"/>
          </a:p>
        </p:txBody>
      </p:sp>
      <p:sp>
        <p:nvSpPr>
          <p:cNvPr id="9237" name="Rectangle 30"/>
          <p:cNvSpPr>
            <a:spLocks noChangeArrowheads="1"/>
          </p:cNvSpPr>
          <p:nvPr/>
        </p:nvSpPr>
        <p:spPr bwMode="auto">
          <a:xfrm>
            <a:off x="0" y="890587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38" name="Rectangle 31"/>
          <p:cNvSpPr>
            <a:spLocks noChangeArrowheads="1"/>
          </p:cNvSpPr>
          <p:nvPr/>
        </p:nvSpPr>
        <p:spPr bwMode="auto">
          <a:xfrm>
            <a:off x="0" y="9953625"/>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9239" name="Rectangle 32"/>
          <p:cNvSpPr>
            <a:spLocks noChangeArrowheads="1"/>
          </p:cNvSpPr>
          <p:nvPr/>
        </p:nvSpPr>
        <p:spPr bwMode="auto">
          <a:xfrm>
            <a:off x="0" y="11325225"/>
            <a:ext cx="9144000" cy="0"/>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a:p>
        </p:txBody>
      </p:sp>
      <p:sp>
        <p:nvSpPr>
          <p:cNvPr id="9240" name="Rectangle 33"/>
          <p:cNvSpPr>
            <a:spLocks noChangeArrowheads="1"/>
          </p:cNvSpPr>
          <p:nvPr/>
        </p:nvSpPr>
        <p:spPr bwMode="auto">
          <a:xfrm>
            <a:off x="0" y="12134850"/>
            <a:ext cx="9144000" cy="457200"/>
          </a:xfrm>
          <a:prstGeom prst="rect">
            <a:avLst/>
          </a:prstGeom>
          <a:noFill/>
          <a:ln w="9525">
            <a:noFill/>
            <a:miter lim="800000"/>
            <a:headEnd/>
            <a:tailEnd/>
          </a:ln>
        </p:spPr>
        <p:txBody>
          <a:bodyPr wrap="none" anchor="ctr">
            <a:spAutoFit/>
          </a:bodyPr>
          <a:lstStyle/>
          <a:p>
            <a:endParaRPr lang="en-US"/>
          </a:p>
        </p:txBody>
      </p:sp>
      <p:sp>
        <p:nvSpPr>
          <p:cNvPr id="9241" name="Rectangle 34"/>
          <p:cNvSpPr>
            <a:spLocks noChangeArrowheads="1"/>
          </p:cNvSpPr>
          <p:nvPr/>
        </p:nvSpPr>
        <p:spPr bwMode="auto">
          <a:xfrm>
            <a:off x="0" y="12753975"/>
            <a:ext cx="9144000" cy="457200"/>
          </a:xfrm>
          <a:prstGeom prst="rect">
            <a:avLst/>
          </a:prstGeom>
          <a:noFill/>
          <a:ln w="9525">
            <a:noFill/>
            <a:miter lim="800000"/>
            <a:headEnd/>
            <a:tailEnd/>
          </a:ln>
        </p:spPr>
        <p:txBody>
          <a:bodyPr wrap="none" anchor="ctr">
            <a:spAutoFit/>
          </a:bodyPr>
          <a:lstStyle/>
          <a:p>
            <a:endParaRPr lang="en-US"/>
          </a:p>
        </p:txBody>
      </p:sp>
      <p:sp>
        <p:nvSpPr>
          <p:cNvPr id="56" name="TextBox 55"/>
          <p:cNvSpPr txBox="1"/>
          <p:nvPr/>
        </p:nvSpPr>
        <p:spPr>
          <a:xfrm>
            <a:off x="0" y="1600200"/>
            <a:ext cx="4191000" cy="2308324"/>
          </a:xfrm>
          <a:prstGeom prst="rect">
            <a:avLst/>
          </a:prstGeom>
          <a:noFill/>
        </p:spPr>
        <p:txBody>
          <a:bodyPr wrap="square" rtlCol="0">
            <a:spAutoFit/>
          </a:bodyPr>
          <a:lstStyle/>
          <a:p>
            <a:pPr marL="171450" indent="-171450">
              <a:buFont typeface="Arial" pitchFamily="34" charset="0"/>
              <a:buChar char="•"/>
            </a:pPr>
            <a:r>
              <a:rPr lang="en-IN" sz="1200" dirty="0"/>
              <a:t>General Consumer</a:t>
            </a:r>
          </a:p>
          <a:p>
            <a:pPr marL="628650" lvl="1" indent="-171450">
              <a:buFont typeface="Arial" pitchFamily="34" charset="0"/>
              <a:buChar char="•"/>
            </a:pPr>
            <a:r>
              <a:rPr lang="en-US" sz="1200" dirty="0"/>
              <a:t>Four Wheelers</a:t>
            </a:r>
          </a:p>
          <a:p>
            <a:pPr marL="628650" lvl="1" indent="-171450">
              <a:buFont typeface="Arial" pitchFamily="34" charset="0"/>
              <a:buChar char="•"/>
            </a:pPr>
            <a:r>
              <a:rPr lang="en-US" sz="1200" dirty="0"/>
              <a:t>Auto Rickshaws</a:t>
            </a:r>
          </a:p>
          <a:p>
            <a:pPr marL="628650" lvl="1" indent="-171450">
              <a:buFont typeface="Arial" pitchFamily="34" charset="0"/>
              <a:buChar char="•"/>
            </a:pPr>
            <a:r>
              <a:rPr lang="en-US" sz="1200" dirty="0"/>
              <a:t>Heavy Vehicles</a:t>
            </a:r>
          </a:p>
          <a:p>
            <a:pPr marL="628650" lvl="1" indent="-171450">
              <a:buFont typeface="Arial" pitchFamily="34" charset="0"/>
              <a:buChar char="•"/>
            </a:pPr>
            <a:r>
              <a:rPr lang="en-US" sz="1200" dirty="0"/>
              <a:t>Light Transport Vehicles</a:t>
            </a:r>
          </a:p>
          <a:p>
            <a:pPr marL="628650" lvl="1" indent="-171450">
              <a:buFont typeface="Arial" pitchFamily="34" charset="0"/>
              <a:buChar char="•"/>
            </a:pPr>
            <a:r>
              <a:rPr lang="en-US" sz="1200" dirty="0"/>
              <a:t>Private Bus</a:t>
            </a:r>
            <a:endParaRPr lang="en-IN" sz="1200" dirty="0"/>
          </a:p>
          <a:p>
            <a:pPr marL="171450" indent="-171450">
              <a:buFont typeface="Arial" pitchFamily="34" charset="0"/>
              <a:buChar char="•"/>
            </a:pPr>
            <a:r>
              <a:rPr lang="en-IN" sz="1200" dirty="0"/>
              <a:t>Government </a:t>
            </a:r>
          </a:p>
          <a:p>
            <a:pPr marL="628650" lvl="1" indent="-171450">
              <a:buFont typeface="Arial" pitchFamily="34" charset="0"/>
              <a:buChar char="•"/>
            </a:pPr>
            <a:r>
              <a:rPr lang="en-IN" sz="1200" dirty="0"/>
              <a:t>Ministry of Environment </a:t>
            </a:r>
          </a:p>
          <a:p>
            <a:pPr marL="628650" lvl="1" indent="-171450">
              <a:buFont typeface="Arial" pitchFamily="34" charset="0"/>
              <a:buChar char="•"/>
            </a:pPr>
            <a:r>
              <a:rPr lang="en-IN" sz="1200" dirty="0"/>
              <a:t>State Government Transport</a:t>
            </a:r>
          </a:p>
          <a:p>
            <a:pPr marL="1085850" lvl="2" indent="-171450">
              <a:buFont typeface="Arial" pitchFamily="34" charset="0"/>
              <a:buChar char="•"/>
            </a:pPr>
            <a:r>
              <a:rPr lang="en-US" sz="1200" dirty="0"/>
              <a:t>State Transport Bus</a:t>
            </a:r>
          </a:p>
          <a:p>
            <a:pPr marL="1085850" lvl="2" indent="-171450">
              <a:buFont typeface="Arial" pitchFamily="34" charset="0"/>
              <a:buChar char="•"/>
            </a:pPr>
            <a:r>
              <a:rPr lang="en-US" sz="1200" dirty="0"/>
              <a:t>Public City Bus – BEST, </a:t>
            </a:r>
            <a:r>
              <a:rPr lang="en-US" sz="1200" dirty="0" err="1"/>
              <a:t>Blueline</a:t>
            </a:r>
            <a:r>
              <a:rPr lang="en-US" sz="1200" dirty="0"/>
              <a:t>, etc.</a:t>
            </a:r>
            <a:endParaRPr lang="en-IN" sz="1200" dirty="0"/>
          </a:p>
          <a:p>
            <a:pPr marL="171450" indent="-171450">
              <a:buFont typeface="Arial" pitchFamily="34" charset="0"/>
              <a:buChar char="•"/>
            </a:pPr>
            <a:r>
              <a:rPr lang="en-IN" sz="1200" dirty="0"/>
              <a:t>Automobile Companies – </a:t>
            </a:r>
            <a:r>
              <a:rPr lang="en-IN" sz="1200" dirty="0" err="1"/>
              <a:t>Maruti</a:t>
            </a:r>
            <a:r>
              <a:rPr lang="en-IN" sz="1200" dirty="0"/>
              <a:t>, Ashok Leyland, etc.</a:t>
            </a:r>
          </a:p>
        </p:txBody>
      </p:sp>
      <p:sp>
        <p:nvSpPr>
          <p:cNvPr id="57" name="Text Box 1030"/>
          <p:cNvSpPr txBox="1">
            <a:spLocks noChangeArrowheads="1"/>
          </p:cNvSpPr>
          <p:nvPr>
            <p:custDataLst>
              <p:tags r:id="rId1"/>
            </p:custDataLst>
          </p:nvPr>
        </p:nvSpPr>
        <p:spPr bwMode="auto">
          <a:xfrm>
            <a:off x="0" y="3810000"/>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Trends in Market</a:t>
            </a:r>
          </a:p>
        </p:txBody>
      </p:sp>
      <p:sp>
        <p:nvSpPr>
          <p:cNvPr id="58" name="Text Box 1030"/>
          <p:cNvSpPr txBox="1">
            <a:spLocks noChangeArrowheads="1"/>
          </p:cNvSpPr>
          <p:nvPr>
            <p:custDataLst>
              <p:tags r:id="rId2"/>
            </p:custDataLst>
          </p:nvPr>
        </p:nvSpPr>
        <p:spPr bwMode="auto">
          <a:xfrm>
            <a:off x="4817606" y="3804141"/>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Product Details</a:t>
            </a:r>
          </a:p>
        </p:txBody>
      </p:sp>
      <p:graphicFrame>
        <p:nvGraphicFramePr>
          <p:cNvPr id="59" name="Table 58"/>
          <p:cNvGraphicFramePr>
            <a:graphicFrameLocks noGrp="1"/>
          </p:cNvGraphicFramePr>
          <p:nvPr>
            <p:extLst>
              <p:ext uri="{D42A27DB-BD31-4B8C-83A1-F6EECF244321}">
                <p14:modId xmlns:p14="http://schemas.microsoft.com/office/powerpoint/2010/main" val="676510243"/>
              </p:ext>
            </p:extLst>
          </p:nvPr>
        </p:nvGraphicFramePr>
        <p:xfrm>
          <a:off x="4817606" y="2547645"/>
          <a:ext cx="4191000" cy="1144905"/>
        </p:xfrm>
        <a:graphic>
          <a:graphicData uri="http://schemas.openxmlformats.org/drawingml/2006/table">
            <a:tbl>
              <a:tblPr>
                <a:tableStyleId>{22838BEF-8BB2-4498-84A7-C5851F593DF1}</a:tableStyleId>
              </a:tblPr>
              <a:tblGrid>
                <a:gridCol w="2769383">
                  <a:extLst>
                    <a:ext uri="{9D8B030D-6E8A-4147-A177-3AD203B41FA5}">
                      <a16:colId xmlns:a16="http://schemas.microsoft.com/office/drawing/2014/main" val="20000"/>
                    </a:ext>
                  </a:extLst>
                </a:gridCol>
                <a:gridCol w="1421617">
                  <a:extLst>
                    <a:ext uri="{9D8B030D-6E8A-4147-A177-3AD203B41FA5}">
                      <a16:colId xmlns:a16="http://schemas.microsoft.com/office/drawing/2014/main" val="20001"/>
                    </a:ext>
                  </a:extLst>
                </a:gridCol>
              </a:tblGrid>
              <a:tr h="214095">
                <a:tc>
                  <a:txBody>
                    <a:bodyPr/>
                    <a:lstStyle/>
                    <a:p>
                      <a:pPr algn="l" fontAlgn="b"/>
                      <a:r>
                        <a:rPr lang="en-IN" sz="1600" b="1" u="none" strike="noStrike" dirty="0">
                          <a:effectLst/>
                        </a:rPr>
                        <a:t>Type of Transport</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600" b="1" u="none" strike="noStrike" dirty="0">
                          <a:effectLst/>
                        </a:rPr>
                        <a:t>Number</a:t>
                      </a:r>
                      <a:endParaRPr lang="en-IN" sz="16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84817">
                <a:tc>
                  <a:txBody>
                    <a:bodyPr/>
                    <a:lstStyle/>
                    <a:p>
                      <a:pPr algn="l" fontAlgn="b"/>
                      <a:r>
                        <a:rPr lang="en-IN" sz="1400" u="none" strike="noStrike" dirty="0">
                          <a:effectLst/>
                        </a:rPr>
                        <a:t>Taxi</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a:effectLst/>
                        </a:rPr>
                        <a:t>353679</a:t>
                      </a:r>
                      <a:endParaRPr lang="en-IN"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84817">
                <a:tc>
                  <a:txBody>
                    <a:bodyPr/>
                    <a:lstStyle/>
                    <a:p>
                      <a:pPr algn="l" fontAlgn="b"/>
                      <a:r>
                        <a:rPr lang="en-IN" sz="1400" u="none" strike="noStrike" dirty="0">
                          <a:effectLst/>
                        </a:rPr>
                        <a:t>Auto Rickshaw</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a:effectLst/>
                        </a:rPr>
                        <a:t>369656</a:t>
                      </a:r>
                      <a:endParaRPr lang="en-IN"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84817">
                <a:tc>
                  <a:txBody>
                    <a:bodyPr/>
                    <a:lstStyle/>
                    <a:p>
                      <a:pPr algn="l" fontAlgn="b"/>
                      <a:r>
                        <a:rPr lang="en-IN" sz="1400" u="none" strike="noStrike" dirty="0">
                          <a:effectLst/>
                        </a:rPr>
                        <a:t>Cars</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a:effectLst/>
                        </a:rPr>
                        <a:t>599691</a:t>
                      </a:r>
                      <a:endParaRPr lang="en-IN"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84817">
                <a:tc>
                  <a:txBody>
                    <a:bodyPr/>
                    <a:lstStyle/>
                    <a:p>
                      <a:pPr algn="l" fontAlgn="b"/>
                      <a:r>
                        <a:rPr lang="en-IN" sz="1400" u="none" strike="noStrike" dirty="0">
                          <a:effectLst/>
                        </a:rPr>
                        <a:t>Heavy Vehicles</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dirty="0">
                          <a:effectLst/>
                        </a:rPr>
                        <a:t>371969</a:t>
                      </a:r>
                      <a:endParaRPr lang="en-IN"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60" name="TextBox 59"/>
          <p:cNvSpPr txBox="1"/>
          <p:nvPr/>
        </p:nvSpPr>
        <p:spPr>
          <a:xfrm>
            <a:off x="4752899" y="1607744"/>
            <a:ext cx="4320413" cy="830997"/>
          </a:xfrm>
          <a:prstGeom prst="rect">
            <a:avLst/>
          </a:prstGeom>
          <a:noFill/>
        </p:spPr>
        <p:txBody>
          <a:bodyPr wrap="none" rtlCol="0">
            <a:spAutoFit/>
          </a:bodyPr>
          <a:lstStyle/>
          <a:p>
            <a:pPr marL="171450" indent="-171450">
              <a:buFont typeface="Arial" pitchFamily="34" charset="0"/>
              <a:buChar char="•"/>
            </a:pPr>
            <a:r>
              <a:rPr lang="en-IN" sz="1200" dirty="0"/>
              <a:t>Number of vehicles (4-wheeler and above) travelling on a </a:t>
            </a:r>
          </a:p>
          <a:p>
            <a:r>
              <a:rPr lang="en-IN" sz="1200" dirty="0"/>
              <a:t>    particular day would be around 19 lakh(as on March 2012)</a:t>
            </a:r>
          </a:p>
          <a:p>
            <a:pPr marL="171450" indent="-171450">
              <a:buFont typeface="Arial" pitchFamily="34" charset="0"/>
              <a:buChar char="•"/>
            </a:pPr>
            <a:r>
              <a:rPr lang="en-IN" sz="1200" dirty="0"/>
              <a:t>Growth in 1lakh each year</a:t>
            </a:r>
          </a:p>
          <a:p>
            <a:pPr marL="171450" indent="-171450">
              <a:buFont typeface="Arial" pitchFamily="34" charset="0"/>
              <a:buChar char="•"/>
            </a:pPr>
            <a:r>
              <a:rPr lang="en-US" sz="1200" dirty="0"/>
              <a:t>Government and Automobile Companies – Ready to invest</a:t>
            </a:r>
            <a:endParaRPr lang="en-IN" sz="1200" dirty="0"/>
          </a:p>
        </p:txBody>
      </p:sp>
      <p:sp>
        <p:nvSpPr>
          <p:cNvPr id="61" name="TextBox 60"/>
          <p:cNvSpPr txBox="1"/>
          <p:nvPr/>
        </p:nvSpPr>
        <p:spPr>
          <a:xfrm>
            <a:off x="4752899" y="4326797"/>
            <a:ext cx="2043701" cy="830997"/>
          </a:xfrm>
          <a:prstGeom prst="rect">
            <a:avLst/>
          </a:prstGeom>
          <a:noFill/>
        </p:spPr>
        <p:txBody>
          <a:bodyPr wrap="none" rtlCol="0">
            <a:spAutoFit/>
          </a:bodyPr>
          <a:lstStyle/>
          <a:p>
            <a:r>
              <a:rPr lang="en-US" sz="1200" b="1" dirty="0"/>
              <a:t>Transmitter Module:</a:t>
            </a:r>
            <a:endParaRPr lang="en-US" sz="1200" dirty="0"/>
          </a:p>
          <a:p>
            <a:pPr marL="171450" indent="-171450">
              <a:buFont typeface="Arial" pitchFamily="34" charset="0"/>
              <a:buChar char="•"/>
            </a:pPr>
            <a:r>
              <a:rPr lang="en-US" sz="1200" dirty="0"/>
              <a:t>FM Transmitters</a:t>
            </a:r>
          </a:p>
          <a:p>
            <a:pPr marL="171450" indent="-171450">
              <a:buFont typeface="Arial" pitchFamily="34" charset="0"/>
              <a:buChar char="•"/>
            </a:pPr>
            <a:r>
              <a:rPr lang="en-US" sz="1200" dirty="0"/>
              <a:t>High Directional Antenna</a:t>
            </a:r>
          </a:p>
          <a:p>
            <a:pPr marL="171450" indent="-171450">
              <a:buFont typeface="Arial" pitchFamily="34" charset="0"/>
              <a:buChar char="•"/>
            </a:pPr>
            <a:r>
              <a:rPr lang="en-US" sz="1200" dirty="0"/>
              <a:t>Less Maintenance Cost</a:t>
            </a:r>
            <a:endParaRPr lang="en-IN" sz="1200" dirty="0"/>
          </a:p>
        </p:txBody>
      </p:sp>
      <p:sp>
        <p:nvSpPr>
          <p:cNvPr id="62" name="TextBox 61"/>
          <p:cNvSpPr txBox="1"/>
          <p:nvPr/>
        </p:nvSpPr>
        <p:spPr>
          <a:xfrm>
            <a:off x="6848345" y="4315280"/>
            <a:ext cx="2160261" cy="1015663"/>
          </a:xfrm>
          <a:prstGeom prst="rect">
            <a:avLst/>
          </a:prstGeom>
          <a:noFill/>
        </p:spPr>
        <p:txBody>
          <a:bodyPr wrap="square" rtlCol="0">
            <a:spAutoFit/>
          </a:bodyPr>
          <a:lstStyle/>
          <a:p>
            <a:r>
              <a:rPr lang="en-US" sz="1200" b="1" dirty="0"/>
              <a:t>Receiver Module:</a:t>
            </a:r>
            <a:endParaRPr lang="en-US" sz="1200" dirty="0"/>
          </a:p>
          <a:p>
            <a:pPr marL="171450" indent="-171450">
              <a:buFont typeface="Arial" pitchFamily="34" charset="0"/>
              <a:buChar char="•"/>
            </a:pPr>
            <a:r>
              <a:rPr lang="en-US" sz="1200" dirty="0"/>
              <a:t>FM Receivers</a:t>
            </a:r>
          </a:p>
          <a:p>
            <a:pPr marL="171450" indent="-171450">
              <a:buFont typeface="Arial" pitchFamily="34" charset="0"/>
              <a:buChar char="•"/>
            </a:pPr>
            <a:r>
              <a:rPr lang="en-US" sz="1200" dirty="0"/>
              <a:t>Microcontroller based automation</a:t>
            </a:r>
          </a:p>
          <a:p>
            <a:pPr marL="171450" indent="-171450">
              <a:buFont typeface="Arial" pitchFamily="34" charset="0"/>
              <a:buChar char="•"/>
            </a:pPr>
            <a:r>
              <a:rPr lang="en-US" sz="1200" dirty="0"/>
              <a:t>Less Production Cost</a:t>
            </a:r>
            <a:endParaRPr lang="en-IN" sz="1200" dirty="0"/>
          </a:p>
        </p:txBody>
      </p:sp>
      <p:sp>
        <p:nvSpPr>
          <p:cNvPr id="63" name="TextBox 62"/>
          <p:cNvSpPr txBox="1"/>
          <p:nvPr/>
        </p:nvSpPr>
        <p:spPr>
          <a:xfrm>
            <a:off x="107505" y="4186729"/>
            <a:ext cx="4537520" cy="2677656"/>
          </a:xfrm>
          <a:prstGeom prst="rect">
            <a:avLst/>
          </a:prstGeom>
          <a:noFill/>
        </p:spPr>
        <p:txBody>
          <a:bodyPr wrap="square" rtlCol="0">
            <a:spAutoFit/>
          </a:bodyPr>
          <a:lstStyle/>
          <a:p>
            <a:pPr marL="171450" indent="-171450">
              <a:buFont typeface="Arial" pitchFamily="34" charset="0"/>
              <a:buChar char="•"/>
            </a:pPr>
            <a:r>
              <a:rPr lang="en-IN" sz="1200" dirty="0"/>
              <a:t>General public want to save more on their fuel expenses</a:t>
            </a:r>
          </a:p>
          <a:p>
            <a:pPr marL="628650" lvl="1" indent="-171450">
              <a:buFont typeface="Arial" pitchFamily="34" charset="0"/>
              <a:buChar char="•"/>
            </a:pPr>
            <a:r>
              <a:rPr lang="en-US" sz="1200" dirty="0"/>
              <a:t>More than 71% of the public forgets to switch off the vehicle</a:t>
            </a:r>
          </a:p>
          <a:p>
            <a:pPr marL="628650" lvl="1" indent="-171450">
              <a:buFont typeface="Arial" pitchFamily="34" charset="0"/>
              <a:buChar char="•"/>
            </a:pPr>
            <a:r>
              <a:rPr lang="en-US" sz="1200" dirty="0"/>
              <a:t>35%-40% of the drivers are not aware of the benefit of switching off the vehicle</a:t>
            </a:r>
            <a:endParaRPr lang="en-IN" sz="1200" dirty="0"/>
          </a:p>
          <a:p>
            <a:pPr marL="171450" indent="-171450">
              <a:buFont typeface="Arial" pitchFamily="34" charset="0"/>
              <a:buChar char="•"/>
            </a:pPr>
            <a:r>
              <a:rPr lang="en-IN" sz="1200" dirty="0"/>
              <a:t>Government’s  focus on reducing emission</a:t>
            </a:r>
          </a:p>
          <a:p>
            <a:pPr marL="628650" lvl="1" indent="-171450">
              <a:buFont typeface="Arial" pitchFamily="34" charset="0"/>
              <a:buChar char="•"/>
            </a:pPr>
            <a:r>
              <a:rPr lang="en-US" sz="1200" dirty="0"/>
              <a:t>Mumbai State Government set to spend Rs.14 </a:t>
            </a:r>
            <a:r>
              <a:rPr lang="en-US" sz="1200" dirty="0" err="1"/>
              <a:t>crore</a:t>
            </a:r>
            <a:r>
              <a:rPr lang="en-US" sz="1200" dirty="0"/>
              <a:t> to improve BEST bus performance</a:t>
            </a:r>
          </a:p>
          <a:p>
            <a:pPr marL="628650" lvl="1" indent="-171450">
              <a:buFont typeface="Arial" pitchFamily="34" charset="0"/>
              <a:buChar char="•"/>
            </a:pPr>
            <a:r>
              <a:rPr lang="en-US" sz="1200" dirty="0"/>
              <a:t>Bangalore State Government  to spend </a:t>
            </a:r>
            <a:r>
              <a:rPr lang="en-US" sz="1200" dirty="0" err="1"/>
              <a:t>Rs</a:t>
            </a:r>
            <a:r>
              <a:rPr lang="en-US" sz="1200" dirty="0"/>
              <a:t>. 79 </a:t>
            </a:r>
            <a:r>
              <a:rPr lang="en-US" sz="1200" dirty="0" err="1"/>
              <a:t>crore</a:t>
            </a:r>
            <a:r>
              <a:rPr lang="en-US" sz="1200" dirty="0"/>
              <a:t> to improve traffic management</a:t>
            </a:r>
            <a:endParaRPr lang="en-IN" sz="1200" dirty="0"/>
          </a:p>
          <a:p>
            <a:pPr marL="171450" indent="-171450">
              <a:buFont typeface="Arial" pitchFamily="34" charset="0"/>
              <a:buChar char="•"/>
            </a:pPr>
            <a:r>
              <a:rPr lang="en-US" sz="1200" dirty="0"/>
              <a:t>Dumping grounds in Third World countries facing immense Electronic waste management problems </a:t>
            </a:r>
          </a:p>
          <a:p>
            <a:pPr marL="171450" indent="-171450">
              <a:buFont typeface="Arial" pitchFamily="34" charset="0"/>
              <a:buChar char="•"/>
            </a:pPr>
            <a:r>
              <a:rPr lang="en-IN" sz="1200" dirty="0"/>
              <a:t>Automobile  companies - want environmental and sustainable solution</a:t>
            </a:r>
          </a:p>
        </p:txBody>
      </p:sp>
      <p:pic>
        <p:nvPicPr>
          <p:cNvPr id="3074" name="Picture 2" descr="C:\Users\Muskan\Desktop\eco-friendly-vector-285x300.jpg"/>
          <p:cNvPicPr>
            <a:picLocks noChangeAspect="1" noChangeArrowheads="1"/>
          </p:cNvPicPr>
          <p:nvPr/>
        </p:nvPicPr>
        <p:blipFill>
          <a:blip r:embed="rId5" cstate="print"/>
          <a:srcRect/>
          <a:stretch>
            <a:fillRect/>
          </a:stretch>
        </p:blipFill>
        <p:spPr bwMode="auto">
          <a:xfrm>
            <a:off x="0" y="0"/>
            <a:ext cx="1828800" cy="1676400"/>
          </a:xfrm>
          <a:prstGeom prst="rect">
            <a:avLst/>
          </a:prstGeom>
          <a:noFill/>
        </p:spPr>
      </p:pic>
      <p:pic>
        <p:nvPicPr>
          <p:cNvPr id="25" name="Picture 4" descr="j0437142.wmf"/>
          <p:cNvPicPr>
            <a:picLocks noChangeAspect="1"/>
          </p:cNvPicPr>
          <p:nvPr/>
        </p:nvPicPr>
        <p:blipFill>
          <a:blip r:embed="rId6" cstate="print">
            <a:clrChange>
              <a:clrFrom>
                <a:srgbClr val="FFFFFF"/>
              </a:clrFrom>
              <a:clrTo>
                <a:srgbClr val="FFFFFF">
                  <a:alpha val="0"/>
                </a:srgbClr>
              </a:clrTo>
            </a:clrChange>
          </a:blip>
          <a:srcRect/>
          <a:stretch>
            <a:fillRect/>
          </a:stretch>
        </p:blipFill>
        <p:spPr bwMode="auto">
          <a:xfrm>
            <a:off x="6248400" y="5562600"/>
            <a:ext cx="2895600" cy="1295400"/>
          </a:xfrm>
          <a:prstGeom prst="rect">
            <a:avLst/>
          </a:prstGeom>
          <a:noFill/>
          <a:ln w="9525">
            <a:noFill/>
            <a:miter lim="800000"/>
            <a:headEnd/>
            <a:tailEnd/>
          </a:ln>
        </p:spPr>
      </p:pic>
    </p:spTree>
  </p:cSld>
  <p:clrMapOvr>
    <a:masterClrMapping/>
  </p:clrMapOvr>
  <p:transition spd="slow" advTm="11782">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482" name="Picture 4" descr="j0437142.wmf"/>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6248400" y="5029200"/>
            <a:ext cx="2895600" cy="1828800"/>
          </a:xfrm>
          <a:prstGeom prst="rect">
            <a:avLst/>
          </a:prstGeom>
          <a:noFill/>
          <a:ln w="9525">
            <a:noFill/>
            <a:miter lim="800000"/>
            <a:headEnd/>
            <a:tailEnd/>
          </a:ln>
        </p:spPr>
      </p:pic>
      <p:pic>
        <p:nvPicPr>
          <p:cNvPr id="20483" name="Picture 9" descr="j0437142.wmf"/>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rot="5400000">
            <a:off x="165894" y="4787106"/>
            <a:ext cx="1905000" cy="2236788"/>
          </a:xfrm>
          <a:prstGeom prst="rect">
            <a:avLst/>
          </a:prstGeom>
          <a:noFill/>
          <a:ln w="9525">
            <a:noFill/>
            <a:miter lim="800000"/>
            <a:headEnd/>
            <a:tailEnd/>
          </a:ln>
        </p:spPr>
      </p:pic>
      <p:pic>
        <p:nvPicPr>
          <p:cNvPr id="20484" name="Picture 10" descr="C:\Documents and Settings\Yvette\Local Settings\Temporary Internet Files\Content.IE5\HEZ10YFV\MCj04376320000[1].png"/>
          <p:cNvPicPr>
            <a:picLocks noChangeAspect="1" noChangeArrowheads="1"/>
          </p:cNvPicPr>
          <p:nvPr/>
        </p:nvPicPr>
        <p:blipFill>
          <a:blip r:embed="rId5" cstate="print"/>
          <a:srcRect/>
          <a:stretch>
            <a:fillRect/>
          </a:stretch>
        </p:blipFill>
        <p:spPr bwMode="auto">
          <a:xfrm>
            <a:off x="7162800" y="2133600"/>
            <a:ext cx="1143000" cy="1143000"/>
          </a:xfrm>
          <a:prstGeom prst="rect">
            <a:avLst/>
          </a:prstGeom>
          <a:noFill/>
          <a:ln w="9525">
            <a:noFill/>
            <a:miter lim="800000"/>
            <a:headEnd/>
            <a:tailEnd/>
          </a:ln>
        </p:spPr>
      </p:pic>
      <p:pic>
        <p:nvPicPr>
          <p:cNvPr id="17"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752600"/>
            <a:ext cx="9144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819400" y="685800"/>
            <a:ext cx="4572000" cy="707886"/>
          </a:xfrm>
          <a:prstGeom prst="rect">
            <a:avLst/>
          </a:prstGeom>
        </p:spPr>
        <p:txBody>
          <a:bodyPr wrap="square">
            <a:spAutoFit/>
          </a:bodyPr>
          <a:lstStyle/>
          <a:p>
            <a:r>
              <a:rPr lang="en-US" sz="4000" dirty="0"/>
              <a:t>Innovation Process</a:t>
            </a:r>
            <a:endParaRPr lang="en-IN" sz="4000" dirty="0"/>
          </a:p>
        </p:txBody>
      </p:sp>
    </p:spTree>
  </p:cSld>
  <p:clrMapOvr>
    <a:masterClrMapping/>
  </p:clrMapOvr>
  <p:transition spd="slow" advTm="24061">
    <p:pull dir="d"/>
    <p:sndAc>
      <p:stSnd>
        <p:snd r:embed="rId2"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3" name="Text Box 1030"/>
          <p:cNvSpPr txBox="1">
            <a:spLocks noChangeArrowheads="1"/>
          </p:cNvSpPr>
          <p:nvPr>
            <p:custDataLst>
              <p:tags r:id="rId1"/>
            </p:custDataLst>
          </p:nvPr>
        </p:nvSpPr>
        <p:spPr bwMode="auto">
          <a:xfrm>
            <a:off x="4817606" y="1246212"/>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Marketing Model</a:t>
            </a:r>
          </a:p>
        </p:txBody>
      </p:sp>
      <p:sp>
        <p:nvSpPr>
          <p:cNvPr id="4" name="TextBox 3"/>
          <p:cNvSpPr txBox="1"/>
          <p:nvPr/>
        </p:nvSpPr>
        <p:spPr>
          <a:xfrm>
            <a:off x="4817606" y="1724517"/>
            <a:ext cx="4191000" cy="2723823"/>
          </a:xfrm>
          <a:prstGeom prst="rect">
            <a:avLst/>
          </a:prstGeom>
          <a:noFill/>
        </p:spPr>
        <p:txBody>
          <a:bodyPr wrap="square" rtlCol="0">
            <a:spAutoFit/>
          </a:bodyPr>
          <a:lstStyle/>
          <a:p>
            <a:pPr>
              <a:lnSpc>
                <a:spcPct val="150000"/>
              </a:lnSpc>
            </a:pPr>
            <a:r>
              <a:rPr lang="en-US" sz="1400" b="1" dirty="0"/>
              <a:t>Sales Action Plan:</a:t>
            </a:r>
          </a:p>
          <a:p>
            <a:pPr>
              <a:lnSpc>
                <a:spcPct val="150000"/>
              </a:lnSpc>
            </a:pPr>
            <a:r>
              <a:rPr lang="en-US" sz="1200" b="1" dirty="0"/>
              <a:t>Phase 1: (Transmitter Sale)</a:t>
            </a:r>
          </a:p>
          <a:p>
            <a:pPr marL="171450" indent="-171450">
              <a:buFont typeface="Arial" pitchFamily="34" charset="0"/>
              <a:buChar char="•"/>
            </a:pPr>
            <a:r>
              <a:rPr lang="en-US" sz="1200" dirty="0"/>
              <a:t>Directly deal with Government of India for supply of Transmitter </a:t>
            </a:r>
          </a:p>
          <a:p>
            <a:pPr marL="171450" indent="-171450">
              <a:buFont typeface="Arial" pitchFamily="34" charset="0"/>
              <a:buChar char="•"/>
            </a:pPr>
            <a:r>
              <a:rPr lang="en-US" sz="1200" dirty="0"/>
              <a:t>B2B model of Business with Government</a:t>
            </a:r>
          </a:p>
          <a:p>
            <a:endParaRPr lang="en-US" sz="1200" dirty="0"/>
          </a:p>
          <a:p>
            <a:r>
              <a:rPr lang="en-US" sz="1200" b="1" dirty="0"/>
              <a:t>Phase 2: (Receiver Sale)</a:t>
            </a:r>
          </a:p>
          <a:p>
            <a:pPr marL="171450" indent="-171450">
              <a:buFont typeface="Arial" pitchFamily="34" charset="0"/>
              <a:buChar char="•"/>
            </a:pPr>
            <a:r>
              <a:rPr lang="en-US" sz="1200" dirty="0"/>
              <a:t>B2B model of business to Government and Automobile Companies</a:t>
            </a:r>
          </a:p>
          <a:p>
            <a:pPr marL="171450" indent="-171450">
              <a:buFont typeface="Arial" pitchFamily="34" charset="0"/>
              <a:buChar char="•"/>
            </a:pPr>
            <a:r>
              <a:rPr lang="en-US" sz="1200" dirty="0"/>
              <a:t>General Customers directly through :</a:t>
            </a:r>
          </a:p>
          <a:p>
            <a:pPr marL="171450" indent="-171450"/>
            <a:r>
              <a:rPr lang="en-US" sz="1200" dirty="0"/>
              <a:t>            Company Owned Outlets</a:t>
            </a:r>
          </a:p>
          <a:p>
            <a:pPr marL="171450" indent="-171450"/>
            <a:r>
              <a:rPr lang="en-US" sz="1200" dirty="0"/>
              <a:t>             Auto &amp; Spare Parts Shops</a:t>
            </a:r>
          </a:p>
          <a:p>
            <a:pPr marL="171450" indent="-171450"/>
            <a:r>
              <a:rPr lang="en-US" sz="1200" dirty="0"/>
              <a:t>             Garages</a:t>
            </a:r>
          </a:p>
        </p:txBody>
      </p:sp>
      <p:sp>
        <p:nvSpPr>
          <p:cNvPr id="5" name="TextBox 4"/>
          <p:cNvSpPr txBox="1"/>
          <p:nvPr/>
        </p:nvSpPr>
        <p:spPr>
          <a:xfrm>
            <a:off x="4866709" y="4470915"/>
            <a:ext cx="4141897" cy="1231106"/>
          </a:xfrm>
          <a:prstGeom prst="rect">
            <a:avLst/>
          </a:prstGeom>
          <a:noFill/>
        </p:spPr>
        <p:txBody>
          <a:bodyPr wrap="square" rtlCol="0">
            <a:spAutoFit/>
          </a:bodyPr>
          <a:lstStyle/>
          <a:p>
            <a:r>
              <a:rPr lang="en-US" sz="1400" b="1" dirty="0"/>
              <a:t>Promotional Plan</a:t>
            </a:r>
          </a:p>
          <a:p>
            <a:pPr marL="171450" indent="-171450">
              <a:buFont typeface="Arial" pitchFamily="34" charset="0"/>
              <a:buChar char="•"/>
            </a:pPr>
            <a:r>
              <a:rPr lang="en-US" sz="1200" dirty="0"/>
              <a:t>Approaching Government for spreading the message</a:t>
            </a:r>
          </a:p>
          <a:p>
            <a:pPr marL="171450" indent="-171450">
              <a:buFont typeface="Arial" pitchFamily="34" charset="0"/>
              <a:buChar char="•"/>
            </a:pPr>
            <a:r>
              <a:rPr lang="en-US" sz="1200" dirty="0"/>
              <a:t>Print Ads in Newspaper</a:t>
            </a:r>
          </a:p>
          <a:p>
            <a:pPr marL="171450" indent="-171450">
              <a:buFont typeface="Arial" pitchFamily="34" charset="0"/>
              <a:buChar char="•"/>
            </a:pPr>
            <a:r>
              <a:rPr lang="en-US" sz="1200" dirty="0"/>
              <a:t>Tie up with environmental organization to promote through events, trade &amp; automobile shows</a:t>
            </a:r>
          </a:p>
          <a:p>
            <a:pPr marL="171450" indent="-171450">
              <a:buFont typeface="Arial" pitchFamily="34" charset="0"/>
              <a:buChar char="•"/>
            </a:pPr>
            <a:r>
              <a:rPr lang="en-US" sz="1200" dirty="0"/>
              <a:t>Tie up with Petrol Pumps for promotion</a:t>
            </a:r>
            <a:endParaRPr lang="en-IN" sz="1200" dirty="0"/>
          </a:p>
        </p:txBody>
      </p:sp>
      <p:sp>
        <p:nvSpPr>
          <p:cNvPr id="9" name="Text Box 1030"/>
          <p:cNvSpPr txBox="1">
            <a:spLocks noChangeArrowheads="1"/>
          </p:cNvSpPr>
          <p:nvPr>
            <p:custDataLst>
              <p:tags r:id="rId2"/>
            </p:custDataLst>
          </p:nvPr>
        </p:nvSpPr>
        <p:spPr bwMode="auto">
          <a:xfrm>
            <a:off x="251520" y="1250950"/>
            <a:ext cx="4191000" cy="382588"/>
          </a:xfrm>
          <a:prstGeom prst="rect">
            <a:avLst/>
          </a:prstGeom>
          <a:solidFill>
            <a:schemeClr val="accent1">
              <a:lumMod val="20000"/>
              <a:lumOff val="80000"/>
            </a:schemeClr>
          </a:solidFill>
          <a:ln w="12700">
            <a:noFill/>
            <a:miter lim="800000"/>
            <a:headEnd/>
            <a:tailEnd/>
          </a:ln>
          <a:effectLst/>
          <a:extLst/>
        </p:spPr>
        <p:txBody>
          <a:bodyPr lIns="54000" tIns="46800" rIns="54000" bIns="46800"/>
          <a:lstStyle/>
          <a:p>
            <a:pPr fontAlgn="auto">
              <a:spcBef>
                <a:spcPts val="0"/>
              </a:spcBef>
              <a:spcAft>
                <a:spcPts val="0"/>
              </a:spcAft>
              <a:defRPr/>
            </a:pPr>
            <a:r>
              <a:rPr lang="en-GB" sz="2000" dirty="0">
                <a:ln w="18415" cmpd="sng">
                  <a:noFill/>
                  <a:prstDash val="solid"/>
                </a:ln>
                <a:solidFill>
                  <a:schemeClr val="tx1">
                    <a:lumMod val="85000"/>
                    <a:lumOff val="15000"/>
                  </a:schemeClr>
                </a:solidFill>
                <a:effectLst>
                  <a:outerShdw blurRad="63500" dir="3600000" algn="tl" rotWithShape="0">
                    <a:srgbClr val="000000">
                      <a:alpha val="70000"/>
                    </a:srgbClr>
                  </a:outerShdw>
                </a:effectLst>
              </a:rPr>
              <a:t>Financial Model</a:t>
            </a:r>
          </a:p>
        </p:txBody>
      </p:sp>
      <p:sp>
        <p:nvSpPr>
          <p:cNvPr id="10" name="Rectangle 9"/>
          <p:cNvSpPr/>
          <p:nvPr/>
        </p:nvSpPr>
        <p:spPr>
          <a:xfrm>
            <a:off x="2971800" y="381000"/>
            <a:ext cx="3095719" cy="369332"/>
          </a:xfrm>
          <a:prstGeom prst="rect">
            <a:avLst/>
          </a:prstGeom>
        </p:spPr>
        <p:txBody>
          <a:bodyPr wrap="none">
            <a:spAutoFit/>
          </a:bodyPr>
          <a:lstStyle/>
          <a:p>
            <a:r>
              <a:rPr lang="en-US" dirty="0"/>
              <a:t>Financial &amp; Marketing Model</a:t>
            </a:r>
            <a:endParaRPr lang="en-IN" dirty="0"/>
          </a:p>
        </p:txBody>
      </p:sp>
      <p:pic>
        <p:nvPicPr>
          <p:cNvPr id="8194" name="Picture 2" descr="C:\Users\Muskan\Desktop\Stop Solar LED Traffic Sign.jpg"/>
          <p:cNvPicPr>
            <a:picLocks noChangeAspect="1" noChangeArrowheads="1"/>
          </p:cNvPicPr>
          <p:nvPr/>
        </p:nvPicPr>
        <p:blipFill>
          <a:blip r:embed="rId6" cstate="print"/>
          <a:srcRect/>
          <a:stretch>
            <a:fillRect/>
          </a:stretch>
        </p:blipFill>
        <p:spPr bwMode="auto">
          <a:xfrm>
            <a:off x="152400" y="152400"/>
            <a:ext cx="2286000" cy="990600"/>
          </a:xfrm>
          <a:prstGeom prst="rect">
            <a:avLst/>
          </a:prstGeom>
          <a:noFill/>
        </p:spPr>
      </p:pic>
      <p:pic>
        <p:nvPicPr>
          <p:cNvPr id="11" name="Picture 4" descr="j0437142.wmf"/>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6248400" y="5638800"/>
            <a:ext cx="2895600" cy="1219200"/>
          </a:xfrm>
          <a:prstGeom prst="rect">
            <a:avLst/>
          </a:prstGeom>
          <a:noFill/>
          <a:ln w="9525">
            <a:noFill/>
            <a:miter lim="800000"/>
            <a:headEnd/>
            <a:tailEnd/>
          </a:ln>
        </p:spPr>
      </p:pic>
      <p:sp>
        <p:nvSpPr>
          <p:cNvPr id="12" name="TextBox 11"/>
          <p:cNvSpPr txBox="1"/>
          <p:nvPr/>
        </p:nvSpPr>
        <p:spPr>
          <a:xfrm>
            <a:off x="304800" y="1752600"/>
            <a:ext cx="4191000" cy="4708981"/>
          </a:xfrm>
          <a:prstGeom prst="rect">
            <a:avLst/>
          </a:prstGeom>
          <a:noFill/>
        </p:spPr>
        <p:txBody>
          <a:bodyPr wrap="square" rtlCol="0">
            <a:spAutoFit/>
          </a:bodyPr>
          <a:lstStyle/>
          <a:p>
            <a:r>
              <a:rPr lang="en-IN" sz="1200" dirty="0"/>
              <a:t>The cost of a receiver module would be around Rs. 2400 which will be priced at Rs.3199 and the transmitter module would cost around Rs. 4500 will be sold at Rs 7999. Here if we implement in an area like </a:t>
            </a:r>
            <a:r>
              <a:rPr lang="en-IN" sz="1200" dirty="0" err="1"/>
              <a:t>Bandra</a:t>
            </a:r>
            <a:r>
              <a:rPr lang="en-IN" sz="1200" dirty="0"/>
              <a:t>, Mumbai, we could focus on around 15000 vehicles in the first phase of the project. This would require an investment of around 3.6 </a:t>
            </a:r>
            <a:r>
              <a:rPr lang="en-IN" sz="1200" dirty="0" err="1"/>
              <a:t>crore</a:t>
            </a:r>
            <a:r>
              <a:rPr lang="en-IN" sz="1200" dirty="0"/>
              <a:t> for the receiver and the initial investment to automate minimum of 15 traffic signals (60 transmitters) would come around Rs. 2.7 </a:t>
            </a:r>
            <a:r>
              <a:rPr lang="en-IN" sz="1200" dirty="0" err="1"/>
              <a:t>lakhs</a:t>
            </a:r>
            <a:r>
              <a:rPr lang="en-IN" sz="1200" dirty="0"/>
              <a:t>. Moreover for additional patent costs, electronic components, design team, technicians, labs and logistics would cost around another Rs. 2.2 </a:t>
            </a:r>
            <a:r>
              <a:rPr lang="en-IN" sz="1200" dirty="0" err="1"/>
              <a:t>lakhs</a:t>
            </a:r>
            <a:r>
              <a:rPr lang="en-IN" sz="1200" dirty="0"/>
              <a:t>. </a:t>
            </a:r>
          </a:p>
          <a:p>
            <a:r>
              <a:rPr lang="en-IN" sz="1200" dirty="0"/>
              <a:t>So in total initial investment would be around Rs.3.7 crores.</a:t>
            </a:r>
          </a:p>
          <a:p>
            <a:r>
              <a:rPr lang="en-IN" sz="1200" b="1" dirty="0"/>
              <a:t>Profitability Table</a:t>
            </a: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The profit for the first phase comes out to be Rs. 1,19,74,940. Our forecast shows that by around 1.5 years we would be able to achieve our break-even point. </a:t>
            </a:r>
          </a:p>
          <a:p>
            <a:endParaRPr lang="en-IN" sz="1200" dirty="0"/>
          </a:p>
        </p:txBody>
      </p:sp>
      <p:graphicFrame>
        <p:nvGraphicFramePr>
          <p:cNvPr id="13" name="Table 12"/>
          <p:cNvGraphicFramePr>
            <a:graphicFrameLocks noGrp="1"/>
          </p:cNvGraphicFramePr>
          <p:nvPr/>
        </p:nvGraphicFramePr>
        <p:xfrm>
          <a:off x="228600" y="4267200"/>
          <a:ext cx="4267200" cy="110871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0">
                <a:tc>
                  <a:txBody>
                    <a:bodyPr/>
                    <a:lstStyle/>
                    <a:p>
                      <a:pPr>
                        <a:lnSpc>
                          <a:spcPct val="150000"/>
                        </a:lnSpc>
                        <a:spcAft>
                          <a:spcPts val="0"/>
                        </a:spcAft>
                      </a:pPr>
                      <a:r>
                        <a:rPr lang="en-IN" sz="1200" b="1" dirty="0">
                          <a:latin typeface="Times New Roman"/>
                          <a:ea typeface="Calibri"/>
                          <a:cs typeface="Times New Roman"/>
                        </a:rPr>
                        <a:t>Profitability Table</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b="1" dirty="0">
                          <a:latin typeface="Times New Roman"/>
                          <a:ea typeface="Calibri"/>
                          <a:cs typeface="Times New Roman"/>
                        </a:rPr>
                        <a:t>Revenues in Rs.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50000"/>
                        </a:lnSpc>
                        <a:spcAft>
                          <a:spcPts val="0"/>
                        </a:spcAft>
                      </a:pPr>
                      <a:r>
                        <a:rPr lang="en-IN" sz="1200">
                          <a:latin typeface="Times New Roman"/>
                          <a:ea typeface="Calibri"/>
                          <a:cs typeface="Times New Roman"/>
                        </a:rPr>
                        <a:t>Transmitter &amp; Receiver Model</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dirty="0">
                          <a:latin typeface="Times New Roman"/>
                          <a:ea typeface="Calibri"/>
                          <a:cs typeface="Times New Roman"/>
                        </a:rPr>
                        <a:t>4,84,64,940</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9075">
                <a:tc>
                  <a:txBody>
                    <a:bodyPr/>
                    <a:lstStyle/>
                    <a:p>
                      <a:pPr>
                        <a:lnSpc>
                          <a:spcPct val="150000"/>
                        </a:lnSpc>
                        <a:spcAft>
                          <a:spcPts val="0"/>
                        </a:spcAft>
                      </a:pPr>
                      <a:r>
                        <a:rPr lang="en-IN" sz="1200">
                          <a:latin typeface="Times New Roman"/>
                          <a:ea typeface="Calibri"/>
                          <a:cs typeface="Times New Roman"/>
                        </a:rPr>
                        <a:t>Production &amp; Input Costs</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a:latin typeface="Times New Roman"/>
                          <a:ea typeface="Calibri"/>
                          <a:cs typeface="Times New Roman"/>
                        </a:rPr>
                        <a:t>3,64,90,000</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5750">
                <a:tc>
                  <a:txBody>
                    <a:bodyPr/>
                    <a:lstStyle/>
                    <a:p>
                      <a:pPr>
                        <a:lnSpc>
                          <a:spcPct val="150000"/>
                        </a:lnSpc>
                        <a:spcAft>
                          <a:spcPts val="0"/>
                        </a:spcAft>
                      </a:pPr>
                      <a:r>
                        <a:rPr lang="en-IN" sz="1200">
                          <a:latin typeface="Times New Roman"/>
                          <a:ea typeface="Calibri"/>
                          <a:cs typeface="Times New Roman"/>
                        </a:rPr>
                        <a:t>Profit</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dirty="0">
                          <a:latin typeface="Times New Roman"/>
                          <a:ea typeface="Calibri"/>
                          <a:cs typeface="Times New Roman"/>
                        </a:rPr>
                        <a:t>1,19,74,940</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Tm="24061">
    <p:pull dir="d"/>
    <p:sndAc>
      <p:stSnd>
        <p:snd r:embed="rId4"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6146" name="Picture 2" descr="C:\Users\Muskan\Desktop\CB03SIGNAL_GFB3M7O8_825829g.jpg"/>
          <p:cNvPicPr>
            <a:picLocks noChangeAspect="1" noChangeArrowheads="1"/>
          </p:cNvPicPr>
          <p:nvPr/>
        </p:nvPicPr>
        <p:blipFill>
          <a:blip r:embed="rId4" cstate="print"/>
          <a:srcRect/>
          <a:stretch>
            <a:fillRect/>
          </a:stretch>
        </p:blipFill>
        <p:spPr bwMode="auto">
          <a:xfrm>
            <a:off x="0" y="0"/>
            <a:ext cx="9144000" cy="6858000"/>
          </a:xfrm>
          <a:prstGeom prst="rect">
            <a:avLst/>
          </a:prstGeom>
          <a:noFill/>
        </p:spPr>
      </p:pic>
    </p:spTree>
  </p:cSld>
  <p:clrMapOvr>
    <a:masterClrMapping/>
  </p:clrMapOvr>
  <p:transition spd="slow" advTm="24061">
    <p:pull dir="d"/>
    <p:sndAc>
      <p:stSnd>
        <p:snd r:embed="rId2" name="chimes.wav"/>
      </p:stSnd>
    </p:sndAc>
  </p:transition>
</p:sld>
</file>

<file path=ppt/tags/tag1.xml><?xml version="1.0" encoding="utf-8"?>
<p:tagLst xmlns:a="http://schemas.openxmlformats.org/drawingml/2006/main" xmlns:r="http://schemas.openxmlformats.org/officeDocument/2006/relationships" xmlns:p="http://schemas.openxmlformats.org/presentationml/2006/main">
  <p:tag name="SELD" val="0"/>
</p:tagLst>
</file>

<file path=ppt/tags/tag10.xml><?xml version="1.0" encoding="utf-8"?>
<p:tagLst xmlns:a="http://schemas.openxmlformats.org/drawingml/2006/main" xmlns:r="http://schemas.openxmlformats.org/officeDocument/2006/relationships" xmlns:p="http://schemas.openxmlformats.org/presentationml/2006/main">
  <p:tag name="SELD" val="0"/>
</p:tagLst>
</file>

<file path=ppt/tags/tag11.xml><?xml version="1.0" encoding="utf-8"?>
<p:tagLst xmlns:a="http://schemas.openxmlformats.org/drawingml/2006/main" xmlns:r="http://schemas.openxmlformats.org/officeDocument/2006/relationships" xmlns:p="http://schemas.openxmlformats.org/presentationml/2006/main">
  <p:tag name="SELD" val="0"/>
</p:tagLst>
</file>

<file path=ppt/tags/tag12.xml><?xml version="1.0" encoding="utf-8"?>
<p:tagLst xmlns:a="http://schemas.openxmlformats.org/drawingml/2006/main" xmlns:r="http://schemas.openxmlformats.org/officeDocument/2006/relationships" xmlns:p="http://schemas.openxmlformats.org/presentationml/2006/main">
  <p:tag name="SELD" val="0"/>
</p:tagLst>
</file>

<file path=ppt/tags/tag13.xml><?xml version="1.0" encoding="utf-8"?>
<p:tagLst xmlns:a="http://schemas.openxmlformats.org/drawingml/2006/main" xmlns:r="http://schemas.openxmlformats.org/officeDocument/2006/relationships" xmlns:p="http://schemas.openxmlformats.org/presentationml/2006/main">
  <p:tag name="SELD" val="0"/>
</p:tagLst>
</file>

<file path=ppt/tags/tag14.xml><?xml version="1.0" encoding="utf-8"?>
<p:tagLst xmlns:a="http://schemas.openxmlformats.org/drawingml/2006/main" xmlns:r="http://schemas.openxmlformats.org/officeDocument/2006/relationships" xmlns:p="http://schemas.openxmlformats.org/presentationml/2006/main">
  <p:tag name="SELD" val="0"/>
</p:tagLst>
</file>

<file path=ppt/tags/tag15.xml><?xml version="1.0" encoding="utf-8"?>
<p:tagLst xmlns:a="http://schemas.openxmlformats.org/drawingml/2006/main" xmlns:r="http://schemas.openxmlformats.org/officeDocument/2006/relationships" xmlns:p="http://schemas.openxmlformats.org/presentationml/2006/main">
  <p:tag name="SELD" val="0"/>
</p:tagLst>
</file>

<file path=ppt/tags/tag16.xml><?xml version="1.0" encoding="utf-8"?>
<p:tagLst xmlns:a="http://schemas.openxmlformats.org/drawingml/2006/main" xmlns:r="http://schemas.openxmlformats.org/officeDocument/2006/relationships" xmlns:p="http://schemas.openxmlformats.org/presentationml/2006/main">
  <p:tag name="SELD" val="0"/>
</p:tagLst>
</file>

<file path=ppt/tags/tag17.xml><?xml version="1.0" encoding="utf-8"?>
<p:tagLst xmlns:a="http://schemas.openxmlformats.org/drawingml/2006/main" xmlns:r="http://schemas.openxmlformats.org/officeDocument/2006/relationships" xmlns:p="http://schemas.openxmlformats.org/presentationml/2006/main">
  <p:tag name="SELD" val="0"/>
</p:tagLst>
</file>

<file path=ppt/tags/tag2.xml><?xml version="1.0" encoding="utf-8"?>
<p:tagLst xmlns:a="http://schemas.openxmlformats.org/drawingml/2006/main" xmlns:r="http://schemas.openxmlformats.org/officeDocument/2006/relationships" xmlns:p="http://schemas.openxmlformats.org/presentationml/2006/main">
  <p:tag name="SELD" val="0"/>
</p:tagLst>
</file>

<file path=ppt/tags/tag3.xml><?xml version="1.0" encoding="utf-8"?>
<p:tagLst xmlns:a="http://schemas.openxmlformats.org/drawingml/2006/main" xmlns:r="http://schemas.openxmlformats.org/officeDocument/2006/relationships" xmlns:p="http://schemas.openxmlformats.org/presentationml/2006/main">
  <p:tag name="SELD" val="0"/>
</p:tagLst>
</file>

<file path=ppt/tags/tag4.xml><?xml version="1.0" encoding="utf-8"?>
<p:tagLst xmlns:a="http://schemas.openxmlformats.org/drawingml/2006/main" xmlns:r="http://schemas.openxmlformats.org/officeDocument/2006/relationships" xmlns:p="http://schemas.openxmlformats.org/presentationml/2006/main">
  <p:tag name="SELD" val="0"/>
</p:tagLst>
</file>

<file path=ppt/tags/tag5.xml><?xml version="1.0" encoding="utf-8"?>
<p:tagLst xmlns:a="http://schemas.openxmlformats.org/drawingml/2006/main" xmlns:r="http://schemas.openxmlformats.org/officeDocument/2006/relationships" xmlns:p="http://schemas.openxmlformats.org/presentationml/2006/main">
  <p:tag name="SELD" val="0"/>
</p:tagLst>
</file>

<file path=ppt/tags/tag6.xml><?xml version="1.0" encoding="utf-8"?>
<p:tagLst xmlns:a="http://schemas.openxmlformats.org/drawingml/2006/main" xmlns:r="http://schemas.openxmlformats.org/officeDocument/2006/relationships" xmlns:p="http://schemas.openxmlformats.org/presentationml/2006/main">
  <p:tag name="SELD" val="0"/>
</p:tagLst>
</file>

<file path=ppt/tags/tag7.xml><?xml version="1.0" encoding="utf-8"?>
<p:tagLst xmlns:a="http://schemas.openxmlformats.org/drawingml/2006/main" xmlns:r="http://schemas.openxmlformats.org/officeDocument/2006/relationships" xmlns:p="http://schemas.openxmlformats.org/presentationml/2006/main">
  <p:tag name="SELD" val="0"/>
</p:tagLst>
</file>

<file path=ppt/tags/tag8.xml><?xml version="1.0" encoding="utf-8"?>
<p:tagLst xmlns:a="http://schemas.openxmlformats.org/drawingml/2006/main" xmlns:r="http://schemas.openxmlformats.org/officeDocument/2006/relationships" xmlns:p="http://schemas.openxmlformats.org/presentationml/2006/main">
  <p:tag name="SELD" val="0"/>
</p:tagLst>
</file>

<file path=ppt/tags/tag9.xml><?xml version="1.0" encoding="utf-8"?>
<p:tagLst xmlns:a="http://schemas.openxmlformats.org/drawingml/2006/main" xmlns:r="http://schemas.openxmlformats.org/officeDocument/2006/relationships" xmlns:p="http://schemas.openxmlformats.org/presentationml/2006/main">
  <p:tag name="SELD" val="0"/>
</p:tagLst>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2316</TotalTime>
  <Words>1298</Words>
  <Application>Microsoft Office PowerPoint</Application>
  <PresentationFormat>On-screen Show (4:3)</PresentationFormat>
  <Paragraphs>232</Paragraphs>
  <Slides>13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2" baseType="lpstr">
      <vt:lpstr>Aparajita</vt:lpstr>
      <vt:lpstr>Arial</vt:lpstr>
      <vt:lpstr>Calibri</vt:lpstr>
      <vt:lpstr>Courier New</vt:lpstr>
      <vt:lpstr>Times New Roman</vt:lpstr>
      <vt:lpstr>Trebuchet MS</vt:lpstr>
      <vt:lpstr>Wingdings</vt:lpstr>
      <vt:lpstr>Mod</vt:lpstr>
      <vt:lpstr>“Green the world, make it a better place, for you , for me and the entire human race”</vt:lpstr>
      <vt:lpstr>AGENDA</vt:lpstr>
      <vt:lpstr>Plan Overview</vt:lpstr>
      <vt:lpstr>misconception</vt:lpstr>
      <vt:lpstr>PowerPoint Presentation</vt:lpstr>
      <vt:lpstr>Market And Product Detail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vcs 1.12.09</dc:creator>
  <cp:lastModifiedBy>muskan tantia</cp:lastModifiedBy>
  <cp:revision>258</cp:revision>
  <dcterms:created xsi:type="dcterms:W3CDTF">2010-01-22T11:13:10Z</dcterms:created>
  <dcterms:modified xsi:type="dcterms:W3CDTF">2016-07-24T13:58:50Z</dcterms:modified>
</cp:coreProperties>
</file>