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3" r:id="rId15"/>
    <p:sldId id="269" r:id="rId16"/>
    <p:sldId id="271" r:id="rId17"/>
    <p:sldId id="272" r:id="rId18"/>
    <p:sldId id="284" r:id="rId19"/>
    <p:sldId id="273" r:id="rId20"/>
    <p:sldId id="286" r:id="rId21"/>
    <p:sldId id="287" r:id="rId22"/>
    <p:sldId id="274" r:id="rId23"/>
    <p:sldId id="275" r:id="rId24"/>
    <p:sldId id="276" r:id="rId25"/>
    <p:sldId id="277" r:id="rId26"/>
    <p:sldId id="278" r:id="rId27"/>
    <p:sldId id="279" r:id="rId28"/>
    <p:sldId id="280" r:id="rId29"/>
    <p:sldId id="285" r:id="rId30"/>
    <p:sldId id="281" r:id="rId31"/>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5" d="100"/>
          <a:sy n="115" d="100"/>
        </p:scale>
        <p:origin x="514"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bdb2506bfc_0_1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bdb2506bfc_0_1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bdb2506bfc_0_19: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bdb2506bfc_0_19: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db2506bfc_0_48: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bdb2506bfc_0_4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be1fc767c3_0_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be1fc767c3_0_4: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be1fc767c3_0_3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be1fc767c3_0_33: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2: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e1fc767c3_0_4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e1fc767c3_0_42: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bdb2506bfc_0_30: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bdb2506bfc_0_30: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be1fc767c3_0_4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be1fc767c3_0_48: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be1fc767c3_0_231: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be1fc767c3_0_23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6: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bdb2506bfc_0_1:notes"/>
          <p:cNvSpPr>
            <a:spLocks noGrp="1" noRot="1" noChangeAspect="1"/>
          </p:cNvSpPr>
          <p:nvPr>
            <p:ph type="sldImg" idx="2"/>
          </p:nvPr>
        </p:nvSpPr>
        <p:spPr>
          <a:xfrm>
            <a:off x="1524300" y="385750"/>
            <a:ext cx="6096300" cy="19287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bdb2506bfc_0_1:notes"/>
          <p:cNvSpPr txBox="1">
            <a:spLocks noGrp="1"/>
          </p:cNvSpPr>
          <p:nvPr>
            <p:ph type="body" idx="1"/>
          </p:nvPr>
        </p:nvSpPr>
        <p:spPr>
          <a:xfrm>
            <a:off x="914400" y="2443150"/>
            <a:ext cx="7315200" cy="231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be1fc767c3_0_14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g2be1fc767c3_0_14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g2be1fc767c3_0_1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2be1fc767c3_0_18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be1fc767c3_0_18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g2be1fc767c3_0_1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2be1fc767c3_0_1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g2be1fc767c3_0_186"/>
          <p:cNvSpPr txBox="1">
            <a:spLocks noGrp="1"/>
          </p:cNvSpPr>
          <p:nvPr>
            <p:ph type="title"/>
          </p:nvPr>
        </p:nvSpPr>
        <p:spPr>
          <a:xfrm>
            <a:off x="2398521" y="2272995"/>
            <a:ext cx="4347000" cy="574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3600" b="0" i="0">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g2be1fc767c3_0_186"/>
          <p:cNvSpPr txBox="1">
            <a:spLocks noGrp="1"/>
          </p:cNvSpPr>
          <p:nvPr>
            <p:ph type="body" idx="1"/>
          </p:nvPr>
        </p:nvSpPr>
        <p:spPr>
          <a:xfrm>
            <a:off x="660514" y="1538922"/>
            <a:ext cx="7828200" cy="19221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800"/>
              <a:buNone/>
              <a:defRPr b="0" i="0">
                <a:solidFill>
                  <a:schemeClr val="dk1"/>
                </a:solidFill>
              </a:defRPr>
            </a:lvl1pPr>
            <a:lvl2pPr marL="914400" lvl="1" indent="-228600" algn="l" rtl="0">
              <a:spcBef>
                <a:spcPts val="1200"/>
              </a:spcBef>
              <a:spcAft>
                <a:spcPts val="0"/>
              </a:spcAft>
              <a:buSzPts val="1400"/>
              <a:buNone/>
              <a:defRPr/>
            </a:lvl2pPr>
            <a:lvl3pPr marL="1371600" lvl="2" indent="-228600" algn="l" rtl="0">
              <a:spcBef>
                <a:spcPts val="1200"/>
              </a:spcBef>
              <a:spcAft>
                <a:spcPts val="0"/>
              </a:spcAft>
              <a:buSzPts val="1400"/>
              <a:buNone/>
              <a:defRPr/>
            </a:lvl3pPr>
            <a:lvl4pPr marL="1828800" lvl="3" indent="-228600" algn="l" rtl="0">
              <a:spcBef>
                <a:spcPts val="1200"/>
              </a:spcBef>
              <a:spcAft>
                <a:spcPts val="0"/>
              </a:spcAft>
              <a:buSzPts val="1400"/>
              <a:buNone/>
              <a:defRPr/>
            </a:lvl4pPr>
            <a:lvl5pPr marL="2286000" lvl="4" indent="-228600" algn="l" rtl="0">
              <a:spcBef>
                <a:spcPts val="1200"/>
              </a:spcBef>
              <a:spcAft>
                <a:spcPts val="0"/>
              </a:spcAft>
              <a:buSzPts val="1400"/>
              <a:buNone/>
              <a:defRPr/>
            </a:lvl5pPr>
            <a:lvl6pPr marL="2743200" lvl="5" indent="-228600" algn="l" rtl="0">
              <a:spcBef>
                <a:spcPts val="1200"/>
              </a:spcBef>
              <a:spcAft>
                <a:spcPts val="0"/>
              </a:spcAft>
              <a:buSzPts val="1400"/>
              <a:buNone/>
              <a:defRPr/>
            </a:lvl6pPr>
            <a:lvl7pPr marL="3200400" lvl="6" indent="-228600" algn="l" rtl="0">
              <a:spcBef>
                <a:spcPts val="1200"/>
              </a:spcBef>
              <a:spcAft>
                <a:spcPts val="0"/>
              </a:spcAft>
              <a:buSzPts val="1400"/>
              <a:buNone/>
              <a:defRPr/>
            </a:lvl7pPr>
            <a:lvl8pPr marL="3657600" lvl="7" indent="-228600" algn="l" rtl="0">
              <a:spcBef>
                <a:spcPts val="1200"/>
              </a:spcBef>
              <a:spcAft>
                <a:spcPts val="0"/>
              </a:spcAft>
              <a:buSzPts val="1400"/>
              <a:buNone/>
              <a:defRPr/>
            </a:lvl8pPr>
            <a:lvl9pPr marL="4114800" lvl="8" indent="-228600" algn="l" rtl="0">
              <a:spcBef>
                <a:spcPts val="1200"/>
              </a:spcBef>
              <a:spcAft>
                <a:spcPts val="1200"/>
              </a:spcAft>
              <a:buSzPts val="1400"/>
              <a:buNone/>
              <a:defRPr/>
            </a:lvl9pPr>
          </a:lstStyle>
          <a:p>
            <a:endParaRPr/>
          </a:p>
        </p:txBody>
      </p:sp>
      <p:sp>
        <p:nvSpPr>
          <p:cNvPr id="53" name="Google Shape;53;g2be1fc767c3_0_186"/>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g2be1fc767c3_0_18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g2be1fc767c3_0_186"/>
          <p:cNvSpPr txBox="1">
            <a:spLocks noGrp="1"/>
          </p:cNvSpPr>
          <p:nvPr>
            <p:ph type="sldNum" idx="12"/>
          </p:nvPr>
        </p:nvSpPr>
        <p:spPr>
          <a:xfrm>
            <a:off x="8752585" y="4781594"/>
            <a:ext cx="217200" cy="1539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1pPr>
            <a:lvl2pPr marL="38100" marR="0" lvl="1" indent="0" algn="l" rtl="0">
              <a:lnSpc>
                <a:spcPct val="100000"/>
              </a:lnSpc>
              <a:spcBef>
                <a:spcPts val="0"/>
              </a:spcBef>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2pPr>
            <a:lvl3pPr marL="38100" marR="0" lvl="2" indent="0" algn="l" rtl="0">
              <a:lnSpc>
                <a:spcPct val="100000"/>
              </a:lnSpc>
              <a:spcBef>
                <a:spcPts val="0"/>
              </a:spcBef>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3pPr>
            <a:lvl4pPr marL="38100" marR="0" lvl="3" indent="0" algn="l" rtl="0">
              <a:lnSpc>
                <a:spcPct val="100000"/>
              </a:lnSpc>
              <a:spcBef>
                <a:spcPts val="0"/>
              </a:spcBef>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4pPr>
            <a:lvl5pPr marL="38100" marR="0" lvl="4" indent="0" algn="l" rtl="0">
              <a:lnSpc>
                <a:spcPct val="100000"/>
              </a:lnSpc>
              <a:spcBef>
                <a:spcPts val="0"/>
              </a:spcBef>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5pPr>
            <a:lvl6pPr marL="38100" marR="0" lvl="5" indent="0" algn="l" rtl="0">
              <a:lnSpc>
                <a:spcPct val="100000"/>
              </a:lnSpc>
              <a:spcBef>
                <a:spcPts val="0"/>
              </a:spcBef>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6pPr>
            <a:lvl7pPr marL="38100" marR="0" lvl="6" indent="0" algn="l" rtl="0">
              <a:lnSpc>
                <a:spcPct val="100000"/>
              </a:lnSpc>
              <a:spcBef>
                <a:spcPts val="0"/>
              </a:spcBef>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7pPr>
            <a:lvl8pPr marL="38100" marR="0" lvl="7" indent="0" algn="l" rtl="0">
              <a:lnSpc>
                <a:spcPct val="100000"/>
              </a:lnSpc>
              <a:spcBef>
                <a:spcPts val="0"/>
              </a:spcBef>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8pPr>
            <a:lvl9pPr marL="38100" marR="0" lvl="8" indent="0" algn="l" rtl="0">
              <a:lnSpc>
                <a:spcPct val="100000"/>
              </a:lnSpc>
              <a:spcBef>
                <a:spcPts val="0"/>
              </a:spcBef>
              <a:buNone/>
              <a:defRPr sz="1000" b="0" i="0" u="none" strike="noStrike" cap="none">
                <a:solidFill>
                  <a:srgbClr val="585858"/>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6"/>
        <p:cNvGrpSpPr/>
        <p:nvPr/>
      </p:nvGrpSpPr>
      <p:grpSpPr>
        <a:xfrm>
          <a:off x="0" y="0"/>
          <a:ext cx="0" cy="0"/>
          <a:chOff x="0" y="0"/>
          <a:chExt cx="0" cy="0"/>
        </a:xfrm>
      </p:grpSpPr>
      <p:sp>
        <p:nvSpPr>
          <p:cNvPr id="57" name="Google Shape;57;g2be1fc767c3_0_19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g2be1fc767c3_0_19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2be1fc767c3_0_192"/>
          <p:cNvSpPr txBox="1">
            <a:spLocks noGrp="1"/>
          </p:cNvSpPr>
          <p:nvPr>
            <p:ph type="sldNum" idx="12"/>
          </p:nvPr>
        </p:nvSpPr>
        <p:spPr>
          <a:xfrm>
            <a:off x="8752585" y="4781594"/>
            <a:ext cx="217200" cy="1539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000" b="0" i="0">
                <a:solidFill>
                  <a:srgbClr val="585858"/>
                </a:solidFill>
                <a:latin typeface="Arial" panose="020B0604020202020204"/>
                <a:ea typeface="Arial" panose="020B0604020202020204"/>
                <a:cs typeface="Arial" panose="020B0604020202020204"/>
                <a:sym typeface="Arial" panose="020B0604020202020204"/>
              </a:defRPr>
            </a:lvl1pPr>
            <a:lvl2pPr marL="38100" marR="0" lvl="1" indent="0" algn="l" rtl="0">
              <a:lnSpc>
                <a:spcPct val="100000"/>
              </a:lnSpc>
              <a:spcBef>
                <a:spcPts val="0"/>
              </a:spcBef>
              <a:buNone/>
              <a:defRPr sz="1000" b="0" i="0">
                <a:solidFill>
                  <a:srgbClr val="585858"/>
                </a:solidFill>
                <a:latin typeface="Arial" panose="020B0604020202020204"/>
                <a:ea typeface="Arial" panose="020B0604020202020204"/>
                <a:cs typeface="Arial" panose="020B0604020202020204"/>
                <a:sym typeface="Arial" panose="020B0604020202020204"/>
              </a:defRPr>
            </a:lvl2pPr>
            <a:lvl3pPr marL="38100" marR="0" lvl="2" indent="0" algn="l" rtl="0">
              <a:lnSpc>
                <a:spcPct val="100000"/>
              </a:lnSpc>
              <a:spcBef>
                <a:spcPts val="0"/>
              </a:spcBef>
              <a:buNone/>
              <a:defRPr sz="1000" b="0" i="0">
                <a:solidFill>
                  <a:srgbClr val="585858"/>
                </a:solidFill>
                <a:latin typeface="Arial" panose="020B0604020202020204"/>
                <a:ea typeface="Arial" panose="020B0604020202020204"/>
                <a:cs typeface="Arial" panose="020B0604020202020204"/>
                <a:sym typeface="Arial" panose="020B0604020202020204"/>
              </a:defRPr>
            </a:lvl3pPr>
            <a:lvl4pPr marL="38100" marR="0" lvl="3" indent="0" algn="l" rtl="0">
              <a:lnSpc>
                <a:spcPct val="100000"/>
              </a:lnSpc>
              <a:spcBef>
                <a:spcPts val="0"/>
              </a:spcBef>
              <a:buNone/>
              <a:defRPr sz="1000" b="0" i="0">
                <a:solidFill>
                  <a:srgbClr val="585858"/>
                </a:solidFill>
                <a:latin typeface="Arial" panose="020B0604020202020204"/>
                <a:ea typeface="Arial" panose="020B0604020202020204"/>
                <a:cs typeface="Arial" panose="020B0604020202020204"/>
                <a:sym typeface="Arial" panose="020B0604020202020204"/>
              </a:defRPr>
            </a:lvl4pPr>
            <a:lvl5pPr marL="38100" marR="0" lvl="4" indent="0" algn="l" rtl="0">
              <a:lnSpc>
                <a:spcPct val="100000"/>
              </a:lnSpc>
              <a:spcBef>
                <a:spcPts val="0"/>
              </a:spcBef>
              <a:buNone/>
              <a:defRPr sz="1000" b="0" i="0">
                <a:solidFill>
                  <a:srgbClr val="585858"/>
                </a:solidFill>
                <a:latin typeface="Arial" panose="020B0604020202020204"/>
                <a:ea typeface="Arial" panose="020B0604020202020204"/>
                <a:cs typeface="Arial" panose="020B0604020202020204"/>
                <a:sym typeface="Arial" panose="020B0604020202020204"/>
              </a:defRPr>
            </a:lvl5pPr>
            <a:lvl6pPr marL="38100" marR="0" lvl="5" indent="0" algn="l" rtl="0">
              <a:lnSpc>
                <a:spcPct val="100000"/>
              </a:lnSpc>
              <a:spcBef>
                <a:spcPts val="0"/>
              </a:spcBef>
              <a:buNone/>
              <a:defRPr sz="1000" b="0" i="0">
                <a:solidFill>
                  <a:srgbClr val="585858"/>
                </a:solidFill>
                <a:latin typeface="Arial" panose="020B0604020202020204"/>
                <a:ea typeface="Arial" panose="020B0604020202020204"/>
                <a:cs typeface="Arial" panose="020B0604020202020204"/>
                <a:sym typeface="Arial" panose="020B0604020202020204"/>
              </a:defRPr>
            </a:lvl6pPr>
            <a:lvl7pPr marL="38100" marR="0" lvl="6" indent="0" algn="l" rtl="0">
              <a:lnSpc>
                <a:spcPct val="100000"/>
              </a:lnSpc>
              <a:spcBef>
                <a:spcPts val="0"/>
              </a:spcBef>
              <a:buNone/>
              <a:defRPr sz="1000" b="0" i="0">
                <a:solidFill>
                  <a:srgbClr val="585858"/>
                </a:solidFill>
                <a:latin typeface="Arial" panose="020B0604020202020204"/>
                <a:ea typeface="Arial" panose="020B0604020202020204"/>
                <a:cs typeface="Arial" panose="020B0604020202020204"/>
                <a:sym typeface="Arial" panose="020B0604020202020204"/>
              </a:defRPr>
            </a:lvl7pPr>
            <a:lvl8pPr marL="38100" marR="0" lvl="7" indent="0" algn="l" rtl="0">
              <a:lnSpc>
                <a:spcPct val="100000"/>
              </a:lnSpc>
              <a:spcBef>
                <a:spcPts val="0"/>
              </a:spcBef>
              <a:buNone/>
              <a:defRPr sz="1000" b="0" i="0">
                <a:solidFill>
                  <a:srgbClr val="585858"/>
                </a:solidFill>
                <a:latin typeface="Arial" panose="020B0604020202020204"/>
                <a:ea typeface="Arial" panose="020B0604020202020204"/>
                <a:cs typeface="Arial" panose="020B0604020202020204"/>
                <a:sym typeface="Arial" panose="020B0604020202020204"/>
              </a:defRPr>
            </a:lvl8pPr>
            <a:lvl9pPr marL="38100" marR="0" lvl="8" indent="0" algn="l" rtl="0">
              <a:lnSpc>
                <a:spcPct val="100000"/>
              </a:lnSpc>
              <a:spcBef>
                <a:spcPts val="0"/>
              </a:spcBef>
              <a:buNone/>
              <a:defRPr sz="1000" b="0" i="0">
                <a:solidFill>
                  <a:srgbClr val="585858"/>
                </a:solidFill>
                <a:latin typeface="Arial" panose="020B0604020202020204"/>
                <a:ea typeface="Arial" panose="020B0604020202020204"/>
                <a:cs typeface="Arial" panose="020B0604020202020204"/>
                <a:sym typeface="Arial" panose="020B0604020202020204"/>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2be1fc767c3_0_14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g2be1fc767c3_0_1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2be1fc767c3_0_1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g2be1fc767c3_0_1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g2be1fc767c3_0_1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2be1fc767c3_0_1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g2be1fc767c3_0_15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g2be1fc767c3_0_15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2be1fc767c3_0_1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g2be1fc767c3_0_1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g2be1fc767c3_0_1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2be1fc767c3_0_16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g2be1fc767c3_0_16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g2be1fc767c3_0_1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2be1fc767c3_0_16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g2be1fc767c3_0_1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2be1fc767c3_0_17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g2be1fc767c3_0_17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g2be1fc767c3_0_17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g2be1fc767c3_0_17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g2be1fc767c3_0_1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2be1fc767c3_0_17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g2be1fc767c3_0_1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g2be1fc767c3_0_1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g2be1fc767c3_0_1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g2be1fc767c3_0_1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arget="../media/image11.jpeg" Type="http://schemas.openxmlformats.org/officeDocument/2006/relationships/image"/><Relationship Id="rId1" Target="../slideLayouts/slideLayout6.xml" Type="http://schemas.openxmlformats.org/officeDocument/2006/relationships/slideLayout"/></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arget="../media/image20.jpeg" Type="http://schemas.openxmlformats.org/officeDocument/2006/relationships/image"/><Relationship Id="rId2" Target="../notesSlides/notesSlide20.xml" Type="http://schemas.openxmlformats.org/officeDocument/2006/relationships/notesSlide"/><Relationship Id="rId1" Target="../slideLayouts/slideLayout12.xml" Type="http://schemas.openxmlformats.org/officeDocument/2006/relationships/slideLayout"/><Relationship Id="rId4" Target="../media/image4.png" Type="http://schemas.openxmlformats.org/officeDocument/2006/relationships/image"/></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youtube.com/playlist?list=PLvz5lCwTgdXByZ_z-LFo4vJbbFIMPhkkM&amp;si=uvTGHf3tzAwex8MA"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arget="../media/image8.jpeg" Type="http://schemas.openxmlformats.org/officeDocument/2006/relationships/image"/><Relationship Id="rId2" Target="../notesSlides/notesSlide9.xml" Type="http://schemas.openxmlformats.org/officeDocument/2006/relationships/notesSlide"/><Relationship Id="rId1" Target="../slideLayouts/slideLayout13.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3"/>
        <p:cNvGrpSpPr/>
        <p:nvPr/>
      </p:nvGrpSpPr>
      <p:grpSpPr>
        <a:xfrm>
          <a:off x="0" y="0"/>
          <a:ext cx="0" cy="0"/>
          <a:chOff x="0" y="0"/>
          <a:chExt cx="0" cy="0"/>
        </a:xfrm>
      </p:grpSpPr>
      <p:grpSp>
        <p:nvGrpSpPr>
          <p:cNvPr id="64" name="Google Shape;64;p1"/>
          <p:cNvGrpSpPr/>
          <p:nvPr/>
        </p:nvGrpSpPr>
        <p:grpSpPr>
          <a:xfrm>
            <a:off x="0" y="0"/>
            <a:ext cx="9141713" cy="1324228"/>
            <a:chOff x="0" y="0"/>
            <a:chExt cx="9141713" cy="1324228"/>
          </a:xfrm>
        </p:grpSpPr>
        <p:pic>
          <p:nvPicPr>
            <p:cNvPr id="65" name="Google Shape;65;p1"/>
            <p:cNvPicPr preferRelativeResize="0"/>
            <p:nvPr/>
          </p:nvPicPr>
          <p:blipFill rotWithShape="1">
            <a:blip r:embed="rId3"/>
            <a:srcRect/>
            <a:stretch>
              <a:fillRect/>
            </a:stretch>
          </p:blipFill>
          <p:spPr>
            <a:xfrm>
              <a:off x="0" y="0"/>
              <a:ext cx="3617961" cy="1313246"/>
            </a:xfrm>
            <a:prstGeom prst="rect">
              <a:avLst/>
            </a:prstGeom>
            <a:noFill/>
            <a:ln>
              <a:noFill/>
            </a:ln>
          </p:spPr>
        </p:pic>
        <p:pic>
          <p:nvPicPr>
            <p:cNvPr id="66" name="Google Shape;66;p1"/>
            <p:cNvPicPr preferRelativeResize="0"/>
            <p:nvPr/>
          </p:nvPicPr>
          <p:blipFill rotWithShape="1">
            <a:blip r:embed="rId4"/>
            <a:srcRect/>
            <a:stretch>
              <a:fillRect/>
            </a:stretch>
          </p:blipFill>
          <p:spPr>
            <a:xfrm>
              <a:off x="0" y="103631"/>
              <a:ext cx="3314699" cy="870203"/>
            </a:xfrm>
            <a:prstGeom prst="rect">
              <a:avLst/>
            </a:prstGeom>
            <a:noFill/>
            <a:ln>
              <a:noFill/>
            </a:ln>
          </p:spPr>
        </p:pic>
        <p:pic>
          <p:nvPicPr>
            <p:cNvPr id="67" name="Google Shape;67;p1"/>
            <p:cNvPicPr preferRelativeResize="0"/>
            <p:nvPr/>
          </p:nvPicPr>
          <p:blipFill rotWithShape="1">
            <a:blip r:embed="rId5"/>
            <a:srcRect/>
            <a:stretch>
              <a:fillRect/>
            </a:stretch>
          </p:blipFill>
          <p:spPr>
            <a:xfrm>
              <a:off x="2881883" y="0"/>
              <a:ext cx="3884676" cy="1324228"/>
            </a:xfrm>
            <a:prstGeom prst="rect">
              <a:avLst/>
            </a:prstGeom>
            <a:noFill/>
            <a:ln>
              <a:noFill/>
            </a:ln>
          </p:spPr>
        </p:pic>
        <p:pic>
          <p:nvPicPr>
            <p:cNvPr id="68" name="Google Shape;68;p1"/>
            <p:cNvPicPr preferRelativeResize="0"/>
            <p:nvPr/>
          </p:nvPicPr>
          <p:blipFill rotWithShape="1">
            <a:blip r:embed="rId6"/>
            <a:srcRect/>
            <a:stretch>
              <a:fillRect/>
            </a:stretch>
          </p:blipFill>
          <p:spPr>
            <a:xfrm>
              <a:off x="3076955" y="179832"/>
              <a:ext cx="3314700" cy="922019"/>
            </a:xfrm>
            <a:prstGeom prst="rect">
              <a:avLst/>
            </a:prstGeom>
            <a:noFill/>
            <a:ln>
              <a:noFill/>
            </a:ln>
          </p:spPr>
        </p:pic>
        <p:pic>
          <p:nvPicPr>
            <p:cNvPr id="69" name="Google Shape;69;p1"/>
            <p:cNvPicPr preferRelativeResize="0"/>
            <p:nvPr/>
          </p:nvPicPr>
          <p:blipFill rotWithShape="1">
            <a:blip r:embed="rId7"/>
            <a:srcRect/>
            <a:stretch>
              <a:fillRect/>
            </a:stretch>
          </p:blipFill>
          <p:spPr>
            <a:xfrm>
              <a:off x="5943600" y="126492"/>
              <a:ext cx="3198113" cy="822198"/>
            </a:xfrm>
            <a:prstGeom prst="rect">
              <a:avLst/>
            </a:prstGeom>
            <a:noFill/>
            <a:ln>
              <a:noFill/>
            </a:ln>
          </p:spPr>
        </p:pic>
      </p:grpSp>
      <p:sp>
        <p:nvSpPr>
          <p:cNvPr id="70" name="Google Shape;70;p1"/>
          <p:cNvSpPr txBox="1">
            <a:spLocks noGrp="1"/>
          </p:cNvSpPr>
          <p:nvPr>
            <p:ph type="title"/>
          </p:nvPr>
        </p:nvSpPr>
        <p:spPr>
          <a:xfrm>
            <a:off x="1769971" y="1088639"/>
            <a:ext cx="6503100" cy="936300"/>
          </a:xfrm>
          <a:prstGeom prst="rect">
            <a:avLst/>
          </a:prstGeom>
          <a:noFill/>
          <a:ln>
            <a:noFill/>
          </a:ln>
        </p:spPr>
        <p:txBody>
          <a:bodyPr spcFirstLastPara="1" wrap="square" lIns="0" tIns="12700" rIns="0" bIns="0" anchor="t" anchorCtr="0">
            <a:spAutoFit/>
          </a:bodyPr>
          <a:lstStyle/>
          <a:p>
            <a:pPr marL="1579245" marR="5080" lvl="0" indent="-1567180" algn="l" rtl="0">
              <a:lnSpc>
                <a:spcPct val="100000"/>
              </a:lnSpc>
              <a:spcBef>
                <a:spcPts val="0"/>
              </a:spcBef>
              <a:spcAft>
                <a:spcPts val="0"/>
              </a:spcAft>
              <a:buNone/>
            </a:pPr>
            <a:r>
              <a:rPr lang="en-US" sz="3000" b="1" dirty="0">
                <a:latin typeface="Arial" panose="020B0604020202020204"/>
                <a:ea typeface="Arial" panose="020B0604020202020204"/>
                <a:cs typeface="Arial" panose="020B0604020202020204"/>
                <a:sym typeface="Arial" panose="020B0604020202020204"/>
              </a:rPr>
              <a:t>Sample Capstone Proje</a:t>
            </a:r>
            <a:r>
              <a:rPr lang="en-US" sz="3000" b="1" dirty="0"/>
              <a:t>ct</a:t>
            </a:r>
            <a:endParaRPr sz="3000" b="1" dirty="0"/>
          </a:p>
          <a:p>
            <a:pPr marL="1579245" marR="5080" lvl="0" indent="-1567180" algn="l" rtl="0">
              <a:lnSpc>
                <a:spcPct val="100000"/>
              </a:lnSpc>
              <a:spcBef>
                <a:spcPts val="0"/>
              </a:spcBef>
              <a:spcAft>
                <a:spcPts val="0"/>
              </a:spcAft>
              <a:buNone/>
            </a:pPr>
            <a:r>
              <a:rPr lang="en-US" sz="3000" b="1" dirty="0">
                <a:latin typeface="Arial" panose="020B0604020202020204"/>
                <a:ea typeface="Arial" panose="020B0604020202020204"/>
                <a:cs typeface="Arial" panose="020B0604020202020204"/>
                <a:sym typeface="Arial" panose="020B0604020202020204"/>
              </a:rPr>
              <a:t>Template  Course: AI Builder</a:t>
            </a:r>
            <a:endParaRPr sz="3000" dirty="0">
              <a:latin typeface="Arial" panose="020B0604020202020204"/>
              <a:ea typeface="Arial" panose="020B0604020202020204"/>
              <a:cs typeface="Arial" panose="020B0604020202020204"/>
              <a:sym typeface="Arial" panose="020B0604020202020204"/>
            </a:endParaRPr>
          </a:p>
        </p:txBody>
      </p:sp>
      <p:sp>
        <p:nvSpPr>
          <p:cNvPr id="71" name="Google Shape;71;p1"/>
          <p:cNvSpPr txBox="1">
            <a:spLocks noGrp="1"/>
          </p:cNvSpPr>
          <p:nvPr>
            <p:ph type="sldNum" idx="12"/>
          </p:nvPr>
        </p:nvSpPr>
        <p:spPr>
          <a:xfrm>
            <a:off x="8752585" y="4781594"/>
            <a:ext cx="217200" cy="153900"/>
          </a:xfrm>
          <a:prstGeom prst="rect">
            <a:avLst/>
          </a:prstGeom>
          <a:noFill/>
          <a:ln>
            <a:noFill/>
          </a:ln>
        </p:spPr>
        <p:txBody>
          <a:bodyPr spcFirstLastPara="1" wrap="square" lIns="0" tIns="0"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72" name="Google Shape;72;p1"/>
          <p:cNvSpPr txBox="1"/>
          <p:nvPr/>
        </p:nvSpPr>
        <p:spPr>
          <a:xfrm>
            <a:off x="2192325" y="2237690"/>
            <a:ext cx="7220100" cy="382200"/>
          </a:xfrm>
          <a:prstGeom prst="rect">
            <a:avLst/>
          </a:prstGeom>
          <a:noFill/>
          <a:ln>
            <a:noFill/>
          </a:ln>
        </p:spPr>
        <p:txBody>
          <a:bodyPr spcFirstLastPara="1" wrap="square" lIns="0" tIns="12700" rIns="0" bIns="0" anchor="t" anchorCtr="0">
            <a:spAutoFit/>
          </a:bodyPr>
          <a:lstStyle/>
          <a:p>
            <a:pPr marL="3016885" marR="5080" lvl="0" indent="-3004820" algn="l" rtl="0">
              <a:lnSpc>
                <a:spcPct val="100000"/>
              </a:lnSpc>
              <a:spcBef>
                <a:spcPts val="0"/>
              </a:spcBef>
              <a:spcAft>
                <a:spcPts val="0"/>
              </a:spcAft>
              <a:buNone/>
            </a:pPr>
            <a:r>
              <a:rPr lang="en-US" sz="2400" b="1" i="0" u="none" strike="noStrike" cap="none" dirty="0">
                <a:solidFill>
                  <a:schemeClr val="dk1"/>
                </a:solidFill>
                <a:latin typeface="Arial" panose="020B0604020202020204"/>
                <a:ea typeface="Arial" panose="020B0604020202020204"/>
                <a:cs typeface="Arial" panose="020B0604020202020204"/>
                <a:sym typeface="Arial" panose="020B0604020202020204"/>
              </a:rPr>
              <a:t>Title: Food Calorie Prediction</a:t>
            </a:r>
            <a:endParaRPr sz="2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73" name="Google Shape;73;p1"/>
          <p:cNvSpPr txBox="1"/>
          <p:nvPr/>
        </p:nvSpPr>
        <p:spPr>
          <a:xfrm>
            <a:off x="437063" y="4390434"/>
            <a:ext cx="7530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b="0" i="0" u="none" strike="noStrike" cap="none" dirty="0">
                <a:solidFill>
                  <a:schemeClr val="dk1"/>
                </a:solidFill>
                <a:latin typeface="Arial" panose="020B0604020202020204"/>
                <a:ea typeface="Arial" panose="020B0604020202020204"/>
                <a:cs typeface="Arial" panose="020B0604020202020204"/>
                <a:sym typeface="Arial" panose="020B0604020202020204"/>
              </a:rPr>
              <a:t>Date</a:t>
            </a:r>
            <a:r>
              <a:rPr lang="en-US" sz="2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p>
        </p:txBody>
      </p:sp>
      <p:sp>
        <p:nvSpPr>
          <p:cNvPr id="74" name="Google Shape;74;p1"/>
          <p:cNvSpPr txBox="1"/>
          <p:nvPr/>
        </p:nvSpPr>
        <p:spPr>
          <a:xfrm>
            <a:off x="437063" y="3200491"/>
            <a:ext cx="2915737" cy="914400"/>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None/>
            </a:pPr>
            <a:r>
              <a:rPr lang="en-US" sz="1400" b="1" i="0" u="none" strike="noStrike" cap="none" dirty="0">
                <a:solidFill>
                  <a:schemeClr val="dk1"/>
                </a:solidFill>
                <a:latin typeface="Arial" panose="020B0604020202020204"/>
                <a:ea typeface="Arial" panose="020B0604020202020204"/>
                <a:cs typeface="Arial" panose="020B0604020202020204"/>
                <a:sym typeface="Arial" panose="020B0604020202020204"/>
              </a:rPr>
              <a:t>Course: </a:t>
            </a:r>
            <a:r>
              <a:rPr lang="en-US"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AI Builder</a:t>
            </a: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2700" marR="5080" lvl="0" indent="0" algn="l" rtl="0">
              <a:lnSpc>
                <a:spcPct val="100000"/>
              </a:lnSpc>
              <a:spcBef>
                <a:spcPts val="105"/>
              </a:spcBef>
              <a:spcAft>
                <a:spcPts val="0"/>
              </a:spcAft>
              <a:buNone/>
            </a:pP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2700" marR="5080" lvl="0" indent="0" algn="l" rtl="0">
              <a:lnSpc>
                <a:spcPct val="100000"/>
              </a:lnSpc>
              <a:spcBef>
                <a:spcPts val="105"/>
              </a:spcBef>
              <a:spcAft>
                <a:spcPts val="0"/>
              </a:spcAft>
              <a:buNone/>
            </a:pPr>
            <a:r>
              <a:rPr lang="en-US" sz="1400" b="1" i="0" u="none" strike="noStrike" cap="none" dirty="0">
                <a:solidFill>
                  <a:schemeClr val="dk1"/>
                </a:solidFill>
                <a:latin typeface="Arial" panose="020B0604020202020204"/>
                <a:ea typeface="Arial" panose="020B0604020202020204"/>
                <a:cs typeface="Arial" panose="020B0604020202020204"/>
                <a:sym typeface="Arial" panose="020B0604020202020204"/>
              </a:rPr>
              <a:t>Course Code:  </a:t>
            </a:r>
            <a:endParaRPr sz="14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2700" marR="5080" lvl="0" indent="0" algn="l" rtl="0">
              <a:lnSpc>
                <a:spcPct val="100000"/>
              </a:lnSpc>
              <a:spcBef>
                <a:spcPts val="105"/>
              </a:spcBef>
              <a:spcAft>
                <a:spcPts val="0"/>
              </a:spcAft>
              <a:buNone/>
            </a:pPr>
            <a:r>
              <a:rPr lang="en-US"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Mentor Name: Prof. Soorya Suresh</a:t>
            </a: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75" name="Google Shape;75;p1"/>
          <p:cNvSpPr txBox="1"/>
          <p:nvPr/>
        </p:nvSpPr>
        <p:spPr>
          <a:xfrm>
            <a:off x="3429000" y="3045221"/>
            <a:ext cx="5943600" cy="195181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i="0" u="none" strike="noStrike" cap="none" dirty="0">
                <a:solidFill>
                  <a:schemeClr val="dk1"/>
                </a:solidFill>
                <a:latin typeface="Arial" panose="020B0604020202020204"/>
                <a:ea typeface="Arial" panose="020B0604020202020204"/>
                <a:cs typeface="Arial" panose="020B0604020202020204"/>
                <a:sym typeface="Arial" panose="020B0604020202020204"/>
              </a:rPr>
              <a:t>                Presented by:</a:t>
            </a:r>
          </a:p>
          <a:p>
            <a:pPr marL="12700" marR="0" lvl="0" indent="0" algn="l" rtl="0">
              <a:lnSpc>
                <a:spcPct val="100000"/>
              </a:lnSpc>
              <a:spcBef>
                <a:spcPts val="0"/>
              </a:spcBef>
              <a:spcAft>
                <a:spcPts val="0"/>
              </a:spcAft>
              <a:buNone/>
            </a:pPr>
            <a:endParaRPr sz="14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2700" marR="879475" lvl="0" indent="0" algn="l" rtl="0">
              <a:lnSpc>
                <a:spcPct val="100000"/>
              </a:lnSpc>
              <a:spcBef>
                <a:spcPts val="5"/>
              </a:spcBef>
              <a:spcAft>
                <a:spcPts val="0"/>
              </a:spcAft>
              <a:buNone/>
            </a:pPr>
            <a:r>
              <a:rPr lang="en-US"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                Sahil Jaiswal (hinchlaljaiswal823@gmail.com)</a:t>
            </a:r>
          </a:p>
          <a:p>
            <a:pPr marL="12700" marR="879475" lvl="0" indent="0" algn="l" rtl="0">
              <a:lnSpc>
                <a:spcPct val="100000"/>
              </a:lnSpc>
              <a:spcBef>
                <a:spcPts val="5"/>
              </a:spcBef>
              <a:spcAft>
                <a:spcPts val="0"/>
              </a:spcAft>
              <a:buNone/>
            </a:pPr>
            <a:r>
              <a:rPr lang="en-US"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                Uma Shankar Mishra (umashankarm655@gmail.com)</a:t>
            </a:r>
          </a:p>
          <a:p>
            <a:pPr marL="12700" marR="879475" lvl="0" indent="0" algn="l" rtl="0">
              <a:lnSpc>
                <a:spcPct val="100000"/>
              </a:lnSpc>
              <a:spcBef>
                <a:spcPts val="5"/>
              </a:spcBef>
              <a:spcAft>
                <a:spcPts val="0"/>
              </a:spcAft>
              <a:buNone/>
            </a:pPr>
            <a:r>
              <a:rPr lang="en-US"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                Muskan Vaishnav (muskan25ai030@satiengg.in)</a:t>
            </a:r>
          </a:p>
          <a:p>
            <a:pPr marL="12700" marR="879475" lvl="0" indent="0" algn="l" rtl="0">
              <a:lnSpc>
                <a:spcPct val="100000"/>
              </a:lnSpc>
              <a:spcBef>
                <a:spcPts val="5"/>
              </a:spcBef>
              <a:spcAft>
                <a:spcPts val="0"/>
              </a:spcAft>
              <a:buNone/>
            </a:pPr>
            <a:r>
              <a:rPr lang="en-US"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                Akshat Jain (jainsahabakshatjain@gmail.com)</a:t>
            </a:r>
          </a:p>
          <a:p>
            <a:pPr marL="12700" marR="879475" lvl="0" indent="0" algn="l" rtl="0">
              <a:lnSpc>
                <a:spcPct val="100000"/>
              </a:lnSpc>
              <a:spcBef>
                <a:spcPts val="5"/>
              </a:spcBef>
              <a:spcAft>
                <a:spcPts val="0"/>
              </a:spcAft>
              <a:buNone/>
            </a:pPr>
            <a:r>
              <a:rPr lang="en-US"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                Anjali Singh (anjalisingh31387@gmail.com)</a:t>
            </a:r>
          </a:p>
          <a:p>
            <a:pPr marL="12700" marR="879475" lvl="0" indent="0" algn="l" rtl="0">
              <a:lnSpc>
                <a:spcPct val="100000"/>
              </a:lnSpc>
              <a:spcBef>
                <a:spcPts val="5"/>
              </a:spcBef>
              <a:spcAft>
                <a:spcPts val="0"/>
              </a:spcAft>
              <a:buNone/>
            </a:pPr>
            <a:endParaRPr sz="14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12700" marR="879475" lvl="0" indent="0" algn="l" rtl="0">
              <a:lnSpc>
                <a:spcPct val="100000"/>
              </a:lnSpc>
              <a:spcBef>
                <a:spcPts val="5"/>
              </a:spcBef>
              <a:spcAft>
                <a:spcPts val="0"/>
              </a:spcAft>
              <a:buNone/>
            </a:pPr>
            <a:r>
              <a:rPr lang="en-US" sz="1400" b="0" i="0" u="none" strike="noStrike" cap="none" dirty="0">
                <a:solidFill>
                  <a:schemeClr val="dk1"/>
                </a:solidFill>
                <a:latin typeface="Arial" panose="020B0604020202020204"/>
                <a:ea typeface="Arial" panose="020B0604020202020204"/>
                <a:cs typeface="Arial" panose="020B0604020202020204"/>
                <a:sym typeface="Arial" panose="020B0604020202020204"/>
              </a:rPr>
              <a:t> </a:t>
            </a:r>
          </a:p>
        </p:txBody>
      </p:sp>
      <p:sp>
        <p:nvSpPr>
          <p:cNvPr id="2" name="Text Box 0"/>
          <p:cNvSpPr txBox="1"/>
          <p:nvPr/>
        </p:nvSpPr>
        <p:spPr>
          <a:xfrm>
            <a:off x="1080052" y="4488180"/>
            <a:ext cx="3260173" cy="306705"/>
          </a:xfrm>
          <a:prstGeom prst="rect">
            <a:avLst/>
          </a:prstGeom>
          <a:noFill/>
        </p:spPr>
        <p:txBody>
          <a:bodyPr wrap="square" rtlCol="0">
            <a:spAutoFit/>
          </a:bodyPr>
          <a:lstStyle/>
          <a:p>
            <a:r>
              <a:rPr lang="en-US"/>
              <a:t>01/03/2024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390550" y="516381"/>
            <a:ext cx="2176145" cy="396904"/>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500" dirty="0">
                <a:latin typeface="Times New Roman" panose="02020603050405020304" pitchFamily="18" charset="0"/>
                <a:cs typeface="Times New Roman" panose="02020603050405020304" pitchFamily="18" charset="0"/>
              </a:rPr>
              <a:t>Data Collection</a:t>
            </a:r>
            <a:endParaRPr sz="2500" dirty="0">
              <a:latin typeface="Times New Roman" panose="02020603050405020304" pitchFamily="18" charset="0"/>
              <a:cs typeface="Times New Roman" panose="02020603050405020304" pitchFamily="18" charset="0"/>
            </a:endParaRPr>
          </a:p>
        </p:txBody>
      </p:sp>
      <p:sp>
        <p:nvSpPr>
          <p:cNvPr id="140" name="Google Shape;140;p10"/>
          <p:cNvSpPr txBox="1">
            <a:spLocks noGrp="1"/>
          </p:cNvSpPr>
          <p:nvPr>
            <p:ph type="sldNum" idx="12"/>
          </p:nvPr>
        </p:nvSpPr>
        <p:spPr>
          <a:xfrm>
            <a:off x="8752585" y="4781594"/>
            <a:ext cx="217200" cy="1539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panose="020B0604020202020204"/>
              <a:buNone/>
            </a:pPr>
            <a:fld id="{00000000-1234-1234-1234-123412341234}" type="slidenum">
              <a:rPr lang="en-US"/>
              <a:t>10</a:t>
            </a:fld>
            <a:endParaRPr lang="en-US"/>
          </a:p>
        </p:txBody>
      </p:sp>
      <p:sp>
        <p:nvSpPr>
          <p:cNvPr id="141" name="Google Shape;141;p10"/>
          <p:cNvSpPr txBox="1"/>
          <p:nvPr/>
        </p:nvSpPr>
        <p:spPr>
          <a:xfrm>
            <a:off x="390550" y="1211402"/>
            <a:ext cx="4813200" cy="3355652"/>
          </a:xfrm>
          <a:prstGeom prst="rect">
            <a:avLst/>
          </a:prstGeom>
          <a:noFill/>
          <a:ln>
            <a:noFill/>
          </a:ln>
        </p:spPr>
        <p:txBody>
          <a:bodyPr spcFirstLastPara="1" wrap="square" lIns="0" tIns="13325" rIns="0" bIns="0" anchor="t" anchorCtr="0">
            <a:spAutoFit/>
          </a:bodyPr>
          <a:lstStyle/>
          <a:p>
            <a:pPr marL="0" marR="0" lvl="0" indent="0" algn="l" rtl="0">
              <a:lnSpc>
                <a:spcPct val="107000"/>
              </a:lnSpc>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The images in this dataset were scraped</a:t>
            </a:r>
            <a:r>
              <a:rPr lang="en-US" dirty="0">
                <a:solidFill>
                  <a:schemeClr val="dk1"/>
                </a:solidFill>
                <a:latin typeface="Times New Roman" panose="02020603050405020304" pitchFamily="18" charset="0"/>
                <a:cs typeface="Times New Roman" panose="02020603050405020304" pitchFamily="18" charset="0"/>
              </a:rPr>
              <a:t> </a:t>
            </a:r>
            <a:r>
              <a:rPr lang="en-US" sz="1400" dirty="0">
                <a:solidFill>
                  <a:schemeClr val="dk1"/>
                </a:solidFill>
                <a:latin typeface="Times New Roman" panose="02020603050405020304" pitchFamily="18" charset="0"/>
                <a:cs typeface="Times New Roman" panose="02020603050405020304" pitchFamily="18" charset="0"/>
              </a:rPr>
              <a:t>from Bing Image Search for a project of mine.</a:t>
            </a:r>
          </a:p>
          <a:p>
            <a:pPr marL="0" marR="0" lvl="0" indent="0" algn="l" rtl="0">
              <a:lnSpc>
                <a:spcPct val="107000"/>
              </a:lnSpc>
              <a:spcBef>
                <a:spcPts val="80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Content</a:t>
            </a:r>
          </a:p>
          <a:p>
            <a:pPr marL="0" marR="0" lvl="0" indent="0" algn="l" rtl="0">
              <a:lnSpc>
                <a:spcPct val="107000"/>
              </a:lnSpc>
              <a:spcBef>
                <a:spcPts val="80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This dataset contains three folders:</a:t>
            </a:r>
          </a:p>
          <a:p>
            <a:pPr marL="285750" marR="0" lvl="0" indent="-285750" algn="l" rtl="0">
              <a:lnSpc>
                <a:spcPct val="107000"/>
              </a:lnSpc>
              <a:spcBef>
                <a:spcPts val="800"/>
              </a:spcBef>
              <a:spcAft>
                <a:spcPts val="0"/>
              </a:spcAft>
              <a:buClr>
                <a:schemeClr val="dk1"/>
              </a:buClr>
              <a:buSzPts val="1400"/>
              <a:buChar char="o"/>
            </a:pPr>
            <a:r>
              <a:rPr lang="en-US" sz="1400" dirty="0">
                <a:solidFill>
                  <a:schemeClr val="dk1"/>
                </a:solidFill>
                <a:latin typeface="Times New Roman" panose="02020603050405020304" pitchFamily="18" charset="0"/>
                <a:cs typeface="Times New Roman" panose="02020603050405020304" pitchFamily="18" charset="0"/>
              </a:rPr>
              <a:t>train (100 images each)</a:t>
            </a:r>
          </a:p>
          <a:p>
            <a:pPr marL="285750" marR="0" lvl="0" indent="-285750" algn="l" rtl="0">
              <a:lnSpc>
                <a:spcPct val="107000"/>
              </a:lnSpc>
              <a:spcBef>
                <a:spcPts val="800"/>
              </a:spcBef>
              <a:spcAft>
                <a:spcPts val="0"/>
              </a:spcAft>
              <a:buClr>
                <a:schemeClr val="dk1"/>
              </a:buClr>
              <a:buSzPts val="1400"/>
              <a:buChar char="o"/>
            </a:pPr>
            <a:r>
              <a:rPr lang="en-US" sz="1400" dirty="0">
                <a:solidFill>
                  <a:schemeClr val="dk1"/>
                </a:solidFill>
                <a:latin typeface="Times New Roman" panose="02020603050405020304" pitchFamily="18" charset="0"/>
                <a:cs typeface="Times New Roman" panose="02020603050405020304" pitchFamily="18" charset="0"/>
              </a:rPr>
              <a:t>test (10 images each)</a:t>
            </a:r>
          </a:p>
          <a:p>
            <a:pPr marL="285750" marR="0" lvl="0" indent="-285750" algn="l" rtl="0">
              <a:lnSpc>
                <a:spcPct val="107000"/>
              </a:lnSpc>
              <a:spcBef>
                <a:spcPts val="800"/>
              </a:spcBef>
              <a:spcAft>
                <a:spcPts val="0"/>
              </a:spcAft>
              <a:buClr>
                <a:schemeClr val="dk1"/>
              </a:buClr>
              <a:buSzPts val="1400"/>
              <a:buChar char="o"/>
            </a:pPr>
            <a:r>
              <a:rPr lang="en-US" sz="1400" dirty="0">
                <a:solidFill>
                  <a:schemeClr val="dk1"/>
                </a:solidFill>
                <a:latin typeface="Times New Roman" panose="02020603050405020304" pitchFamily="18" charset="0"/>
                <a:cs typeface="Times New Roman" panose="02020603050405020304" pitchFamily="18" charset="0"/>
              </a:rPr>
              <a:t>validation (10 images each)</a:t>
            </a:r>
          </a:p>
          <a:p>
            <a:pPr marL="457200" marR="0" lvl="0" indent="0" algn="l" rtl="0">
              <a:lnSpc>
                <a:spcPct val="107000"/>
              </a:lnSpc>
              <a:spcBef>
                <a:spcPts val="80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Each of the above folders contains subfolders for different fruits and vegetables wherein the images for respective food items are present</a:t>
            </a:r>
          </a:p>
          <a:p>
            <a:pPr marL="12700" marR="0" lvl="0" indent="0" algn="l" rtl="0">
              <a:lnSpc>
                <a:spcPct val="117000"/>
              </a:lnSpc>
              <a:spcBef>
                <a:spcPts val="905"/>
              </a:spcBef>
              <a:spcAft>
                <a:spcPts val="0"/>
              </a:spcAft>
              <a:buNone/>
            </a:pPr>
            <a:endParaRPr sz="1700" dirty="0">
              <a:solidFill>
                <a:schemeClr val="dk1"/>
              </a:solidFill>
              <a:latin typeface="Times New Roman" panose="02020603050405020304" pitchFamily="18" charset="0"/>
              <a:cs typeface="Times New Roman" panose="02020603050405020304" pitchFamily="18" charset="0"/>
            </a:endParaRPr>
          </a:p>
        </p:txBody>
      </p:sp>
      <p:pic>
        <p:nvPicPr>
          <p:cNvPr id="142" name="Google Shape;142;p10"/>
          <p:cNvPicPr preferRelativeResize="0"/>
          <p:nvPr/>
        </p:nvPicPr>
        <p:blipFill rotWithShape="1">
          <a:blip r:embed="rId3"/>
          <a:srcRect/>
          <a:stretch>
            <a:fillRect/>
          </a:stretch>
        </p:blipFill>
        <p:spPr>
          <a:xfrm>
            <a:off x="6099313" y="1772616"/>
            <a:ext cx="2653272" cy="3086980"/>
          </a:xfrm>
          <a:prstGeom prst="rect">
            <a:avLst/>
          </a:prstGeom>
          <a:noFill/>
          <a:ln>
            <a:noFill/>
          </a:ln>
        </p:spPr>
      </p:pic>
      <p:pic>
        <p:nvPicPr>
          <p:cNvPr id="143" name="Google Shape;143;p10"/>
          <p:cNvPicPr preferRelativeResize="0"/>
          <p:nvPr/>
        </p:nvPicPr>
        <p:blipFill rotWithShape="1">
          <a:blip r:embed="rId4"/>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bdb2506bfc_0_14"/>
          <p:cNvSpPr txBox="1"/>
          <p:nvPr/>
        </p:nvSpPr>
        <p:spPr>
          <a:xfrm>
            <a:off x="0" y="0"/>
            <a:ext cx="7341000" cy="4416563"/>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US" sz="2450" dirty="0">
                <a:solidFill>
                  <a:schemeClr val="dk1"/>
                </a:solidFill>
                <a:highlight>
                  <a:schemeClr val="lt1"/>
                </a:highlight>
                <a:latin typeface="Times New Roman" panose="02020603050405020304" pitchFamily="18" charset="0"/>
                <a:cs typeface="Times New Roman" panose="02020603050405020304" pitchFamily="18" charset="0"/>
              </a:rPr>
              <a:t>Data Preprocessing:</a:t>
            </a:r>
            <a:endParaRPr sz="245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304800" algn="l" rtl="0">
              <a:lnSpc>
                <a:spcPct val="115000"/>
              </a:lnSpc>
              <a:spcBef>
                <a:spcPts val="40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Data Cleaning:</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Remove duplicate entries.</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Handle missing values (imputation or removal).</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Data Normalization/Standardization:</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Normalize numerical features to a similar scale, especially if using algorithms sensitive to scale differences.</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Feature Engineering:</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Extract relevant features like portion size, cooking method, etc.</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Convert categorical features into numerical representations (one-hot encoding).</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Outlier Detection and Handling:</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Identify and handle outliers appropriately, as they can skew predictions.</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Text Data Processing:</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If the dataset includes textual information (e.g., food descriptions), use techniques like tokenization, stemming, or lemmatization.</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Target Variable Transformation:</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If needed, transform the target variable (calories) to achieve a more normal distribution. </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p:txBody>
      </p:sp>
      <p:pic>
        <p:nvPicPr>
          <p:cNvPr id="149" name="Google Shape;149;g2bdb2506bfc_0_14"/>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bdb2506bfc_0_19"/>
          <p:cNvSpPr txBox="1"/>
          <p:nvPr/>
        </p:nvSpPr>
        <p:spPr>
          <a:xfrm>
            <a:off x="0" y="0"/>
            <a:ext cx="8602800" cy="450342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1400"/>
              </a:spcBef>
              <a:spcAft>
                <a:spcPts val="0"/>
              </a:spcAft>
              <a:buNone/>
            </a:pPr>
            <a:r>
              <a:rPr lang="en-US" sz="2450" dirty="0">
                <a:solidFill>
                  <a:schemeClr val="dk1"/>
                </a:solidFill>
                <a:highlight>
                  <a:schemeClr val="lt1"/>
                </a:highlight>
                <a:latin typeface="Times New Roman" panose="02020603050405020304" pitchFamily="18" charset="0"/>
                <a:cs typeface="Times New Roman" panose="02020603050405020304" pitchFamily="18" charset="0"/>
              </a:rPr>
              <a:t>Data Augmentation:</a:t>
            </a:r>
            <a:endParaRPr sz="2450" dirty="0">
              <a:solidFill>
                <a:schemeClr val="dk1"/>
              </a:solidFill>
              <a:highlight>
                <a:schemeClr val="lt1"/>
              </a:highlight>
              <a:latin typeface="Times New Roman" panose="02020603050405020304" pitchFamily="18" charset="0"/>
              <a:cs typeface="Times New Roman" panose="02020603050405020304" pitchFamily="18" charset="0"/>
            </a:endParaRPr>
          </a:p>
          <a:p>
            <a:pPr marL="0" lvl="0" indent="0" algn="l" rtl="0">
              <a:lnSpc>
                <a:spcPct val="115000"/>
              </a:lnSpc>
              <a:spcBef>
                <a:spcPts val="400"/>
              </a:spcBef>
              <a:spcAft>
                <a:spcPts val="0"/>
              </a:spcAft>
              <a:buNone/>
            </a:pPr>
            <a:r>
              <a:rPr lang="en-US" sz="1650" b="1" dirty="0">
                <a:solidFill>
                  <a:schemeClr val="dk1"/>
                </a:solidFill>
                <a:highlight>
                  <a:schemeClr val="lt1"/>
                </a:highlight>
                <a:latin typeface="Times New Roman" panose="02020603050405020304" pitchFamily="18" charset="0"/>
                <a:cs typeface="Times New Roman" panose="02020603050405020304" pitchFamily="18" charset="0"/>
              </a:rPr>
              <a:t>     </a:t>
            </a:r>
            <a:r>
              <a:rPr lang="en-US" sz="1200" dirty="0">
                <a:solidFill>
                  <a:schemeClr val="dk1"/>
                </a:solidFill>
                <a:highlight>
                  <a:schemeClr val="lt1"/>
                </a:highlight>
                <a:latin typeface="Times New Roman" panose="02020603050405020304" pitchFamily="18" charset="0"/>
                <a:cs typeface="Times New Roman" panose="02020603050405020304" pitchFamily="18" charset="0"/>
              </a:rPr>
              <a:t>Image Data Augmentation:</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150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If you have images of food items, use techniques like rotation, flipping, zooming, or cropping to artificially increase your dataset size.</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Clr>
                <a:schemeClr val="dk1"/>
              </a:buClr>
              <a:buSzPts val="1200"/>
              <a:buFont typeface="Arial" panose="020B0604020202020204"/>
              <a:buNone/>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 Synthetic Data Generation:</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Generate additional data points synthetically to diversify your dataset, such as creating variations in recipes or ingredient combinations.</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Clr>
                <a:schemeClr val="dk1"/>
              </a:buClr>
              <a:buSzPts val="1200"/>
              <a:buFont typeface="Arial" panose="020B0604020202020204"/>
              <a:buNone/>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Time-based Augmentation:</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If your data involves time series (e.g., meal consumption over time), consider creating variations in timestamps or introducing time-related trends.</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Clr>
                <a:schemeClr val="dk1"/>
              </a:buClr>
              <a:buSzPts val="1200"/>
              <a:buFont typeface="Arial" panose="020B0604020202020204"/>
              <a:buNone/>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Nutritional Data Augmentation:</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Incorporate additional nutritional information or details about food items to enrich the dataset.</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Clr>
                <a:schemeClr val="dk1"/>
              </a:buClr>
              <a:buSzPts val="1200"/>
              <a:buFont typeface="Arial" panose="020B0604020202020204"/>
              <a:buNone/>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Data Balancing:</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Ensure a balanced representation of different classes in your dataset, especially if certain food types are underrepresented.</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457200" lvl="0" indent="-228600" algn="l" rtl="0">
              <a:lnSpc>
                <a:spcPct val="115000"/>
              </a:lnSpc>
              <a:spcBef>
                <a:spcPts val="0"/>
              </a:spcBef>
              <a:spcAft>
                <a:spcPts val="0"/>
              </a:spcAft>
              <a:buClr>
                <a:schemeClr val="dk1"/>
              </a:buClr>
              <a:buSzPts val="1200"/>
              <a:buFont typeface="Arial" panose="020B0604020202020204"/>
              <a:buNone/>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Noise Injection:</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a:p>
            <a:pPr marL="914400" lvl="1" indent="-304800" algn="l" rtl="0">
              <a:lnSpc>
                <a:spcPct val="115000"/>
              </a:lnSpc>
              <a:spcBef>
                <a:spcPts val="0"/>
              </a:spcBef>
              <a:spcAft>
                <a:spcPts val="0"/>
              </a:spcAft>
              <a:buClr>
                <a:schemeClr val="dk1"/>
              </a:buClr>
              <a:buSzPts val="1200"/>
              <a:buFont typeface="Arial" panose="020B0604020202020204"/>
              <a:buChar char="●"/>
            </a:pPr>
            <a:r>
              <a:rPr lang="en-US" sz="1200" dirty="0">
                <a:solidFill>
                  <a:schemeClr val="dk1"/>
                </a:solidFill>
                <a:highlight>
                  <a:schemeClr val="lt1"/>
                </a:highlight>
                <a:latin typeface="Times New Roman" panose="02020603050405020304" pitchFamily="18" charset="0"/>
                <a:cs typeface="Times New Roman" panose="02020603050405020304" pitchFamily="18" charset="0"/>
              </a:rPr>
              <a:t>Introduce random noise to the data to make the model more robust and generalize better.</a:t>
            </a:r>
            <a:endParaRPr sz="1200" dirty="0">
              <a:solidFill>
                <a:schemeClr val="dk1"/>
              </a:solidFill>
              <a:highlight>
                <a:schemeClr val="lt1"/>
              </a:highlight>
              <a:latin typeface="Times New Roman" panose="02020603050405020304" pitchFamily="18" charset="0"/>
              <a:cs typeface="Times New Roman" panose="02020603050405020304" pitchFamily="18" charset="0"/>
            </a:endParaRPr>
          </a:p>
        </p:txBody>
      </p:sp>
      <p:pic>
        <p:nvPicPr>
          <p:cNvPr id="155" name="Google Shape;155;g2bdb2506bfc_0_19"/>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Shape 159"/>
        <p:cNvGrpSpPr/>
        <p:nvPr/>
      </p:nvGrpSpPr>
      <p:grpSpPr>
        <a:xfrm>
          <a:off x="0" y="0"/>
          <a:ext cx="0" cy="0"/>
          <a:chOff x="0" y="0"/>
          <a:chExt cx="0" cy="0"/>
        </a:xfrm>
      </p:grpSpPr>
      <p:sp>
        <p:nvSpPr>
          <p:cNvPr id="160" name="Google Shape;160;g2bdb2506bfc_0_48"/>
          <p:cNvSpPr txBox="1"/>
          <p:nvPr/>
        </p:nvSpPr>
        <p:spPr>
          <a:xfrm>
            <a:off x="0" y="0"/>
            <a:ext cx="5679600" cy="565785"/>
          </a:xfrm>
          <a:prstGeom prst="rect">
            <a:avLst/>
          </a:prstGeom>
          <a:noFill/>
          <a:ln>
            <a:noFill/>
          </a:ln>
        </p:spPr>
        <p:txBody>
          <a:bodyPr anchor="t" anchorCtr="0" bIns="91425" lIns="91425" rIns="91425" spcFirstLastPara="1" tIns="91425" wrap="square">
            <a:spAutoFit/>
          </a:bodyPr>
          <a:lstStyle/>
          <a:p>
            <a:pPr algn="l" indent="0" lvl="0" marL="12700" rtl="0">
              <a:spcBef>
                <a:spcPts val="0"/>
              </a:spcBef>
              <a:spcAft>
                <a:spcPts val="0"/>
              </a:spcAft>
              <a:buNone/>
            </a:pPr>
            <a:r>
              <a:rPr lang="en-US" sz="2500">
                <a:solidFill>
                  <a:schemeClr val="dk1"/>
                </a:solidFill>
              </a:rPr>
              <a:t>     System Architecture</a:t>
            </a:r>
            <a:endParaRPr sz="2500">
              <a:solidFill>
                <a:schemeClr val="dk1"/>
              </a:solidFill>
            </a:endParaRPr>
          </a:p>
        </p:txBody>
      </p:sp>
      <p:pic>
        <p:nvPicPr>
          <p:cNvPr id="161" name="Google Shape;161;g2bdb2506bfc_0_48"/>
          <p:cNvPicPr preferRelativeResize="0"/>
          <p:nvPr/>
        </p:nvPicPr>
        <p:blipFill rotWithShape="1">
          <a:blip r:embed="rId3"/>
          <a:srcRect b="132" t="-1978"/>
          <a:stretch>
            <a:fillRect/>
          </a:stretch>
        </p:blipFill>
        <p:spPr>
          <a:xfrm>
            <a:off x="1471930" y="625475"/>
            <a:ext cx="5133340" cy="4044950"/>
          </a:xfrm>
          <a:prstGeom prst="rect">
            <a:avLst/>
          </a:prstGeom>
          <a:noFill/>
          <a:ln>
            <a:noFill/>
          </a:ln>
        </p:spPr>
      </p:pic>
      <p:pic>
        <p:nvPicPr>
          <p:cNvPr id="162" name="Google Shape;162;g2bdb2506bfc_0_48"/>
          <p:cNvPicPr preferRelativeResize="0"/>
          <p:nvPr/>
        </p:nvPicPr>
        <p:blipFill rotWithShape="1">
          <a:blip r:embed="rId4"/>
          <a:srcRect b="20248" l="31469" r="36978"/>
          <a:stretch>
            <a:fillRect/>
          </a:stretch>
        </p:blipFill>
        <p:spPr>
          <a:xfrm>
            <a:off x="7416400" y="187450"/>
            <a:ext cx="1045875" cy="735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80" y="144120"/>
            <a:ext cx="2808000" cy="755700"/>
          </a:xfrm>
        </p:spPr>
        <p:txBody>
          <a:bodyPr/>
          <a:lstStyle/>
          <a:p>
            <a:r>
              <a:rPr lang="en-US"/>
              <a:t>Flow Chart</a:t>
            </a:r>
          </a:p>
        </p:txBody>
      </p:sp>
      <p:sp>
        <p:nvSpPr>
          <p:cNvPr id="3" name="Text Placeholder 2"/>
          <p:cNvSpPr>
            <a:spLocks noGrp="1"/>
          </p:cNvSpPr>
          <p:nvPr>
            <p:ph type="body" idx="1"/>
          </p:nvPr>
        </p:nvSpPr>
        <p:spPr/>
        <p:txBody>
          <a:bodyPr/>
          <a:lstStyle/>
          <a:p>
            <a:pPr marL="152400" indent="0">
              <a:buNone/>
            </a:pPr>
            <a:endParaRPr lang="en-US"/>
          </a:p>
        </p:txBody>
      </p:sp>
      <p:pic>
        <p:nvPicPr>
          <p:cNvPr id="4" name="Picture 3"/>
          <p:cNvPicPr>
            <a:picLocks noChangeAspect="1"/>
          </p:cNvPicPr>
          <p:nvPr/>
        </p:nvPicPr>
        <p:blipFill>
          <a:blip r:embed="rId2"/>
          <a:stretch>
            <a:fillRect/>
          </a:stretch>
        </p:blipFill>
        <p:spPr>
          <a:xfrm>
            <a:off x="2940050" y="1223010"/>
            <a:ext cx="3354070" cy="3345815"/>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showMasterSp="0">
  <p:cSld>
    <p:spTree>
      <p:nvGrpSpPr>
        <p:cNvPr id="1" name="Shape 166"/>
        <p:cNvGrpSpPr/>
        <p:nvPr/>
      </p:nvGrpSpPr>
      <p:grpSpPr>
        <a:xfrm>
          <a:off x="0" y="0"/>
          <a:ext cx="0" cy="0"/>
          <a:chOff x="0" y="0"/>
          <a:chExt cx="0" cy="0"/>
        </a:xfrm>
      </p:grpSpPr>
      <p:sp>
        <p:nvSpPr>
          <p:cNvPr id="167" name="Google Shape;167;p14"/>
          <p:cNvSpPr txBox="1"/>
          <p:nvPr/>
        </p:nvSpPr>
        <p:spPr>
          <a:xfrm>
            <a:off x="2046477" y="1019153"/>
            <a:ext cx="4973955" cy="656590"/>
          </a:xfrm>
          <a:prstGeom prst="rect">
            <a:avLst/>
          </a:prstGeom>
          <a:noFill/>
          <a:ln>
            <a:noFill/>
          </a:ln>
        </p:spPr>
        <p:txBody>
          <a:bodyPr anchor="t" anchorCtr="0" bIns="0" lIns="0" rIns="0" spcFirstLastPara="1" tIns="53325" wrap="square">
            <a:spAutoFit/>
          </a:bodyPr>
          <a:lstStyle/>
          <a:p>
            <a:pPr algn="l" indent="-224155" lvl="0" marL="236220" marR="0" rtl="0">
              <a:lnSpc>
                <a:spcPct val="100000"/>
              </a:lnSpc>
              <a:spcBef>
                <a:spcPts val="0"/>
              </a:spcBef>
              <a:spcAft>
                <a:spcPts val="0"/>
              </a:spcAft>
              <a:buClr>
                <a:srgbClr val="374151"/>
              </a:buClr>
              <a:buSzPts val="1100"/>
              <a:buFont typeface="Quattrocento Sans"/>
              <a:buChar char="➢"/>
            </a:pPr>
            <a:r>
              <a:rPr lang="en-US" sz="1800">
                <a:solidFill>
                  <a:schemeClr val="dk1"/>
                </a:solidFill>
                <a:latin panose="020B0604020202020204" typeface="Arial"/>
                <a:ea panose="020B0604020202020204" typeface="Arial"/>
                <a:cs panose="020B0604020202020204" typeface="Arial"/>
                <a:sym panose="020B0604020202020204" typeface="Arial"/>
              </a:rPr>
              <a:t>Use charts, line graphs, Learning curves, ROC</a:t>
            </a:r>
            <a:endParaRPr sz="1800">
              <a:solidFill>
                <a:schemeClr val="dk1"/>
              </a:solidFill>
              <a:latin panose="020B0604020202020204" typeface="Arial"/>
              <a:ea panose="020B0604020202020204" typeface="Arial"/>
              <a:cs panose="020B0604020202020204" typeface="Arial"/>
              <a:sym panose="020B0604020202020204" typeface="Arial"/>
            </a:endParaRPr>
          </a:p>
          <a:p>
            <a:pPr algn="l" indent="0" lvl="0" marL="236220" marR="0" rtl="0">
              <a:lnSpc>
                <a:spcPct val="100000"/>
              </a:lnSpc>
              <a:spcBef>
                <a:spcPts val="325"/>
              </a:spcBef>
              <a:spcAft>
                <a:spcPts val="0"/>
              </a:spcAft>
              <a:buNone/>
            </a:pPr>
            <a:r>
              <a:rPr lang="en-US" sz="1800">
                <a:solidFill>
                  <a:schemeClr val="dk1"/>
                </a:solidFill>
                <a:latin panose="020B0604020202020204" typeface="Arial"/>
                <a:ea panose="020B0604020202020204" typeface="Arial"/>
                <a:cs panose="020B0604020202020204" typeface="Arial"/>
                <a:sym panose="020B0604020202020204" typeface="Arial"/>
              </a:rPr>
              <a:t>curves, and interpret them.</a:t>
            </a:r>
            <a:endParaRPr sz="1800">
              <a:solidFill>
                <a:schemeClr val="dk1"/>
              </a:solidFill>
              <a:latin panose="020B0604020202020204" typeface="Arial"/>
              <a:ea panose="020B0604020202020204" typeface="Arial"/>
              <a:cs panose="020B0604020202020204" typeface="Arial"/>
              <a:sym panose="020B0604020202020204" typeface="Arial"/>
            </a:endParaRPr>
          </a:p>
        </p:txBody>
      </p:sp>
      <p:pic>
        <p:nvPicPr>
          <p:cNvPr id="168" name="Google Shape;168;p14"/>
          <p:cNvPicPr preferRelativeResize="0"/>
          <p:nvPr/>
        </p:nvPicPr>
        <p:blipFill rotWithShape="1">
          <a:blip r:embed="rId3"/>
          <a:srcRect/>
          <a:stretch>
            <a:fillRect/>
          </a:stretch>
        </p:blipFill>
        <p:spPr>
          <a:xfrm>
            <a:off x="674688" y="2234128"/>
            <a:ext cx="2097134" cy="2188179"/>
          </a:xfrm>
          <a:prstGeom prst="rect">
            <a:avLst/>
          </a:prstGeom>
          <a:noFill/>
          <a:ln>
            <a:noFill/>
          </a:ln>
        </p:spPr>
      </p:pic>
      <p:pic>
        <p:nvPicPr>
          <p:cNvPr id="169" name="Google Shape;169;p14"/>
          <p:cNvPicPr preferRelativeResize="0"/>
          <p:nvPr/>
        </p:nvPicPr>
        <p:blipFill rotWithShape="1">
          <a:blip r:embed="rId4"/>
          <a:srcRect l="14" r="14"/>
          <a:stretch>
            <a:fillRect/>
          </a:stretch>
        </p:blipFill>
        <p:spPr>
          <a:xfrm>
            <a:off x="3086100" y="2493600"/>
            <a:ext cx="2395728" cy="1989673"/>
          </a:xfrm>
          <a:prstGeom prst="rect">
            <a:avLst/>
          </a:prstGeom>
          <a:noFill/>
          <a:ln>
            <a:noFill/>
          </a:ln>
        </p:spPr>
      </p:pic>
      <p:pic>
        <p:nvPicPr>
          <p:cNvPr id="170" name="Google Shape;170;p14"/>
          <p:cNvPicPr preferRelativeResize="0"/>
          <p:nvPr/>
        </p:nvPicPr>
        <p:blipFill rotWithShape="1">
          <a:blip r:embed="rId5"/>
          <a:srcRect b="3" t="3"/>
          <a:stretch>
            <a:fillRect/>
          </a:stretch>
        </p:blipFill>
        <p:spPr>
          <a:xfrm>
            <a:off x="5743955" y="2350007"/>
            <a:ext cx="2677668" cy="1947672"/>
          </a:xfrm>
          <a:prstGeom prst="rect">
            <a:avLst/>
          </a:prstGeom>
          <a:noFill/>
          <a:ln>
            <a:noFill/>
          </a:ln>
        </p:spPr>
      </p:pic>
      <p:sp>
        <p:nvSpPr>
          <p:cNvPr id="171" name="Google Shape;171;p14"/>
          <p:cNvSpPr txBox="1">
            <a:spLocks noGrp="1"/>
          </p:cNvSpPr>
          <p:nvPr>
            <p:ph type="title"/>
          </p:nvPr>
        </p:nvSpPr>
        <p:spPr>
          <a:xfrm>
            <a:off x="439420" y="447675"/>
            <a:ext cx="4580255" cy="381635"/>
          </a:xfrm>
          <a:prstGeom prst="rect">
            <a:avLst/>
          </a:prstGeom>
          <a:noFill/>
          <a:ln>
            <a:noFill/>
          </a:ln>
        </p:spPr>
        <p:txBody>
          <a:bodyPr anchor="t" anchorCtr="0" bIns="0" lIns="0" rIns="0" spcFirstLastPara="1" tIns="13325" wrap="square">
            <a:spAutoFit/>
          </a:bodyPr>
          <a:lstStyle/>
          <a:p>
            <a:pPr algn="l" indent="0" lvl="0" marL="12700" rtl="0">
              <a:lnSpc>
                <a:spcPct val="100000"/>
              </a:lnSpc>
              <a:spcBef>
                <a:spcPts val="0"/>
              </a:spcBef>
              <a:spcAft>
                <a:spcPts val="0"/>
              </a:spcAft>
              <a:buNone/>
            </a:pPr>
            <a:r>
              <a:rPr lang="en-US" sz="2400">
                <a:latin panose="020B0604020202020204" typeface="Arial"/>
                <a:ea panose="020B0604020202020204" typeface="Arial"/>
                <a:cs panose="020B0604020202020204" typeface="Arial"/>
                <a:sym panose="020B0604020202020204" typeface="Arial"/>
              </a:rPr>
              <a:t>ROC curves, Learning Curves</a:t>
            </a:r>
            <a:endParaRPr sz="2400">
              <a:latin panose="020B0604020202020204" typeface="Arial"/>
              <a:ea panose="020B0604020202020204" typeface="Arial"/>
              <a:cs panose="020B0604020202020204" typeface="Arial"/>
              <a:sym panose="020B0604020202020204" typeface="Arial"/>
            </a:endParaRPr>
          </a:p>
        </p:txBody>
      </p:sp>
      <p:sp>
        <p:nvSpPr>
          <p:cNvPr id="172" name="Google Shape;172;p14"/>
          <p:cNvSpPr txBox="1"/>
          <p:nvPr/>
        </p:nvSpPr>
        <p:spPr>
          <a:xfrm>
            <a:off x="1542033" y="4819100"/>
            <a:ext cx="730250" cy="196215"/>
          </a:xfrm>
          <a:prstGeom prst="rect">
            <a:avLst/>
          </a:prstGeom>
          <a:noFill/>
          <a:ln>
            <a:noFill/>
          </a:ln>
        </p:spPr>
        <p:txBody>
          <a:bodyPr anchor="t" anchorCtr="0" bIns="0" lIns="0" rIns="0" spcFirstLastPara="1" tIns="0" wrap="square">
            <a:spAutoFit/>
          </a:bodyPr>
          <a:lstStyle/>
          <a:p>
            <a:pPr algn="l" indent="0" lvl="0" marL="12700" marR="0" rtl="0">
              <a:lnSpc>
                <a:spcPct val="119000"/>
              </a:lnSpc>
              <a:spcBef>
                <a:spcPts val="0"/>
              </a:spcBef>
              <a:spcAft>
                <a:spcPts val="0"/>
              </a:spcAft>
              <a:buNone/>
            </a:pPr>
            <a:r>
              <a:rPr b="1" lang="en-US" sz="1200">
                <a:solidFill>
                  <a:srgbClr val="FFFFFF"/>
                </a:solidFill>
                <a:latin panose="020B0604020202020204" typeface="Arial"/>
                <a:ea panose="020B0604020202020204" typeface="Arial"/>
                <a:cs panose="020B0604020202020204" typeface="Arial"/>
                <a:sym panose="020B0604020202020204" typeface="Arial"/>
              </a:rPr>
              <a:t>Dec, 2023</a:t>
            </a:r>
            <a:endParaRPr sz="1200">
              <a:solidFill>
                <a:schemeClr val="dk1"/>
              </a:solidFill>
              <a:latin panose="020B0604020202020204" typeface="Arial"/>
              <a:ea panose="020B0604020202020204" typeface="Arial"/>
              <a:cs panose="020B0604020202020204" typeface="Arial"/>
              <a:sym panose="020B0604020202020204" typeface="Arial"/>
            </a:endParaRPr>
          </a:p>
        </p:txBody>
      </p:sp>
      <p:sp>
        <p:nvSpPr>
          <p:cNvPr id="173" name="Google Shape;173;p14"/>
          <p:cNvSpPr txBox="1"/>
          <p:nvPr/>
        </p:nvSpPr>
        <p:spPr>
          <a:xfrm>
            <a:off x="7574026" y="4813947"/>
            <a:ext cx="196215" cy="196215"/>
          </a:xfrm>
          <a:prstGeom prst="rect">
            <a:avLst/>
          </a:prstGeom>
          <a:noFill/>
          <a:ln>
            <a:noFill/>
          </a:ln>
        </p:spPr>
        <p:txBody>
          <a:bodyPr anchor="t" anchorCtr="0" bIns="0" lIns="0" rIns="0" spcFirstLastPara="1" tIns="0" wrap="square">
            <a:spAutoFit/>
          </a:bodyPr>
          <a:lstStyle/>
          <a:p>
            <a:pPr algn="l" indent="0" lvl="0" marL="12700" marR="0" rtl="0">
              <a:lnSpc>
                <a:spcPct val="119000"/>
              </a:lnSpc>
              <a:spcBef>
                <a:spcPts val="0"/>
              </a:spcBef>
              <a:spcAft>
                <a:spcPts val="0"/>
              </a:spcAft>
              <a:buNone/>
            </a:pPr>
            <a:r>
              <a:rPr b="1" lang="en-US" sz="1200">
                <a:solidFill>
                  <a:srgbClr val="FFFFFF"/>
                </a:solidFill>
                <a:latin panose="020B0604020202020204" typeface="Arial"/>
                <a:ea panose="020B0604020202020204" typeface="Arial"/>
                <a:cs panose="020B0604020202020204" typeface="Arial"/>
                <a:sym panose="020B0604020202020204" typeface="Arial"/>
              </a:rPr>
              <a:t>29</a:t>
            </a:r>
            <a:endParaRPr sz="1200">
              <a:solidFill>
                <a:schemeClr val="dk1"/>
              </a:solidFill>
              <a:latin panose="020B0604020202020204" typeface="Arial"/>
              <a:ea panose="020B0604020202020204" typeface="Arial"/>
              <a:cs panose="020B0604020202020204" typeface="Arial"/>
              <a:sym panose="020B0604020202020204" typeface="Arial"/>
            </a:endParaRPr>
          </a:p>
        </p:txBody>
      </p:sp>
      <p:pic>
        <p:nvPicPr>
          <p:cNvPr id="174" name="Google Shape;174;p14"/>
          <p:cNvPicPr preferRelativeResize="0"/>
          <p:nvPr/>
        </p:nvPicPr>
        <p:blipFill rotWithShape="1">
          <a:blip r:embed="rId6"/>
          <a:srcRect b="20248" l="31469" r="36978"/>
          <a:stretch>
            <a:fillRect/>
          </a:stretch>
        </p:blipFill>
        <p:spPr>
          <a:xfrm>
            <a:off x="7416400" y="187450"/>
            <a:ext cx="1045875" cy="735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be1fc767c3_0_4"/>
          <p:cNvSpPr txBox="1">
            <a:spLocks noGrp="1"/>
          </p:cNvSpPr>
          <p:nvPr>
            <p:ph type="title"/>
          </p:nvPr>
        </p:nvSpPr>
        <p:spPr>
          <a:xfrm>
            <a:off x="492425" y="310845"/>
            <a:ext cx="5872071" cy="368935"/>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2400" dirty="0">
                <a:solidFill>
                  <a:srgbClr val="292929"/>
                </a:solidFill>
                <a:highlight>
                  <a:srgbClr val="FFFFFF"/>
                </a:highlight>
                <a:latin typeface="Times New Roman" panose="02020603050405020304" pitchFamily="18" charset="0"/>
                <a:ea typeface="Georgia" panose="02040502050405020303"/>
                <a:cs typeface="Times New Roman" panose="02020603050405020304" pitchFamily="18" charset="0"/>
                <a:sym typeface="Georgia" panose="02040502050405020303"/>
              </a:rPr>
              <a:t>Convolution Neural Network </a:t>
            </a:r>
            <a:endParaRPr sz="2400" dirty="0">
              <a:latin typeface="Times New Roman" panose="02020603050405020304" pitchFamily="18" charset="0"/>
              <a:cs typeface="Times New Roman" panose="02020603050405020304" pitchFamily="18" charset="0"/>
            </a:endParaRPr>
          </a:p>
        </p:txBody>
      </p:sp>
      <p:sp>
        <p:nvSpPr>
          <p:cNvPr id="188" name="Google Shape;188;g2be1fc767c3_0_4"/>
          <p:cNvSpPr txBox="1">
            <a:spLocks noGrp="1"/>
          </p:cNvSpPr>
          <p:nvPr>
            <p:ph type="body" idx="1"/>
          </p:nvPr>
        </p:nvSpPr>
        <p:spPr>
          <a:xfrm>
            <a:off x="492425" y="909925"/>
            <a:ext cx="7643100" cy="49164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SzPts val="1100"/>
              <a:buFont typeface="Arial" panose="020B0604020202020204"/>
              <a:buNone/>
            </a:pP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•Computer vision is an interdisciplinary field that has been gaining huge amounts of traction in the recent years.</a:t>
            </a:r>
            <a:endParaRPr sz="1400" dirty="0">
              <a:solidFill>
                <a:srgbClr val="292929"/>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ts val="1100"/>
              <a:buFont typeface="Arial" panose="020B0604020202020204"/>
              <a:buNone/>
            </a:pP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•Another integral part of computer vision is object detection.</a:t>
            </a:r>
            <a:endParaRPr sz="1400" dirty="0">
              <a:solidFill>
                <a:srgbClr val="292929"/>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•The difference between object detection algorithms and classification algorithms is that in detection algorithms, we try to draw a bounding box around the object of interest to locate it within the image.</a:t>
            </a:r>
            <a:endParaRPr sz="1400" dirty="0">
              <a:solidFill>
                <a:srgbClr val="292929"/>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•Not necessarily draw just one bounding box in an object detection case, there could be many bounding boxes representing different objects of interest within the image.</a:t>
            </a:r>
            <a:endParaRPr sz="1400" dirty="0">
              <a:solidFill>
                <a:srgbClr val="292929"/>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The major reason for not proceeding with CNN model as building a standard convolutional network followed by a fully connected layer is that, the length of the output layer is variable — not constant, this is because the number of occurrences of the objects of interest is not fixed.</a:t>
            </a:r>
            <a:endParaRPr sz="1400" dirty="0">
              <a:solidFill>
                <a:srgbClr val="292929"/>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•It cannot be implemented real time as it takes around 45 minutes to train the model.</a:t>
            </a:r>
            <a:endParaRPr sz="1400" dirty="0">
              <a:solidFill>
                <a:srgbClr val="292929"/>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endParaRPr sz="1400" dirty="0">
              <a:latin typeface="Times New Roman" panose="02020603050405020304" pitchFamily="18" charset="0"/>
              <a:cs typeface="Times New Roman" panose="02020603050405020304" pitchFamily="18" charset="0"/>
            </a:endParaRPr>
          </a:p>
          <a:p>
            <a:pPr marL="0" lvl="0" indent="0" algn="l" rtl="0">
              <a:spcBef>
                <a:spcPts val="1200"/>
              </a:spcBef>
              <a:spcAft>
                <a:spcPts val="0"/>
              </a:spcAft>
              <a:buClr>
                <a:schemeClr val="dk1"/>
              </a:buClr>
              <a:buSzPts val="1100"/>
              <a:buFont typeface="Arial" panose="020B0604020202020204"/>
              <a:buNone/>
            </a:pPr>
            <a:endParaRPr sz="1400" dirty="0">
              <a:solidFill>
                <a:srgbClr val="292929"/>
              </a:solidFill>
              <a:highlight>
                <a:srgbClr val="FFFFFF"/>
              </a:highlight>
              <a:latin typeface="Times New Roman" panose="02020603050405020304" pitchFamily="18" charset="0"/>
              <a:cs typeface="Times New Roman" panose="02020603050405020304" pitchFamily="18" charset="0"/>
            </a:endParaRPr>
          </a:p>
          <a:p>
            <a:pPr marL="0" lvl="0" indent="0" algn="l" rtl="0">
              <a:spcBef>
                <a:spcPts val="1200"/>
              </a:spcBef>
              <a:spcAft>
                <a:spcPts val="1200"/>
              </a:spcAft>
              <a:buNone/>
            </a:pPr>
            <a:endParaRPr sz="1400" dirty="0">
              <a:latin typeface="Times New Roman" panose="02020603050405020304" pitchFamily="18" charset="0"/>
              <a:cs typeface="Times New Roman" panose="02020603050405020304" pitchFamily="18" charset="0"/>
            </a:endParaRPr>
          </a:p>
        </p:txBody>
      </p:sp>
      <p:pic>
        <p:nvPicPr>
          <p:cNvPr id="189" name="Google Shape;189;g2be1fc767c3_0_4"/>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be1fc767c3_0_33"/>
          <p:cNvSpPr txBox="1">
            <a:spLocks noGrp="1"/>
          </p:cNvSpPr>
          <p:nvPr>
            <p:ph type="title"/>
          </p:nvPr>
        </p:nvSpPr>
        <p:spPr>
          <a:xfrm>
            <a:off x="801757" y="657470"/>
            <a:ext cx="5560914" cy="3693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2400" dirty="0"/>
              <a:t>R-CNN</a:t>
            </a:r>
            <a:endParaRPr sz="2400" dirty="0"/>
          </a:p>
        </p:txBody>
      </p:sp>
      <p:sp>
        <p:nvSpPr>
          <p:cNvPr id="195" name="Google Shape;195;g2be1fc767c3_0_33"/>
          <p:cNvSpPr txBox="1">
            <a:spLocks noGrp="1"/>
          </p:cNvSpPr>
          <p:nvPr>
            <p:ph type="body" idx="1"/>
          </p:nvPr>
        </p:nvSpPr>
        <p:spPr>
          <a:xfrm>
            <a:off x="660525" y="1310325"/>
            <a:ext cx="7801750" cy="2785378"/>
          </a:xfrm>
          <a:prstGeom prst="rect">
            <a:avLst/>
          </a:prstGeom>
        </p:spPr>
        <p:txBody>
          <a:bodyPr spcFirstLastPara="1" wrap="square" lIns="0" tIns="0" rIns="0" bIns="0" anchor="t" anchorCtr="0">
            <a:spAutoFit/>
          </a:bodyPr>
          <a:lstStyle/>
          <a:p>
            <a:pPr marL="457200" lvl="0" indent="-317500" algn="l" rtl="0">
              <a:spcBef>
                <a:spcPts val="0"/>
              </a:spcBef>
              <a:spcAft>
                <a:spcPts val="0"/>
              </a:spcAft>
              <a:buClr>
                <a:srgbClr val="292929"/>
              </a:buClr>
              <a:buSzPts val="1400"/>
              <a:buChar char="●"/>
            </a:pP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In Faster R-CNN input image to the CNN to generate a convolutional feature map</a:t>
            </a:r>
            <a:endParaRPr sz="1400" dirty="0">
              <a:solidFill>
                <a:srgbClr val="292929"/>
              </a:solidFill>
              <a:highlight>
                <a:srgbClr val="FFFFFF"/>
              </a:highlight>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rgbClr val="292929"/>
              </a:buClr>
              <a:buSzPts val="1400"/>
              <a:buChar char="●"/>
            </a:pPr>
            <a:r>
              <a:rPr lang="en-US" sz="1400" dirty="0">
                <a:solidFill>
                  <a:srgbClr val="292929"/>
                </a:solidFill>
                <a:latin typeface="Times New Roman" panose="02020603050405020304" pitchFamily="18" charset="0"/>
                <a:cs typeface="Times New Roman" panose="02020603050405020304" pitchFamily="18" charset="0"/>
              </a:rPr>
              <a:t>From the convolutional feature map, identified region of proposals and warp them into squares and by using a </a:t>
            </a:r>
            <a:r>
              <a:rPr lang="en-US" sz="1400" dirty="0" err="1">
                <a:solidFill>
                  <a:srgbClr val="292929"/>
                </a:solidFill>
                <a:latin typeface="Times New Roman" panose="02020603050405020304" pitchFamily="18" charset="0"/>
                <a:cs typeface="Times New Roman" panose="02020603050405020304" pitchFamily="18" charset="0"/>
              </a:rPr>
              <a:t>RoI</a:t>
            </a:r>
            <a:r>
              <a:rPr lang="en-US" sz="1400" dirty="0">
                <a:solidFill>
                  <a:srgbClr val="292929"/>
                </a:solidFill>
                <a:latin typeface="Times New Roman" panose="02020603050405020304" pitchFamily="18" charset="0"/>
                <a:cs typeface="Times New Roman" panose="02020603050405020304" pitchFamily="18" charset="0"/>
              </a:rPr>
              <a:t> pooling layer, reshape them into a fixed size so that it can be fed into a fully connected layer.</a:t>
            </a:r>
            <a:endParaRPr sz="1400" dirty="0">
              <a:solidFill>
                <a:srgbClr val="292929"/>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rgbClr val="292929"/>
              </a:buClr>
              <a:buSzPts val="1400"/>
              <a:buChar char="●"/>
            </a:pP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From the </a:t>
            </a:r>
            <a:r>
              <a:rPr lang="en-US" sz="1400" dirty="0" err="1">
                <a:solidFill>
                  <a:srgbClr val="292929"/>
                </a:solidFill>
                <a:highlight>
                  <a:srgbClr val="FFFFFF"/>
                </a:highlight>
                <a:latin typeface="Times New Roman" panose="02020603050405020304" pitchFamily="18" charset="0"/>
                <a:cs typeface="Times New Roman" panose="02020603050405020304" pitchFamily="18" charset="0"/>
              </a:rPr>
              <a:t>RoI</a:t>
            </a: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 feature vector, a </a:t>
            </a:r>
            <a:r>
              <a:rPr lang="en-US" sz="1400" dirty="0" err="1">
                <a:solidFill>
                  <a:srgbClr val="292929"/>
                </a:solidFill>
                <a:highlight>
                  <a:srgbClr val="FFFFFF"/>
                </a:highlight>
                <a:latin typeface="Times New Roman" panose="02020603050405020304" pitchFamily="18" charset="0"/>
                <a:cs typeface="Times New Roman" panose="02020603050405020304" pitchFamily="18" charset="0"/>
              </a:rPr>
              <a:t>softmax</a:t>
            </a: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 layer to predict the class of the proposed region and also the offset values for the bounding box</a:t>
            </a:r>
            <a:endParaRPr sz="1400" dirty="0">
              <a:solidFill>
                <a:srgbClr val="292929"/>
              </a:solidFill>
              <a:highlight>
                <a:srgbClr val="FFFFFF"/>
              </a:highlight>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rgbClr val="292929"/>
              </a:buClr>
              <a:buSzPts val="1400"/>
              <a:buChar char="●"/>
            </a:pPr>
            <a:r>
              <a:rPr lang="en-US" sz="1400" dirty="0">
                <a:solidFill>
                  <a:srgbClr val="292929"/>
                </a:solidFill>
                <a:highlight>
                  <a:srgbClr val="FFFFFF"/>
                </a:highlight>
                <a:latin typeface="Times New Roman" panose="02020603050405020304" pitchFamily="18" charset="0"/>
                <a:cs typeface="Times New Roman" panose="02020603050405020304" pitchFamily="18" charset="0"/>
              </a:rPr>
              <a:t>.The reason “Fast R-CNN” is faster than R-CNN is because you don’t have to feed 2000 region proposals to the convolutional neural network every time. Instead, the convolution operation is done only once per image and a feature map is generated from it</a:t>
            </a:r>
            <a:endParaRPr sz="1400" dirty="0">
              <a:solidFill>
                <a:srgbClr val="292929"/>
              </a:solidFill>
              <a:highlight>
                <a:srgbClr val="FFFFFF"/>
              </a:highlight>
              <a:latin typeface="Times New Roman" panose="02020603050405020304" pitchFamily="18" charset="0"/>
              <a:cs typeface="Times New Roman" panose="02020603050405020304" pitchFamily="18" charset="0"/>
            </a:endParaRPr>
          </a:p>
          <a:p>
            <a:pPr marL="457200" lvl="0" indent="0" algn="l" rtl="0">
              <a:spcBef>
                <a:spcPts val="1200"/>
              </a:spcBef>
              <a:spcAft>
                <a:spcPts val="1200"/>
              </a:spcAft>
              <a:buNone/>
            </a:pPr>
            <a:endParaRPr sz="1400" dirty="0">
              <a:latin typeface="Times New Roman" panose="02020603050405020304" pitchFamily="18" charset="0"/>
              <a:cs typeface="Times New Roman" panose="02020603050405020304" pitchFamily="18" charset="0"/>
            </a:endParaRPr>
          </a:p>
        </p:txBody>
      </p:sp>
      <p:pic>
        <p:nvPicPr>
          <p:cNvPr id="196" name="Google Shape;196;g2be1fc767c3_0_33"/>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568" y="539318"/>
            <a:ext cx="4577250" cy="368935"/>
          </a:xfrm>
        </p:spPr>
        <p:txBody>
          <a:bodyPr/>
          <a:lstStyle/>
          <a:p>
            <a:r>
              <a:rPr lang="en-US" sz="2400" dirty="0">
                <a:latin typeface="Times New Roman" panose="02020603050405020304" pitchFamily="18" charset="0"/>
                <a:cs typeface="Times New Roman" panose="02020603050405020304" pitchFamily="18" charset="0"/>
              </a:rPr>
              <a:t>Calories</a:t>
            </a:r>
            <a:r>
              <a:rPr lang="en-US" sz="2400" dirty="0"/>
              <a:t> Extraction</a:t>
            </a:r>
          </a:p>
        </p:txBody>
      </p:sp>
      <p:sp>
        <p:nvSpPr>
          <p:cNvPr id="3" name="Text Placeholder 2"/>
          <p:cNvSpPr>
            <a:spLocks noGrp="1"/>
          </p:cNvSpPr>
          <p:nvPr>
            <p:ph type="body" idx="1"/>
          </p:nvPr>
        </p:nvSpPr>
        <p:spPr>
          <a:xfrm>
            <a:off x="-125984" y="1182370"/>
            <a:ext cx="3625850" cy="2339340"/>
          </a:xfrm>
        </p:spPr>
        <p:txBody>
          <a:bodyPr>
            <a:noAutofit/>
          </a:bodyPr>
          <a:lstStyle/>
          <a:p>
            <a:r>
              <a:rPr lang="en-US" dirty="0">
                <a:latin typeface="Times New Roman" panose="02020603050405020304" pitchFamily="18" charset="0"/>
                <a:cs typeface="Times New Roman" panose="02020603050405020304" pitchFamily="18" charset="0"/>
              </a:rPr>
              <a:t>   After </a:t>
            </a:r>
            <a:r>
              <a:rPr lang="en-US" dirty="0" err="1">
                <a:latin typeface="Times New Roman" panose="02020603050405020304" pitchFamily="18" charset="0"/>
                <a:cs typeface="Times New Roman" panose="02020603050405020304" pitchFamily="18" charset="0"/>
              </a:rPr>
              <a:t>anlysing</a:t>
            </a:r>
            <a:r>
              <a:rPr lang="en-US" dirty="0">
                <a:latin typeface="Times New Roman" panose="02020603050405020304" pitchFamily="18" charset="0"/>
                <a:cs typeface="Times New Roman" panose="02020603050405020304" pitchFamily="18" charset="0"/>
              </a:rPr>
              <a:t> the food image and detecting the type of food , our classifier can be employed and estimate the calories content of the food based dataset . the classifies provide an accurate the estimated process. </a:t>
            </a:r>
          </a:p>
        </p:txBody>
      </p:sp>
      <p:pic>
        <p:nvPicPr>
          <p:cNvPr id="5" name="Picture 4"/>
          <p:cNvPicPr>
            <a:picLocks noChangeAspect="1"/>
          </p:cNvPicPr>
          <p:nvPr/>
        </p:nvPicPr>
        <p:blipFill>
          <a:blip r:embed="rId2"/>
          <a:stretch>
            <a:fillRect/>
          </a:stretch>
        </p:blipFill>
        <p:spPr>
          <a:xfrm>
            <a:off x="4215638" y="600456"/>
            <a:ext cx="4123690" cy="4198620"/>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Shape 200"/>
        <p:cNvGrpSpPr/>
        <p:nvPr/>
      </p:nvGrpSpPr>
      <p:grpSpPr>
        <a:xfrm>
          <a:off x="0" y="0"/>
          <a:ext cx="0" cy="0"/>
          <a:chOff x="0" y="0"/>
          <a:chExt cx="0" cy="0"/>
        </a:xfrm>
      </p:grpSpPr>
      <p:sp>
        <p:nvSpPr>
          <p:cNvPr id="201" name="Google Shape;201;p11"/>
          <p:cNvSpPr txBox="1"/>
          <p:nvPr/>
        </p:nvSpPr>
        <p:spPr>
          <a:xfrm>
            <a:off x="76200" y="187325"/>
            <a:ext cx="9601200" cy="778510"/>
          </a:xfrm>
          <a:prstGeom prst="rect">
            <a:avLst/>
          </a:prstGeom>
          <a:noFill/>
          <a:ln>
            <a:noFill/>
          </a:ln>
        </p:spPr>
        <p:txBody>
          <a:bodyPr anchor="t" anchorCtr="0" bIns="45700" lIns="91425" rIns="91425" spcFirstLastPara="1" tIns="45700" wrap="square">
            <a:noAutofit/>
          </a:bodyPr>
          <a:lstStyle/>
          <a:p>
            <a:pPr algn="l" indent="0" lvl="0" marL="13335" rtl="0">
              <a:spcBef>
                <a:spcPts val="0"/>
              </a:spcBef>
              <a:spcAft>
                <a:spcPts val="0"/>
              </a:spcAft>
              <a:buClr>
                <a:schemeClr val="dk1"/>
              </a:buClr>
              <a:buFont panose="020B0604020202020204" typeface="Arial"/>
              <a:buNone/>
            </a:pPr>
            <a:r>
              <a:rPr lang="en-US" sz="2400">
                <a:solidFill>
                  <a:schemeClr val="dk1"/>
                </a:solidFill>
              </a:rPr>
              <a:t>Experimental Results</a:t>
            </a:r>
            <a:endParaRPr sz="2400">
              <a:solidFill>
                <a:schemeClr val="dk1"/>
              </a:solidFill>
            </a:endParaRPr>
          </a:p>
          <a:p>
            <a:pPr algn="just" indent="0" lvl="0" marL="0" marR="0" rtl="0">
              <a:lnSpc>
                <a:spcPct val="107000"/>
              </a:lnSpc>
              <a:spcBef>
                <a:spcPts val="800"/>
              </a:spcBef>
              <a:spcAft>
                <a:spcPts val="0"/>
              </a:spcAft>
              <a:buNone/>
            </a:pPr>
            <a:endParaRPr b="1" sz="2400" u="sng">
              <a:solidFill>
                <a:schemeClr val="dk1"/>
              </a:solidFill>
              <a:latin panose="020F0502020204030204" typeface="Calibri"/>
              <a:ea panose="020F0502020204030204" typeface="Calibri"/>
              <a:cs panose="020F0502020204030204" typeface="Calibri"/>
              <a:sym panose="020F0502020204030204" typeface="Calibri"/>
            </a:endParaRPr>
          </a:p>
        </p:txBody>
      </p:sp>
      <p:pic>
        <p:nvPicPr>
          <p:cNvPr id="203" name="Google Shape;203;p11"/>
          <p:cNvPicPr preferRelativeResize="0"/>
          <p:nvPr/>
        </p:nvPicPr>
        <p:blipFill rotWithShape="1">
          <a:blip r:embed="rId3"/>
          <a:srcRect t="88"/>
          <a:stretch>
            <a:fillRect/>
          </a:stretch>
        </p:blipFill>
        <p:spPr>
          <a:xfrm>
            <a:off x="336275" y="1113603"/>
            <a:ext cx="8179402" cy="3351499"/>
          </a:xfrm>
          <a:prstGeom prst="rect">
            <a:avLst/>
          </a:prstGeom>
          <a:noFill/>
          <a:ln>
            <a:noFill/>
          </a:ln>
        </p:spPr>
      </p:pic>
      <p:sp>
        <p:nvSpPr>
          <p:cNvPr id="204" name="Google Shape;204;p11"/>
          <p:cNvSpPr txBox="1"/>
          <p:nvPr/>
        </p:nvSpPr>
        <p:spPr>
          <a:xfrm>
            <a:off x="4432900" y="3075225"/>
            <a:ext cx="4744500" cy="461700"/>
          </a:xfrm>
          <a:prstGeom prst="rect">
            <a:avLst/>
          </a:prstGeom>
          <a:noFill/>
          <a:ln>
            <a:noFill/>
          </a:ln>
        </p:spPr>
        <p:txBody>
          <a:bodyPr anchor="t" anchorCtr="0" bIns="91425" lIns="91425" rIns="91425" spcFirstLastPara="1" tIns="91425" wrap="square">
            <a:spAutoFit/>
          </a:bodyPr>
          <a:lstStyle/>
          <a:p>
            <a:pPr algn="l" indent="0" lvl="0" marL="0" rtl="0">
              <a:spcBef>
                <a:spcPts val="0"/>
              </a:spcBef>
              <a:spcAft>
                <a:spcPts val="0"/>
              </a:spcAft>
              <a:buNone/>
            </a:pPr>
            <a:endParaRPr sz="1800">
              <a:solidFill>
                <a:schemeClr val="dk1"/>
              </a:solidFill>
              <a:latin panose="020F0502020204030204" typeface="Calibri"/>
              <a:ea panose="020F0502020204030204" typeface="Calibri"/>
              <a:cs panose="020F0502020204030204" typeface="Calibri"/>
              <a:sym panose="020F0502020204030204" typeface="Calibri"/>
            </a:endParaRPr>
          </a:p>
        </p:txBody>
      </p:sp>
      <p:pic>
        <p:nvPicPr>
          <p:cNvPr id="205" name="Google Shape;205;p11"/>
          <p:cNvPicPr preferRelativeResize="0"/>
          <p:nvPr/>
        </p:nvPicPr>
        <p:blipFill rotWithShape="1">
          <a:blip r:embed="rId4"/>
          <a:srcRect b="20248" l="31469" r="36978"/>
          <a:stretch>
            <a:fillRect/>
          </a:stretch>
        </p:blipFill>
        <p:spPr>
          <a:xfrm>
            <a:off x="7416400" y="187450"/>
            <a:ext cx="1045875" cy="735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title"/>
          </p:nvPr>
        </p:nvSpPr>
        <p:spPr>
          <a:xfrm>
            <a:off x="390550" y="516381"/>
            <a:ext cx="1346700" cy="396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500">
                <a:latin typeface="Times New Roman" panose="02020603050405020304" pitchFamily="18" charset="0"/>
                <a:cs typeface="Times New Roman" panose="02020603050405020304" pitchFamily="18" charset="0"/>
              </a:rPr>
              <a:t>Overview</a:t>
            </a:r>
            <a:endParaRPr sz="2500">
              <a:latin typeface="Times New Roman" panose="02020603050405020304" pitchFamily="18" charset="0"/>
              <a:cs typeface="Times New Roman" panose="02020603050405020304" pitchFamily="18" charset="0"/>
            </a:endParaRPr>
          </a:p>
        </p:txBody>
      </p:sp>
      <p:sp>
        <p:nvSpPr>
          <p:cNvPr id="81" name="Google Shape;81;p2"/>
          <p:cNvSpPr txBox="1">
            <a:spLocks noGrp="1"/>
          </p:cNvSpPr>
          <p:nvPr>
            <p:ph type="sldNum" idx="12"/>
          </p:nvPr>
        </p:nvSpPr>
        <p:spPr>
          <a:xfrm>
            <a:off x="8752585" y="4781594"/>
            <a:ext cx="217200" cy="1539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panose="020B0604020202020204"/>
              <a:buNone/>
            </a:pPr>
            <a:fld id="{00000000-1234-1234-1234-123412341234}" type="slidenum">
              <a:rPr lang="en-US">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
        <p:nvSpPr>
          <p:cNvPr id="82" name="Google Shape;82;p2"/>
          <p:cNvSpPr txBox="1"/>
          <p:nvPr/>
        </p:nvSpPr>
        <p:spPr>
          <a:xfrm>
            <a:off x="390550" y="1139275"/>
            <a:ext cx="3110100" cy="3476625"/>
          </a:xfrm>
          <a:prstGeom prst="rect">
            <a:avLst/>
          </a:prstGeom>
          <a:noFill/>
          <a:ln>
            <a:noFill/>
          </a:ln>
        </p:spPr>
        <p:txBody>
          <a:bodyPr spcFirstLastPara="1" wrap="square" lIns="0" tIns="53975" rIns="0" bIns="0" anchor="t" anchorCtr="0">
            <a:spAutoFit/>
          </a:bodyPr>
          <a:lstStyle/>
          <a:p>
            <a:pPr marL="355600" marR="0" lvl="0" indent="-342900" algn="l" rtl="0">
              <a:lnSpc>
                <a:spcPct val="100000"/>
              </a:lnSpc>
              <a:spcBef>
                <a:spcPts val="0"/>
              </a:spcBef>
              <a:spcAft>
                <a:spcPts val="0"/>
              </a:spcAft>
              <a:buClr>
                <a:schemeClr val="dk1"/>
              </a:buClr>
              <a:buSzPts val="1800"/>
              <a:buFont typeface="Arial" panose="020B0604020202020204"/>
              <a:buAutoNum type="arabicPeriod"/>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Introduction</a:t>
            </a:r>
            <a:endParaRPr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marR="0" lvl="0" indent="-342900" algn="l" rtl="0">
              <a:lnSpc>
                <a:spcPct val="100000"/>
              </a:lnSpc>
              <a:spcBef>
                <a:spcPts val="0"/>
              </a:spcBef>
              <a:spcAft>
                <a:spcPts val="0"/>
              </a:spcAft>
              <a:buClr>
                <a:schemeClr val="dk1"/>
              </a:buClr>
              <a:buSzPts val="1800"/>
              <a:buAutoNum type="arabicPeriod"/>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Objective</a:t>
            </a:r>
            <a:endParaRPr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355600" marR="0" lvl="0" indent="-342900" algn="l" rtl="0">
              <a:lnSpc>
                <a:spcPct val="100000"/>
              </a:lnSpc>
              <a:spcBef>
                <a:spcPts val="330"/>
              </a:spcBef>
              <a:spcAft>
                <a:spcPts val="0"/>
              </a:spcAft>
              <a:buClr>
                <a:schemeClr val="dk1"/>
              </a:buClr>
              <a:buSzPts val="1800"/>
              <a:buFont typeface="Arial" panose="020B0604020202020204"/>
              <a:buAutoNum type="arabicPeriod"/>
            </a:pPr>
            <a:r>
              <a:rPr lang="en-US"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rPr>
              <a:t>Project Plan</a:t>
            </a:r>
          </a:p>
          <a:p>
            <a:pPr marL="355600" marR="0" lvl="0" indent="-342900" algn="l" rtl="0">
              <a:lnSpc>
                <a:spcPct val="100000"/>
              </a:lnSpc>
              <a:spcBef>
                <a:spcPts val="330"/>
              </a:spcBef>
              <a:spcAft>
                <a:spcPts val="0"/>
              </a:spcAft>
              <a:buClr>
                <a:schemeClr val="dk1"/>
              </a:buClr>
              <a:buSzPts val="1800"/>
              <a:buFont typeface="Arial" panose="020B0604020202020204"/>
              <a:buAutoNum type="arabicPeriod"/>
            </a:pPr>
            <a:r>
              <a:rPr lang="en-US"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rPr>
              <a:t>Project </a:t>
            </a:r>
            <a:r>
              <a:rPr lang="en-US" sz="1800" b="0" i="0" strike="noStrike" cap="none" dirty="0" err="1">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rPr>
              <a:t>Sechdule</a:t>
            </a:r>
            <a:endParaRPr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endParaRPr>
          </a:p>
          <a:p>
            <a:pPr marL="355600" marR="0" lvl="0" indent="-342900" algn="l" rtl="0">
              <a:lnSpc>
                <a:spcPct val="100000"/>
              </a:lnSpc>
              <a:spcBef>
                <a:spcPts val="325"/>
              </a:spcBef>
              <a:spcAft>
                <a:spcPts val="0"/>
              </a:spcAft>
              <a:buClr>
                <a:schemeClr val="dk1"/>
              </a:buClr>
              <a:buSzPts val="1800"/>
              <a:buFont typeface="Arial" panose="020B0604020202020204"/>
              <a:buAutoNum type="arabicPeriod"/>
            </a:pPr>
            <a:r>
              <a:rPr lang="en-US"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rPr>
              <a:t>Methodology</a:t>
            </a:r>
          </a:p>
          <a:p>
            <a:pPr marL="355600" marR="0" lvl="0" indent="-342900" algn="l" rtl="0">
              <a:lnSpc>
                <a:spcPct val="100000"/>
              </a:lnSpc>
              <a:spcBef>
                <a:spcPts val="325"/>
              </a:spcBef>
              <a:spcAft>
                <a:spcPts val="0"/>
              </a:spcAft>
              <a:buClr>
                <a:schemeClr val="dk1"/>
              </a:buClr>
              <a:buSzPts val="1800"/>
              <a:buFont typeface="Arial" panose="020B0604020202020204"/>
              <a:buAutoNum type="arabicPeriod"/>
            </a:pPr>
            <a:r>
              <a:rPr lang="en-US"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rPr>
              <a:t>Architecture</a:t>
            </a:r>
            <a:endParaRPr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endParaRPr>
          </a:p>
          <a:p>
            <a:pPr marL="355600" marR="0" lvl="0" indent="-342900" algn="l" rtl="0">
              <a:lnSpc>
                <a:spcPct val="100000"/>
              </a:lnSpc>
              <a:spcBef>
                <a:spcPts val="330"/>
              </a:spcBef>
              <a:spcAft>
                <a:spcPts val="0"/>
              </a:spcAft>
              <a:buClr>
                <a:schemeClr val="dk1"/>
              </a:buClr>
              <a:buSzPts val="1800"/>
              <a:buFont typeface="Arial" panose="020B0604020202020204"/>
              <a:buAutoNum type="arabicPeriod"/>
            </a:pPr>
            <a:r>
              <a:rPr lang="en-US"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rPr>
              <a:t>Model Training</a:t>
            </a:r>
            <a:endParaRPr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endParaRPr>
          </a:p>
          <a:p>
            <a:pPr marL="355600" marR="0" lvl="0" indent="-342900" algn="l" rtl="0">
              <a:lnSpc>
                <a:spcPct val="100000"/>
              </a:lnSpc>
              <a:spcBef>
                <a:spcPts val="320"/>
              </a:spcBef>
              <a:spcAft>
                <a:spcPts val="0"/>
              </a:spcAft>
              <a:buClr>
                <a:schemeClr val="dk1"/>
              </a:buClr>
              <a:buSzPts val="1800"/>
              <a:buFont typeface="Arial" panose="020B0604020202020204"/>
              <a:buAutoNum type="arabicPeriod"/>
            </a:pPr>
            <a:r>
              <a:rPr lang="en-US"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rPr>
              <a:t>Experimental Results</a:t>
            </a:r>
          </a:p>
          <a:p>
            <a:pPr marL="355600" marR="0" lvl="0" indent="-342900" algn="l" rtl="0">
              <a:lnSpc>
                <a:spcPct val="100000"/>
              </a:lnSpc>
              <a:spcBef>
                <a:spcPts val="320"/>
              </a:spcBef>
              <a:spcAft>
                <a:spcPts val="0"/>
              </a:spcAft>
              <a:buClr>
                <a:schemeClr val="dk1"/>
              </a:buClr>
              <a:buSzPts val="1800"/>
              <a:buFont typeface="Arial" panose="020B0604020202020204"/>
              <a:buAutoNum type="arabicPeriod"/>
            </a:pPr>
            <a:r>
              <a:rPr lang="en-US"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rPr>
              <a:t>Observation</a:t>
            </a:r>
            <a:endParaRPr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endParaRPr>
          </a:p>
          <a:p>
            <a:pPr marL="355600" marR="0" lvl="0" indent="-342900" algn="l" rtl="0">
              <a:lnSpc>
                <a:spcPct val="100000"/>
              </a:lnSpc>
              <a:spcBef>
                <a:spcPts val="325"/>
              </a:spcBef>
              <a:spcAft>
                <a:spcPts val="0"/>
              </a:spcAft>
              <a:buClr>
                <a:schemeClr val="dk1"/>
              </a:buClr>
              <a:buSzPts val="1800"/>
              <a:buFont typeface="Arial" panose="020B0604020202020204"/>
              <a:buAutoNum type="arabicPeriod"/>
            </a:pPr>
            <a:r>
              <a:rPr lang="en-US"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rPr>
              <a:t>Conclusion</a:t>
            </a:r>
            <a:endParaRPr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endParaRPr>
          </a:p>
          <a:p>
            <a:pPr marL="355600" marR="0" lvl="0" indent="-342900" algn="l" rtl="0">
              <a:lnSpc>
                <a:spcPct val="100000"/>
              </a:lnSpc>
              <a:spcBef>
                <a:spcPts val="325"/>
              </a:spcBef>
              <a:spcAft>
                <a:spcPts val="0"/>
              </a:spcAft>
              <a:buClr>
                <a:schemeClr val="dk1"/>
              </a:buClr>
              <a:buSzPts val="1800"/>
              <a:buFont typeface="Arial" panose="020B0604020202020204"/>
              <a:buAutoNum type="arabicPeriod"/>
            </a:pPr>
            <a:r>
              <a:rPr lang="en-US" sz="1800" b="0" i="0" strike="noStrike" cap="none" dirty="0">
                <a:solidFill>
                  <a:schemeClr val="tx1">
                    <a:lumMod val="85000"/>
                    <a:lumOff val="15000"/>
                  </a:schemeClr>
                </a:solidFill>
                <a:latin typeface="Times New Roman" panose="02020603050405020304" pitchFamily="18" charset="0"/>
                <a:cs typeface="Times New Roman" panose="02020603050405020304" pitchFamily="18" charset="0"/>
                <a:sym typeface="Arial" panose="020B0604020202020204"/>
              </a:rPr>
              <a:t>References</a:t>
            </a:r>
          </a:p>
        </p:txBody>
      </p:sp>
      <p:pic>
        <p:nvPicPr>
          <p:cNvPr id="83" name="Google Shape;83;p2"/>
          <p:cNvPicPr preferRelativeResize="0"/>
          <p:nvPr/>
        </p:nvPicPr>
        <p:blipFill rotWithShape="1">
          <a:blip r:embed="rId3"/>
          <a:srcRect l="31469" r="36978" b="20248"/>
          <a:stretch>
            <a:fillRect/>
          </a:stretch>
        </p:blipFill>
        <p:spPr>
          <a:xfrm>
            <a:off x="7285675" y="403950"/>
            <a:ext cx="1045875" cy="735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66A717C-3B85-84A4-CD77-2E7E5355D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9" y="652231"/>
            <a:ext cx="8564137" cy="43148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AF7E80-5897-0D9F-726B-69876BB4155E}"/>
              </a:ext>
            </a:extLst>
          </p:cNvPr>
          <p:cNvSpPr txBox="1"/>
          <p:nvPr/>
        </p:nvSpPr>
        <p:spPr>
          <a:xfrm>
            <a:off x="3226419" y="176444"/>
            <a:ext cx="5917581" cy="307777"/>
          </a:xfrm>
          <a:prstGeom prst="rect">
            <a:avLst/>
          </a:prstGeom>
          <a:noFill/>
        </p:spPr>
        <p:txBody>
          <a:bodyPr wrap="square" rtlCol="0">
            <a:spAutoFit/>
          </a:bodyPr>
          <a:lstStyle/>
          <a:p>
            <a:r>
              <a:rPr lang="en-IN" dirty="0"/>
              <a:t>IMPLEMENTATION</a:t>
            </a:r>
          </a:p>
        </p:txBody>
      </p:sp>
    </p:spTree>
    <p:extLst>
      <p:ext uri="{BB962C8B-B14F-4D97-AF65-F5344CB8AC3E}">
        <p14:creationId xmlns:p14="http://schemas.microsoft.com/office/powerpoint/2010/main" val="1932595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E2FD31A-6B48-A6E9-569C-B5BDC621B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669" y="621603"/>
            <a:ext cx="8341112" cy="41084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186304A-3335-A3D4-F429-5B89283D8985}"/>
              </a:ext>
            </a:extLst>
          </p:cNvPr>
          <p:cNvSpPr txBox="1"/>
          <p:nvPr/>
        </p:nvSpPr>
        <p:spPr>
          <a:xfrm>
            <a:off x="2081561" y="96644"/>
            <a:ext cx="3657600" cy="307777"/>
          </a:xfrm>
          <a:prstGeom prst="rect">
            <a:avLst/>
          </a:prstGeom>
          <a:noFill/>
        </p:spPr>
        <p:txBody>
          <a:bodyPr wrap="square" rtlCol="0">
            <a:spAutoFit/>
          </a:bodyPr>
          <a:lstStyle/>
          <a:p>
            <a:r>
              <a:rPr lang="en-IN" dirty="0"/>
              <a:t>                             OUTPUT</a:t>
            </a:r>
          </a:p>
        </p:txBody>
      </p:sp>
    </p:spTree>
    <p:extLst>
      <p:ext uri="{BB962C8B-B14F-4D97-AF65-F5344CB8AC3E}">
        <p14:creationId xmlns:p14="http://schemas.microsoft.com/office/powerpoint/2010/main" val="490828565"/>
      </p:ext>
    </p:extLst>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Shape 209"/>
        <p:cNvGrpSpPr/>
        <p:nvPr/>
      </p:nvGrpSpPr>
      <p:grpSpPr>
        <a:xfrm>
          <a:off x="0" y="0"/>
          <a:ext cx="0" cy="0"/>
          <a:chOff x="0" y="0"/>
          <a:chExt cx="0" cy="0"/>
        </a:xfrm>
      </p:grpSpPr>
      <p:sp>
        <p:nvSpPr>
          <p:cNvPr id="210" name="Google Shape;210;p12"/>
          <p:cNvSpPr txBox="1"/>
          <p:nvPr/>
        </p:nvSpPr>
        <p:spPr>
          <a:xfrm>
            <a:off x="265044" y="83697"/>
            <a:ext cx="2526600" cy="307800"/>
          </a:xfrm>
          <a:prstGeom prst="rect">
            <a:avLst/>
          </a:prstGeom>
          <a:noFill/>
          <a:ln>
            <a:noFill/>
          </a:ln>
        </p:spPr>
        <p:txBody>
          <a:bodyPr anchor="t" anchorCtr="0" bIns="45700" lIns="91425" rIns="91425" spcFirstLastPara="1" tIns="45700" wrap="square">
            <a:spAutoFit/>
          </a:bodyPr>
          <a:lstStyle/>
          <a:p>
            <a:pPr algn="l" indent="0" lvl="0" marL="0" marR="0" rtl="0">
              <a:lnSpc>
                <a:spcPct val="107000"/>
              </a:lnSpc>
              <a:spcBef>
                <a:spcPts val="800"/>
              </a:spcBef>
              <a:spcAft>
                <a:spcPts val="0"/>
              </a:spcAft>
              <a:buNone/>
            </a:pPr>
            <a:endParaRPr sz="1400">
              <a:solidFill>
                <a:schemeClr val="dk1"/>
              </a:solidFill>
              <a:latin panose="020F0502020204030204" typeface="Calibri"/>
              <a:ea panose="020F0502020204030204" typeface="Calibri"/>
              <a:cs panose="020F0502020204030204" typeface="Calibri"/>
              <a:sym panose="020F0502020204030204" typeface="Calibri"/>
            </a:endParaRPr>
          </a:p>
        </p:txBody>
      </p:sp>
      <p:sp>
        <p:nvSpPr>
          <p:cNvPr id="211" name="Google Shape;211;p12"/>
          <p:cNvSpPr txBox="1"/>
          <p:nvPr/>
        </p:nvSpPr>
        <p:spPr>
          <a:xfrm>
            <a:off x="3204816" y="249307"/>
            <a:ext cx="2343300" cy="307800"/>
          </a:xfrm>
          <a:prstGeom prst="rect">
            <a:avLst/>
          </a:prstGeom>
          <a:noFill/>
          <a:ln>
            <a:noFill/>
          </a:ln>
        </p:spPr>
        <p:txBody>
          <a:bodyPr anchor="t" anchorCtr="0" bIns="45700" lIns="91425" rIns="91425" spcFirstLastPara="1" tIns="45700" wrap="square">
            <a:spAutoFit/>
          </a:bodyPr>
          <a:lstStyle/>
          <a:p>
            <a:pPr algn="just" indent="0" lvl="0" marL="0" marR="0" rtl="0">
              <a:lnSpc>
                <a:spcPct val="107000"/>
              </a:lnSpc>
              <a:spcBef>
                <a:spcPts val="800"/>
              </a:spcBef>
              <a:spcAft>
                <a:spcPts val="0"/>
              </a:spcAft>
              <a:buNone/>
            </a:pPr>
            <a:endParaRPr sz="1400">
              <a:solidFill>
                <a:schemeClr val="dk1"/>
              </a:solidFill>
              <a:latin panose="020F0502020204030204" typeface="Calibri"/>
              <a:ea panose="020F0502020204030204" typeface="Calibri"/>
              <a:cs panose="020F0502020204030204" typeface="Calibri"/>
              <a:sym panose="020F0502020204030204" typeface="Calibri"/>
            </a:endParaRPr>
          </a:p>
        </p:txBody>
      </p:sp>
      <p:pic>
        <p:nvPicPr>
          <p:cNvPr id="212" name="Google Shape;212;p12"/>
          <p:cNvPicPr preferRelativeResize="0"/>
          <p:nvPr/>
        </p:nvPicPr>
        <p:blipFill rotWithShape="1">
          <a:blip r:embed="rId3"/>
          <a:srcRect b="199" t="102"/>
          <a:stretch>
            <a:fillRect/>
          </a:stretch>
        </p:blipFill>
        <p:spPr>
          <a:xfrm>
            <a:off x="169325" y="1502825"/>
            <a:ext cx="8738827" cy="2630724"/>
          </a:xfrm>
          <a:prstGeom prst="rect">
            <a:avLst/>
          </a:prstGeom>
          <a:noFill/>
          <a:ln>
            <a:noFill/>
          </a:ln>
        </p:spPr>
      </p:pic>
      <p:pic>
        <p:nvPicPr>
          <p:cNvPr id="213" name="Google Shape;213;p12"/>
          <p:cNvPicPr preferRelativeResize="0"/>
          <p:nvPr/>
        </p:nvPicPr>
        <p:blipFill rotWithShape="1">
          <a:blip r:embed="rId4"/>
          <a:srcRect b="20248" l="31469" r="36978"/>
          <a:stretch>
            <a:fillRect/>
          </a:stretch>
        </p:blipFill>
        <p:spPr>
          <a:xfrm>
            <a:off x="7416400" y="187450"/>
            <a:ext cx="1045875" cy="735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be1fc767c3_0_42"/>
          <p:cNvSpPr txBox="1">
            <a:spLocks noGrp="1"/>
          </p:cNvSpPr>
          <p:nvPr>
            <p:ph type="title"/>
          </p:nvPr>
        </p:nvSpPr>
        <p:spPr>
          <a:xfrm>
            <a:off x="2398521" y="-13005"/>
            <a:ext cx="43470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 </a:t>
            </a:r>
          </a:p>
        </p:txBody>
      </p:sp>
      <p:sp>
        <p:nvSpPr>
          <p:cNvPr id="219" name="Google Shape;219;g2be1fc767c3_0_42"/>
          <p:cNvSpPr txBox="1">
            <a:spLocks noGrp="1"/>
          </p:cNvSpPr>
          <p:nvPr>
            <p:ph type="body" idx="1"/>
          </p:nvPr>
        </p:nvSpPr>
        <p:spPr>
          <a:xfrm>
            <a:off x="431800" y="853440"/>
            <a:ext cx="7415530" cy="3802579"/>
          </a:xfrm>
          <a:prstGeom prst="rect">
            <a:avLst/>
          </a:prstGeom>
        </p:spPr>
        <p:txBody>
          <a:bodyPr spcFirstLastPara="1" wrap="square" lIns="0" tIns="0" rIns="0" bIns="0" anchor="t" anchorCtr="0">
            <a:spAutoFit/>
          </a:bodyPr>
          <a:lstStyle/>
          <a:p>
            <a:pPr marL="285750" lvl="0" indent="-285750" algn="l" rtl="0">
              <a:spcBef>
                <a:spcPts val="0"/>
              </a:spcBef>
              <a:spcAft>
                <a:spcPts val="0"/>
              </a:spcAft>
              <a:buFont typeface="Arial" panose="020B0604020202020204" pitchFamily="34" charset="0"/>
              <a:buChar char="•"/>
            </a:pPr>
            <a:r>
              <a:rPr lang="en-US" sz="1400" dirty="0">
                <a:highlight>
                  <a:srgbClr val="FFFFFF"/>
                </a:highlight>
                <a:latin typeface="Times New Roman" panose="02020603050405020304" pitchFamily="18" charset="0"/>
                <a:cs typeface="Times New Roman" panose="02020603050405020304" pitchFamily="18" charset="0"/>
              </a:rPr>
              <a:t>we have combined Graph cut </a:t>
            </a:r>
            <a:r>
              <a:rPr lang="en-US" sz="1400" dirty="0" err="1">
                <a:highlight>
                  <a:srgbClr val="FFFFFF"/>
                </a:highlight>
                <a:latin typeface="Times New Roman" panose="02020603050405020304" pitchFamily="18" charset="0"/>
                <a:cs typeface="Times New Roman" panose="02020603050405020304" pitchFamily="18" charset="0"/>
              </a:rPr>
              <a:t>segmentaon</a:t>
            </a:r>
            <a:r>
              <a:rPr lang="en-US" sz="1400" dirty="0">
                <a:highlight>
                  <a:srgbClr val="FFFFFF"/>
                </a:highlight>
                <a:latin typeface="Times New Roman" panose="02020603050405020304" pitchFamily="18" charset="0"/>
                <a:cs typeface="Times New Roman" panose="02020603050405020304" pitchFamily="18" charset="0"/>
              </a:rPr>
              <a:t> and deep neural network.</a:t>
            </a:r>
            <a:endParaRPr sz="1400" dirty="0">
              <a:highlight>
                <a:srgbClr val="FFFFFF"/>
              </a:highlight>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 typeface="Arial" panose="020B0604020202020204" pitchFamily="34" charset="0"/>
              <a:buChar char="•"/>
            </a:pPr>
            <a:r>
              <a:rPr lang="en-US" sz="1400" dirty="0">
                <a:highlight>
                  <a:srgbClr val="FFFFFF"/>
                </a:highlight>
                <a:latin typeface="Times New Roman" panose="02020603050405020304" pitchFamily="18" charset="0"/>
                <a:cs typeface="Times New Roman" panose="02020603050405020304" pitchFamily="18" charset="0"/>
              </a:rPr>
              <a:t>The </a:t>
            </a:r>
            <a:r>
              <a:rPr lang="en-US" sz="1400" dirty="0" err="1">
                <a:highlight>
                  <a:srgbClr val="FFFFFF"/>
                </a:highlight>
                <a:latin typeface="Times New Roman" panose="02020603050405020304" pitchFamily="18" charset="0"/>
                <a:cs typeface="Times New Roman" panose="02020603050405020304" pitchFamily="18" charset="0"/>
              </a:rPr>
              <a:t>combinaon</a:t>
            </a:r>
            <a:r>
              <a:rPr lang="en-US" sz="1400" dirty="0">
                <a:highlight>
                  <a:srgbClr val="FFFFFF"/>
                </a:highlight>
                <a:latin typeface="Times New Roman" panose="02020603050405020304" pitchFamily="18" charset="0"/>
                <a:cs typeface="Times New Roman" panose="02020603050405020304" pitchFamily="18" charset="0"/>
              </a:rPr>
              <a:t> of these two methods allow to improve the accuracy of food </a:t>
            </a:r>
            <a:r>
              <a:rPr lang="en-US" sz="1400" dirty="0" err="1">
                <a:highlight>
                  <a:srgbClr val="FFFFFF"/>
                </a:highlight>
                <a:latin typeface="Times New Roman" panose="02020603050405020304" pitchFamily="18" charset="0"/>
                <a:cs typeface="Times New Roman" panose="02020603050405020304" pitchFamily="18" charset="0"/>
              </a:rPr>
              <a:t>classicaon</a:t>
            </a:r>
            <a:r>
              <a:rPr lang="en-US" sz="1400" dirty="0">
                <a:highlight>
                  <a:srgbClr val="FFFFFF"/>
                </a:highlight>
                <a:latin typeface="Times New Roman" panose="02020603050405020304" pitchFamily="18" charset="0"/>
                <a:cs typeface="Times New Roman" panose="02020603050405020304" pitchFamily="18" charset="0"/>
              </a:rPr>
              <a:t> and </a:t>
            </a:r>
            <a:r>
              <a:rPr lang="en-US" sz="1400" dirty="0" err="1">
                <a:highlight>
                  <a:srgbClr val="FFFFFF"/>
                </a:highlight>
                <a:latin typeface="Times New Roman" panose="02020603050405020304" pitchFamily="18" charset="0"/>
                <a:cs typeface="Times New Roman" panose="02020603050405020304" pitchFamily="18" charset="0"/>
              </a:rPr>
              <a:t>recognion</a:t>
            </a:r>
            <a:r>
              <a:rPr lang="en-US" sz="1400" dirty="0">
                <a:highlight>
                  <a:srgbClr val="FFFFFF"/>
                </a:highlight>
                <a:latin typeface="Times New Roman" panose="02020603050405020304" pitchFamily="18" charset="0"/>
                <a:cs typeface="Times New Roman" panose="02020603050405020304" pitchFamily="18" charset="0"/>
              </a:rPr>
              <a:t>.</a:t>
            </a:r>
            <a:endParaRPr sz="1400" dirty="0">
              <a:highlight>
                <a:srgbClr val="FFFFFF"/>
              </a:highlight>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 typeface="Arial" panose="020B0604020202020204" pitchFamily="34" charset="0"/>
              <a:buChar char="•"/>
            </a:pPr>
            <a:r>
              <a:rPr lang="en-US" sz="1400" dirty="0">
                <a:highlight>
                  <a:srgbClr val="FFFFFF"/>
                </a:highlight>
                <a:latin typeface="Times New Roman" panose="02020603050405020304" pitchFamily="18" charset="0"/>
                <a:cs typeface="Times New Roman" panose="02020603050405020304" pitchFamily="18" charset="0"/>
              </a:rPr>
              <a:t> Before the </a:t>
            </a:r>
            <a:r>
              <a:rPr lang="en-US" sz="1400" dirty="0" err="1">
                <a:highlight>
                  <a:srgbClr val="FFFFFF"/>
                </a:highlight>
                <a:latin typeface="Times New Roman" panose="02020603050405020304" pitchFamily="18" charset="0"/>
                <a:cs typeface="Times New Roman" panose="02020603050405020304" pitchFamily="18" charset="0"/>
              </a:rPr>
              <a:t>implementaon</a:t>
            </a:r>
            <a:r>
              <a:rPr lang="en-US" sz="1400" dirty="0">
                <a:highlight>
                  <a:srgbClr val="FFFFFF"/>
                </a:highlight>
                <a:latin typeface="Times New Roman" panose="02020603050405020304" pitchFamily="18" charset="0"/>
                <a:cs typeface="Times New Roman" panose="02020603050405020304" pitchFamily="18" charset="0"/>
              </a:rPr>
              <a:t> of the image </a:t>
            </a:r>
            <a:r>
              <a:rPr lang="en-US" sz="1400" dirty="0" err="1">
                <a:highlight>
                  <a:srgbClr val="FFFFFF"/>
                </a:highlight>
                <a:latin typeface="Times New Roman" panose="02020603050405020304" pitchFamily="18" charset="0"/>
                <a:cs typeface="Times New Roman" panose="02020603050405020304" pitchFamily="18" charset="0"/>
              </a:rPr>
              <a:t>recognion</a:t>
            </a:r>
            <a:r>
              <a:rPr lang="en-US" sz="1400" dirty="0">
                <a:highlight>
                  <a:srgbClr val="FFFFFF"/>
                </a:highlight>
                <a:latin typeface="Times New Roman" panose="02020603050405020304" pitchFamily="18" charset="0"/>
                <a:cs typeface="Times New Roman" panose="02020603050405020304" pitchFamily="18" charset="0"/>
              </a:rPr>
              <a:t> algorithm in the Android </a:t>
            </a:r>
            <a:r>
              <a:rPr lang="en-US" sz="1400" dirty="0" err="1">
                <a:highlight>
                  <a:srgbClr val="FFFFFF"/>
                </a:highlight>
                <a:latin typeface="Times New Roman" panose="02020603050405020304" pitchFamily="18" charset="0"/>
                <a:cs typeface="Times New Roman" panose="02020603050405020304" pitchFamily="18" charset="0"/>
              </a:rPr>
              <a:t>applicaon</a:t>
            </a:r>
            <a:r>
              <a:rPr lang="en-US" sz="1400" dirty="0">
                <a:highlight>
                  <a:srgbClr val="FFFFFF"/>
                </a:highlight>
                <a:latin typeface="Times New Roman" panose="02020603050405020304" pitchFamily="18" charset="0"/>
                <a:cs typeface="Times New Roman" panose="02020603050405020304" pitchFamily="18" charset="0"/>
              </a:rPr>
              <a:t>, the </a:t>
            </a:r>
            <a:r>
              <a:rPr lang="en-US" sz="1400" dirty="0" err="1">
                <a:highlight>
                  <a:srgbClr val="FFFFFF"/>
                </a:highlight>
                <a:latin typeface="Times New Roman" panose="02020603050405020304" pitchFamily="18" charset="0"/>
                <a:cs typeface="Times New Roman" panose="02020603050405020304" pitchFamily="18" charset="0"/>
              </a:rPr>
              <a:t>rst</a:t>
            </a:r>
            <a:r>
              <a:rPr lang="en-US" sz="1400" dirty="0">
                <a:highlight>
                  <a:srgbClr val="FFFFFF"/>
                </a:highlight>
                <a:latin typeface="Times New Roman" panose="02020603050405020304" pitchFamily="18" charset="0"/>
                <a:cs typeface="Times New Roman" panose="02020603050405020304" pitchFamily="18" charset="0"/>
              </a:rPr>
              <a:t> step in our approach is to generate a pre-trained model with the help of CNN network.</a:t>
            </a:r>
            <a:endParaRPr sz="1400" dirty="0">
              <a:highlight>
                <a:srgbClr val="FFFFFF"/>
              </a:highlight>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 typeface="Arial" panose="020B0604020202020204" pitchFamily="34" charset="0"/>
              <a:buChar char="•"/>
            </a:pPr>
            <a:r>
              <a:rPr lang="en-US" sz="1400" dirty="0">
                <a:highlight>
                  <a:srgbClr val="FFFFFF"/>
                </a:highlight>
                <a:latin typeface="Times New Roman" panose="02020603050405020304" pitchFamily="18" charset="0"/>
                <a:cs typeface="Times New Roman" panose="02020603050405020304" pitchFamily="18" charset="0"/>
              </a:rPr>
              <a:t>System could recognize the food </a:t>
            </a:r>
            <a:r>
              <a:rPr lang="en-US" sz="1400" dirty="0" err="1">
                <a:highlight>
                  <a:srgbClr val="FFFFFF"/>
                </a:highlight>
                <a:latin typeface="Times New Roman" panose="02020603050405020304" pitchFamily="18" charset="0"/>
                <a:cs typeface="Times New Roman" panose="02020603050405020304" pitchFamily="18" charset="0"/>
              </a:rPr>
              <a:t>porons</a:t>
            </a:r>
            <a:r>
              <a:rPr lang="en-US" sz="1400" dirty="0">
                <a:highlight>
                  <a:srgbClr val="FFFFFF"/>
                </a:highlight>
                <a:latin typeface="Times New Roman" panose="02020603050405020304" pitchFamily="18" charset="0"/>
                <a:cs typeface="Times New Roman" panose="02020603050405020304" pitchFamily="18" charset="0"/>
              </a:rPr>
              <a:t> very accurately in 3 seconds.</a:t>
            </a:r>
            <a:endParaRPr sz="1400" dirty="0">
              <a:highlight>
                <a:srgbClr val="FFFFFF"/>
              </a:highlight>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 typeface="Arial" panose="020B0604020202020204" pitchFamily="34" charset="0"/>
              <a:buChar char="•"/>
            </a:pPr>
            <a:r>
              <a:rPr lang="en-US" sz="1400" dirty="0">
                <a:highlight>
                  <a:srgbClr val="FFFFFF"/>
                </a:highlight>
                <a:latin typeface="Times New Roman" panose="02020603050405020304" pitchFamily="18" charset="0"/>
                <a:cs typeface="Times New Roman" panose="02020603050405020304" pitchFamily="18" charset="0"/>
              </a:rPr>
              <a:t>The results of table I show that we have 98% accuracy in our single food </a:t>
            </a:r>
            <a:r>
              <a:rPr lang="en-US" sz="1400" dirty="0" err="1">
                <a:highlight>
                  <a:srgbClr val="FFFFFF"/>
                </a:highlight>
                <a:latin typeface="Times New Roman" panose="02020603050405020304" pitchFamily="18" charset="0"/>
                <a:cs typeface="Times New Roman" panose="02020603050405020304" pitchFamily="18" charset="0"/>
              </a:rPr>
              <a:t>porons</a:t>
            </a:r>
            <a:r>
              <a:rPr lang="en-US" sz="1400" dirty="0">
                <a:highlight>
                  <a:srgbClr val="FFFFFF"/>
                </a:highlight>
                <a:latin typeface="Times New Roman" panose="02020603050405020304" pitchFamily="18" charset="0"/>
                <a:cs typeface="Times New Roman" panose="02020603050405020304" pitchFamily="18" charset="0"/>
              </a:rPr>
              <a:t>. Results shows the average calories are so close to the real one and also the small </a:t>
            </a:r>
            <a:r>
              <a:rPr lang="en-US" sz="1400" dirty="0" err="1">
                <a:highlight>
                  <a:srgbClr val="FFFFFF"/>
                </a:highlight>
                <a:latin typeface="Times New Roman" panose="02020603050405020304" pitchFamily="18" charset="0"/>
                <a:cs typeface="Times New Roman" panose="02020603050405020304" pitchFamily="18" charset="0"/>
              </a:rPr>
              <a:t>rane</a:t>
            </a:r>
            <a:r>
              <a:rPr lang="en-US" sz="1400" dirty="0">
                <a:highlight>
                  <a:srgbClr val="FFFFFF"/>
                </a:highlight>
                <a:latin typeface="Times New Roman" panose="02020603050405020304" pitchFamily="18" charset="0"/>
                <a:cs typeface="Times New Roman" panose="02020603050405020304" pitchFamily="18" charset="0"/>
              </a:rPr>
              <a:t> of standard error also shows the </a:t>
            </a:r>
            <a:r>
              <a:rPr lang="en-US" sz="1400" dirty="0" err="1">
                <a:highlight>
                  <a:srgbClr val="FFFFFF"/>
                </a:highlight>
                <a:latin typeface="Times New Roman" panose="02020603050405020304" pitchFamily="18" charset="0"/>
                <a:cs typeface="Times New Roman" panose="02020603050405020304" pitchFamily="18" charset="0"/>
              </a:rPr>
              <a:t>accurac</a:t>
            </a:r>
            <a:r>
              <a:rPr lang="en-US" sz="1400" dirty="0">
                <a:highlight>
                  <a:srgbClr val="FFFFFF"/>
                </a:highlight>
                <a:latin typeface="Times New Roman" panose="02020603050405020304" pitchFamily="18" charset="0"/>
                <a:cs typeface="Times New Roman" panose="02020603050405020304" pitchFamily="18" charset="0"/>
              </a:rPr>
              <a:t> of the </a:t>
            </a:r>
            <a:r>
              <a:rPr lang="en-US" sz="1400" dirty="0" err="1">
                <a:highlight>
                  <a:srgbClr val="FFFFFF"/>
                </a:highlight>
                <a:latin typeface="Times New Roman" panose="02020603050405020304" pitchFamily="18" charset="0"/>
                <a:cs typeface="Times New Roman" panose="02020603050405020304" pitchFamily="18" charset="0"/>
              </a:rPr>
              <a:t>sstem</a:t>
            </a:r>
            <a:r>
              <a:rPr lang="en-US" sz="1400" dirty="0">
                <a:highlight>
                  <a:srgbClr val="FFFFFF"/>
                </a:highlight>
                <a:latin typeface="Times New Roman" panose="02020603050405020304" pitchFamily="18" charset="0"/>
                <a:cs typeface="Times New Roman" panose="02020603050405020304" pitchFamily="18" charset="0"/>
              </a:rPr>
              <a:t>.</a:t>
            </a:r>
            <a:endParaRPr sz="1400" dirty="0">
              <a:highlight>
                <a:srgbClr val="FFFFFF"/>
              </a:highlight>
              <a:latin typeface="Times New Roman" panose="02020603050405020304" pitchFamily="18" charset="0"/>
              <a:cs typeface="Times New Roman" panose="02020603050405020304" pitchFamily="18" charset="0"/>
            </a:endParaRPr>
          </a:p>
          <a:p>
            <a:pPr marL="285750" lvl="0" indent="-285750" algn="l" rtl="0">
              <a:spcBef>
                <a:spcPts val="1200"/>
              </a:spcBef>
              <a:spcAft>
                <a:spcPts val="0"/>
              </a:spcAft>
              <a:buFont typeface="Arial" panose="020B0604020202020204" pitchFamily="34" charset="0"/>
              <a:buChar char="•"/>
            </a:pPr>
            <a:endParaRPr sz="1400" dirty="0">
              <a:highlight>
                <a:srgbClr val="FFFFFF"/>
              </a:highlight>
              <a:latin typeface="Times New Roman" panose="02020603050405020304" pitchFamily="18" charset="0"/>
              <a:cs typeface="Times New Roman" panose="02020603050405020304" pitchFamily="18" charset="0"/>
            </a:endParaRPr>
          </a:p>
          <a:p>
            <a:pPr marL="285750" lvl="0" indent="-285750" algn="l" rtl="0">
              <a:spcBef>
                <a:spcPts val="1200"/>
              </a:spcBef>
              <a:spcAft>
                <a:spcPts val="1200"/>
              </a:spcAft>
              <a:buFont typeface="Arial" panose="020B0604020202020204" pitchFamily="34" charset="0"/>
              <a:buChar char="•"/>
            </a:pPr>
            <a:endParaRPr sz="1400" dirty="0">
              <a:latin typeface="Times New Roman" panose="02020603050405020304" pitchFamily="18" charset="0"/>
              <a:cs typeface="Times New Roman" panose="02020603050405020304" pitchFamily="18" charset="0"/>
            </a:endParaRPr>
          </a:p>
        </p:txBody>
      </p:sp>
      <p:pic>
        <p:nvPicPr>
          <p:cNvPr id="220" name="Google Shape;220;g2be1fc767c3_0_42"/>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Shape 224"/>
        <p:cNvGrpSpPr/>
        <p:nvPr/>
      </p:nvGrpSpPr>
      <p:grpSpPr>
        <a:xfrm>
          <a:off x="0" y="0"/>
          <a:ext cx="0" cy="0"/>
          <a:chOff x="0" y="0"/>
          <a:chExt cx="0" cy="0"/>
        </a:xfrm>
      </p:grpSpPr>
      <p:sp>
        <p:nvSpPr>
          <p:cNvPr id="225" name="Google Shape;225;g2bdb2506bfc_0_30"/>
          <p:cNvSpPr txBox="1"/>
          <p:nvPr/>
        </p:nvSpPr>
        <p:spPr>
          <a:xfrm>
            <a:off x="390550" y="516381"/>
            <a:ext cx="2229600" cy="396900"/>
          </a:xfrm>
          <a:prstGeom prst="rect">
            <a:avLst/>
          </a:prstGeom>
          <a:noFill/>
          <a:ln>
            <a:noFill/>
          </a:ln>
        </p:spPr>
        <p:txBody>
          <a:bodyPr anchor="t" anchorCtr="0" bIns="0" lIns="0" rIns="0" spcFirstLastPara="1" tIns="12050" wrap="square">
            <a:spAutoFit/>
          </a:bodyPr>
          <a:lstStyle/>
          <a:p>
            <a:pPr algn="l" indent="0" lvl="0" marL="12700" rtl="0">
              <a:spcBef>
                <a:spcPts val="0"/>
              </a:spcBef>
              <a:spcAft>
                <a:spcPts val="0"/>
              </a:spcAft>
              <a:buNone/>
            </a:pPr>
            <a:r>
              <a:rPr dirty="0" lang="en-US" sz="2500">
                <a:solidFill>
                  <a:srgbClr val="000000"/>
                </a:solidFill>
                <a:latin charset="0" panose="02020603050405020304" pitchFamily="18" typeface="Times New Roman"/>
                <a:cs charset="0" panose="02020603050405020304" pitchFamily="18" typeface="Times New Roman"/>
              </a:rPr>
              <a:t>Sample Images</a:t>
            </a:r>
            <a:endParaRPr dirty="0" sz="2500">
              <a:solidFill>
                <a:srgbClr val="000000"/>
              </a:solidFill>
              <a:latin charset="0" panose="02020603050405020304" pitchFamily="18" typeface="Times New Roman"/>
              <a:cs charset="0" panose="02020603050405020304" pitchFamily="18" typeface="Times New Roman"/>
            </a:endParaRPr>
          </a:p>
        </p:txBody>
      </p:sp>
      <p:pic>
        <p:nvPicPr>
          <p:cNvPr id="226" name="Google Shape;226;g2bdb2506bfc_0_30"/>
          <p:cNvPicPr preferRelativeResize="0"/>
          <p:nvPr/>
        </p:nvPicPr>
        <p:blipFill rotWithShape="1">
          <a:blip r:embed="rId3"/>
          <a:srcRect b="449" l="353" r="-6804" t="436"/>
          <a:stretch/>
        </p:blipFill>
        <p:spPr>
          <a:xfrm>
            <a:off x="2920390" y="837199"/>
            <a:ext cx="3126842" cy="3287036"/>
          </a:xfrm>
          <a:prstGeom prst="rect">
            <a:avLst/>
          </a:prstGeom>
          <a:ln>
            <a:noFill/>
          </a:ln>
          <a:effectLst>
            <a:softEdge rad="112500"/>
          </a:effectLst>
        </p:spPr>
      </p:pic>
      <p:sp>
        <p:nvSpPr>
          <p:cNvPr id="227" name="Google Shape;227;g2bdb2506bfc_0_30"/>
          <p:cNvSpPr txBox="1"/>
          <p:nvPr/>
        </p:nvSpPr>
        <p:spPr>
          <a:xfrm>
            <a:off x="3024311" y="4272250"/>
            <a:ext cx="3692400" cy="228300"/>
          </a:xfrm>
          <a:prstGeom prst="rect">
            <a:avLst/>
          </a:prstGeom>
          <a:noFill/>
          <a:ln>
            <a:noFill/>
          </a:ln>
        </p:spPr>
        <p:txBody>
          <a:bodyPr anchor="t" anchorCtr="0" bIns="0" lIns="0" rIns="0" spcFirstLastPara="1" tIns="12700" wrap="square">
            <a:spAutoFit/>
          </a:bodyPr>
          <a:lstStyle/>
          <a:p>
            <a:pPr algn="l" indent="-513715" lvl="0" marL="525780" marR="5080" rtl="0">
              <a:lnSpc>
                <a:spcPct val="100000"/>
              </a:lnSpc>
              <a:spcBef>
                <a:spcPts val="0"/>
              </a:spcBef>
              <a:spcAft>
                <a:spcPts val="0"/>
              </a:spcAft>
              <a:buNone/>
            </a:pPr>
            <a:r>
              <a:rPr b="0" cap="none" dirty="0" i="0" lang="en-US" strike="noStrike" sz="1400" u="none">
                <a:latin charset="0" panose="02020603050405020304" pitchFamily="18" typeface="Times New Roman"/>
                <a:cs charset="0" panose="02020603050405020304" pitchFamily="18" typeface="Times New Roman"/>
                <a:sym panose="020B0604020202020204" typeface="Arial"/>
              </a:rPr>
              <a:t>Fig. Sample Images (</a:t>
            </a:r>
            <a:r>
              <a:rPr dirty="0" lang="en-US">
                <a:latin charset="0" panose="02020603050405020304" pitchFamily="18" typeface="Times New Roman"/>
                <a:cs charset="0" panose="02020603050405020304" pitchFamily="18" typeface="Times New Roman"/>
              </a:rPr>
              <a:t> It is a test image)</a:t>
            </a:r>
            <a:endParaRPr b="0" cap="none" dirty="0" i="0" strike="noStrike" sz="1400" u="none">
              <a:latin charset="0" panose="02020603050405020304" pitchFamily="18" typeface="Times New Roman"/>
              <a:cs charset="0" panose="02020603050405020304" pitchFamily="18" typeface="Times New Roman"/>
              <a:sym panose="020B0604020202020204" typeface="Arial"/>
            </a:endParaRPr>
          </a:p>
        </p:txBody>
      </p:sp>
      <p:sp>
        <p:nvSpPr>
          <p:cNvPr id="228" name="Google Shape;228;g2bdb2506bfc_0_30"/>
          <p:cNvSpPr txBox="1"/>
          <p:nvPr/>
        </p:nvSpPr>
        <p:spPr>
          <a:xfrm>
            <a:off x="8752585" y="4781594"/>
            <a:ext cx="217200" cy="153900"/>
          </a:xfrm>
          <a:prstGeom prst="rect">
            <a:avLst/>
          </a:prstGeom>
          <a:noFill/>
          <a:ln>
            <a:noFill/>
          </a:ln>
        </p:spPr>
        <p:txBody>
          <a:bodyPr anchor="t" anchorCtr="0" bIns="0" lIns="0" rIns="0" spcFirstLastPara="1" tIns="0" wrap="square">
            <a:spAutoFit/>
          </a:bodyPr>
          <a:lstStyle/>
          <a:p>
            <a:pPr algn="l" indent="0" lvl="0" marL="38100" rtl="0">
              <a:spcBef>
                <a:spcPts val="0"/>
              </a:spcBef>
              <a:spcAft>
                <a:spcPts val="0"/>
              </a:spcAft>
              <a:buNone/>
            </a:pPr>
            <a:fld id="{00000000-1234-1234-1234-123412341234}" type="slidenum">
              <a:rPr lang="en-US" sz="1000">
                <a:solidFill>
                  <a:srgbClr val="585858"/>
                </a:solidFill>
              </a:rPr>
              <a:t>24</a:t>
            </a:fld>
            <a:endParaRPr sz="1000">
              <a:solidFill>
                <a:srgbClr val="585858"/>
              </a:solidFill>
            </a:endParaRPr>
          </a:p>
        </p:txBody>
      </p:sp>
      <p:pic>
        <p:nvPicPr>
          <p:cNvPr id="229" name="Google Shape;229;g2bdb2506bfc_0_30"/>
          <p:cNvPicPr preferRelativeResize="0"/>
          <p:nvPr/>
        </p:nvPicPr>
        <p:blipFill rotWithShape="1">
          <a:blip r:embed="rId4"/>
          <a:srcRect b="20248" l="31469" r="36978"/>
          <a:stretch>
            <a:fillRect/>
          </a:stretch>
        </p:blipFill>
        <p:spPr>
          <a:xfrm>
            <a:off x="7416400" y="187450"/>
            <a:ext cx="1045875" cy="735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3"/>
          <p:cNvSpPr txBox="1"/>
          <p:nvPr/>
        </p:nvSpPr>
        <p:spPr>
          <a:xfrm>
            <a:off x="381000" y="401940"/>
            <a:ext cx="6477000" cy="2934970"/>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500" dirty="0">
                <a:solidFill>
                  <a:schemeClr val="dk1"/>
                </a:solidFill>
                <a:latin typeface="Times New Roman" panose="02020603050405020304" pitchFamily="18" charset="0"/>
                <a:cs typeface="Times New Roman" panose="02020603050405020304" pitchFamily="18" charset="0"/>
              </a:rPr>
              <a:t>Observations:</a:t>
            </a:r>
            <a:endParaRPr sz="2500" dirty="0">
              <a:solidFill>
                <a:schemeClr val="dk1"/>
              </a:solidFill>
              <a:latin typeface="Times New Roman" panose="02020603050405020304" pitchFamily="18" charset="0"/>
              <a:cs typeface="Times New Roman" panose="02020603050405020304" pitchFamily="18" charset="0"/>
            </a:endParaRPr>
          </a:p>
          <a:p>
            <a:pPr marL="0" marR="0" lvl="0" indent="0" algn="l" rtl="0">
              <a:lnSpc>
                <a:spcPct val="107000"/>
              </a:lnSpc>
              <a:spcBef>
                <a:spcPts val="0"/>
              </a:spcBef>
              <a:spcAft>
                <a:spcPts val="0"/>
              </a:spcAft>
              <a:buNone/>
            </a:pPr>
            <a:endParaRPr sz="2500" b="1" dirty="0">
              <a:solidFill>
                <a:schemeClr val="dk1"/>
              </a:solidFill>
              <a:latin typeface="Times New Roman" panose="02020603050405020304" pitchFamily="18" charset="0"/>
              <a:cs typeface="Times New Roman" panose="02020603050405020304" pitchFamily="18" charset="0"/>
            </a:endParaRPr>
          </a:p>
          <a:p>
            <a:pPr marL="0" marR="0" lvl="0" indent="0" algn="l" rtl="0">
              <a:lnSpc>
                <a:spcPct val="107000"/>
              </a:lnSpc>
              <a:spcBef>
                <a:spcPts val="80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CNNs outperform traditional machine learning models and neural networks.</a:t>
            </a:r>
          </a:p>
          <a:p>
            <a:pPr marL="0" marR="0" lvl="0" indent="0" algn="l" rtl="0">
              <a:lnSpc>
                <a:spcPct val="107000"/>
              </a:lnSpc>
              <a:spcBef>
                <a:spcPts val="80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CNNs demonstrate superior predictive performance, with lower MAE and MSE, and higher R².</a:t>
            </a:r>
          </a:p>
          <a:p>
            <a:pPr marL="0" marR="0" lvl="0" indent="0" algn="l" rtl="0">
              <a:lnSpc>
                <a:spcPct val="107000"/>
              </a:lnSpc>
              <a:spcBef>
                <a:spcPts val="80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The hierarchical feature extraction capabilities of CNNs are beneficial for processing food images and capturing spatial dependencies.</a:t>
            </a:r>
          </a:p>
          <a:p>
            <a:pPr marL="0" marR="0" lvl="0" indent="0" algn="l" rtl="0">
              <a:lnSpc>
                <a:spcPct val="107000"/>
              </a:lnSpc>
              <a:spcBef>
                <a:spcPts val="80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Transfer learning with pretrained CNN models can further improve performance, especially with limited training data.</a:t>
            </a:r>
          </a:p>
        </p:txBody>
      </p:sp>
      <p:pic>
        <p:nvPicPr>
          <p:cNvPr id="235" name="Google Shape;235;p13"/>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5"/>
          <p:cNvSpPr txBox="1">
            <a:spLocks noGrp="1"/>
          </p:cNvSpPr>
          <p:nvPr>
            <p:ph type="title"/>
          </p:nvPr>
        </p:nvSpPr>
        <p:spPr>
          <a:xfrm>
            <a:off x="619150" y="287781"/>
            <a:ext cx="1594500" cy="396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500"/>
              <a:t>Conclusion</a:t>
            </a:r>
            <a:endParaRPr sz="2500"/>
          </a:p>
        </p:txBody>
      </p:sp>
      <p:sp>
        <p:nvSpPr>
          <p:cNvPr id="241" name="Google Shape;241;p15"/>
          <p:cNvSpPr txBox="1"/>
          <p:nvPr/>
        </p:nvSpPr>
        <p:spPr>
          <a:xfrm>
            <a:off x="8752585" y="4781594"/>
            <a:ext cx="216535" cy="16700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000">
                <a:solidFill>
                  <a:srgbClr val="585858"/>
                </a:solidFill>
                <a:latin typeface="Arial" panose="020B0604020202020204"/>
                <a:ea typeface="Arial" panose="020B0604020202020204"/>
                <a:cs typeface="Arial" panose="020B0604020202020204"/>
                <a:sym typeface="Arial" panose="020B0604020202020204"/>
              </a:rPr>
              <a:t>26</a:t>
            </a:fld>
            <a:endParaRPr sz="1000">
              <a:solidFill>
                <a:schemeClr val="dk1"/>
              </a:solidFill>
              <a:latin typeface="Arial" panose="020B0604020202020204"/>
              <a:ea typeface="Arial" panose="020B0604020202020204"/>
              <a:cs typeface="Arial" panose="020B0604020202020204"/>
              <a:sym typeface="Arial" panose="020B0604020202020204"/>
            </a:endParaRPr>
          </a:p>
        </p:txBody>
      </p:sp>
      <p:sp>
        <p:nvSpPr>
          <p:cNvPr id="242" name="Google Shape;242;p15"/>
          <p:cNvSpPr txBox="1"/>
          <p:nvPr/>
        </p:nvSpPr>
        <p:spPr>
          <a:xfrm>
            <a:off x="390550" y="971550"/>
            <a:ext cx="8046600" cy="3871242"/>
          </a:xfrm>
          <a:prstGeom prst="rect">
            <a:avLst/>
          </a:prstGeom>
          <a:noFill/>
          <a:ln>
            <a:noFill/>
          </a:ln>
        </p:spPr>
        <p:txBody>
          <a:bodyPr spcFirstLastPara="1" wrap="square" lIns="0" tIns="13325" rIns="0" bIns="0" anchor="t" anchorCtr="0">
            <a:spAutoFit/>
          </a:bodyPr>
          <a:lstStyle/>
          <a:p>
            <a:pPr marL="354965" marR="0" lvl="0" indent="-342900" algn="just" rtl="0">
              <a:lnSpc>
                <a:spcPct val="117000"/>
              </a:lnSpc>
              <a:spcBef>
                <a:spcPts val="0"/>
              </a:spcBef>
              <a:spcAft>
                <a:spcPts val="0"/>
              </a:spcAft>
              <a:buClr>
                <a:schemeClr val="dk1"/>
              </a:buClr>
              <a:buSzPts val="1400"/>
              <a:buAutoNum type="arabicPeriod"/>
            </a:pPr>
            <a:r>
              <a:rPr lang="en-US" sz="1400" dirty="0">
                <a:solidFill>
                  <a:schemeClr val="dk1"/>
                </a:solidFill>
                <a:latin typeface="Times New Roman" panose="02020603050405020304" pitchFamily="18" charset="0"/>
                <a:cs typeface="Times New Roman" panose="02020603050405020304" pitchFamily="18" charset="0"/>
              </a:rPr>
              <a:t>Model Performance Evaluation:   - Experimental results evaluated various machine learning models for food calorie prediction.   - Convolutional Neural Networks (CNNs) demonstrated superior performance compared to traditional machine learning models and neural networks.</a:t>
            </a:r>
          </a:p>
          <a:p>
            <a:pPr marL="354965" marR="0" lvl="0" indent="-254000" algn="just" rtl="0">
              <a:lnSpc>
                <a:spcPct val="117000"/>
              </a:lnSpc>
              <a:spcBef>
                <a:spcPts val="105"/>
              </a:spcBef>
              <a:spcAft>
                <a:spcPts val="0"/>
              </a:spcAft>
              <a:buClr>
                <a:schemeClr val="dk1"/>
              </a:buClr>
              <a:buSzPts val="1400"/>
              <a:buFont typeface="Calibri" panose="020F0502020204030204"/>
              <a:buNone/>
            </a:pPr>
            <a:endParaRPr sz="1400" dirty="0">
              <a:solidFill>
                <a:schemeClr val="dk1"/>
              </a:solidFill>
              <a:latin typeface="Times New Roman" panose="02020603050405020304" pitchFamily="18" charset="0"/>
              <a:cs typeface="Times New Roman" panose="02020603050405020304" pitchFamily="18" charset="0"/>
            </a:endParaRPr>
          </a:p>
          <a:p>
            <a:pPr marL="354965" marR="0" lvl="0" indent="-342900" algn="just" rtl="0">
              <a:lnSpc>
                <a:spcPct val="117000"/>
              </a:lnSpc>
              <a:spcBef>
                <a:spcPts val="105"/>
              </a:spcBef>
              <a:spcAft>
                <a:spcPts val="0"/>
              </a:spcAft>
              <a:buClr>
                <a:schemeClr val="dk1"/>
              </a:buClr>
              <a:buSzPts val="1400"/>
              <a:buAutoNum type="arabicPeriod"/>
            </a:pPr>
            <a:r>
              <a:rPr lang="en-US" sz="1400" dirty="0">
                <a:solidFill>
                  <a:schemeClr val="dk1"/>
                </a:solidFill>
                <a:latin typeface="Times New Roman" panose="02020603050405020304" pitchFamily="18" charset="0"/>
                <a:cs typeface="Times New Roman" panose="02020603050405020304" pitchFamily="18" charset="0"/>
              </a:rPr>
              <a:t>CNN Efficacy:   - CNNs, particularly adept at processing image data, showed promise in accurately estimating calorie content from food images.   - Hierarchical feature extraction capabilities enabled CNNs to capture spatial dependencies effectively.</a:t>
            </a:r>
          </a:p>
          <a:p>
            <a:pPr marL="354965" marR="0" lvl="0" indent="-254000" algn="just" rtl="0">
              <a:lnSpc>
                <a:spcPct val="117000"/>
              </a:lnSpc>
              <a:spcBef>
                <a:spcPts val="105"/>
              </a:spcBef>
              <a:spcAft>
                <a:spcPts val="0"/>
              </a:spcAft>
              <a:buClr>
                <a:schemeClr val="dk1"/>
              </a:buClr>
              <a:buSzPts val="1400"/>
              <a:buFont typeface="Calibri" panose="020F0502020204030204"/>
              <a:buNone/>
            </a:pPr>
            <a:endParaRPr sz="1400" dirty="0">
              <a:solidFill>
                <a:schemeClr val="dk1"/>
              </a:solidFill>
              <a:latin typeface="Times New Roman" panose="02020603050405020304" pitchFamily="18" charset="0"/>
              <a:cs typeface="Times New Roman" panose="02020603050405020304" pitchFamily="18" charset="0"/>
            </a:endParaRPr>
          </a:p>
          <a:p>
            <a:pPr marL="354965" marR="0" lvl="0" indent="-342900" algn="just" rtl="0">
              <a:lnSpc>
                <a:spcPct val="117000"/>
              </a:lnSpc>
              <a:spcBef>
                <a:spcPts val="105"/>
              </a:spcBef>
              <a:spcAft>
                <a:spcPts val="0"/>
              </a:spcAft>
              <a:buClr>
                <a:schemeClr val="dk1"/>
              </a:buClr>
              <a:buSzPts val="1400"/>
              <a:buAutoNum type="arabicPeriod"/>
            </a:pPr>
            <a:r>
              <a:rPr lang="en-US" sz="1400" dirty="0">
                <a:solidFill>
                  <a:schemeClr val="dk1"/>
                </a:solidFill>
                <a:latin typeface="Times New Roman" panose="02020603050405020304" pitchFamily="18" charset="0"/>
                <a:cs typeface="Times New Roman" panose="02020603050405020304" pitchFamily="18" charset="0"/>
              </a:rPr>
              <a:t>Transfer Learning Advantage:- Transfer learning from</a:t>
            </a:r>
            <a:r>
              <a:rPr lang="en-US" dirty="0">
                <a:solidFill>
                  <a:schemeClr val="dk1"/>
                </a:solidFill>
                <a:latin typeface="Times New Roman" panose="02020603050405020304" pitchFamily="18" charset="0"/>
                <a:cs typeface="Times New Roman" panose="02020603050405020304" pitchFamily="18" charset="0"/>
              </a:rPr>
              <a:t> </a:t>
            </a:r>
            <a:r>
              <a:rPr lang="en-US" sz="1400" dirty="0">
                <a:solidFill>
                  <a:schemeClr val="dk1"/>
                </a:solidFill>
                <a:latin typeface="Times New Roman" panose="02020603050405020304" pitchFamily="18" charset="0"/>
                <a:cs typeface="Times New Roman" panose="02020603050405020304" pitchFamily="18" charset="0"/>
              </a:rPr>
              <a:t>pretrained CNN models further improved performance, especially with limited training data.   - Pretrained CNNs provided a foundation for learning complex food representations, enhancing prediction accuracy.</a:t>
            </a:r>
          </a:p>
          <a:p>
            <a:pPr marL="354965" marR="0" lvl="0" indent="-254000" algn="just" rtl="0">
              <a:lnSpc>
                <a:spcPct val="117000"/>
              </a:lnSpc>
              <a:spcBef>
                <a:spcPts val="105"/>
              </a:spcBef>
              <a:spcAft>
                <a:spcPts val="0"/>
              </a:spcAft>
              <a:buClr>
                <a:schemeClr val="dk1"/>
              </a:buClr>
              <a:buSzPts val="1400"/>
              <a:buFont typeface="Calibri" panose="020F0502020204030204"/>
              <a:buNone/>
            </a:pPr>
            <a:endParaRPr sz="1400" dirty="0">
              <a:solidFill>
                <a:schemeClr val="dk1"/>
              </a:solidFill>
              <a:latin typeface="Times New Roman" panose="02020603050405020304" pitchFamily="18" charset="0"/>
              <a:cs typeface="Times New Roman" panose="02020603050405020304" pitchFamily="18" charset="0"/>
            </a:endParaRPr>
          </a:p>
          <a:p>
            <a:pPr marL="354965" marR="0" lvl="0" indent="-342900" algn="just" rtl="0">
              <a:lnSpc>
                <a:spcPct val="117000"/>
              </a:lnSpc>
              <a:spcBef>
                <a:spcPts val="105"/>
              </a:spcBef>
              <a:spcAft>
                <a:spcPts val="0"/>
              </a:spcAft>
              <a:buClr>
                <a:schemeClr val="dk1"/>
              </a:buClr>
              <a:buSzPts val="1400"/>
              <a:buAutoNum type="arabicPeriod"/>
            </a:pPr>
            <a:r>
              <a:rPr lang="en-US" sz="1400" dirty="0">
                <a:solidFill>
                  <a:schemeClr val="dk1"/>
                </a:solidFill>
                <a:latin typeface="Times New Roman" panose="02020603050405020304" pitchFamily="18" charset="0"/>
                <a:cs typeface="Times New Roman" panose="02020603050405020304" pitchFamily="18" charset="0"/>
              </a:rPr>
              <a:t>Predictive Performance Metrics:- CNNs exhibited lower mean absolute error (MAE) and mean squared error (MSE), and higher R-squared (R²) values compared to other models.   - These metrics indicate the superior predictive accuracy and ability of CNNs to explain variance in calorie predictions.</a:t>
            </a:r>
            <a:endParaRPr sz="1400" dirty="0">
              <a:solidFill>
                <a:schemeClr val="dk1"/>
              </a:solidFill>
              <a:latin typeface="Times New Roman" panose="02020603050405020304" pitchFamily="18" charset="0"/>
              <a:cs typeface="Times New Roman" panose="02020603050405020304" pitchFamily="18" charset="0"/>
            </a:endParaRPr>
          </a:p>
        </p:txBody>
      </p:sp>
      <p:pic>
        <p:nvPicPr>
          <p:cNvPr id="243" name="Google Shape;243;p15"/>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2be1fc767c3_0_48"/>
          <p:cNvSpPr txBox="1">
            <a:spLocks noGrp="1"/>
          </p:cNvSpPr>
          <p:nvPr>
            <p:ph type="body" idx="1"/>
          </p:nvPr>
        </p:nvSpPr>
        <p:spPr>
          <a:xfrm>
            <a:off x="660525" y="1081725"/>
            <a:ext cx="6830700" cy="2477601"/>
          </a:xfrm>
          <a:prstGeom prst="rect">
            <a:avLst/>
          </a:prstGeom>
        </p:spPr>
        <p:txBody>
          <a:bodyPr spcFirstLastPara="1" wrap="square" lIns="0" tIns="0" rIns="0" bIns="0" anchor="t" anchorCtr="0">
            <a:spAutoFit/>
          </a:bodyPr>
          <a:lstStyle/>
          <a:p>
            <a:pPr marL="457200" lvl="0" indent="-317500" algn="l" rtl="0">
              <a:spcBef>
                <a:spcPts val="0"/>
              </a:spcBef>
              <a:spcAft>
                <a:spcPts val="0"/>
              </a:spcAft>
              <a:buSzPts val="1400"/>
              <a:buChar char="●"/>
            </a:pPr>
            <a:r>
              <a:rPr lang="en-US" sz="1400" dirty="0">
                <a:latin typeface="Times New Roman" panose="02020603050405020304" pitchFamily="18" charset="0"/>
                <a:cs typeface="Times New Roman" panose="02020603050405020304" pitchFamily="18" charset="0"/>
              </a:rPr>
              <a:t>Empower the user by a convenient, intelligent and accurate system that helps them become sensible about their calorie intake.</a:t>
            </a:r>
            <a:endParaRPr sz="1400" dirty="0">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SzPts val="1400"/>
              <a:buChar char="●"/>
            </a:pPr>
            <a:r>
              <a:rPr lang="en-US" sz="1400" dirty="0">
                <a:latin typeface="Times New Roman" panose="02020603050405020304" pitchFamily="18" charset="0"/>
                <a:cs typeface="Times New Roman" panose="02020603050405020304" pitchFamily="18" charset="0"/>
              </a:rPr>
              <a:t>We employed a rather unique </a:t>
            </a:r>
            <a:r>
              <a:rPr lang="en-US" sz="1400" dirty="0" err="1">
                <a:latin typeface="Times New Roman" panose="02020603050405020304" pitchFamily="18" charset="0"/>
                <a:cs typeface="Times New Roman" panose="02020603050405020304" pitchFamily="18" charset="0"/>
              </a:rPr>
              <a:t>combinaon</a:t>
            </a:r>
            <a:r>
              <a:rPr lang="en-US" sz="1400" dirty="0">
                <a:latin typeface="Times New Roman" panose="02020603050405020304" pitchFamily="18" charset="0"/>
                <a:cs typeface="Times New Roman" panose="02020603050405020304" pitchFamily="18" charset="0"/>
              </a:rPr>
              <a:t> of graph cut </a:t>
            </a:r>
            <a:r>
              <a:rPr lang="en-US" sz="1400" dirty="0" err="1">
                <a:latin typeface="Times New Roman" panose="02020603050405020304" pitchFamily="18" charset="0"/>
                <a:cs typeface="Times New Roman" panose="02020603050405020304" pitchFamily="18" charset="0"/>
              </a:rPr>
              <a:t>segmentaon</a:t>
            </a:r>
            <a:r>
              <a:rPr lang="en-US" sz="1400" dirty="0">
                <a:latin typeface="Times New Roman" panose="02020603050405020304" pitchFamily="18" charset="0"/>
                <a:cs typeface="Times New Roman" panose="02020603050405020304" pitchFamily="18" charset="0"/>
              </a:rPr>
              <a:t> and deep learning neural networks as a means of accurately classifying and recognizing food items.</a:t>
            </a:r>
            <a:endParaRPr sz="1400" dirty="0">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SzPts val="1400"/>
              <a:buChar char="●"/>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combinaon</a:t>
            </a:r>
            <a:r>
              <a:rPr lang="en-US" sz="1400" dirty="0">
                <a:latin typeface="Times New Roman" panose="02020603050405020304" pitchFamily="18" charset="0"/>
                <a:cs typeface="Times New Roman" panose="02020603050405020304" pitchFamily="18" charset="0"/>
              </a:rPr>
              <a:t> of those two methods provides a powerful instrument to </a:t>
            </a:r>
            <a:r>
              <a:rPr lang="en-US" sz="1400" dirty="0" err="1">
                <a:latin typeface="Times New Roman" panose="02020603050405020304" pitchFamily="18" charset="0"/>
                <a:cs typeface="Times New Roman" panose="02020603050405020304" pitchFamily="18" charset="0"/>
              </a:rPr>
              <a:t>aain</a:t>
            </a:r>
            <a:r>
              <a:rPr lang="en-US" sz="1400" dirty="0">
                <a:latin typeface="Times New Roman" panose="02020603050405020304" pitchFamily="18" charset="0"/>
                <a:cs typeface="Times New Roman" panose="02020603050405020304" pitchFamily="18" charset="0"/>
              </a:rPr>
              <a:t> a100 % accuracy of food </a:t>
            </a:r>
            <a:r>
              <a:rPr lang="en-US" sz="1400" dirty="0" err="1">
                <a:latin typeface="Times New Roman" panose="02020603050405020304" pitchFamily="18" charset="0"/>
                <a:cs typeface="Times New Roman" panose="02020603050405020304" pitchFamily="18" charset="0"/>
              </a:rPr>
              <a:t>recognion</a:t>
            </a:r>
            <a:r>
              <a:rPr lang="en-US" sz="1400" dirty="0">
                <a:latin typeface="Times New Roman" panose="02020603050405020304" pitchFamily="18" charset="0"/>
                <a:cs typeface="Times New Roman" panose="02020603050405020304" pitchFamily="18" charset="0"/>
              </a:rPr>
              <a:t> in our system.</a:t>
            </a:r>
            <a:endParaRPr sz="1400" dirty="0">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SzPts val="1400"/>
              <a:buChar char="●"/>
            </a:pPr>
            <a:r>
              <a:rPr lang="en-US" sz="1400" dirty="0">
                <a:latin typeface="Times New Roman" panose="02020603050405020304" pitchFamily="18" charset="0"/>
                <a:cs typeface="Times New Roman" panose="02020603050405020304" pitchFamily="18" charset="0"/>
              </a:rPr>
              <a:t>The </a:t>
            </a:r>
            <a:r>
              <a:rPr lang="en-US" sz="1400" dirty="0" err="1">
                <a:latin typeface="Times New Roman" panose="02020603050405020304" pitchFamily="18" charset="0"/>
                <a:cs typeface="Times New Roman" panose="02020603050405020304" pitchFamily="18" charset="0"/>
              </a:rPr>
              <a:t>implementaon</a:t>
            </a:r>
            <a:r>
              <a:rPr lang="en-US" sz="1400" dirty="0">
                <a:latin typeface="Times New Roman" panose="02020603050405020304" pitchFamily="18" charset="0"/>
                <a:cs typeface="Times New Roman" panose="02020603050405020304" pitchFamily="18" charset="0"/>
              </a:rPr>
              <a:t> of the </a:t>
            </a:r>
            <a:r>
              <a:rPr lang="en-US" sz="1400" dirty="0" err="1">
                <a:latin typeface="Times New Roman" panose="02020603050405020304" pitchFamily="18" charset="0"/>
                <a:cs typeface="Times New Roman" panose="02020603050405020304" pitchFamily="18" charset="0"/>
              </a:rPr>
              <a:t>virtualizaon</a:t>
            </a:r>
            <a:r>
              <a:rPr lang="en-US" sz="1400" dirty="0">
                <a:latin typeface="Times New Roman" panose="02020603050405020304" pitchFamily="18" charset="0"/>
                <a:cs typeface="Times New Roman" panose="02020603050405020304" pitchFamily="18" charset="0"/>
              </a:rPr>
              <a:t> approach of the </a:t>
            </a:r>
            <a:r>
              <a:rPr lang="en-US" sz="1400" dirty="0" err="1">
                <a:latin typeface="Times New Roman" panose="02020603050405020304" pitchFamily="18" charset="0"/>
                <a:cs typeface="Times New Roman" panose="02020603050405020304" pitchFamily="18" charset="0"/>
              </a:rPr>
              <a:t>applicaon</a:t>
            </a:r>
            <a:r>
              <a:rPr lang="en-US" sz="1400" dirty="0">
                <a:latin typeface="Times New Roman" panose="02020603050405020304" pitchFamily="18" charset="0"/>
                <a:cs typeface="Times New Roman" panose="02020603050405020304" pitchFamily="18" charset="0"/>
              </a:rPr>
              <a:t> which allows us to </a:t>
            </a:r>
            <a:r>
              <a:rPr lang="en-US" sz="1400" dirty="0" err="1">
                <a:latin typeface="Times New Roman" panose="02020603050405020304" pitchFamily="18" charset="0"/>
                <a:cs typeface="Times New Roman" panose="02020603050405020304" pitchFamily="18" charset="0"/>
              </a:rPr>
              <a:t>benet</a:t>
            </a:r>
            <a:r>
              <a:rPr lang="en-US" sz="1400" dirty="0">
                <a:latin typeface="Times New Roman" panose="02020603050405020304" pitchFamily="18" charset="0"/>
                <a:cs typeface="Times New Roman" panose="02020603050405020304" pitchFamily="18" charset="0"/>
              </a:rPr>
              <a:t> from cloud based resources.</a:t>
            </a:r>
            <a:endParaRPr sz="1400" dirty="0">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SzPts val="1400"/>
              <a:buChar char="●"/>
            </a:pPr>
            <a:r>
              <a:rPr lang="en-US" sz="1400" dirty="0">
                <a:latin typeface="Times New Roman" panose="02020603050405020304" pitchFamily="18" charset="0"/>
                <a:cs typeface="Times New Roman" panose="02020603050405020304" pitchFamily="18" charset="0"/>
              </a:rPr>
              <a:t>Future work is to increase our database of images and use the approach presented in this paper to test mixed food </a:t>
            </a:r>
            <a:r>
              <a:rPr lang="en-US" sz="1400" dirty="0" err="1">
                <a:latin typeface="Times New Roman" panose="02020603050405020304" pitchFamily="18" charset="0"/>
                <a:cs typeface="Times New Roman" panose="02020603050405020304" pitchFamily="18" charset="0"/>
              </a:rPr>
              <a:t>porons</a:t>
            </a:r>
            <a:endParaRPr sz="1400" dirty="0">
              <a:latin typeface="Times New Roman" panose="02020603050405020304" pitchFamily="18" charset="0"/>
              <a:cs typeface="Times New Roman" panose="02020603050405020304" pitchFamily="18" charset="0"/>
            </a:endParaRPr>
          </a:p>
        </p:txBody>
      </p:sp>
      <p:sp>
        <p:nvSpPr>
          <p:cNvPr id="249" name="Google Shape;249;g2be1fc767c3_0_48"/>
          <p:cNvSpPr txBox="1">
            <a:spLocks noGrp="1"/>
          </p:cNvSpPr>
          <p:nvPr>
            <p:ph type="title"/>
          </p:nvPr>
        </p:nvSpPr>
        <p:spPr>
          <a:xfrm>
            <a:off x="2398521" y="63195"/>
            <a:ext cx="43470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a:t> </a:t>
            </a:r>
          </a:p>
        </p:txBody>
      </p:sp>
      <p:pic>
        <p:nvPicPr>
          <p:cNvPr id="250" name="Google Shape;250;g2be1fc767c3_0_48"/>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6"/>
          <p:cNvSpPr txBox="1"/>
          <p:nvPr/>
        </p:nvSpPr>
        <p:spPr>
          <a:xfrm>
            <a:off x="482550" y="1219419"/>
            <a:ext cx="8178900" cy="1044512"/>
          </a:xfrm>
          <a:prstGeom prst="rect">
            <a:avLst/>
          </a:prstGeom>
          <a:noFill/>
          <a:ln>
            <a:noFill/>
          </a:ln>
        </p:spPr>
        <p:txBody>
          <a:bodyPr spcFirstLastPara="1" wrap="square" lIns="0" tIns="20950" rIns="0" bIns="0" anchor="t" anchorCtr="0">
            <a:spAutoFit/>
          </a:bodyPr>
          <a:lstStyle/>
          <a:p>
            <a:pPr marL="303530" marR="88900" lvl="0" indent="-310515" algn="l" rtl="0">
              <a:lnSpc>
                <a:spcPct val="95000"/>
              </a:lnSpc>
              <a:spcBef>
                <a:spcPts val="0"/>
              </a:spcBef>
              <a:spcAft>
                <a:spcPts val="0"/>
              </a:spcAft>
              <a:buClr>
                <a:srgbClr val="585858"/>
              </a:buClr>
              <a:buSzPts val="1400"/>
              <a:buFont typeface="Arial" panose="020B0604020202020204"/>
              <a:buChar char="●"/>
            </a:pPr>
            <a:r>
              <a:rPr lang="en-US" dirty="0">
                <a:solidFill>
                  <a:srgbClr val="585858"/>
                </a:solidFill>
              </a:rPr>
              <a:t>Dataset - https://www.kaggle.com/datasets/kritikseth/fruit-and-vegetable-image-recognition</a:t>
            </a:r>
            <a:endParaRPr dirty="0">
              <a:solidFill>
                <a:srgbClr val="585858"/>
              </a:solidFill>
            </a:endParaRPr>
          </a:p>
          <a:p>
            <a:pPr marL="457200" marR="88900" lvl="0" indent="0" algn="l" rtl="0">
              <a:lnSpc>
                <a:spcPct val="95000"/>
              </a:lnSpc>
              <a:spcBef>
                <a:spcPts val="0"/>
              </a:spcBef>
              <a:spcAft>
                <a:spcPts val="0"/>
              </a:spcAft>
              <a:buNone/>
            </a:pPr>
            <a:endParaRPr dirty="0">
              <a:solidFill>
                <a:srgbClr val="585858"/>
              </a:solidFill>
            </a:endParaRPr>
          </a:p>
          <a:p>
            <a:pPr marL="303530" marR="88900" lvl="0" indent="-310515" algn="l" rtl="0">
              <a:lnSpc>
                <a:spcPct val="95000"/>
              </a:lnSpc>
              <a:spcBef>
                <a:spcPts val="0"/>
              </a:spcBef>
              <a:spcAft>
                <a:spcPts val="0"/>
              </a:spcAft>
              <a:buClr>
                <a:srgbClr val="585858"/>
              </a:buClr>
              <a:buSzPts val="1400"/>
              <a:buChar char="●"/>
            </a:pPr>
            <a:r>
              <a:rPr lang="en-US" u="sng" dirty="0">
                <a:solidFill>
                  <a:schemeClr val="hlink"/>
                </a:solidFill>
                <a:hlinkClick r:id="rId3"/>
              </a:rPr>
              <a:t>https://youtube.com/playlist?list=PLvz5lCwTgdXByZ_z-LFo4vJbbFIMPhkkM&amp;si=uvTGHf3tzAwex8MA</a:t>
            </a:r>
            <a:endParaRPr dirty="0">
              <a:solidFill>
                <a:srgbClr val="585858"/>
              </a:solidFill>
            </a:endParaRPr>
          </a:p>
          <a:p>
            <a:pPr marL="457200" marR="88900" lvl="0" indent="0" algn="l" rtl="0">
              <a:lnSpc>
                <a:spcPct val="95000"/>
              </a:lnSpc>
              <a:spcBef>
                <a:spcPts val="0"/>
              </a:spcBef>
              <a:spcAft>
                <a:spcPts val="0"/>
              </a:spcAft>
              <a:buNone/>
            </a:pPr>
            <a:endParaRPr dirty="0">
              <a:solidFill>
                <a:srgbClr val="585858"/>
              </a:solidFill>
            </a:endParaRPr>
          </a:p>
        </p:txBody>
      </p:sp>
      <p:sp>
        <p:nvSpPr>
          <p:cNvPr id="256" name="Google Shape;256;p16"/>
          <p:cNvSpPr txBox="1"/>
          <p:nvPr/>
        </p:nvSpPr>
        <p:spPr>
          <a:xfrm>
            <a:off x="8752585" y="4781594"/>
            <a:ext cx="216535" cy="167005"/>
          </a:xfrm>
          <a:prstGeom prst="rect">
            <a:avLst/>
          </a:prstGeom>
          <a:noFill/>
          <a:ln>
            <a:noFill/>
          </a:ln>
        </p:spPr>
        <p:txBody>
          <a:bodyPr spcFirstLastPara="1" wrap="square" lIns="0" tIns="0"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000">
                <a:solidFill>
                  <a:srgbClr val="585858"/>
                </a:solidFill>
                <a:latin typeface="Arial" panose="020B0604020202020204"/>
                <a:ea typeface="Arial" panose="020B0604020202020204"/>
                <a:cs typeface="Arial" panose="020B0604020202020204"/>
                <a:sym typeface="Arial" panose="020B0604020202020204"/>
              </a:rPr>
              <a:t>28</a:t>
            </a:fld>
            <a:endParaRPr sz="1000">
              <a:solidFill>
                <a:schemeClr val="dk1"/>
              </a:solidFill>
              <a:latin typeface="Arial" panose="020B0604020202020204"/>
              <a:ea typeface="Arial" panose="020B0604020202020204"/>
              <a:cs typeface="Arial" panose="020B0604020202020204"/>
              <a:sym typeface="Arial" panose="020B0604020202020204"/>
            </a:endParaRPr>
          </a:p>
        </p:txBody>
      </p:sp>
      <p:sp>
        <p:nvSpPr>
          <p:cNvPr id="257" name="Google Shape;257;p16"/>
          <p:cNvSpPr txBox="1">
            <a:spLocks noGrp="1"/>
          </p:cNvSpPr>
          <p:nvPr>
            <p:ph type="title"/>
          </p:nvPr>
        </p:nvSpPr>
        <p:spPr>
          <a:xfrm>
            <a:off x="390550" y="516381"/>
            <a:ext cx="1647900" cy="396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500"/>
              <a:t>References</a:t>
            </a:r>
            <a:endParaRPr sz="2500"/>
          </a:p>
        </p:txBody>
      </p:sp>
      <p:pic>
        <p:nvPicPr>
          <p:cNvPr id="258" name="Google Shape;258;p16"/>
          <p:cNvPicPr preferRelativeResize="0"/>
          <p:nvPr/>
        </p:nvPicPr>
        <p:blipFill rotWithShape="1">
          <a:blip r:embed="rId4"/>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696" y="390855"/>
            <a:ext cx="5072765" cy="368935"/>
          </a:xfrm>
        </p:spPr>
        <p:txBody>
          <a:bodyPr/>
          <a:lstStyle/>
          <a:p>
            <a:r>
              <a:rPr lang="en-US" sz="2400" dirty="0"/>
              <a:t>Team Contribution</a:t>
            </a:r>
          </a:p>
        </p:txBody>
      </p:sp>
      <p:sp>
        <p:nvSpPr>
          <p:cNvPr id="3" name="Text Placeholder 2"/>
          <p:cNvSpPr>
            <a:spLocks noGrp="1"/>
          </p:cNvSpPr>
          <p:nvPr>
            <p:ph type="body" idx="1"/>
          </p:nvPr>
        </p:nvSpPr>
        <p:spPr>
          <a:xfrm>
            <a:off x="192157" y="1022350"/>
            <a:ext cx="8792817" cy="3528060"/>
          </a:xfrm>
        </p:spPr>
        <p:txBody>
          <a:bodyPr>
            <a:noAutofit/>
          </a:bodyPr>
          <a:lstStyle/>
          <a:p>
            <a:pPr algn="just"/>
            <a:endParaRPr lang="en-US" sz="12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Uma Shankar Mishra-  </a:t>
            </a:r>
            <a:r>
              <a:rPr lang="en-US" sz="1200" dirty="0">
                <a:latin typeface="Times New Roman" panose="02020603050405020304" pitchFamily="18" charset="0"/>
                <a:cs typeface="Times New Roman" panose="02020603050405020304" pitchFamily="18" charset="0"/>
              </a:rPr>
              <a:t>Researching and implement models for image recognition and classification and explore architecture      </a:t>
            </a:r>
          </a:p>
          <a:p>
            <a:pPr algn="just"/>
            <a:r>
              <a:rPr lang="en-US" sz="1200" dirty="0">
                <a:latin typeface="Times New Roman" panose="02020603050405020304" pitchFamily="18" charset="0"/>
                <a:cs typeface="Times New Roman" panose="02020603050405020304" pitchFamily="18" charset="0"/>
              </a:rPr>
              <a:t> parameters.</a:t>
            </a:r>
          </a:p>
          <a:p>
            <a:pPr algn="just"/>
            <a:endParaRPr lang="en-US" sz="12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Muskan Vaishnav </a:t>
            </a:r>
            <a:r>
              <a:rPr lang="en-US" sz="1200" dirty="0">
                <a:latin typeface="Times New Roman" panose="02020603050405020304" pitchFamily="18" charset="0"/>
                <a:cs typeface="Times New Roman" panose="02020603050405020304" pitchFamily="18" charset="0"/>
              </a:rPr>
              <a:t>-  Training the developed models using the preprocessed dataset , monitoring their performance and presentation</a:t>
            </a:r>
          </a:p>
          <a:p>
            <a:pPr algn="just"/>
            <a:r>
              <a:rPr lang="en-US" sz="1200" dirty="0">
                <a:latin typeface="Times New Roman" panose="02020603050405020304" pitchFamily="18" charset="0"/>
                <a:cs typeface="Times New Roman" panose="02020603050405020304" pitchFamily="18" charset="0"/>
              </a:rPr>
              <a:t>preparation.</a:t>
            </a:r>
          </a:p>
          <a:p>
            <a:pPr algn="just"/>
            <a:endParaRPr lang="en-US" sz="12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Sahil Jaiswal </a:t>
            </a:r>
            <a:r>
              <a:rPr lang="en-US" sz="1200" dirty="0">
                <a:latin typeface="Times New Roman" panose="02020603050405020304" pitchFamily="18" charset="0"/>
                <a:cs typeface="Times New Roman" panose="02020603050405020304" pitchFamily="18" charset="0"/>
              </a:rPr>
              <a:t>-  Collecting a diverse dataset of food images along with their corresponding calorie information and preprocessing on</a:t>
            </a:r>
          </a:p>
          <a:p>
            <a:pPr algn="just"/>
            <a:r>
              <a:rPr lang="en-US" sz="1200" dirty="0">
                <a:latin typeface="Times New Roman" panose="02020603050405020304" pitchFamily="18" charset="0"/>
                <a:cs typeface="Times New Roman" panose="02020603050405020304" pitchFamily="18" charset="0"/>
              </a:rPr>
              <a:t>dataset</a:t>
            </a:r>
          </a:p>
          <a:p>
            <a:pPr algn="just"/>
            <a:endParaRPr lang="en-US" sz="12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Anjali Singh  </a:t>
            </a:r>
            <a:r>
              <a:rPr lang="en-US" sz="1200" dirty="0">
                <a:latin typeface="Times New Roman" panose="02020603050405020304" pitchFamily="18" charset="0"/>
                <a:cs typeface="Times New Roman" panose="02020603050405020304" pitchFamily="18" charset="0"/>
              </a:rPr>
              <a:t>- Data Preprocessing, Normalization and data cleaning.</a:t>
            </a:r>
          </a:p>
          <a:p>
            <a:pPr algn="just"/>
            <a:endParaRPr lang="en-US" sz="12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Akshat Jain </a:t>
            </a:r>
            <a:r>
              <a:rPr lang="en-US" sz="1200" dirty="0">
                <a:latin typeface="Times New Roman" panose="02020603050405020304" pitchFamily="18" charset="0"/>
                <a:cs typeface="Times New Roman" panose="02020603050405020304" pitchFamily="18" charset="0"/>
              </a:rPr>
              <a:t>- Data collection, Data Cleaning, model architecture and  report preparation.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3"/>
          <p:cNvSpPr txBox="1">
            <a:spLocks noGrp="1"/>
          </p:cNvSpPr>
          <p:nvPr>
            <p:ph type="sldNum" idx="12"/>
          </p:nvPr>
        </p:nvSpPr>
        <p:spPr>
          <a:xfrm>
            <a:off x="8752585" y="4781594"/>
            <a:ext cx="217200" cy="1539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panose="020B0604020202020204"/>
              <a:buNone/>
            </a:pPr>
            <a:fld id="{00000000-1234-1234-1234-123412341234}" type="slidenum">
              <a:rPr lang="en-US">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
        <p:nvSpPr>
          <p:cNvPr id="89" name="Google Shape;89;p3"/>
          <p:cNvSpPr txBox="1">
            <a:spLocks noGrp="1"/>
          </p:cNvSpPr>
          <p:nvPr>
            <p:ph type="title"/>
          </p:nvPr>
        </p:nvSpPr>
        <p:spPr>
          <a:xfrm>
            <a:off x="390550" y="516381"/>
            <a:ext cx="1683300" cy="396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500" dirty="0">
                <a:latin typeface="Times New Roman" panose="02020603050405020304" pitchFamily="18" charset="0"/>
                <a:cs typeface="Times New Roman" panose="02020603050405020304" pitchFamily="18" charset="0"/>
              </a:rPr>
              <a:t>Introduction</a:t>
            </a:r>
            <a:endParaRPr sz="2500" dirty="0">
              <a:latin typeface="Times New Roman" panose="02020603050405020304" pitchFamily="18" charset="0"/>
              <a:cs typeface="Times New Roman" panose="02020603050405020304" pitchFamily="18" charset="0"/>
            </a:endParaRPr>
          </a:p>
        </p:txBody>
      </p:sp>
      <p:sp>
        <p:nvSpPr>
          <p:cNvPr id="90" name="Google Shape;90;p3"/>
          <p:cNvSpPr txBox="1"/>
          <p:nvPr/>
        </p:nvSpPr>
        <p:spPr>
          <a:xfrm>
            <a:off x="304800" y="922781"/>
            <a:ext cx="6467400" cy="1384954"/>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400"/>
              <a:buChar char="•"/>
            </a:pPr>
            <a:r>
              <a:rPr lang="en-US" sz="1400" i="0" u="none" strike="noStrike" cap="none">
                <a:solidFill>
                  <a:schemeClr val="dk1"/>
                </a:solidFill>
                <a:latin typeface="Times New Roman" panose="02020603050405020304" pitchFamily="18" charset="0"/>
                <a:cs typeface="Times New Roman" panose="02020603050405020304" pitchFamily="18" charset="0"/>
              </a:rPr>
              <a:t>Predicting food calories is a process of estimating the energy content of a particular food item based on its ingredients, portion size, and preparation method. It involves utilizing various techniques such as machine learning algorithms, nutritional databases, and image recognition to analyze food composition and provide accurate calorie estimations. This can be valuable for individuals looking to manage their weight, track their nutritional intake, or develop personalized dietary plans.</a:t>
            </a:r>
            <a:endParaRPr sz="1400" i="0" u="none" strike="noStrike" cap="none">
              <a:solidFill>
                <a:schemeClr val="dk1"/>
              </a:solidFill>
              <a:latin typeface="Times New Roman" panose="02020603050405020304" pitchFamily="18" charset="0"/>
              <a:cs typeface="Times New Roman" panose="02020603050405020304" pitchFamily="18" charset="0"/>
            </a:endParaRPr>
          </a:p>
        </p:txBody>
      </p:sp>
      <p:sp>
        <p:nvSpPr>
          <p:cNvPr id="91" name="Google Shape;91;p3"/>
          <p:cNvSpPr txBox="1"/>
          <p:nvPr/>
        </p:nvSpPr>
        <p:spPr>
          <a:xfrm>
            <a:off x="304800" y="2724150"/>
            <a:ext cx="7315200" cy="116951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Char char="•"/>
            </a:pPr>
            <a:r>
              <a:rPr lang="en-US" sz="1400" i="0" u="none" strike="noStrike" cap="none">
                <a:solidFill>
                  <a:schemeClr val="dk1"/>
                </a:solidFill>
                <a:latin typeface="Times New Roman" panose="02020603050405020304" pitchFamily="18" charset="0"/>
                <a:cs typeface="Times New Roman" panose="02020603050405020304" pitchFamily="18" charset="0"/>
              </a:rPr>
              <a:t>Purpose: Food calorie prediction aims to estimate the energy content of a food item to assist individuals in managing their dietary intake, weight loss or gain goals, and overall health.</a:t>
            </a:r>
          </a:p>
          <a:p>
            <a:pPr marL="0" marR="0" lvl="0" indent="0" algn="l" rtl="0">
              <a:spcBef>
                <a:spcPts val="0"/>
              </a:spcBef>
              <a:spcAft>
                <a:spcPts val="0"/>
              </a:spcAft>
              <a:buNone/>
            </a:pPr>
            <a:endParaRPr sz="1400">
              <a:solidFill>
                <a:schemeClr val="dk1"/>
              </a:solidFill>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400"/>
              <a:buChar char="•"/>
            </a:pPr>
            <a:r>
              <a:rPr lang="en-US" sz="1400">
                <a:solidFill>
                  <a:schemeClr val="dk1"/>
                </a:solidFill>
                <a:latin typeface="Times New Roman" panose="02020603050405020304" pitchFamily="18" charset="0"/>
                <a:cs typeface="Times New Roman" panose="02020603050405020304" pitchFamily="18" charset="0"/>
              </a:rPr>
              <a:t>Data Sources: It relies on diverse data sources including nutritional databases, food packaging labels, recipe databases, and sometimes even image recognition technologies.</a:t>
            </a:r>
            <a:endParaRPr sz="1400">
              <a:solidFill>
                <a:schemeClr val="dk1"/>
              </a:solidFill>
              <a:latin typeface="Times New Roman" panose="02020603050405020304" pitchFamily="18" charset="0"/>
              <a:cs typeface="Times New Roman" panose="02020603050405020304" pitchFamily="18" charset="0"/>
            </a:endParaRPr>
          </a:p>
        </p:txBody>
      </p:sp>
      <p:pic>
        <p:nvPicPr>
          <p:cNvPr id="92" name="Google Shape;92;p3"/>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be1fc767c3_0_231"/>
          <p:cNvSpPr txBox="1">
            <a:spLocks noGrp="1"/>
          </p:cNvSpPr>
          <p:nvPr>
            <p:ph type="title"/>
          </p:nvPr>
        </p:nvSpPr>
        <p:spPr>
          <a:xfrm>
            <a:off x="2627121" y="2196795"/>
            <a:ext cx="4347000" cy="554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a:t>THANK YOU</a:t>
            </a:r>
            <a:endParaRPr b="1"/>
          </a:p>
        </p:txBody>
      </p:sp>
      <p:sp>
        <p:nvSpPr>
          <p:cNvPr id="264" name="Google Shape;264;g2be1fc767c3_0_231"/>
          <p:cNvSpPr txBox="1">
            <a:spLocks noGrp="1"/>
          </p:cNvSpPr>
          <p:nvPr>
            <p:ph type="body" idx="1"/>
          </p:nvPr>
        </p:nvSpPr>
        <p:spPr>
          <a:xfrm>
            <a:off x="660514" y="1538922"/>
            <a:ext cx="7828200" cy="277200"/>
          </a:xfrm>
          <a:prstGeom prst="rect">
            <a:avLst/>
          </a:prstGeom>
        </p:spPr>
        <p:txBody>
          <a:bodyPr spcFirstLastPara="1" wrap="square" lIns="0" tIns="0" rIns="0" bIns="0" anchor="t" anchorCtr="0">
            <a:spAutoFit/>
          </a:bodyPr>
          <a:lstStyle/>
          <a:p>
            <a:pPr marL="0" lvl="0" indent="0" algn="l" rtl="0">
              <a:spcBef>
                <a:spcPts val="0"/>
              </a:spcBef>
              <a:spcAft>
                <a:spcPts val="1200"/>
              </a:spcAft>
              <a:buNone/>
            </a:pPr>
            <a:r>
              <a:rPr lang="en-US"/>
              <a:t> </a:t>
            </a:r>
          </a:p>
        </p:txBody>
      </p:sp>
      <p:pic>
        <p:nvPicPr>
          <p:cNvPr id="265" name="Google Shape;265;g2be1fc767c3_0_231"/>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390550" y="516381"/>
            <a:ext cx="1506300" cy="3969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2500" dirty="0">
                <a:latin typeface="Times New Roman" panose="02020603050405020304" pitchFamily="18" charset="0"/>
                <a:cs typeface="Times New Roman" panose="02020603050405020304" pitchFamily="18" charset="0"/>
              </a:rPr>
              <a:t>Objectives</a:t>
            </a:r>
            <a:endParaRPr sz="2500" dirty="0">
              <a:latin typeface="Times New Roman" panose="02020603050405020304" pitchFamily="18" charset="0"/>
              <a:cs typeface="Times New Roman" panose="02020603050405020304" pitchFamily="18" charset="0"/>
            </a:endParaRPr>
          </a:p>
        </p:txBody>
      </p:sp>
      <p:sp>
        <p:nvSpPr>
          <p:cNvPr id="98" name="Google Shape;98;p6"/>
          <p:cNvSpPr txBox="1">
            <a:spLocks noGrp="1"/>
          </p:cNvSpPr>
          <p:nvPr>
            <p:ph type="sldNum" idx="12"/>
          </p:nvPr>
        </p:nvSpPr>
        <p:spPr>
          <a:xfrm>
            <a:off x="8752585" y="4781594"/>
            <a:ext cx="217200" cy="153900"/>
          </a:xfrm>
          <a:prstGeom prst="rect">
            <a:avLst/>
          </a:prstGeom>
          <a:noFill/>
          <a:ln>
            <a:noFill/>
          </a:ln>
        </p:spPr>
        <p:txBody>
          <a:bodyPr spcFirstLastPara="1" wrap="square" lIns="0" tIns="0" rIns="0" bIns="0" anchor="t" anchorCtr="0">
            <a:spAutoFit/>
          </a:bodyPr>
          <a:lstStyle/>
          <a:p>
            <a:pPr marL="38100" lvl="0" indent="0" algn="l" rtl="0">
              <a:spcBef>
                <a:spcPts val="0"/>
              </a:spcBef>
              <a:spcAft>
                <a:spcPts val="0"/>
              </a:spcAft>
              <a:buClr>
                <a:srgbClr val="000000"/>
              </a:buClr>
              <a:buFont typeface="Arial" panose="020B0604020202020204"/>
              <a:buNone/>
            </a:pPr>
            <a:fld id="{00000000-1234-1234-1234-123412341234}" type="slidenum">
              <a:rPr lang="en-US">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99" name="Google Shape;99;p6"/>
          <p:cNvSpPr txBox="1"/>
          <p:nvPr/>
        </p:nvSpPr>
        <p:spPr>
          <a:xfrm>
            <a:off x="504850" y="1197453"/>
            <a:ext cx="7998600" cy="2915700"/>
          </a:xfrm>
          <a:prstGeom prst="rect">
            <a:avLst/>
          </a:prstGeom>
          <a:noFill/>
          <a:ln>
            <a:noFill/>
          </a:ln>
        </p:spPr>
        <p:txBody>
          <a:bodyPr spcFirstLastPara="1" wrap="square" lIns="0" tIns="53975" rIns="0" bIns="0" anchor="t" anchorCtr="0">
            <a:spAutoFit/>
          </a:bodyPr>
          <a:lstStyle/>
          <a:p>
            <a:pPr marL="0" marR="0" lvl="0" indent="0" algn="just" rtl="0">
              <a:lnSpc>
                <a:spcPct val="100000"/>
              </a:lnSpc>
              <a:spcBef>
                <a:spcPts val="0"/>
              </a:spcBef>
              <a:spcAft>
                <a:spcPts val="0"/>
              </a:spcAft>
              <a:buNone/>
            </a:pPr>
            <a:r>
              <a:rPr lang="en-US" sz="1400" b="1">
                <a:solidFill>
                  <a:schemeClr val="dk1"/>
                </a:solidFill>
                <a:latin typeface="Times New Roman" panose="02020603050405020304" pitchFamily="18" charset="0"/>
                <a:cs typeface="Times New Roman" panose="02020603050405020304" pitchFamily="18" charset="0"/>
              </a:rPr>
              <a:t>Following is the objective for food calorie prediction :</a:t>
            </a:r>
            <a:endParaRPr sz="1400" b="1">
              <a:solidFill>
                <a:schemeClr val="dk1"/>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endParaRPr b="1">
              <a:solidFill>
                <a:schemeClr val="dk1"/>
              </a:solidFill>
              <a:latin typeface="Times New Roman" panose="02020603050405020304" pitchFamily="18" charset="0"/>
              <a:cs typeface="Times New Roman" panose="02020603050405020304" pitchFamily="18" charset="0"/>
            </a:endParaRPr>
          </a:p>
          <a:p>
            <a:pPr marL="355600" marR="0" lvl="0" indent="-342900" algn="just" rtl="0">
              <a:lnSpc>
                <a:spcPct val="100000"/>
              </a:lnSpc>
              <a:spcBef>
                <a:spcPts val="425"/>
              </a:spcBef>
              <a:spcAft>
                <a:spcPts val="0"/>
              </a:spcAft>
              <a:buClr>
                <a:schemeClr val="dk1"/>
              </a:buClr>
              <a:buSzPts val="1400"/>
              <a:buChar char="●"/>
            </a:pPr>
            <a:r>
              <a:rPr lang="en-US" sz="1400">
                <a:solidFill>
                  <a:schemeClr val="dk1"/>
                </a:solidFill>
                <a:latin typeface="Times New Roman" panose="02020603050405020304" pitchFamily="18" charset="0"/>
                <a:cs typeface="Times New Roman" panose="02020603050405020304" pitchFamily="18" charset="0"/>
              </a:rPr>
              <a:t>1. Development:  Create a food calorie prediction system.</a:t>
            </a:r>
          </a:p>
          <a:p>
            <a:pPr marL="355600" marR="0" lvl="0" indent="-342900" algn="just" rtl="0">
              <a:lnSpc>
                <a:spcPct val="100000"/>
              </a:lnSpc>
              <a:spcBef>
                <a:spcPts val="425"/>
              </a:spcBef>
              <a:spcAft>
                <a:spcPts val="0"/>
              </a:spcAft>
              <a:buClr>
                <a:schemeClr val="dk1"/>
              </a:buClr>
              <a:buSzPts val="1400"/>
              <a:buChar char="●"/>
            </a:pPr>
            <a:r>
              <a:rPr lang="en-US" sz="1400">
                <a:solidFill>
                  <a:schemeClr val="dk1"/>
                </a:solidFill>
                <a:latin typeface="Times New Roman" panose="02020603050405020304" pitchFamily="18" charset="0"/>
                <a:cs typeface="Times New Roman" panose="02020603050405020304" pitchFamily="18" charset="0"/>
              </a:rPr>
              <a:t>2. Accuracy:  Ensure the system provides accurate estimates of calorie content.</a:t>
            </a:r>
          </a:p>
          <a:p>
            <a:pPr marL="355600" marR="0" lvl="0" indent="-342900" algn="just" rtl="0">
              <a:lnSpc>
                <a:spcPct val="100000"/>
              </a:lnSpc>
              <a:spcBef>
                <a:spcPts val="425"/>
              </a:spcBef>
              <a:spcAft>
                <a:spcPts val="0"/>
              </a:spcAft>
              <a:buClr>
                <a:schemeClr val="dk1"/>
              </a:buClr>
              <a:buSzPts val="1400"/>
              <a:buChar char="●"/>
            </a:pPr>
            <a:r>
              <a:rPr lang="en-US" sz="1400">
                <a:solidFill>
                  <a:schemeClr val="dk1"/>
                </a:solidFill>
                <a:latin typeface="Times New Roman" panose="02020603050405020304" pitchFamily="18" charset="0"/>
                <a:cs typeface="Times New Roman" panose="02020603050405020304" pitchFamily="18" charset="0"/>
              </a:rPr>
              <a:t>3. User-friendly:  Design an intuitive and easy-to-use interface for seamless interaction.</a:t>
            </a:r>
          </a:p>
          <a:p>
            <a:pPr marL="355600" marR="0" lvl="0" indent="-342900" algn="just" rtl="0">
              <a:lnSpc>
                <a:spcPct val="100000"/>
              </a:lnSpc>
              <a:spcBef>
                <a:spcPts val="425"/>
              </a:spcBef>
              <a:spcAft>
                <a:spcPts val="0"/>
              </a:spcAft>
              <a:buClr>
                <a:schemeClr val="dk1"/>
              </a:buClr>
              <a:buSzPts val="1400"/>
              <a:buChar char="●"/>
            </a:pPr>
            <a:r>
              <a:rPr lang="en-US" sz="1400">
                <a:solidFill>
                  <a:schemeClr val="dk1"/>
                </a:solidFill>
                <a:latin typeface="Times New Roman" panose="02020603050405020304" pitchFamily="18" charset="0"/>
                <a:cs typeface="Times New Roman" panose="02020603050405020304" pitchFamily="18" charset="0"/>
              </a:rPr>
              <a:t>4. Machine Learning:  Utilize machine learning techniques to enhance prediction accuracy.</a:t>
            </a:r>
          </a:p>
          <a:p>
            <a:pPr marL="355600" marR="0" lvl="0" indent="-342900" algn="just" rtl="0">
              <a:lnSpc>
                <a:spcPct val="100000"/>
              </a:lnSpc>
              <a:spcBef>
                <a:spcPts val="425"/>
              </a:spcBef>
              <a:spcAft>
                <a:spcPts val="0"/>
              </a:spcAft>
              <a:buClr>
                <a:schemeClr val="dk1"/>
              </a:buClr>
              <a:buSzPts val="1400"/>
              <a:buChar char="●"/>
            </a:pPr>
            <a:r>
              <a:rPr lang="en-US" sz="1400">
                <a:solidFill>
                  <a:schemeClr val="dk1"/>
                </a:solidFill>
                <a:latin typeface="Times New Roman" panose="02020603050405020304" pitchFamily="18" charset="0"/>
                <a:cs typeface="Times New Roman" panose="02020603050405020304" pitchFamily="18" charset="0"/>
              </a:rPr>
              <a:t>5. Informed Choices:  Empower individuals to make informed dietary decisions.</a:t>
            </a:r>
          </a:p>
          <a:p>
            <a:pPr marL="355600" marR="0" lvl="0" indent="-342900" algn="just" rtl="0">
              <a:lnSpc>
                <a:spcPct val="100000"/>
              </a:lnSpc>
              <a:spcBef>
                <a:spcPts val="425"/>
              </a:spcBef>
              <a:spcAft>
                <a:spcPts val="0"/>
              </a:spcAft>
              <a:buClr>
                <a:schemeClr val="dk1"/>
              </a:buClr>
              <a:buSzPts val="1400"/>
              <a:buChar char="●"/>
            </a:pPr>
            <a:r>
              <a:rPr lang="en-US" sz="1400">
                <a:solidFill>
                  <a:schemeClr val="dk1"/>
                </a:solidFill>
                <a:latin typeface="Times New Roman" panose="02020603050405020304" pitchFamily="18" charset="0"/>
                <a:cs typeface="Times New Roman" panose="02020603050405020304" pitchFamily="18" charset="0"/>
              </a:rPr>
              <a:t>6. Nutritional Management:  Support users in managing their nutritional intake effectively.</a:t>
            </a:r>
          </a:p>
          <a:p>
            <a:pPr marL="355600" marR="0" lvl="0" indent="-342900" algn="just" rtl="0">
              <a:lnSpc>
                <a:spcPct val="100000"/>
              </a:lnSpc>
              <a:spcBef>
                <a:spcPts val="425"/>
              </a:spcBef>
              <a:spcAft>
                <a:spcPts val="0"/>
              </a:spcAft>
              <a:buClr>
                <a:schemeClr val="dk1"/>
              </a:buClr>
              <a:buSzPts val="1400"/>
              <a:buChar char="●"/>
            </a:pPr>
            <a:r>
              <a:rPr lang="en-US" sz="1400">
                <a:solidFill>
                  <a:schemeClr val="dk1"/>
                </a:solidFill>
                <a:latin typeface="Times New Roman" panose="02020603050405020304" pitchFamily="18" charset="0"/>
                <a:cs typeface="Times New Roman" panose="02020603050405020304" pitchFamily="18" charset="0"/>
              </a:rPr>
              <a:t>7. Weight Management:  Assist users in achieving their weight management goals.</a:t>
            </a:r>
          </a:p>
          <a:p>
            <a:pPr marL="355600" marR="0" lvl="0" indent="-342900" algn="just" rtl="0">
              <a:lnSpc>
                <a:spcPct val="100000"/>
              </a:lnSpc>
              <a:spcBef>
                <a:spcPts val="425"/>
              </a:spcBef>
              <a:spcAft>
                <a:spcPts val="0"/>
              </a:spcAft>
              <a:buClr>
                <a:schemeClr val="dk1"/>
              </a:buClr>
              <a:buSzPts val="1400"/>
              <a:buChar char="●"/>
            </a:pPr>
            <a:r>
              <a:rPr lang="en-US" sz="1400">
                <a:solidFill>
                  <a:schemeClr val="dk1"/>
                </a:solidFill>
                <a:latin typeface="Times New Roman" panose="02020603050405020304" pitchFamily="18" charset="0"/>
                <a:cs typeface="Times New Roman" panose="02020603050405020304" pitchFamily="18" charset="0"/>
              </a:rPr>
              <a:t>8. Promotion of Healthier Lifestyles:  Encourage healthier eating habits and lifestyles through</a:t>
            </a:r>
            <a:endParaRPr sz="1400">
              <a:solidFill>
                <a:schemeClr val="dk1"/>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425"/>
              </a:spcBef>
              <a:spcAft>
                <a:spcPts val="0"/>
              </a:spcAft>
              <a:buNone/>
            </a:pPr>
            <a:r>
              <a:rPr lang="en-US">
                <a:solidFill>
                  <a:schemeClr val="dk1"/>
                </a:solidFill>
                <a:latin typeface="Times New Roman" panose="02020603050405020304" pitchFamily="18" charset="0"/>
                <a:cs typeface="Times New Roman" panose="02020603050405020304" pitchFamily="18" charset="0"/>
              </a:rPr>
              <a:t>             </a:t>
            </a:r>
            <a:r>
              <a:rPr lang="en-US" sz="1400">
                <a:solidFill>
                  <a:schemeClr val="dk1"/>
                </a:solidFill>
                <a:latin typeface="Times New Roman" panose="02020603050405020304" pitchFamily="18" charset="0"/>
                <a:cs typeface="Times New Roman" panose="02020603050405020304" pitchFamily="18" charset="0"/>
              </a:rPr>
              <a:t> informed choices.</a:t>
            </a:r>
            <a:endParaRPr sz="1400">
              <a:solidFill>
                <a:schemeClr val="dk1"/>
              </a:solidFill>
              <a:latin typeface="Times New Roman" panose="02020603050405020304" pitchFamily="18" charset="0"/>
              <a:cs typeface="Times New Roman" panose="02020603050405020304" pitchFamily="18" charset="0"/>
            </a:endParaRPr>
          </a:p>
        </p:txBody>
      </p:sp>
      <p:pic>
        <p:nvPicPr>
          <p:cNvPr id="100" name="Google Shape;100;p6"/>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p:nvPr/>
        </p:nvSpPr>
        <p:spPr>
          <a:xfrm>
            <a:off x="609600" y="957470"/>
            <a:ext cx="8153400" cy="353939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Arial" panose="020B0604020202020204"/>
              <a:buChar char="•"/>
            </a:pPr>
            <a:r>
              <a:rPr lang="en-US" sz="1400" dirty="0">
                <a:solidFill>
                  <a:schemeClr val="dk1"/>
                </a:solidFill>
                <a:latin typeface="Times New Roman" panose="02020603050405020304" pitchFamily="18" charset="0"/>
                <a:cs typeface="Times New Roman" panose="02020603050405020304" pitchFamily="18" charset="0"/>
              </a:rPr>
              <a:t> </a:t>
            </a:r>
            <a:r>
              <a:rPr lang="en-US" sz="1400" b="1" dirty="0">
                <a:solidFill>
                  <a:schemeClr val="dk1"/>
                </a:solidFill>
                <a:latin typeface="Times New Roman" panose="02020603050405020304" pitchFamily="18" charset="0"/>
                <a:cs typeface="Times New Roman" panose="02020603050405020304" pitchFamily="18" charset="0"/>
              </a:rPr>
              <a:t>Phase 1:</a:t>
            </a:r>
            <a:r>
              <a:rPr lang="en-US" sz="1400" dirty="0">
                <a:solidFill>
                  <a:schemeClr val="dk1"/>
                </a:solidFill>
                <a:latin typeface="Times New Roman" panose="02020603050405020304" pitchFamily="18" charset="0"/>
                <a:cs typeface="Times New Roman" panose="02020603050405020304" pitchFamily="18" charset="0"/>
              </a:rPr>
              <a:t> Planning and Preparation  - Define project scope, objectives, and</a:t>
            </a:r>
          </a:p>
          <a:p>
            <a:pPr marL="0" marR="0" lvl="0" indent="0" algn="l"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requirements.   - Research existing calorie prediction models and data sources. </a:t>
            </a:r>
          </a:p>
          <a:p>
            <a:pPr marL="0" marR="0" lvl="0" indent="0" algn="l"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 Identify necessary technologies and tools.   - Set up project environment and version control.   </a:t>
            </a:r>
          </a:p>
          <a:p>
            <a:pPr marL="285750" marR="0" lvl="0" indent="-196850" algn="l" rtl="0">
              <a:spcBef>
                <a:spcPts val="0"/>
              </a:spcBef>
              <a:spcAft>
                <a:spcPts val="0"/>
              </a:spcAft>
              <a:buClr>
                <a:schemeClr val="dk1"/>
              </a:buClr>
              <a:buSzPts val="1400"/>
              <a:buFont typeface="Arial" panose="020B0604020202020204"/>
              <a:buNone/>
            </a:pPr>
            <a:endParaRPr sz="1400" dirty="0">
              <a:solidFill>
                <a:schemeClr val="dk1"/>
              </a:solidFill>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400"/>
              <a:buFont typeface="Arial" panose="020B0604020202020204"/>
              <a:buChar char="•"/>
            </a:pPr>
            <a:r>
              <a:rPr lang="en-US" sz="1400" b="1" dirty="0">
                <a:solidFill>
                  <a:schemeClr val="dk1"/>
                </a:solidFill>
                <a:latin typeface="Times New Roman" panose="02020603050405020304" pitchFamily="18" charset="0"/>
                <a:cs typeface="Times New Roman" panose="02020603050405020304" pitchFamily="18" charset="0"/>
              </a:rPr>
              <a:t>Phase 2: </a:t>
            </a:r>
            <a:r>
              <a:rPr lang="en-US" sz="1400" dirty="0">
                <a:solidFill>
                  <a:schemeClr val="dk1"/>
                </a:solidFill>
                <a:latin typeface="Times New Roman" panose="02020603050405020304" pitchFamily="18" charset="0"/>
                <a:cs typeface="Times New Roman" panose="02020603050405020304" pitchFamily="18" charset="0"/>
              </a:rPr>
              <a:t>Data Collection and Preparation  - Gather diverse food datasets containing nutritional information.   - Clean and preprocess the data, ensuring consistency and accuracy.   - Augment the dataset if necessary to improve model performance.   </a:t>
            </a:r>
          </a:p>
          <a:p>
            <a:pPr marL="285750" marR="0" lvl="0" indent="-196850" algn="l" rtl="0">
              <a:spcBef>
                <a:spcPts val="0"/>
              </a:spcBef>
              <a:spcAft>
                <a:spcPts val="0"/>
              </a:spcAft>
              <a:buClr>
                <a:schemeClr val="dk1"/>
              </a:buClr>
              <a:buSzPts val="1400"/>
              <a:buFont typeface="Arial" panose="020B0604020202020204"/>
              <a:buNone/>
            </a:pPr>
            <a:endParaRPr sz="1400" dirty="0">
              <a:solidFill>
                <a:schemeClr val="dk1"/>
              </a:solidFill>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400"/>
              <a:buFont typeface="Arial" panose="020B0604020202020204"/>
              <a:buChar char="•"/>
            </a:pPr>
            <a:r>
              <a:rPr lang="en-US" sz="1400" b="1" dirty="0">
                <a:solidFill>
                  <a:schemeClr val="dk1"/>
                </a:solidFill>
                <a:latin typeface="Times New Roman" panose="02020603050405020304" pitchFamily="18" charset="0"/>
                <a:cs typeface="Times New Roman" panose="02020603050405020304" pitchFamily="18" charset="0"/>
              </a:rPr>
              <a:t>Phase 3:</a:t>
            </a:r>
            <a:r>
              <a:rPr lang="en-US" sz="1400" dirty="0">
                <a:solidFill>
                  <a:schemeClr val="dk1"/>
                </a:solidFill>
                <a:latin typeface="Times New Roman" panose="02020603050405020304" pitchFamily="18" charset="0"/>
                <a:cs typeface="Times New Roman" panose="02020603050405020304" pitchFamily="18" charset="0"/>
              </a:rPr>
              <a:t> Model Development  - Select appropriate machine learning algorithms for calorie prediction.   - Train and fine-tune the model using the prepared dataset.   - Implement techniques for feature engineering and selection.   - Validate the model's performance using cross-validation techniques.   </a:t>
            </a:r>
          </a:p>
          <a:p>
            <a:pPr marL="285750" marR="0" lvl="0" indent="-196850" algn="l" rtl="0">
              <a:spcBef>
                <a:spcPts val="0"/>
              </a:spcBef>
              <a:spcAft>
                <a:spcPts val="0"/>
              </a:spcAft>
              <a:buClr>
                <a:schemeClr val="dk1"/>
              </a:buClr>
              <a:buSzPts val="1400"/>
              <a:buFont typeface="Arial" panose="020B0604020202020204"/>
              <a:buNone/>
            </a:pPr>
            <a:endParaRPr sz="1400" dirty="0">
              <a:solidFill>
                <a:schemeClr val="dk1"/>
              </a:solidFill>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400"/>
              <a:buFont typeface="Arial" panose="020B0604020202020204"/>
              <a:buChar char="•"/>
            </a:pPr>
            <a:r>
              <a:rPr lang="en-US" sz="1400" b="1" dirty="0">
                <a:solidFill>
                  <a:schemeClr val="dk1"/>
                </a:solidFill>
                <a:latin typeface="Times New Roman" panose="02020603050405020304" pitchFamily="18" charset="0"/>
                <a:cs typeface="Times New Roman" panose="02020603050405020304" pitchFamily="18" charset="0"/>
              </a:rPr>
              <a:t>Phase 4:</a:t>
            </a:r>
            <a:r>
              <a:rPr lang="en-US" sz="1400" dirty="0">
                <a:solidFill>
                  <a:schemeClr val="dk1"/>
                </a:solidFill>
                <a:latin typeface="Times New Roman" panose="02020603050405020304" pitchFamily="18" charset="0"/>
                <a:cs typeface="Times New Roman" panose="02020603050405020304" pitchFamily="18" charset="0"/>
              </a:rPr>
              <a:t> User Interface Development   - Design and develop a user-friendly interface for inputting food information.   - Integrate the interface with the calorie prediction model.   - Implement features for displaying calorie estimates and nutritional information.   - Conduct usability testing and gather feedback for iterative improvements.</a:t>
            </a:r>
            <a:endParaRPr sz="1400" dirty="0">
              <a:solidFill>
                <a:schemeClr val="dk1"/>
              </a:solidFill>
              <a:latin typeface="Times New Roman" panose="02020603050405020304" pitchFamily="18" charset="0"/>
              <a:cs typeface="Times New Roman" panose="02020603050405020304" pitchFamily="18" charset="0"/>
            </a:endParaRPr>
          </a:p>
        </p:txBody>
      </p:sp>
      <p:sp>
        <p:nvSpPr>
          <p:cNvPr id="106" name="Google Shape;106;p5"/>
          <p:cNvSpPr txBox="1"/>
          <p:nvPr/>
        </p:nvSpPr>
        <p:spPr>
          <a:xfrm>
            <a:off x="609600" y="431156"/>
            <a:ext cx="4572000" cy="503944"/>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5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rPr>
              <a:t>Project plan</a:t>
            </a:r>
            <a:endParaRPr sz="2500"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107" name="Google Shape;107;p5"/>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Shape 111"/>
        <p:cNvGrpSpPr/>
        <p:nvPr/>
      </p:nvGrpSpPr>
      <p:grpSpPr>
        <a:xfrm>
          <a:off x="0" y="0"/>
          <a:ext cx="0" cy="0"/>
          <a:chOff x="0" y="0"/>
          <a:chExt cx="0" cy="0"/>
        </a:xfrm>
      </p:grpSpPr>
      <p:sp>
        <p:nvSpPr>
          <p:cNvPr id="112" name="Google Shape;112;g2bdb2506bfc_0_1"/>
          <p:cNvSpPr txBox="1"/>
          <p:nvPr/>
        </p:nvSpPr>
        <p:spPr>
          <a:xfrm>
            <a:off x="390550" y="516381"/>
            <a:ext cx="2423700" cy="396900"/>
          </a:xfrm>
          <a:prstGeom prst="rect">
            <a:avLst/>
          </a:prstGeom>
          <a:noFill/>
          <a:ln>
            <a:noFill/>
          </a:ln>
        </p:spPr>
        <p:txBody>
          <a:bodyPr anchor="t" anchorCtr="0" bIns="0" lIns="0" rIns="0" spcFirstLastPara="1" tIns="12050" wrap="square">
            <a:spAutoFit/>
          </a:bodyPr>
          <a:lstStyle/>
          <a:p>
            <a:pPr algn="l" indent="0" lvl="0" marL="12700" rtl="0">
              <a:spcBef>
                <a:spcPts val="0"/>
              </a:spcBef>
              <a:spcAft>
                <a:spcPts val="0"/>
              </a:spcAft>
              <a:buNone/>
            </a:pPr>
            <a:r>
              <a:rPr lang="en-US" sz="2500">
                <a:solidFill>
                  <a:srgbClr val="000000"/>
                </a:solidFill>
              </a:rPr>
              <a:t>Project Schedule</a:t>
            </a:r>
            <a:endParaRPr sz="2500">
              <a:solidFill>
                <a:srgbClr val="000000"/>
              </a:solidFill>
            </a:endParaRPr>
          </a:p>
        </p:txBody>
      </p:sp>
      <p:sp>
        <p:nvSpPr>
          <p:cNvPr id="113" name="Google Shape;113;g2bdb2506bfc_0_1"/>
          <p:cNvSpPr txBox="1"/>
          <p:nvPr/>
        </p:nvSpPr>
        <p:spPr>
          <a:xfrm>
            <a:off x="8752585" y="4781594"/>
            <a:ext cx="217200" cy="153900"/>
          </a:xfrm>
          <a:prstGeom prst="rect">
            <a:avLst/>
          </a:prstGeom>
          <a:noFill/>
          <a:ln>
            <a:noFill/>
          </a:ln>
        </p:spPr>
        <p:txBody>
          <a:bodyPr anchor="t" anchorCtr="0" bIns="0" lIns="0" rIns="0" spcFirstLastPara="1" tIns="0" wrap="square">
            <a:spAutoFit/>
          </a:bodyPr>
          <a:lstStyle/>
          <a:p>
            <a:pPr algn="l" indent="0" lvl="0" marL="38100" rtl="0">
              <a:spcBef>
                <a:spcPts val="0"/>
              </a:spcBef>
              <a:spcAft>
                <a:spcPts val="0"/>
              </a:spcAft>
              <a:buNone/>
            </a:pPr>
            <a:fld id="{00000000-1234-1234-1234-123412341234}" type="slidenum">
              <a:rPr lang="en-US" sz="1000">
                <a:solidFill>
                  <a:srgbClr val="585858"/>
                </a:solidFill>
              </a:rPr>
              <a:t>6</a:t>
            </a:fld>
            <a:endParaRPr sz="1000">
              <a:solidFill>
                <a:srgbClr val="585858"/>
              </a:solidFill>
            </a:endParaRPr>
          </a:p>
        </p:txBody>
      </p:sp>
      <p:sp>
        <p:nvSpPr>
          <p:cNvPr id="114" name="Google Shape;114;g2bdb2506bfc_0_1"/>
          <p:cNvSpPr txBox="1"/>
          <p:nvPr/>
        </p:nvSpPr>
        <p:spPr>
          <a:xfrm>
            <a:off x="3542791" y="1081532"/>
            <a:ext cx="2059800" cy="228900"/>
          </a:xfrm>
          <a:prstGeom prst="rect">
            <a:avLst/>
          </a:prstGeom>
          <a:noFill/>
          <a:ln>
            <a:noFill/>
          </a:ln>
        </p:spPr>
        <p:txBody>
          <a:bodyPr anchor="t" anchorCtr="0" bIns="0" lIns="0" rIns="0" spcFirstLastPara="1" tIns="13325" wrap="square">
            <a:spAutoFit/>
          </a:bodyPr>
          <a:lstStyle/>
          <a:p>
            <a:pPr algn="l" indent="0" lvl="0" marL="12700" marR="0" rtl="0">
              <a:lnSpc>
                <a:spcPct val="100000"/>
              </a:lnSpc>
              <a:spcBef>
                <a:spcPts val="0"/>
              </a:spcBef>
              <a:spcAft>
                <a:spcPts val="0"/>
              </a:spcAft>
              <a:buNone/>
            </a:pPr>
            <a:endParaRPr b="0" cap="none" i="0" strike="noStrike" sz="1400" u="none">
              <a:latin panose="020B0604020202020204" typeface="Arial"/>
              <a:ea panose="020B0604020202020204" typeface="Arial"/>
              <a:cs panose="020B0604020202020204" typeface="Arial"/>
              <a:sym panose="020B0604020202020204" typeface="Arial"/>
            </a:endParaRPr>
          </a:p>
        </p:txBody>
      </p:sp>
      <p:pic>
        <p:nvPicPr>
          <p:cNvPr id="115" name="Google Shape;115;g2bdb2506bfc_0_1"/>
          <p:cNvPicPr preferRelativeResize="0"/>
          <p:nvPr/>
        </p:nvPicPr>
        <p:blipFill rotWithShape="1">
          <a:blip r:embed="rId3"/>
          <a:srcRect r="148"/>
          <a:stretch>
            <a:fillRect/>
          </a:stretch>
        </p:blipFill>
        <p:spPr>
          <a:xfrm>
            <a:off x="579550" y="1390900"/>
            <a:ext cx="6587000" cy="3528275"/>
          </a:xfrm>
          <a:prstGeom prst="rect">
            <a:avLst/>
          </a:prstGeom>
          <a:noFill/>
          <a:ln>
            <a:noFill/>
          </a:ln>
        </p:spPr>
      </p:pic>
      <p:pic>
        <p:nvPicPr>
          <p:cNvPr id="116" name="Google Shape;116;g2bdb2506bfc_0_1"/>
          <p:cNvPicPr preferRelativeResize="0"/>
          <p:nvPr/>
        </p:nvPicPr>
        <p:blipFill rotWithShape="1">
          <a:blip r:embed="rId4"/>
          <a:srcRect b="20248" l="31469" r="36978"/>
          <a:stretch>
            <a:fillRect/>
          </a:stretch>
        </p:blipFill>
        <p:spPr>
          <a:xfrm>
            <a:off x="7416400" y="187450"/>
            <a:ext cx="1045875" cy="735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7"/>
          <p:cNvPicPr preferRelativeResize="0"/>
          <p:nvPr/>
        </p:nvPicPr>
        <p:blipFill rotWithShape="1">
          <a:blip r:embed="rId3"/>
          <a:srcRect/>
          <a:stretch>
            <a:fillRect/>
          </a:stretch>
        </p:blipFill>
        <p:spPr>
          <a:xfrm>
            <a:off x="-152400" y="1245870"/>
            <a:ext cx="7391400" cy="4169507"/>
          </a:xfrm>
          <a:prstGeom prst="rect">
            <a:avLst/>
          </a:prstGeom>
          <a:noFill/>
          <a:ln>
            <a:noFill/>
          </a:ln>
        </p:spPr>
      </p:pic>
      <p:sp>
        <p:nvSpPr>
          <p:cNvPr id="122" name="Google Shape;122;p7"/>
          <p:cNvSpPr txBox="1"/>
          <p:nvPr/>
        </p:nvSpPr>
        <p:spPr>
          <a:xfrm>
            <a:off x="533400" y="544830"/>
            <a:ext cx="5069100" cy="459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panose="020B0604020202020204" pitchFamily="34" charset="0"/>
                <a:ea typeface="Georgia" panose="02040502050405020303"/>
                <a:cs typeface="Arial" panose="020B0604020202020204" pitchFamily="34" charset="0"/>
                <a:sym typeface="Georgia" panose="02040502050405020303"/>
              </a:rPr>
              <a:t>Literature  survey </a:t>
            </a:r>
            <a:endParaRPr sz="240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p:txBody>
      </p:sp>
      <p:pic>
        <p:nvPicPr>
          <p:cNvPr id="123" name="Google Shape;123;p7"/>
          <p:cNvPicPr preferRelativeResize="0"/>
          <p:nvPr/>
        </p:nvPicPr>
        <p:blipFill rotWithShape="1">
          <a:blip r:embed="rId4"/>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p:nvPr/>
        </p:nvSpPr>
        <p:spPr>
          <a:xfrm>
            <a:off x="152400" y="57150"/>
            <a:ext cx="8229600" cy="4631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dirty="0">
                <a:solidFill>
                  <a:schemeClr val="dk1"/>
                </a:solidFill>
                <a:latin typeface="Times New Roman" panose="02020603050405020304" pitchFamily="18" charset="0"/>
                <a:cs typeface="Times New Roman" panose="02020603050405020304" pitchFamily="18" charset="0"/>
              </a:rPr>
              <a:t> </a:t>
            </a:r>
            <a:r>
              <a:rPr lang="en-US" sz="2500" dirty="0">
                <a:solidFill>
                  <a:schemeClr val="dk1"/>
                </a:solidFill>
                <a:latin typeface="Times New Roman" panose="02020603050405020304" pitchFamily="18" charset="0"/>
                <a:cs typeface="Times New Roman" panose="02020603050405020304" pitchFamily="18" charset="0"/>
              </a:rPr>
              <a:t>Methodology for Food Calorie Prediction</a:t>
            </a:r>
            <a:endParaRPr sz="2500" dirty="0">
              <a:solidFill>
                <a:schemeClr val="dk1"/>
              </a:solidFill>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endParaRPr sz="1800" b="1" dirty="0">
              <a:solidFill>
                <a:schemeClr val="dk1"/>
              </a:solidFill>
              <a:latin typeface="Times New Roman" panose="02020603050405020304" pitchFamily="18" charset="0"/>
              <a:cs typeface="Times New Roman" panose="02020603050405020304" pitchFamily="18" charset="0"/>
            </a:endParaRP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1. Data Collection:</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 Gather diverse datasets containing information on food items and their corresponding </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calorie content.</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 Include data from reputable nutritional databases, food packaging labels, and recipe </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repositories.</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2. Data Preprocessing:</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 Clean the collected data to remove any inconsistencies, errors, or missing values.</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3. Feature Engineering:</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 Extract relevant features from the dataset such as ingredient composition, portion size, and cooking </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methods.</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4. Model Selection:</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 Evaluate various machine learning algorithms suitable for regression tasks, such as linear regression,           </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decision trees, random forests, or neural networks.</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5. Model Training:</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 Split the preprocessed dataset into training, validation, and testing sets.</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6. Hyperparameter Tuning:</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 Fine-tune the model hyperparameters to optimize performance.</a:t>
            </a:r>
          </a:p>
          <a:p>
            <a:pPr marL="0" marR="0" lvl="0" indent="0" algn="just" rtl="0">
              <a:spcBef>
                <a:spcPts val="0"/>
              </a:spcBef>
              <a:spcAft>
                <a:spcPts val="0"/>
              </a:spcAft>
              <a:buNone/>
            </a:pPr>
            <a:r>
              <a:rPr lang="en-US" sz="1400" dirty="0">
                <a:solidFill>
                  <a:schemeClr val="dk1"/>
                </a:solidFill>
                <a:latin typeface="Times New Roman" panose="02020603050405020304" pitchFamily="18" charset="0"/>
                <a:cs typeface="Times New Roman" panose="02020603050405020304" pitchFamily="18" charset="0"/>
              </a:rPr>
              <a:t>   </a:t>
            </a:r>
          </a:p>
        </p:txBody>
      </p:sp>
      <p:pic>
        <p:nvPicPr>
          <p:cNvPr id="129" name="Google Shape;129;p8"/>
          <p:cNvPicPr preferRelativeResize="0"/>
          <p:nvPr/>
        </p:nvPicPr>
        <p:blipFill rotWithShape="1">
          <a:blip r:embed="rId3"/>
          <a:srcRect l="31469" r="36978" b="20248"/>
          <a:stretch>
            <a:fillRect/>
          </a:stretch>
        </p:blipFill>
        <p:spPr>
          <a:xfrm>
            <a:off x="7416400" y="187450"/>
            <a:ext cx="1045875" cy="73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9"/>
          <p:cNvPicPr preferRelativeResize="0"/>
          <p:nvPr/>
        </p:nvPicPr>
        <p:blipFill rotWithShape="1">
          <a:blip r:embed="rId3"/>
          <a:srcRect/>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2031</Words>
  <Application>Microsoft Office PowerPoint</Application>
  <PresentationFormat>On-screen Show (16:9)</PresentationFormat>
  <Paragraphs>197</Paragraphs>
  <Slides>30</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Quattrocento Sans</vt:lpstr>
      <vt:lpstr>Times New Roman</vt:lpstr>
      <vt:lpstr>Simple Light</vt:lpstr>
      <vt:lpstr>Sample Capstone Project Template  Course: AI Builder</vt:lpstr>
      <vt:lpstr>Overview</vt:lpstr>
      <vt:lpstr>Introduction</vt:lpstr>
      <vt:lpstr>Objectives</vt:lpstr>
      <vt:lpstr>PowerPoint Presentation</vt:lpstr>
      <vt:lpstr>PowerPoint Presentation</vt:lpstr>
      <vt:lpstr>PowerPoint Presentation</vt:lpstr>
      <vt:lpstr>PowerPoint Presentation</vt:lpstr>
      <vt:lpstr>PowerPoint Presentation</vt:lpstr>
      <vt:lpstr>Data Collection</vt:lpstr>
      <vt:lpstr>PowerPoint Presentation</vt:lpstr>
      <vt:lpstr>PowerPoint Presentation</vt:lpstr>
      <vt:lpstr>PowerPoint Presentation</vt:lpstr>
      <vt:lpstr>Flow Chart</vt:lpstr>
      <vt:lpstr>ROC curves, Learning Curves</vt:lpstr>
      <vt:lpstr>Convolution Neural Network </vt:lpstr>
      <vt:lpstr>R-CNN</vt:lpstr>
      <vt:lpstr>Calories Extraction</vt:lpstr>
      <vt:lpstr>PowerPoint Presentation</vt:lpstr>
      <vt:lpstr>PowerPoint Presentation</vt:lpstr>
      <vt:lpstr>PowerPoint Presentation</vt:lpstr>
      <vt:lpstr>PowerPoint Presentation</vt:lpstr>
      <vt:lpstr> </vt:lpstr>
      <vt:lpstr>PowerPoint Presentation</vt:lpstr>
      <vt:lpstr>PowerPoint Presentation</vt:lpstr>
      <vt:lpstr>Conclusion</vt:lpstr>
      <vt:lpstr> </vt:lpstr>
      <vt:lpstr>References</vt:lpstr>
      <vt:lpstr>Team 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Capstone Project_x000d_Template  Course: AI Builder</dc:title>
  <dc:creator>DELL</dc:creator>
  <cp:lastModifiedBy>muskan vaishnav</cp:lastModifiedBy>
  <cp:revision>5</cp:revision>
  <dcterms:created xsi:type="dcterms:W3CDTF">2024-03-01T12:30:45Z</dcterms:created>
  <dcterms:modified xsi:type="dcterms:W3CDTF">2024-03-02T06:30:40Z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reated" pid="2">
    <vt:filetime>2024-02-17T05:30:00Z</vt:filetime>
  </property>
  <property fmtid="{D5CDD505-2E9C-101B-9397-08002B2CF9AE}" name="Creator" pid="3">
    <vt:lpwstr>Microsoft® PowerPoint® for Microsoft 365</vt:lpwstr>
  </property>
  <property fmtid="{D5CDD505-2E9C-101B-9397-08002B2CF9AE}" name="ICV" pid="4">
    <vt:lpwstr>A722954515A64338884214AA604CDAEB_12</vt:lpwstr>
  </property>
  <property fmtid="{D5CDD505-2E9C-101B-9397-08002B2CF9AE}" name="KSOProductBuildVer" pid="5">
    <vt:lpwstr>1033-12.2.0.13489</vt:lpwstr>
  </property>
  <property fmtid="{D5CDD505-2E9C-101B-9397-08002B2CF9AE}" name="LastSaved" pid="6">
    <vt:filetime>2024-02-26T05:30:00Z</vt:filetime>
  </property>
  <property fmtid="{D5CDD505-2E9C-101B-9397-08002B2CF9AE}" name="NXPowerLiteLastOptimized" pid="7">
    <vt:lpwstr>471836</vt:lpwstr>
  </property>
  <property fmtid="{D5CDD505-2E9C-101B-9397-08002B2CF9AE}" name="NXPowerLiteSettings" pid="8">
    <vt:lpwstr>F7000400038000</vt:lpwstr>
  </property>
  <property fmtid="{D5CDD505-2E9C-101B-9397-08002B2CF9AE}" name="NXPowerLiteVersion" pid="9">
    <vt:lpwstr>S10.2.0</vt:lpwstr>
  </property>
</Properties>
</file>