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09" r:id="rId14"/>
    <p:sldId id="311" r:id="rId15"/>
    <p:sldId id="31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16310-2C48-4018-90C0-EE0068B96B27}">
          <p14:sldIdLst>
            <p14:sldId id="256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344" y="2401888"/>
            <a:ext cx="11695856" cy="147002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4.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лазерного гироскопа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1344" y="3933056"/>
            <a:ext cx="6934200" cy="1752600"/>
          </a:xfrm>
        </p:spPr>
        <p:txBody>
          <a:bodyPr/>
          <a:lstStyle/>
          <a:p>
            <a:r>
              <a:rPr lang="ru-RU" dirty="0"/>
              <a:t>Ведущий инженер НИИ «Полюс»</a:t>
            </a:r>
          </a:p>
          <a:p>
            <a:r>
              <a:rPr lang="ru-RU" dirty="0"/>
              <a:t>Зубарев Ярослав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0838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B890C9-3F11-4B2C-80B8-78400D49E06B}"/>
              </a:ext>
            </a:extLst>
          </p:cNvPr>
          <p:cNvSpPr txBox="1"/>
          <p:nvPr/>
        </p:nvSpPr>
        <p:spPr>
          <a:xfrm>
            <a:off x="4926" y="1276262"/>
            <a:ext cx="7536159" cy="215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происходящие при захвате физические процессы более подробно. Наличие очень слабой шероховатости поверхности зеркал кольцевого  резонатора приводит к рассеянию части излучения (рис. 1.5). Как видно на рисунке, небольшая часть излучения r2Е2 рассеивается в направлении распространения встречной волны Е1. Следствием рассеяния является то, что в резонаторе появляется слабая связь между встречными волнами.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173361-B700-48C1-911E-C0B254E6B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50" t="35462" r="39763" b="29647"/>
          <a:stretch/>
        </p:blipFill>
        <p:spPr>
          <a:xfrm>
            <a:off x="7824192" y="692388"/>
            <a:ext cx="4032448" cy="387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8F349-FDEC-47B5-8BAC-B7096F92E1C2}"/>
              </a:ext>
            </a:extLst>
          </p:cNvPr>
          <p:cNvSpPr txBox="1"/>
          <p:nvPr/>
        </p:nvSpPr>
        <p:spPr>
          <a:xfrm>
            <a:off x="0" y="4653136"/>
            <a:ext cx="12192000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Рядом с зоной захвата выходная характеристика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нелинейна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имеет гиперболический вид.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интегральном рассеянии от всех четырех зеркал для лазера с периметром L = 16 см получим ∆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= 10-300 Гц, что превышает расщепление частот встречных волн, вызванное вращением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Земли (4,6 Гц). Отметим, что возможности уменьшения зоны захвата сугубо технологическими приемами практически исчерпаны, поэтому применяется принудительный выход из зоны синхронизации при помощи частотных подставок, о которых будет рассказано далее.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1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448" y="188640"/>
            <a:ext cx="10972800" cy="1066800"/>
          </a:xfrm>
        </p:spPr>
        <p:txBody>
          <a:bodyPr/>
          <a:lstStyle/>
          <a:p>
            <a:r>
              <a:rPr lang="ru-RU" dirty="0"/>
              <a:t>Структурная схема ЛГ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06961" y="1484784"/>
            <a:ext cx="4285039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000" dirty="0"/>
              <a:t>Основными элементами любой структурной схемы ЛГ являются</a:t>
            </a:r>
            <a:r>
              <a:rPr lang="en-US" sz="2000" dirty="0"/>
              <a:t>:</a:t>
            </a:r>
          </a:p>
          <a:p>
            <a:r>
              <a:rPr lang="ru-RU" sz="2000" dirty="0"/>
              <a:t>Зеркала (или элементы полного отражения типа призм)</a:t>
            </a:r>
            <a:r>
              <a:rPr lang="en-US" sz="2000" dirty="0"/>
              <a:t>;</a:t>
            </a:r>
          </a:p>
          <a:p>
            <a:r>
              <a:rPr lang="ru-RU" sz="2000" dirty="0"/>
              <a:t>Одно полупрозрачное зеркало</a:t>
            </a:r>
            <a:r>
              <a:rPr lang="en-US" sz="2000" dirty="0"/>
              <a:t>;</a:t>
            </a:r>
          </a:p>
          <a:p>
            <a:r>
              <a:rPr lang="ru-RU" sz="2000" dirty="0"/>
              <a:t>Лазерные активные каналы</a:t>
            </a:r>
            <a:r>
              <a:rPr lang="en-US" sz="2000" dirty="0"/>
              <a:t>;</a:t>
            </a:r>
          </a:p>
          <a:p>
            <a:r>
              <a:rPr lang="ru-RU" sz="2000" dirty="0"/>
              <a:t>Частотная подставка</a:t>
            </a:r>
            <a:r>
              <a:rPr lang="en-US" sz="2000" dirty="0"/>
              <a:t>;</a:t>
            </a:r>
          </a:p>
          <a:p>
            <a:r>
              <a:rPr lang="ru-RU" sz="2000" dirty="0" err="1"/>
              <a:t>Пьезодвигатели</a:t>
            </a:r>
            <a:r>
              <a:rPr lang="en-US" sz="2000" dirty="0"/>
              <a:t>;</a:t>
            </a:r>
          </a:p>
          <a:p>
            <a:r>
              <a:rPr lang="ru-RU" sz="2000" dirty="0"/>
              <a:t>Смесительный узел</a:t>
            </a:r>
            <a:r>
              <a:rPr lang="en-US" sz="2000" dirty="0"/>
              <a:t>;</a:t>
            </a:r>
          </a:p>
          <a:p>
            <a:r>
              <a:rPr lang="ru-RU" sz="2000" dirty="0" err="1"/>
              <a:t>Фотоприемное</a:t>
            </a:r>
            <a:r>
              <a:rPr lang="ru-RU" sz="2000" dirty="0"/>
              <a:t> устройство</a:t>
            </a:r>
            <a:r>
              <a:rPr lang="en-US" sz="2000" dirty="0"/>
              <a:t>;</a:t>
            </a:r>
          </a:p>
          <a:p>
            <a:r>
              <a:rPr lang="ru-RU" sz="2000" dirty="0"/>
              <a:t>Счетчик биений (импульсов)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651" t="25113" r="28737" b="7800"/>
          <a:stretch/>
        </p:blipFill>
        <p:spPr>
          <a:xfrm>
            <a:off x="191343" y="1124744"/>
            <a:ext cx="7707179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188640"/>
            <a:ext cx="10972800" cy="1066800"/>
          </a:xfrm>
        </p:spPr>
        <p:txBody>
          <a:bodyPr/>
          <a:lstStyle/>
          <a:p>
            <a:r>
              <a:rPr lang="ru-RU" dirty="0"/>
              <a:t>Процесс работы ЛГ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12192000" cy="5805264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000" dirty="0"/>
              <a:t>ЛГ находится на объекте, угловую скорость и угловое положение которого необходимо измерять. </a:t>
            </a:r>
          </a:p>
          <a:p>
            <a:pPr marL="109728" indent="0" algn="just">
              <a:buNone/>
            </a:pPr>
            <a:r>
              <a:rPr lang="ru-RU" sz="2000" dirty="0"/>
              <a:t>ЛГ подключен к системам, обеспечивающим беспрерывную подачу электроэнергии в его узлы и съем его выходных данных.</a:t>
            </a:r>
          </a:p>
          <a:p>
            <a:pPr marL="109728" indent="0" algn="just">
              <a:buNone/>
            </a:pPr>
            <a:r>
              <a:rPr lang="ru-RU" sz="2000" dirty="0"/>
              <a:t>До инициализации процесса измерений на катод подается напряжение (до </a:t>
            </a:r>
            <a:r>
              <a:rPr lang="ru-RU" sz="2000" dirty="0" err="1"/>
              <a:t>кВ</a:t>
            </a:r>
            <a:r>
              <a:rPr lang="ru-RU" sz="2000" dirty="0"/>
              <a:t>). Осуществляется </a:t>
            </a:r>
            <a:r>
              <a:rPr lang="ru-RU" sz="2000" dirty="0" err="1"/>
              <a:t>преднакачка</a:t>
            </a:r>
            <a:r>
              <a:rPr lang="ru-RU" sz="2000" dirty="0"/>
              <a:t> лазера светодиодом и создаются свободные электроны. Мощным (до </a:t>
            </a:r>
            <a:r>
              <a:rPr lang="ru-RU" sz="2000" dirty="0" err="1"/>
              <a:t>неск</a:t>
            </a:r>
            <a:r>
              <a:rPr lang="ru-RU" sz="2000" dirty="0"/>
              <a:t>. </a:t>
            </a:r>
            <a:r>
              <a:rPr lang="ru-RU" sz="2000" dirty="0" err="1"/>
              <a:t>кВ</a:t>
            </a:r>
            <a:r>
              <a:rPr lang="ru-RU" sz="2000" dirty="0"/>
              <a:t>) разрядом гелий-неоновая смесь ионизируется, электроны движутся от катода к анодам, возбуждая атомы газа и провоцируя лазерное излучение. После этого лазер работает и готов к прямому использованию.</a:t>
            </a:r>
          </a:p>
          <a:p>
            <a:pPr marL="109728" indent="0" algn="just">
              <a:buNone/>
            </a:pPr>
            <a:r>
              <a:rPr lang="ru-RU" sz="2000" dirty="0"/>
              <a:t>Внутри контура формируется две волны </a:t>
            </a:r>
            <a:r>
              <a:rPr lang="en-US" sz="2000" dirty="0"/>
              <a:t>CW </a:t>
            </a:r>
            <a:r>
              <a:rPr lang="ru-RU" sz="2000" dirty="0"/>
              <a:t>и </a:t>
            </a:r>
            <a:r>
              <a:rPr lang="en-US" sz="2000" dirty="0"/>
              <a:t>CCW</a:t>
            </a:r>
            <a:r>
              <a:rPr lang="ru-RU" sz="2000" dirty="0"/>
              <a:t>, распространяющиеся в противоположных направлениях, и многократно отражающиеся от зеркал резонатора. Часть излучения обоих волн выводится через полупрозрачное зеркало, где смешивается на смесительном узле</a:t>
            </a:r>
            <a:r>
              <a:rPr lang="en-US" sz="2000" dirty="0"/>
              <a:t> </a:t>
            </a:r>
            <a:r>
              <a:rPr lang="ru-RU" sz="2000" dirty="0"/>
              <a:t>и попадают на </a:t>
            </a:r>
            <a:r>
              <a:rPr lang="ru-RU" sz="2000" dirty="0" err="1"/>
              <a:t>фотоприемные</a:t>
            </a:r>
            <a:r>
              <a:rPr lang="ru-RU" sz="2000" dirty="0"/>
              <a:t> устройства (или одно ФПУ с двумя площадками), формируя интерференционную картину. Если объект неподвижен и частотная подставка не учитывается, интерференционная картина статична.</a:t>
            </a:r>
          </a:p>
          <a:p>
            <a:pPr marL="109728" indent="0" algn="just">
              <a:buNone/>
            </a:pPr>
            <a:r>
              <a:rPr lang="ru-RU" sz="2000" dirty="0"/>
              <a:t>При вращении объекта вокруг оси чувствительности ЛГ, перпендикулярной плоскости оптического контура, интерференционная картина начинает двигаться. </a:t>
            </a:r>
          </a:p>
        </p:txBody>
      </p:sp>
    </p:spTree>
    <p:extLst>
      <p:ext uri="{BB962C8B-B14F-4D97-AF65-F5344CB8AC3E}">
        <p14:creationId xmlns:p14="http://schemas.microsoft.com/office/powerpoint/2010/main" val="13916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0972800" cy="1066800"/>
          </a:xfrm>
        </p:spPr>
        <p:txBody>
          <a:bodyPr/>
          <a:lstStyle/>
          <a:p>
            <a:r>
              <a:rPr lang="ru-RU" dirty="0"/>
              <a:t>Схема получения выходной информации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5" y="1196753"/>
            <a:ext cx="4464496" cy="37976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1383365"/>
            <a:ext cx="65280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Интерференционная картина перемещается со скоростью, пропорциональной Δ</a:t>
            </a:r>
            <a:r>
              <a:rPr lang="en-US" dirty="0"/>
              <a:t>f</a:t>
            </a:r>
            <a:r>
              <a:rPr lang="ru-RU" dirty="0"/>
              <a:t>, в результате чего на выходах фотоприемников появляются синусоидальные сигналы, сдвинутые по фазе на четверть периода. Эти сигналы называются сигналами SIN и COS. Направление вращения определяется направлением перемещения интерференционной картины. Затем синусоидальные сигналы с помощью электронных схем преобразуются в последовательность импульсов, число которых затем подсчитывается реверсивным счетчиком. На его выходе образуется число N, пропорциональное величине Δ</a:t>
            </a:r>
            <a:r>
              <a:rPr lang="en-US" dirty="0"/>
              <a:t>f</a:t>
            </a:r>
            <a:r>
              <a:rPr lang="ru-RU" dirty="0"/>
              <a:t> и угловой скорости Ω. Знак числа N указывает направление вращения (по или против часовой стрелки). ЛГ, таким образом, имеет цифровой выход.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44495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Выходным сигналом устройства является число импульсов за время измерения (с учетом возможного изменения направления вращения за это время). Таким образом, ЛГ является интегрирующим устройством, измеряющим интегральный угол поворота резонатора лазера в инерциальном пространстве за время съема информации. Обычно частота съема информации лежит в диапазоне от 10 до 100 Гц.</a:t>
            </a:r>
          </a:p>
        </p:txBody>
      </p:sp>
    </p:spTree>
    <p:extLst>
      <p:ext uri="{BB962C8B-B14F-4D97-AF65-F5344CB8AC3E}">
        <p14:creationId xmlns:p14="http://schemas.microsoft.com/office/powerpoint/2010/main" val="286314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12192000" cy="6237312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000" dirty="0"/>
              <a:t>Для ЛГ существует понятие моды – одного из возможных устойчивых состояний электромагнитного поля в резонаторе. В общем понимании, мода символизирует настройку на максимум усиления или устойчивую настройку лазера. Для такого состояния необходимо, чтобы на всей длине контура укладывалось целое количество длин волн.</a:t>
            </a:r>
          </a:p>
          <a:p>
            <a:pPr marL="109728" indent="0" algn="just">
              <a:buNone/>
            </a:pPr>
            <a:r>
              <a:rPr lang="ru-RU" sz="2000" dirty="0"/>
              <a:t>Исходя из особенностей работы </a:t>
            </a:r>
            <a:r>
              <a:rPr lang="en-US" sz="2000" dirty="0"/>
              <a:t>He-Ne </a:t>
            </a:r>
            <a:r>
              <a:rPr lang="ru-RU" sz="2000" dirty="0"/>
              <a:t>лазера и системы его накачки, конструкция ЛГ непрерывно нагревается, что приводит к изменению длины оптического пути, по которому распространяется волны.</a:t>
            </a:r>
          </a:p>
          <a:p>
            <a:pPr marL="109728" indent="0" algn="just">
              <a:buNone/>
            </a:pPr>
            <a:r>
              <a:rPr lang="ru-RU" sz="2000" dirty="0"/>
              <a:t>В рабочем режиме это постоянство поддерживают </a:t>
            </a:r>
            <a:r>
              <a:rPr lang="ru-RU" sz="2000" dirty="0" err="1"/>
              <a:t>пьезоблоки</a:t>
            </a:r>
            <a:r>
              <a:rPr lang="ru-RU" sz="2000" dirty="0"/>
              <a:t> – активные элементы системы регулировки периметра.</a:t>
            </a:r>
          </a:p>
          <a:p>
            <a:pPr marL="109728" indent="0" algn="just">
              <a:buNone/>
            </a:pPr>
            <a:endParaRPr lang="ru-RU" sz="2000" dirty="0"/>
          </a:p>
          <a:p>
            <a:pPr marL="109728" indent="0" algn="just">
              <a:buNone/>
            </a:pPr>
            <a:r>
              <a:rPr lang="ru-RU" sz="2000" dirty="0"/>
              <a:t>Как уже было отмечено, вследствие </a:t>
            </a:r>
            <a:r>
              <a:rPr lang="ru-RU" sz="2000" dirty="0" err="1"/>
              <a:t>неидеальности</a:t>
            </a:r>
            <a:r>
              <a:rPr lang="ru-RU" sz="2000" dirty="0"/>
              <a:t> поверхности отражающих элементов – зеркал, ЛГ не может детектировать разностные частоты, меньшие порога захвата. Для этого применяются частотные подставки механических или оптических принципов действия, выводящие рабочую точку выходной характеристики за пределы этих зон.</a:t>
            </a:r>
          </a:p>
          <a:p>
            <a:pPr marL="109728" indent="0" algn="just">
              <a:buNone/>
            </a:pPr>
            <a:r>
              <a:rPr lang="ru-RU" sz="2000" dirty="0"/>
              <a:t>Смещение по частоте алгоритмически вычитается на постобработке сигналов.</a:t>
            </a:r>
          </a:p>
          <a:p>
            <a:pPr marL="109728" indent="0" algn="just">
              <a:buNone/>
            </a:pPr>
            <a:endParaRPr lang="ru-RU" sz="2000" dirty="0"/>
          </a:p>
          <a:p>
            <a:pPr marL="109728" indent="0" algn="just">
              <a:buNone/>
            </a:pPr>
            <a:r>
              <a:rPr lang="ru-RU" sz="2000" dirty="0"/>
              <a:t>Принципы работы системы регулировки периметра и частотной подставки, а также прочих ключевых узлов прибора будут подробно рассмотрены в следующей лекции.</a:t>
            </a:r>
          </a:p>
          <a:p>
            <a:pPr marL="109728" indent="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37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584" y="116632"/>
            <a:ext cx="10972800" cy="1066800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12192000" cy="1728192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000" dirty="0"/>
              <a:t>ЛГ является активным интерферометром </a:t>
            </a:r>
            <a:r>
              <a:rPr lang="ru-RU" sz="2000" dirty="0" err="1"/>
              <a:t>Саньяка</a:t>
            </a:r>
            <a:r>
              <a:rPr lang="ru-RU" sz="2000" dirty="0"/>
              <a:t>, детектирующим интегральный угол поворота объекта в инерциальном пространстве, и позволяет измерять ориентацию и угловую скорость вращения. </a:t>
            </a:r>
          </a:p>
          <a:p>
            <a:pPr marL="109728" indent="0" algn="just">
              <a:buNone/>
            </a:pPr>
            <a:r>
              <a:rPr lang="ru-RU" sz="2000" dirty="0"/>
              <a:t>По своим характеристикам он значительно превосходит другие типы гироскопов, но имеет очень сложную схему построения, а значит, конструкцию, а также подвержен влиянию различных особых эффектов внутри и снаружи его контура.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3212976"/>
            <a:ext cx="5951984" cy="2808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Font typeface="Georgia"/>
              <a:buNone/>
            </a:pPr>
            <a:r>
              <a:rPr lang="ru-RU" sz="2000" b="1" dirty="0"/>
              <a:t>Достоинства</a:t>
            </a:r>
            <a:r>
              <a:rPr lang="en-US" sz="2000" b="1" dirty="0"/>
              <a:t>:</a:t>
            </a:r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Высокая точность</a:t>
            </a:r>
            <a:r>
              <a:rPr lang="en-US" sz="2000" dirty="0"/>
              <a:t>;</a:t>
            </a:r>
            <a:endParaRPr lang="ru-RU" sz="2000" dirty="0"/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Отсутствие подвижных частей</a:t>
            </a:r>
            <a:r>
              <a:rPr lang="en-US" sz="2000" dirty="0"/>
              <a:t>;</a:t>
            </a:r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Малое время готовности</a:t>
            </a:r>
            <a:r>
              <a:rPr lang="en-US" sz="2000" dirty="0"/>
              <a:t>;</a:t>
            </a:r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Широкий диапазон измеряемых скоростей</a:t>
            </a:r>
            <a:r>
              <a:rPr lang="en-US" sz="2000" dirty="0"/>
              <a:t>;</a:t>
            </a:r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Малое время готовности</a:t>
            </a:r>
            <a:r>
              <a:rPr lang="en-US" sz="2000" dirty="0"/>
              <a:t>;</a:t>
            </a:r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Долговечность</a:t>
            </a:r>
            <a:r>
              <a:rPr lang="en-US" sz="2000" dirty="0"/>
              <a:t>;</a:t>
            </a:r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Относительная компактность</a:t>
            </a:r>
            <a:r>
              <a:rPr lang="en-US" sz="2000" dirty="0"/>
              <a:t>;</a:t>
            </a:r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0" y="3212976"/>
            <a:ext cx="5951984" cy="2808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Font typeface="Georgia"/>
              <a:buNone/>
            </a:pPr>
            <a:r>
              <a:rPr lang="ru-RU" sz="2000" b="1" dirty="0"/>
              <a:t>Недостатки</a:t>
            </a:r>
            <a:r>
              <a:rPr lang="en-US" sz="2000" b="1" dirty="0"/>
              <a:t>:</a:t>
            </a:r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«Зона захвата»</a:t>
            </a:r>
            <a:r>
              <a:rPr lang="en-US" sz="2000" dirty="0"/>
              <a:t>;</a:t>
            </a:r>
            <a:endParaRPr lang="ru-RU" sz="2000" dirty="0"/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Сложность конструкции</a:t>
            </a:r>
            <a:r>
              <a:rPr lang="en-US" sz="2000" dirty="0"/>
              <a:t>;</a:t>
            </a:r>
            <a:endParaRPr lang="ru-RU" sz="2000" dirty="0"/>
          </a:p>
          <a:p>
            <a:pPr marL="566928" indent="-457200" algn="just">
              <a:buFont typeface="Georgia"/>
              <a:buAutoNum type="arabicPeriod"/>
            </a:pPr>
            <a:r>
              <a:rPr lang="ru-RU" sz="2000"/>
              <a:t>Сложность изготовления</a:t>
            </a:r>
            <a:r>
              <a:rPr lang="en-US" sz="2000"/>
              <a:t>;</a:t>
            </a:r>
            <a:endParaRPr lang="en-US" sz="2000" dirty="0"/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Высокая стоимость</a:t>
            </a:r>
            <a:r>
              <a:rPr lang="en-US" sz="2000" dirty="0"/>
              <a:t>;</a:t>
            </a:r>
          </a:p>
          <a:p>
            <a:pPr marL="566928" indent="-457200" algn="just">
              <a:buFont typeface="Georgia"/>
              <a:buAutoNum type="arabicPeriod"/>
            </a:pPr>
            <a:r>
              <a:rPr lang="ru-RU" sz="2000" dirty="0"/>
              <a:t>Чувствительность к температурам</a:t>
            </a:r>
            <a:r>
              <a:rPr lang="en-US" sz="2000" dirty="0"/>
              <a:t>;</a:t>
            </a:r>
          </a:p>
          <a:p>
            <a:pPr marL="109728" indent="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9230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116632"/>
            <a:ext cx="10972800" cy="1066800"/>
          </a:xfrm>
        </p:spPr>
        <p:txBody>
          <a:bodyPr/>
          <a:lstStyle/>
          <a:p>
            <a:r>
              <a:rPr lang="ru-RU" dirty="0"/>
              <a:t>Вспомним, что уже знаем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12192000" cy="5593808"/>
          </a:xfrm>
        </p:spPr>
        <p:txBody>
          <a:bodyPr/>
          <a:lstStyle/>
          <a:p>
            <a:r>
              <a:rPr lang="ru-RU" dirty="0"/>
              <a:t>Какой лазер лежит в основе лазерного гироскопа?</a:t>
            </a:r>
          </a:p>
          <a:p>
            <a:r>
              <a:rPr lang="ru-RU" dirty="0"/>
              <a:t>Когда был создан первый ЛГ?</a:t>
            </a:r>
          </a:p>
          <a:p>
            <a:r>
              <a:rPr lang="ru-RU" dirty="0"/>
              <a:t>Зачем первый образец был привязан к потолку?</a:t>
            </a:r>
          </a:p>
          <a:p>
            <a:r>
              <a:rPr lang="ru-RU" dirty="0"/>
              <a:t>Какой тип накачки применяется в ЛГ?</a:t>
            </a:r>
          </a:p>
          <a:p>
            <a:r>
              <a:rPr lang="ru-RU" dirty="0"/>
              <a:t>Что измеряет ЛГ, поставленный на простой </a:t>
            </a:r>
            <a:r>
              <a:rPr lang="ru-RU" dirty="0" err="1"/>
              <a:t>невращающийся</a:t>
            </a:r>
            <a:r>
              <a:rPr lang="ru-RU" dirty="0"/>
              <a:t> стол?</a:t>
            </a:r>
          </a:p>
          <a:p>
            <a:r>
              <a:rPr lang="ru-RU" dirty="0"/>
              <a:t>Какие три основных элемента лазера вы можете назвать?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3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3432" y="116632"/>
            <a:ext cx="10972800" cy="1066800"/>
          </a:xfrm>
        </p:spPr>
        <p:txBody>
          <a:bodyPr/>
          <a:lstStyle/>
          <a:p>
            <a:r>
              <a:rPr lang="ru-RU" dirty="0"/>
              <a:t>Лазерный гироскоп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12192000" cy="5877272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ru-RU" dirty="0"/>
              <a:t>оптико-электронный прибор, в основе которого лежит кольцевой лазер, способный измерять угловую скорость и угловую ориентацию объекта в инерциальном пространстве.</a:t>
            </a:r>
          </a:p>
          <a:p>
            <a:pPr marL="109728" indent="0" algn="just">
              <a:buNone/>
            </a:pPr>
            <a:r>
              <a:rPr lang="ru-RU" b="1" dirty="0"/>
              <a:t>Активной средой </a:t>
            </a:r>
            <a:r>
              <a:rPr lang="ru-RU" dirty="0"/>
              <a:t>ЛГ является газовая смесь </a:t>
            </a:r>
            <a:r>
              <a:rPr lang="en-US" dirty="0"/>
              <a:t>He-Ne </a:t>
            </a:r>
            <a:r>
              <a:rPr lang="ru-RU" dirty="0"/>
              <a:t>в различных пропорциях, с помощью которой генерируется излучение красного видимого света на длине волны </a:t>
            </a:r>
            <a:r>
              <a:rPr lang="el-GR" dirty="0"/>
              <a:t>λ</a:t>
            </a:r>
            <a:r>
              <a:rPr lang="ru-RU" dirty="0"/>
              <a:t>=632,8 </a:t>
            </a:r>
            <a:r>
              <a:rPr lang="ru-RU" dirty="0" err="1"/>
              <a:t>нм</a:t>
            </a:r>
            <a:r>
              <a:rPr lang="ru-RU" dirty="0"/>
              <a:t>.</a:t>
            </a:r>
          </a:p>
          <a:p>
            <a:pPr marL="109728" indent="0" algn="just">
              <a:buNone/>
            </a:pPr>
            <a:r>
              <a:rPr lang="ru-RU" dirty="0"/>
              <a:t>Инициация инверсии населенностей происходит на этапе </a:t>
            </a:r>
            <a:r>
              <a:rPr lang="ru-RU" b="1" dirty="0"/>
              <a:t>накачки</a:t>
            </a:r>
            <a:r>
              <a:rPr lang="ru-RU" dirty="0"/>
              <a:t> при помощи электродов в газоразрядной трубке, на которые подается высокое напряжение (до </a:t>
            </a:r>
            <a:r>
              <a:rPr lang="ru-RU" dirty="0" err="1"/>
              <a:t>неск</a:t>
            </a:r>
            <a:r>
              <a:rPr lang="ru-RU" dirty="0"/>
              <a:t>. </a:t>
            </a:r>
            <a:r>
              <a:rPr lang="ru-RU" dirty="0" err="1"/>
              <a:t>кВ</a:t>
            </a:r>
            <a:r>
              <a:rPr lang="ru-RU" dirty="0"/>
              <a:t>).</a:t>
            </a:r>
          </a:p>
          <a:p>
            <a:pPr marL="109728" indent="0" algn="just">
              <a:buNone/>
            </a:pPr>
            <a:r>
              <a:rPr lang="ru-RU" dirty="0"/>
              <a:t>Излучение распространяется и усиливается в 3-х или 4-х зеркальном </a:t>
            </a:r>
            <a:r>
              <a:rPr lang="ru-RU" b="1" dirty="0"/>
              <a:t>резонаторе</a:t>
            </a:r>
            <a:r>
              <a:rPr lang="ru-RU" dirty="0"/>
              <a:t>, имеющим форму треугольника или квадрата.</a:t>
            </a:r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98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3432" y="116632"/>
            <a:ext cx="10972800" cy="1066800"/>
          </a:xfrm>
        </p:spPr>
        <p:txBody>
          <a:bodyPr/>
          <a:lstStyle/>
          <a:p>
            <a:r>
              <a:rPr lang="ru-RU" dirty="0"/>
              <a:t>Активная среда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7248128" cy="5877272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2400" dirty="0"/>
              <a:t>Газоразрядные трубки ЛГ заполнены смесью </a:t>
            </a:r>
            <a:r>
              <a:rPr lang="en-US" sz="2400" dirty="0"/>
              <a:t>He-Ne </a:t>
            </a:r>
            <a:r>
              <a:rPr lang="ru-RU" sz="2400" dirty="0"/>
              <a:t>в пропорции 10</a:t>
            </a:r>
            <a:r>
              <a:rPr lang="en-US" sz="2400" dirty="0"/>
              <a:t>:1 (</a:t>
            </a:r>
            <a:r>
              <a:rPr lang="ru-RU" sz="2400" dirty="0"/>
              <a:t>в среднем) под давлением около 700 Па. </a:t>
            </a:r>
          </a:p>
          <a:p>
            <a:pPr marL="109728" indent="0" algn="just">
              <a:buNone/>
            </a:pPr>
            <a:r>
              <a:rPr lang="ru-RU" sz="2400" dirty="0"/>
              <a:t>Гелий – вспомогательный газ, а неон – излучающий. </a:t>
            </a:r>
          </a:p>
          <a:p>
            <a:pPr marL="109728" indent="0" algn="just">
              <a:buNone/>
            </a:pPr>
            <a:r>
              <a:rPr lang="ru-RU" sz="2400" dirty="0"/>
              <a:t>Атомы гелия переходят в возбужденное состояние после столкновения с электронами при накачке и передают энергию атомам неона при неупругих</a:t>
            </a:r>
            <a:br>
              <a:rPr lang="ru-RU" sz="2400" dirty="0"/>
            </a:br>
            <a:r>
              <a:rPr lang="ru-RU" sz="2400" dirty="0"/>
              <a:t>столкновениях. </a:t>
            </a:r>
          </a:p>
          <a:p>
            <a:pPr marL="109728" indent="0" algn="just">
              <a:buNone/>
            </a:pPr>
            <a:r>
              <a:rPr lang="ru-RU" sz="2400" dirty="0"/>
              <a:t>Атомы неона возбуждаются, создавая инверсию населенностей, переходят с верхнего уровня на нижний и излучают фотоны, многократно отражающиеся от зеркал.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01AF305-25A7-48DD-B890-05A8B0E98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3" r="29328"/>
          <a:stretch/>
        </p:blipFill>
        <p:spPr bwMode="auto">
          <a:xfrm>
            <a:off x="7680176" y="980728"/>
            <a:ext cx="400269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3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116632"/>
            <a:ext cx="10972800" cy="1066800"/>
          </a:xfrm>
        </p:spPr>
        <p:txBody>
          <a:bodyPr/>
          <a:lstStyle/>
          <a:p>
            <a:r>
              <a:rPr lang="ru-RU" dirty="0"/>
              <a:t>Система накачки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08720"/>
            <a:ext cx="7320136" cy="3816424"/>
          </a:xfrm>
        </p:spPr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ru-RU" sz="2000" dirty="0"/>
              <a:t>Система накачки, состоящая из двух анодов, катода и вспомогательных электродов, необходима для поддержания </a:t>
            </a:r>
            <a:r>
              <a:rPr lang="ru-RU" sz="2000" b="1" dirty="0"/>
              <a:t>тлеющего разряда </a:t>
            </a:r>
            <a:r>
              <a:rPr lang="ru-RU" sz="2000" dirty="0"/>
              <a:t>внутри ЛГ.</a:t>
            </a:r>
          </a:p>
          <a:p>
            <a:pPr marL="109728" indent="0" algn="just">
              <a:buNone/>
            </a:pPr>
            <a:r>
              <a:rPr lang="ru-RU" sz="2000" dirty="0"/>
              <a:t>На катод и аноды подается высокое напряжение, достаточное для ионизации газа и создания плазмы. Электроны, испускаемые катодом, ускоряются электрическим полем, сталкиваются с атомами газа, ионизируют их и создается плазма.</a:t>
            </a:r>
          </a:p>
          <a:p>
            <a:pPr marL="109728" indent="0" algn="just">
              <a:buNone/>
            </a:pPr>
            <a:r>
              <a:rPr lang="ru-RU" sz="2000" dirty="0"/>
              <a:t>После ионизации устанавливается стабильный тлеющий разряд, который поддерживается значительно меньшим напряжением (по сравнению с </a:t>
            </a:r>
            <a:r>
              <a:rPr lang="ru-RU" sz="2000" dirty="0" err="1"/>
              <a:t>поджигом</a:t>
            </a:r>
            <a:r>
              <a:rPr lang="ru-RU" sz="2000" dirty="0"/>
              <a:t>). Оно называется напряжение горения – </a:t>
            </a:r>
            <a:r>
              <a:rPr lang="en-US" sz="2000" dirty="0"/>
              <a:t>U</a:t>
            </a:r>
            <a:r>
              <a:rPr lang="ru-RU" sz="2000" dirty="0"/>
              <a:t>гор.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536" y="4547736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Вспомогательные (поджиговые) электроды создают локальный разряд, ионизирующий основной объем газа и облегчающий существование тлеющего разряда.</a:t>
            </a:r>
          </a:p>
          <a:p>
            <a:pPr algn="just"/>
            <a:r>
              <a:rPr lang="ru-RU" sz="2000" dirty="0"/>
              <a:t>Возможна схема с одним анодом, но с двумя – наиболее правильное инженерное решение, способствующее равномерному распределению разряда.</a:t>
            </a:r>
          </a:p>
          <a:p>
            <a:pPr algn="just"/>
            <a:r>
              <a:rPr lang="ru-RU" sz="2000" dirty="0"/>
              <a:t>Иногда применяется предварительная накачка УФ-излучением или светодиодом для создания свободных электронов и облегчения процесса </a:t>
            </a:r>
            <a:r>
              <a:rPr lang="ru-RU" sz="2000" dirty="0" err="1"/>
              <a:t>поджига</a:t>
            </a:r>
            <a:r>
              <a:rPr lang="ru-RU" sz="2000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9288" t="21867" r="37006" b="22949"/>
          <a:stretch/>
        </p:blipFill>
        <p:spPr>
          <a:xfrm>
            <a:off x="7332605" y="764704"/>
            <a:ext cx="4806181" cy="3312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2304" y="4076842"/>
            <a:ext cx="203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</a:t>
            </a:r>
            <a:r>
              <a:rPr lang="ru-RU" dirty="0" err="1"/>
              <a:t>поджига</a:t>
            </a:r>
            <a:r>
              <a:rPr lang="ru-RU" dirty="0"/>
              <a:t> ЛГ</a:t>
            </a:r>
          </a:p>
        </p:txBody>
      </p:sp>
    </p:spTree>
    <p:extLst>
      <p:ext uri="{BB962C8B-B14F-4D97-AF65-F5344CB8AC3E}">
        <p14:creationId xmlns:p14="http://schemas.microsoft.com/office/powerpoint/2010/main" val="415089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188640"/>
            <a:ext cx="10972800" cy="1066800"/>
          </a:xfrm>
        </p:spPr>
        <p:txBody>
          <a:bodyPr/>
          <a:lstStyle/>
          <a:p>
            <a:r>
              <a:rPr lang="ru-RU" dirty="0"/>
              <a:t>Резонатор ЛГ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052736"/>
            <a:ext cx="7176120" cy="5593808"/>
          </a:xfrm>
        </p:spPr>
        <p:txBody>
          <a:bodyPr/>
          <a:lstStyle/>
          <a:p>
            <a:pPr marL="109728" indent="0" algn="just">
              <a:buNone/>
            </a:pPr>
            <a:r>
              <a:rPr lang="ru-RU" sz="2400" dirty="0"/>
              <a:t>Резонатор ЛГ обеспечивает генерацию и усиление излучения. Он представляет собой замкнутый оптический контур, в котором световые волны циркулируют, многократно отражаясь от зеркал в его углах. Внутри формируются две волны, бегущие в направлениях</a:t>
            </a:r>
            <a:r>
              <a:rPr lang="en-US" sz="2400" dirty="0"/>
              <a:t>:</a:t>
            </a:r>
          </a:p>
          <a:p>
            <a:pPr algn="just">
              <a:buFontTx/>
              <a:buChar char="-"/>
            </a:pPr>
            <a:r>
              <a:rPr lang="ru-RU" sz="2400" dirty="0"/>
              <a:t>По часовой стрелке (</a:t>
            </a:r>
            <a:r>
              <a:rPr lang="en-US" sz="2400" dirty="0"/>
              <a:t>CW – clockwise);</a:t>
            </a:r>
          </a:p>
          <a:p>
            <a:pPr algn="just">
              <a:buFontTx/>
              <a:buChar char="-"/>
            </a:pPr>
            <a:r>
              <a:rPr lang="ru-RU" sz="2400" dirty="0"/>
              <a:t>Против часовой стрелки (</a:t>
            </a:r>
            <a:r>
              <a:rPr lang="en-US" sz="2400" dirty="0"/>
              <a:t>CCW – counter-clockwise)</a:t>
            </a:r>
            <a:r>
              <a:rPr lang="ru-RU" sz="2400" dirty="0"/>
              <a:t>.</a:t>
            </a:r>
          </a:p>
          <a:p>
            <a:pPr marL="109728" indent="0" algn="just">
              <a:buNone/>
            </a:pPr>
            <a:r>
              <a:rPr lang="ru-RU" sz="2400" dirty="0"/>
              <a:t>Из-за его симметричности</a:t>
            </a:r>
            <a:r>
              <a:rPr lang="en-US" sz="2400" dirty="0"/>
              <a:t> </a:t>
            </a:r>
            <a:r>
              <a:rPr lang="ru-RU" sz="2400" dirty="0"/>
              <a:t>и отсутствии выделенного направления, как в линейном контуре, появляются именно две волны, необходимые для работы эффекта </a:t>
            </a:r>
            <a:r>
              <a:rPr lang="ru-RU" sz="2400" dirty="0" err="1"/>
              <a:t>Саньяка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9336" y="6381328"/>
            <a:ext cx="11064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Вопрос</a:t>
            </a:r>
            <a:r>
              <a:rPr lang="en-US" dirty="0"/>
              <a:t>: </a:t>
            </a:r>
            <a:r>
              <a:rPr lang="ru-RU" dirty="0"/>
              <a:t>как Вы думаете, почему не применяются схемы с количеством зеркал больше четырех?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59B87572-2867-406A-B366-D558BB436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8"/>
          <a:stretch/>
        </p:blipFill>
        <p:spPr bwMode="auto">
          <a:xfrm>
            <a:off x="7464152" y="1484784"/>
            <a:ext cx="448530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7488" y="188640"/>
            <a:ext cx="10972800" cy="1066800"/>
          </a:xfrm>
        </p:spPr>
        <p:txBody>
          <a:bodyPr/>
          <a:lstStyle/>
          <a:p>
            <a:r>
              <a:rPr lang="ru-RU" dirty="0"/>
              <a:t>Эффект </a:t>
            </a:r>
            <a:r>
              <a:rPr lang="ru-RU" dirty="0" err="1"/>
              <a:t>Саньяка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7176120" cy="5805264"/>
              </a:xfrm>
            </p:spPr>
            <p:txBody>
              <a:bodyPr>
                <a:normAutofit/>
              </a:bodyPr>
              <a:lstStyle/>
              <a:p>
                <a:pPr marL="109728" indent="0" algn="just">
                  <a:buNone/>
                </a:pPr>
                <a:r>
                  <a:rPr lang="ru-RU" sz="1800" dirty="0"/>
                  <a:t>Представим замкнутый оптический контур, внутри которого от внешнего источника поместили две бегущие волны светового излучения. Волны распространяются в разных направлениях (</a:t>
                </a:r>
                <a:r>
                  <a:rPr lang="en-US" sz="1800" dirty="0"/>
                  <a:t>CW </a:t>
                </a:r>
                <a:r>
                  <a:rPr lang="ru-RU" sz="1800" dirty="0"/>
                  <a:t>и С</a:t>
                </a:r>
                <a:r>
                  <a:rPr lang="en-US" sz="1800" dirty="0"/>
                  <a:t>CW). </a:t>
                </a:r>
                <a:endParaRPr lang="ru-RU" sz="1800" dirty="0"/>
              </a:p>
              <a:p>
                <a:pPr marL="109728" indent="0" algn="just">
                  <a:buNone/>
                </a:pPr>
                <a:r>
                  <a:rPr lang="ru-RU" sz="1800" dirty="0"/>
                  <a:t>Часть излучения обеих волн возвращаются в точку входа после прохождения контура через полупрозрачное зеркало, где совмещаются на </a:t>
                </a:r>
                <a:r>
                  <a:rPr lang="ru-RU" sz="1800" dirty="0" err="1"/>
                  <a:t>фотоприемном</a:t>
                </a:r>
                <a:r>
                  <a:rPr lang="ru-RU" sz="1800" dirty="0"/>
                  <a:t> устройстве – возникает интерференционная картина.</a:t>
                </a:r>
                <a:endParaRPr lang="en-US" sz="1800" dirty="0"/>
              </a:p>
              <a:p>
                <a:pPr marL="109728" indent="0" algn="just">
                  <a:buNone/>
                </a:pPr>
                <a:r>
                  <a:rPr lang="ru-RU" sz="1800" dirty="0"/>
                  <a:t>В отсутствие вращения волны проходят контур за одинаковое время при соблюдении одинаковых условий распространения. 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При вращении системы волнам приходится проходить разный путь – одна волна движется навстречу контуру, а другой приходится его догонять. Это приводит к возникновению разности фаз между волнами </a:t>
                </a:r>
                <a:r>
                  <a:rPr lang="el-GR" sz="1800" dirty="0"/>
                  <a:t>Δφ</a:t>
                </a:r>
                <a:r>
                  <a:rPr lang="ru-RU" sz="1800" dirty="0"/>
                  <a:t> и движению интерференционной картины.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Разность фаз выражается формулой</a:t>
                </a:r>
                <a:r>
                  <a:rPr lang="en-US" sz="1800" dirty="0"/>
                  <a:t>: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/>
                      <m:t>Δφ</m:t>
                    </m:r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800" i="1" dirty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1800" dirty="0"/>
                  <a:t>*</a:t>
                </a:r>
                <a:r>
                  <a:rPr lang="el-GR" sz="1800" dirty="0"/>
                  <a:t>Ω</a:t>
                </a:r>
                <a:r>
                  <a:rPr lang="en-US" sz="1800" dirty="0"/>
                  <a:t>,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Где </a:t>
                </a:r>
                <a:r>
                  <a:rPr lang="en-US" sz="1800" dirty="0"/>
                  <a:t>S – </a:t>
                </a:r>
                <a:r>
                  <a:rPr lang="ru-RU" sz="1800" dirty="0"/>
                  <a:t>площадь контура, </a:t>
                </a:r>
                <a:r>
                  <a:rPr lang="el-GR" sz="1800" dirty="0"/>
                  <a:t>λ</a:t>
                </a:r>
                <a:r>
                  <a:rPr lang="ru-RU" sz="1800" dirty="0"/>
                  <a:t> – длина волны света, с – скорость света, </a:t>
                </a:r>
                <a:r>
                  <a:rPr lang="el-GR" sz="1800" dirty="0"/>
                  <a:t>Ω</a:t>
                </a:r>
                <a:r>
                  <a:rPr lang="ru-RU" sz="1800" dirty="0"/>
                  <a:t> – угловая скорость вращения системы.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7176120" cy="5805264"/>
              </a:xfrm>
              <a:blipFill rotWithShape="0">
                <a:blip r:embed="rId2"/>
                <a:stretch>
                  <a:fillRect t="-630" r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1843B3E5-3759-4589-BD3D-19A0787A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052736"/>
            <a:ext cx="474472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6DBE34A3-D54F-443F-BC11-B16DBBE7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331475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2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12192000" cy="6237312"/>
              </a:xfrm>
            </p:spPr>
            <p:txBody>
              <a:bodyPr>
                <a:normAutofit/>
              </a:bodyPr>
              <a:lstStyle/>
              <a:p>
                <a:pPr marL="109728" indent="0" algn="just">
                  <a:buNone/>
                </a:pPr>
                <a:r>
                  <a:rPr lang="ru-RU" sz="1800" dirty="0"/>
                  <a:t>Разность фаз приводит к появлению разностной частоты между двумя волнами</a:t>
                </a:r>
                <a:r>
                  <a:rPr lang="en-US" sz="1800" dirty="0"/>
                  <a:t>:</a:t>
                </a: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/>
                      <m:t>Δ</m:t>
                    </m:r>
                    <m:r>
                      <m:rPr>
                        <m:nor/>
                      </m:rPr>
                      <a:rPr lang="en-US" sz="1800" b="0" i="0" dirty="0" smtClean="0"/>
                      <m:t>f</m:t>
                    </m:r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800" i="1" dirty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1800" dirty="0"/>
                  <a:t>*</a:t>
                </a:r>
                <a:r>
                  <a:rPr lang="el-GR" sz="1800" dirty="0"/>
                  <a:t>Ω</a:t>
                </a:r>
                <a:r>
                  <a:rPr lang="ru-RU" sz="1800" dirty="0"/>
                  <a:t>=</a:t>
                </a:r>
                <a:r>
                  <a:rPr lang="en-US" sz="1800" dirty="0"/>
                  <a:t>K*</a:t>
                </a:r>
                <a:r>
                  <a:rPr lang="el-GR" sz="1800" dirty="0"/>
                  <a:t> Ω</a:t>
                </a:r>
                <a:r>
                  <a:rPr lang="en-US" sz="1800" dirty="0"/>
                  <a:t>,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Где</a:t>
                </a:r>
                <a:r>
                  <a:rPr lang="en-US" sz="1800" dirty="0"/>
                  <a:t> L – </a:t>
                </a:r>
                <a:r>
                  <a:rPr lang="ru-RU" sz="1800" dirty="0"/>
                  <a:t>длина оптического контура</a:t>
                </a:r>
                <a:r>
                  <a:rPr lang="en-US" sz="1800" dirty="0"/>
                  <a:t>, </a:t>
                </a:r>
                <a:r>
                  <a:rPr lang="ru-RU" sz="1800" dirty="0"/>
                  <a:t>К – масштабный коэффициент кольцевого интерферометра.</a:t>
                </a:r>
              </a:p>
              <a:p>
                <a:pPr marL="109728" indent="0" algn="just">
                  <a:buNone/>
                </a:pPr>
                <a:endParaRPr lang="ru-RU" sz="1800" dirty="0"/>
              </a:p>
              <a:p>
                <a:pPr marL="109728" indent="0" algn="just">
                  <a:buNone/>
                </a:pPr>
                <a:r>
                  <a:rPr lang="ru-RU" sz="1800" dirty="0"/>
                  <a:t>Для описания эффекта </a:t>
                </a:r>
                <a:r>
                  <a:rPr lang="ru-RU" sz="1800" dirty="0" err="1"/>
                  <a:t>Саньяка</a:t>
                </a:r>
                <a:r>
                  <a:rPr lang="ru-RU" sz="1800" dirty="0"/>
                  <a:t> чаще всего используется пример с оригинальной установкой </a:t>
                </a:r>
                <a:r>
                  <a:rPr lang="ru-RU" sz="1800" dirty="0" err="1"/>
                  <a:t>Саньяка</a:t>
                </a:r>
                <a:r>
                  <a:rPr lang="ru-RU" sz="1800" dirty="0"/>
                  <a:t>, где волны внутри контура помещаются туда при помощи внешнего источника и </a:t>
                </a:r>
                <a:r>
                  <a:rPr lang="ru-RU" sz="1800" dirty="0" err="1"/>
                  <a:t>светоделителя</a:t>
                </a:r>
                <a:r>
                  <a:rPr lang="ru-RU" sz="1800" dirty="0"/>
                  <a:t>. Такая установка называется </a:t>
                </a:r>
                <a:r>
                  <a:rPr lang="ru-RU" sz="1800" b="1" dirty="0"/>
                  <a:t>пассивным интерферометром </a:t>
                </a:r>
                <a:r>
                  <a:rPr lang="ru-RU" sz="1800" b="1" dirty="0" err="1"/>
                  <a:t>Саньяка</a:t>
                </a:r>
                <a:r>
                  <a:rPr lang="ru-RU" sz="1800" b="1" dirty="0"/>
                  <a:t> </a:t>
                </a:r>
                <a:r>
                  <a:rPr lang="ru-RU" sz="1800" dirty="0"/>
                  <a:t>и применяется в волоконно-оптическом гироскопе. 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Кольцевой лазер лазерного гироскопа генерирует волны сам, при помощи внутренней активной среды, поэтому называется </a:t>
                </a:r>
                <a:r>
                  <a:rPr lang="ru-RU" sz="1800" b="1" dirty="0"/>
                  <a:t>активным интерферометром </a:t>
                </a:r>
                <a:r>
                  <a:rPr lang="ru-RU" sz="1800" b="1" dirty="0" err="1"/>
                  <a:t>Саньяка</a:t>
                </a:r>
                <a:r>
                  <a:rPr lang="ru-RU" sz="1800" dirty="0"/>
                  <a:t>.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Как мы видим, и разность фаз, и разностная частота прямо пропорциональны угловой скорости вращения установки, и выражаются через </a:t>
                </a:r>
                <a:r>
                  <a:rPr lang="ru-RU" sz="1800" b="1" dirty="0"/>
                  <a:t>масштабный коэффициент </a:t>
                </a:r>
                <a:r>
                  <a:rPr lang="ru-RU" sz="1800" dirty="0"/>
                  <a:t>– основное связующее звено между выдаваемой информацией датчиком и измеренной угловой скоростью. В реальном приборе очень важно поддерживать его стабильность для обеспечения точности.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Разностная частота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/>
                      <m:t>Δ</m:t>
                    </m:r>
                    <m:r>
                      <m:rPr>
                        <m:nor/>
                      </m:rPr>
                      <a:rPr lang="en-US" sz="1800" dirty="0"/>
                      <m:t>f</m:t>
                    </m:r>
                  </m:oMath>
                </a14:m>
                <a:r>
                  <a:rPr lang="ru-RU" sz="1800" dirty="0"/>
                  <a:t> выражается как частота биений интерференционной картины, которая фиксируется счетчиком.</a:t>
                </a:r>
              </a:p>
              <a:p>
                <a:pPr marL="109728" indent="0" algn="just">
                  <a:buNone/>
                </a:pPr>
                <a:endParaRPr lang="ru-RU" sz="1800" dirty="0"/>
              </a:p>
              <a:p>
                <a:pPr marL="109728" indent="0" algn="just">
                  <a:buNone/>
                </a:pPr>
                <a:r>
                  <a:rPr lang="ru-RU" sz="1800" dirty="0"/>
                  <a:t>Представим кольцевой резонатор с параметрами</a:t>
                </a:r>
                <a:r>
                  <a:rPr lang="en-US" sz="1800" dirty="0"/>
                  <a:t>: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Площадь контура </a:t>
                </a:r>
                <a:r>
                  <a:rPr lang="en-US" sz="1800" dirty="0"/>
                  <a:t>S = 0,01 </a:t>
                </a:r>
                <a:r>
                  <a:rPr lang="ru-RU" sz="1800" dirty="0"/>
                  <a:t>м2, длина контура </a:t>
                </a:r>
                <a:r>
                  <a:rPr lang="en-US" sz="1800" dirty="0"/>
                  <a:t>L = 0,3 </a:t>
                </a:r>
                <a:r>
                  <a:rPr lang="ru-RU" sz="1800" dirty="0"/>
                  <a:t>м</a:t>
                </a:r>
                <a:r>
                  <a:rPr lang="en-US" sz="1800" dirty="0"/>
                  <a:t>;</a:t>
                </a:r>
                <a:endParaRPr lang="ru-RU" sz="1800" dirty="0"/>
              </a:p>
              <a:p>
                <a:pPr marL="109728" indent="0" algn="just">
                  <a:buNone/>
                </a:pPr>
                <a:r>
                  <a:rPr lang="ru-RU" sz="1800" dirty="0"/>
                  <a:t>Угловая скорость вращения </a:t>
                </a:r>
                <a:r>
                  <a:rPr lang="en-US" sz="1800" dirty="0"/>
                  <a:t>– 1 </a:t>
                </a:r>
                <a:r>
                  <a:rPr lang="ru-RU" sz="1800" dirty="0"/>
                  <a:t>рад</a:t>
                </a:r>
                <a:r>
                  <a:rPr lang="en-US" sz="1800" dirty="0"/>
                  <a:t>/</a:t>
                </a:r>
                <a:r>
                  <a:rPr lang="ru-RU" sz="1800" dirty="0"/>
                  <a:t>с.</a:t>
                </a:r>
              </a:p>
              <a:p>
                <a:pPr marL="109728" indent="0" algn="just">
                  <a:buNone/>
                </a:pPr>
                <a:r>
                  <a:rPr lang="ru-RU" sz="1800" dirty="0"/>
                  <a:t>Рассчитайте разностную частоту.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12192000" cy="6237312"/>
              </a:xfrm>
              <a:blipFill rotWithShape="0">
                <a:blip r:embed="rId2"/>
                <a:stretch>
                  <a:fillRect t="-587" r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80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424" y="188640"/>
            <a:ext cx="10972800" cy="1066800"/>
          </a:xfrm>
        </p:spPr>
        <p:txBody>
          <a:bodyPr/>
          <a:lstStyle/>
          <a:p>
            <a:r>
              <a:rPr lang="ru-RU" dirty="0"/>
              <a:t>Модель погрешностей ЛГ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12192000" cy="963552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ru-RU" sz="1800" dirty="0"/>
              <a:t>В настоящее время не существует полной формулы, описывающей поведение ошибок ЛГ, по аналогии, например, с ДНГ.</a:t>
            </a:r>
          </a:p>
          <a:p>
            <a:pPr marL="109728" indent="0" algn="just">
              <a:buNone/>
            </a:pPr>
            <a:r>
              <a:rPr lang="ru-RU" sz="1800" dirty="0"/>
              <a:t>Наиболее часто модель погрешностей предстает в виде графиков, отражающих отклонение выходной характеристики от идеальной (линейной зависимости разностной частоты и угловой скорости).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944280"/>
            <a:ext cx="3198014" cy="340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367808" y="1962711"/>
            <a:ext cx="7824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prstClr val="black"/>
                </a:solidFill>
                <a:latin typeface="Calibri"/>
              </a:rPr>
              <a:t> </a:t>
            </a: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Зависимость разности частот датчика от угловой скорости - выходная характеристика лазерного гироскопа: </a:t>
            </a:r>
          </a:p>
          <a:p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(а) - идеальная выходная характеристика без наличия паразитных эффекта</a:t>
            </a:r>
          </a:p>
          <a:p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(б) - характеристика со смещением нуля, вызванным направленным движением атомов активной среды вдоль стенок рабочих каналов лазера и т.д.</a:t>
            </a:r>
          </a:p>
          <a:p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(в) – характеристика, обусловленная зоной нелинейности вблизи малых угловых скоростей (зоной захвата), вызванной обратным рассеянием излучения на зеркалах резонатора</a:t>
            </a:r>
          </a:p>
          <a:p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(г) – характеристика, обусловленная нестабильностью масштабного коэффициента.</a:t>
            </a:r>
            <a:r>
              <a:rPr lang="ru-RU" dirty="0">
                <a:solidFill>
                  <a:prstClr val="black"/>
                </a:solidFill>
                <a:latin typeface="Calibri"/>
              </a:rPr>
              <a:t>	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353153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встречных волн, или захват, является наиболее серьезным недостатком ЛГ. Он проявляется в том, что при вращении ЛГ со скоростью, меньшей некоторого критического значения Ω0 (порог захвата), частоты противоположно направленных волн синхронизируются и частота биений на выходе фотоприемника становится равной нулю, то есть гироскоп перестает чувствовать вращение. На выходной характеристике образуется зона нечувствительности к скорости вращения – «зона захвата»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lock-in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14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Другая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1670</TotalTime>
  <Words>1781</Words>
  <Application>Microsoft Office PowerPoint</Application>
  <PresentationFormat>Широкоэкранный</PresentationFormat>
  <Paragraphs>112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Times New Roman</vt:lpstr>
      <vt:lpstr>Wingdings 2</vt:lpstr>
      <vt:lpstr>Городская</vt:lpstr>
      <vt:lpstr>Лекция 4. Основы лазерного гироскопа</vt:lpstr>
      <vt:lpstr>Вспомним, что уже знаем</vt:lpstr>
      <vt:lpstr>Лазерный гироскоп</vt:lpstr>
      <vt:lpstr>Активная среда</vt:lpstr>
      <vt:lpstr>Система накачки</vt:lpstr>
      <vt:lpstr>Резонатор ЛГ</vt:lpstr>
      <vt:lpstr>Эффект Саньяка</vt:lpstr>
      <vt:lpstr>Презентация PowerPoint</vt:lpstr>
      <vt:lpstr>Модель погрешностей ЛГ</vt:lpstr>
      <vt:lpstr>Презентация PowerPoint</vt:lpstr>
      <vt:lpstr>Структурная схема ЛГ</vt:lpstr>
      <vt:lpstr>Процесс работы ЛГ</vt:lpstr>
      <vt:lpstr>Схема получения выходной информации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Основы работы лазеров</dc:title>
  <dc:creator>Пользователь стенда Акутроник</dc:creator>
  <cp:lastModifiedBy>Yaroslav Zubarev</cp:lastModifiedBy>
  <cp:revision>90</cp:revision>
  <dcterms:created xsi:type="dcterms:W3CDTF">2022-02-15T07:00:07Z</dcterms:created>
  <dcterms:modified xsi:type="dcterms:W3CDTF">2025-03-05T15:27:50Z</dcterms:modified>
</cp:coreProperties>
</file>