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57" r:id="rId3"/>
    <p:sldId id="258" r:id="rId4"/>
    <p:sldId id="259" r:id="rId5"/>
  </p:sldIdLst>
  <p:sldSz cx="10691813"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92"/>
    <p:restoredTop sz="94586"/>
  </p:normalViewPr>
  <p:slideViewPr>
    <p:cSldViewPr snapToGrid="0" snapToObjects="1">
      <p:cViewPr>
        <p:scale>
          <a:sx n="90" d="100"/>
          <a:sy n="90" d="100"/>
        </p:scale>
        <p:origin x="96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en-US"/>
              <a:t>Click to edit Master title style</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83499-28EA-9C41-ADCD-6DCDF18B015F}" type="datetimeFigureOut">
              <a:rPr lang="id-ID" smtClean="0"/>
              <a:t>16/01/23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8A4A46-E974-3744-ABD3-CD94CDFA0279}" type="slidenum">
              <a:rPr lang="id-ID" smtClean="0"/>
              <a:t>‹#›</a:t>
            </a:fld>
            <a:endParaRPr lang="id-ID"/>
          </a:p>
        </p:txBody>
      </p:sp>
    </p:spTree>
    <p:extLst>
      <p:ext uri="{BB962C8B-B14F-4D97-AF65-F5344CB8AC3E}">
        <p14:creationId xmlns:p14="http://schemas.microsoft.com/office/powerpoint/2010/main" val="120983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83499-28EA-9C41-ADCD-6DCDF18B015F}" type="datetimeFigureOut">
              <a:rPr lang="id-ID" smtClean="0"/>
              <a:t>16/01/23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8A4A46-E974-3744-ABD3-CD94CDFA0279}" type="slidenum">
              <a:rPr lang="id-ID" smtClean="0"/>
              <a:t>‹#›</a:t>
            </a:fld>
            <a:endParaRPr lang="id-ID"/>
          </a:p>
        </p:txBody>
      </p:sp>
    </p:spTree>
    <p:extLst>
      <p:ext uri="{BB962C8B-B14F-4D97-AF65-F5344CB8AC3E}">
        <p14:creationId xmlns:p14="http://schemas.microsoft.com/office/powerpoint/2010/main" val="132424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83499-28EA-9C41-ADCD-6DCDF18B015F}" type="datetimeFigureOut">
              <a:rPr lang="id-ID" smtClean="0"/>
              <a:t>16/01/23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8A4A46-E974-3744-ABD3-CD94CDFA0279}" type="slidenum">
              <a:rPr lang="id-ID" smtClean="0"/>
              <a:t>‹#›</a:t>
            </a:fld>
            <a:endParaRPr lang="id-ID"/>
          </a:p>
        </p:txBody>
      </p:sp>
    </p:spTree>
    <p:extLst>
      <p:ext uri="{BB962C8B-B14F-4D97-AF65-F5344CB8AC3E}">
        <p14:creationId xmlns:p14="http://schemas.microsoft.com/office/powerpoint/2010/main" val="100922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83499-28EA-9C41-ADCD-6DCDF18B015F}" type="datetimeFigureOut">
              <a:rPr lang="id-ID" smtClean="0"/>
              <a:t>16/01/23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8A4A46-E974-3744-ABD3-CD94CDFA0279}" type="slidenum">
              <a:rPr lang="id-ID" smtClean="0"/>
              <a:t>‹#›</a:t>
            </a:fld>
            <a:endParaRPr lang="id-ID"/>
          </a:p>
        </p:txBody>
      </p:sp>
    </p:spTree>
    <p:extLst>
      <p:ext uri="{BB962C8B-B14F-4D97-AF65-F5344CB8AC3E}">
        <p14:creationId xmlns:p14="http://schemas.microsoft.com/office/powerpoint/2010/main" val="97884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en-US"/>
              <a:t>Click to edit Master title style</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A83499-28EA-9C41-ADCD-6DCDF18B015F}" type="datetimeFigureOut">
              <a:rPr lang="id-ID" smtClean="0"/>
              <a:t>16/01/23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38A4A46-E974-3744-ABD3-CD94CDFA0279}" type="slidenum">
              <a:rPr lang="id-ID" smtClean="0"/>
              <a:t>‹#›</a:t>
            </a:fld>
            <a:endParaRPr lang="id-ID"/>
          </a:p>
        </p:txBody>
      </p:sp>
    </p:spTree>
    <p:extLst>
      <p:ext uri="{BB962C8B-B14F-4D97-AF65-F5344CB8AC3E}">
        <p14:creationId xmlns:p14="http://schemas.microsoft.com/office/powerpoint/2010/main" val="230744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A83499-28EA-9C41-ADCD-6DCDF18B015F}" type="datetimeFigureOut">
              <a:rPr lang="id-ID" smtClean="0"/>
              <a:t>16/01/23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38A4A46-E974-3744-ABD3-CD94CDFA0279}" type="slidenum">
              <a:rPr lang="id-ID" smtClean="0"/>
              <a:t>‹#›</a:t>
            </a:fld>
            <a:endParaRPr lang="id-ID"/>
          </a:p>
        </p:txBody>
      </p:sp>
    </p:spTree>
    <p:extLst>
      <p:ext uri="{BB962C8B-B14F-4D97-AF65-F5344CB8AC3E}">
        <p14:creationId xmlns:p14="http://schemas.microsoft.com/office/powerpoint/2010/main" val="107947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736456" y="2761381"/>
            <a:ext cx="4523137"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412731" y="2761381"/>
            <a:ext cx="4545413"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A83499-28EA-9C41-ADCD-6DCDF18B015F}" type="datetimeFigureOut">
              <a:rPr lang="id-ID" smtClean="0"/>
              <a:t>16/01/23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38A4A46-E974-3744-ABD3-CD94CDFA0279}" type="slidenum">
              <a:rPr lang="id-ID" smtClean="0"/>
              <a:t>‹#›</a:t>
            </a:fld>
            <a:endParaRPr lang="id-ID"/>
          </a:p>
        </p:txBody>
      </p:sp>
    </p:spTree>
    <p:extLst>
      <p:ext uri="{BB962C8B-B14F-4D97-AF65-F5344CB8AC3E}">
        <p14:creationId xmlns:p14="http://schemas.microsoft.com/office/powerpoint/2010/main" val="244847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A83499-28EA-9C41-ADCD-6DCDF18B015F}" type="datetimeFigureOut">
              <a:rPr lang="id-ID" smtClean="0"/>
              <a:t>16/01/23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38A4A46-E974-3744-ABD3-CD94CDFA0279}" type="slidenum">
              <a:rPr lang="id-ID" smtClean="0"/>
              <a:t>‹#›</a:t>
            </a:fld>
            <a:endParaRPr lang="id-ID"/>
          </a:p>
        </p:txBody>
      </p:sp>
    </p:spTree>
    <p:extLst>
      <p:ext uri="{BB962C8B-B14F-4D97-AF65-F5344CB8AC3E}">
        <p14:creationId xmlns:p14="http://schemas.microsoft.com/office/powerpoint/2010/main" val="427640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83499-28EA-9C41-ADCD-6DCDF18B015F}" type="datetimeFigureOut">
              <a:rPr lang="id-ID" smtClean="0"/>
              <a:t>16/01/23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38A4A46-E974-3744-ABD3-CD94CDFA0279}" type="slidenum">
              <a:rPr lang="id-ID" smtClean="0"/>
              <a:t>‹#›</a:t>
            </a:fld>
            <a:endParaRPr lang="id-ID"/>
          </a:p>
        </p:txBody>
      </p:sp>
    </p:spTree>
    <p:extLst>
      <p:ext uri="{BB962C8B-B14F-4D97-AF65-F5344CB8AC3E}">
        <p14:creationId xmlns:p14="http://schemas.microsoft.com/office/powerpoint/2010/main" val="96597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11A83499-28EA-9C41-ADCD-6DCDF18B015F}" type="datetimeFigureOut">
              <a:rPr lang="id-ID" smtClean="0"/>
              <a:t>16/01/23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38A4A46-E974-3744-ABD3-CD94CDFA0279}" type="slidenum">
              <a:rPr lang="id-ID" smtClean="0"/>
              <a:t>‹#›</a:t>
            </a:fld>
            <a:endParaRPr lang="id-ID"/>
          </a:p>
        </p:txBody>
      </p:sp>
    </p:spTree>
    <p:extLst>
      <p:ext uri="{BB962C8B-B14F-4D97-AF65-F5344CB8AC3E}">
        <p14:creationId xmlns:p14="http://schemas.microsoft.com/office/powerpoint/2010/main" val="3330802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11A83499-28EA-9C41-ADCD-6DCDF18B015F}" type="datetimeFigureOut">
              <a:rPr lang="id-ID" smtClean="0"/>
              <a:t>16/01/23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38A4A46-E974-3744-ABD3-CD94CDFA0279}" type="slidenum">
              <a:rPr lang="id-ID" smtClean="0"/>
              <a:t>‹#›</a:t>
            </a:fld>
            <a:endParaRPr lang="id-ID"/>
          </a:p>
        </p:txBody>
      </p:sp>
    </p:spTree>
    <p:extLst>
      <p:ext uri="{BB962C8B-B14F-4D97-AF65-F5344CB8AC3E}">
        <p14:creationId xmlns:p14="http://schemas.microsoft.com/office/powerpoint/2010/main" val="452590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11A83499-28EA-9C41-ADCD-6DCDF18B015F}" type="datetimeFigureOut">
              <a:rPr lang="id-ID" smtClean="0"/>
              <a:t>16/01/23</a:t>
            </a:fld>
            <a:endParaRPr lang="id-ID"/>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638A4A46-E974-3744-ABD3-CD94CDFA0279}" type="slidenum">
              <a:rPr lang="id-ID" smtClean="0"/>
              <a:t>‹#›</a:t>
            </a:fld>
            <a:endParaRPr lang="id-ID"/>
          </a:p>
        </p:txBody>
      </p:sp>
    </p:spTree>
    <p:extLst>
      <p:ext uri="{BB962C8B-B14F-4D97-AF65-F5344CB8AC3E}">
        <p14:creationId xmlns:p14="http://schemas.microsoft.com/office/powerpoint/2010/main" val="2302102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https://www.manilatimes.net/manilatimes/uploads/images/2023/01/14/147468.jpg" TargetMode="External"/><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https://thediplomat.com/wp-content/uploads/2014/08/sizes/medium/thediplomat_2014-08-18_19-31-10.jpg"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CFA32C-BB0D-6146-B880-5D55E4FB5FCD}"/>
              </a:ext>
            </a:extLst>
          </p:cNvPr>
          <p:cNvPicPr>
            <a:picLocks noChangeAspect="1"/>
          </p:cNvPicPr>
          <p:nvPr/>
        </p:nvPicPr>
        <p:blipFill>
          <a:blip r:embed="rId2"/>
          <a:stretch>
            <a:fillRect/>
          </a:stretch>
        </p:blipFill>
        <p:spPr>
          <a:xfrm>
            <a:off x="1" y="1587"/>
            <a:ext cx="10691812" cy="7556500"/>
          </a:xfrm>
          <a:prstGeom prst="rect">
            <a:avLst/>
          </a:prstGeom>
        </p:spPr>
      </p:pic>
      <p:sp>
        <p:nvSpPr>
          <p:cNvPr id="4" name="TextBox 3">
            <a:extLst>
              <a:ext uri="{FF2B5EF4-FFF2-40B4-BE49-F238E27FC236}">
                <a16:creationId xmlns:a16="http://schemas.microsoft.com/office/drawing/2014/main" id="{B4967B90-BDCA-7048-94E0-46E9C2F56EF6}"/>
              </a:ext>
            </a:extLst>
          </p:cNvPr>
          <p:cNvSpPr txBox="1"/>
          <p:nvPr/>
        </p:nvSpPr>
        <p:spPr>
          <a:xfrm>
            <a:off x="280987" y="971483"/>
            <a:ext cx="10129837" cy="1720343"/>
          </a:xfrm>
          <a:prstGeom prst="rect">
            <a:avLst/>
          </a:prstGeom>
          <a:noFill/>
        </p:spPr>
        <p:txBody>
          <a:bodyPr wrap="square" rtlCol="0">
            <a:spAutoFit/>
          </a:bodyPr>
          <a:lstStyle/>
          <a:p>
            <a:pPr algn="ctr"/>
            <a:r>
              <a:rPr lang="id-ID" sz="3600" b="1" dirty="0">
                <a:latin typeface="Arial" panose="020B0604020202020204" pitchFamily="34" charset="0"/>
                <a:cs typeface="Arial" panose="020B0604020202020204" pitchFamily="34" charset="0"/>
              </a:rPr>
              <a:t>PERKEMBANGAN SITUASI MENONJOL</a:t>
            </a:r>
          </a:p>
          <a:p>
            <a:pPr algn="ctr"/>
            <a:r>
              <a:rPr lang="id-ID" sz="3600" b="1" dirty="0">
                <a:latin typeface="Arial" panose="020B0604020202020204" pitchFamily="34" charset="0"/>
                <a:cs typeface="Arial" panose="020B0604020202020204" pitchFamily="34" charset="0"/>
              </a:rPr>
              <a:t>AMERIKA, EROPA, &amp; AFRIKA</a:t>
            </a:r>
          </a:p>
          <a:p>
            <a:pPr algn="ctr">
              <a:lnSpc>
                <a:spcPct val="200000"/>
              </a:lnSpc>
            </a:pPr>
            <a:r>
              <a:rPr lang="id-ID" sz="2000" b="1" dirty="0">
                <a:latin typeface="Arial" panose="020B0604020202020204" pitchFamily="34" charset="0"/>
                <a:cs typeface="Arial" panose="020B0604020202020204" pitchFamily="34" charset="0"/>
              </a:rPr>
              <a:t>Periode 9 </a:t>
            </a:r>
            <a:r>
              <a:rPr lang="id-ID" sz="2000" b="1" dirty="0" err="1">
                <a:latin typeface="Arial" panose="020B0604020202020204" pitchFamily="34" charset="0"/>
                <a:cs typeface="Arial" panose="020B0604020202020204" pitchFamily="34" charset="0"/>
              </a:rPr>
              <a:t>s.d</a:t>
            </a:r>
            <a:r>
              <a:rPr lang="id-ID" sz="2000" b="1" dirty="0">
                <a:latin typeface="Arial" panose="020B0604020202020204" pitchFamily="34" charset="0"/>
                <a:cs typeface="Arial" panose="020B0604020202020204" pitchFamily="34" charset="0"/>
              </a:rPr>
              <a:t>. 13 Januari 2023</a:t>
            </a:r>
          </a:p>
        </p:txBody>
      </p:sp>
      <p:sp>
        <p:nvSpPr>
          <p:cNvPr id="5" name="Rounded Rectangle 4">
            <a:extLst>
              <a:ext uri="{FF2B5EF4-FFF2-40B4-BE49-F238E27FC236}">
                <a16:creationId xmlns:a16="http://schemas.microsoft.com/office/drawing/2014/main" id="{E92B96F3-901F-5442-8265-5FF090870183}"/>
              </a:ext>
            </a:extLst>
          </p:cNvPr>
          <p:cNvSpPr/>
          <p:nvPr/>
        </p:nvSpPr>
        <p:spPr>
          <a:xfrm>
            <a:off x="731042" y="2143125"/>
            <a:ext cx="9229725" cy="72000"/>
          </a:xfrm>
          <a:prstGeom prst="roundRect">
            <a:avLst/>
          </a:prstGeom>
          <a:solidFill>
            <a:srgbClr val="0E2E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a:extLst>
              <a:ext uri="{FF2B5EF4-FFF2-40B4-BE49-F238E27FC236}">
                <a16:creationId xmlns:a16="http://schemas.microsoft.com/office/drawing/2014/main" id="{97AF98CD-6348-8040-BF92-3729693E1654}"/>
              </a:ext>
            </a:extLst>
          </p:cNvPr>
          <p:cNvGrpSpPr/>
          <p:nvPr/>
        </p:nvGrpSpPr>
        <p:grpSpPr>
          <a:xfrm>
            <a:off x="5625707" y="3669583"/>
            <a:ext cx="5066107" cy="4493227"/>
            <a:chOff x="5625707" y="3669583"/>
            <a:chExt cx="5066107" cy="4493227"/>
          </a:xfrm>
        </p:grpSpPr>
        <p:sp>
          <p:nvSpPr>
            <p:cNvPr id="6" name="Freeform 5">
              <a:extLst>
                <a:ext uri="{FF2B5EF4-FFF2-40B4-BE49-F238E27FC236}">
                  <a16:creationId xmlns:a16="http://schemas.microsoft.com/office/drawing/2014/main" id="{5DDF7A14-3D0B-DF40-AC40-DE3C96622917}"/>
                </a:ext>
              </a:extLst>
            </p:cNvPr>
            <p:cNvSpPr/>
            <p:nvPr/>
          </p:nvSpPr>
          <p:spPr>
            <a:xfrm>
              <a:off x="5625707" y="3669583"/>
              <a:ext cx="5066107" cy="3890093"/>
            </a:xfrm>
            <a:custGeom>
              <a:avLst/>
              <a:gdLst>
                <a:gd name="connsiteX0" fmla="*/ 3775397 w 5066107"/>
                <a:gd name="connsiteY0" fmla="*/ 0 h 3890093"/>
                <a:gd name="connsiteX1" fmla="*/ 5066107 w 5066107"/>
                <a:gd name="connsiteY1" fmla="*/ 996012 h 3890093"/>
                <a:gd name="connsiteX2" fmla="*/ 5066107 w 5066107"/>
                <a:gd name="connsiteY2" fmla="*/ 3890093 h 3890093"/>
                <a:gd name="connsiteX3" fmla="*/ 0 w 5066107"/>
                <a:gd name="connsiteY3" fmla="*/ 3890093 h 3890093"/>
              </a:gdLst>
              <a:ahLst/>
              <a:cxnLst>
                <a:cxn ang="0">
                  <a:pos x="connsiteX0" y="connsiteY0"/>
                </a:cxn>
                <a:cxn ang="0">
                  <a:pos x="connsiteX1" y="connsiteY1"/>
                </a:cxn>
                <a:cxn ang="0">
                  <a:pos x="connsiteX2" y="connsiteY2"/>
                </a:cxn>
                <a:cxn ang="0">
                  <a:pos x="connsiteX3" y="connsiteY3"/>
                </a:cxn>
              </a:cxnLst>
              <a:rect l="l" t="t" r="r" b="b"/>
              <a:pathLst>
                <a:path w="5066107" h="3890093">
                  <a:moveTo>
                    <a:pt x="3775397" y="0"/>
                  </a:moveTo>
                  <a:lnTo>
                    <a:pt x="5066107" y="996012"/>
                  </a:lnTo>
                  <a:lnTo>
                    <a:pt x="5066107" y="3890093"/>
                  </a:lnTo>
                  <a:lnTo>
                    <a:pt x="0" y="3890093"/>
                  </a:lnTo>
                  <a:close/>
                </a:path>
              </a:pathLst>
            </a:custGeom>
            <a:solidFill>
              <a:srgbClr val="3C73A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sp>
          <p:nvSpPr>
            <p:cNvPr id="7" name="Freeform 6">
              <a:extLst>
                <a:ext uri="{FF2B5EF4-FFF2-40B4-BE49-F238E27FC236}">
                  <a16:creationId xmlns:a16="http://schemas.microsoft.com/office/drawing/2014/main" id="{554AFD76-C67A-CA4E-A725-E56E91257D4E}"/>
                </a:ext>
              </a:extLst>
            </p:cNvPr>
            <p:cNvSpPr/>
            <p:nvPr/>
          </p:nvSpPr>
          <p:spPr>
            <a:xfrm rot="2646528">
              <a:off x="7198082" y="4143141"/>
              <a:ext cx="104597" cy="4019669"/>
            </a:xfrm>
            <a:custGeom>
              <a:avLst/>
              <a:gdLst>
                <a:gd name="connsiteX0" fmla="*/ 5106 w 104597"/>
                <a:gd name="connsiteY0" fmla="*/ 5106 h 4019669"/>
                <a:gd name="connsiteX1" fmla="*/ 17433 w 104597"/>
                <a:gd name="connsiteY1" fmla="*/ 0 h 4019669"/>
                <a:gd name="connsiteX2" fmla="*/ 87164 w 104597"/>
                <a:gd name="connsiteY2" fmla="*/ 0 h 4019669"/>
                <a:gd name="connsiteX3" fmla="*/ 104597 w 104597"/>
                <a:gd name="connsiteY3" fmla="*/ 17433 h 4019669"/>
                <a:gd name="connsiteX4" fmla="*/ 104597 w 104597"/>
                <a:gd name="connsiteY4" fmla="*/ 3918276 h 4019669"/>
                <a:gd name="connsiteX5" fmla="*/ 0 w 104597"/>
                <a:gd name="connsiteY5" fmla="*/ 4019669 h 4019669"/>
                <a:gd name="connsiteX6" fmla="*/ 0 w 104597"/>
                <a:gd name="connsiteY6" fmla="*/ 17433 h 4019669"/>
                <a:gd name="connsiteX7" fmla="*/ 5106 w 104597"/>
                <a:gd name="connsiteY7" fmla="*/ 5106 h 401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597" h="4019669">
                  <a:moveTo>
                    <a:pt x="5106" y="5106"/>
                  </a:moveTo>
                  <a:cubicBezTo>
                    <a:pt x="8261" y="1951"/>
                    <a:pt x="12619" y="0"/>
                    <a:pt x="17433" y="0"/>
                  </a:cubicBezTo>
                  <a:lnTo>
                    <a:pt x="87164" y="0"/>
                  </a:lnTo>
                  <a:cubicBezTo>
                    <a:pt x="96792" y="0"/>
                    <a:pt x="104597" y="7805"/>
                    <a:pt x="104597" y="17433"/>
                  </a:cubicBezTo>
                  <a:lnTo>
                    <a:pt x="104597" y="3918276"/>
                  </a:lnTo>
                  <a:lnTo>
                    <a:pt x="0" y="4019669"/>
                  </a:lnTo>
                  <a:lnTo>
                    <a:pt x="0" y="17433"/>
                  </a:lnTo>
                  <a:cubicBezTo>
                    <a:pt x="0" y="12619"/>
                    <a:pt x="1951" y="8261"/>
                    <a:pt x="5106" y="5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8" name="Freeform 7">
              <a:extLst>
                <a:ext uri="{FF2B5EF4-FFF2-40B4-BE49-F238E27FC236}">
                  <a16:creationId xmlns:a16="http://schemas.microsoft.com/office/drawing/2014/main" id="{510FF73F-5123-4F49-BB8A-6A707AEA4276}"/>
                </a:ext>
              </a:extLst>
            </p:cNvPr>
            <p:cNvSpPr/>
            <p:nvPr/>
          </p:nvSpPr>
          <p:spPr>
            <a:xfrm>
              <a:off x="6452655" y="3807879"/>
              <a:ext cx="4239158" cy="3751796"/>
            </a:xfrm>
            <a:custGeom>
              <a:avLst/>
              <a:gdLst>
                <a:gd name="connsiteX0" fmla="*/ 3641177 w 4239158"/>
                <a:gd name="connsiteY0" fmla="*/ 0 h 3751796"/>
                <a:gd name="connsiteX1" fmla="*/ 4239158 w 4239158"/>
                <a:gd name="connsiteY1" fmla="*/ 461449 h 3751796"/>
                <a:gd name="connsiteX2" fmla="*/ 4239158 w 4239158"/>
                <a:gd name="connsiteY2" fmla="*/ 3751796 h 3751796"/>
                <a:gd name="connsiteX3" fmla="*/ 0 w 4239158"/>
                <a:gd name="connsiteY3" fmla="*/ 3751796 h 3751796"/>
              </a:gdLst>
              <a:ahLst/>
              <a:cxnLst>
                <a:cxn ang="0">
                  <a:pos x="connsiteX0" y="connsiteY0"/>
                </a:cxn>
                <a:cxn ang="0">
                  <a:pos x="connsiteX1" y="connsiteY1"/>
                </a:cxn>
                <a:cxn ang="0">
                  <a:pos x="connsiteX2" y="connsiteY2"/>
                </a:cxn>
                <a:cxn ang="0">
                  <a:pos x="connsiteX3" y="connsiteY3"/>
                </a:cxn>
              </a:cxnLst>
              <a:rect l="l" t="t" r="r" b="b"/>
              <a:pathLst>
                <a:path w="4239158" h="3751796">
                  <a:moveTo>
                    <a:pt x="3641177" y="0"/>
                  </a:moveTo>
                  <a:lnTo>
                    <a:pt x="4239158" y="461449"/>
                  </a:lnTo>
                  <a:lnTo>
                    <a:pt x="4239158" y="3751796"/>
                  </a:lnTo>
                  <a:lnTo>
                    <a:pt x="0" y="3751796"/>
                  </a:lnTo>
                  <a:close/>
                </a:path>
              </a:pathLst>
            </a:custGeom>
            <a:solidFill>
              <a:srgbClr val="0E2E4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grpSp>
          <p:nvGrpSpPr>
            <p:cNvPr id="9" name="Group 8">
              <a:extLst>
                <a:ext uri="{FF2B5EF4-FFF2-40B4-BE49-F238E27FC236}">
                  <a16:creationId xmlns:a16="http://schemas.microsoft.com/office/drawing/2014/main" id="{F4E8922B-7B83-FD48-9341-FDE732A64D6F}"/>
                </a:ext>
              </a:extLst>
            </p:cNvPr>
            <p:cNvGrpSpPr/>
            <p:nvPr/>
          </p:nvGrpSpPr>
          <p:grpSpPr>
            <a:xfrm rot="16200000">
              <a:off x="10067449" y="6891667"/>
              <a:ext cx="416723" cy="575371"/>
              <a:chOff x="10236200" y="6919565"/>
              <a:chExt cx="416723" cy="575371"/>
            </a:xfrm>
          </p:grpSpPr>
          <p:sp>
            <p:nvSpPr>
              <p:cNvPr id="10" name="Oval 9">
                <a:extLst>
                  <a:ext uri="{FF2B5EF4-FFF2-40B4-BE49-F238E27FC236}">
                    <a16:creationId xmlns:a16="http://schemas.microsoft.com/office/drawing/2014/main" id="{DD872E46-DD3A-5E40-A09A-BA9CDBFD6141}"/>
                  </a:ext>
                </a:extLst>
              </p:cNvPr>
              <p:cNvSpPr/>
              <p:nvPr/>
            </p:nvSpPr>
            <p:spPr>
              <a:xfrm>
                <a:off x="10236200" y="7124700"/>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a:extLst>
                  <a:ext uri="{FF2B5EF4-FFF2-40B4-BE49-F238E27FC236}">
                    <a16:creationId xmlns:a16="http://schemas.microsoft.com/office/drawing/2014/main" id="{5CF6D90E-CF38-F74E-BB2A-AC49C8FE453E}"/>
                  </a:ext>
                </a:extLst>
              </p:cNvPr>
              <p:cNvSpPr/>
              <p:nvPr/>
            </p:nvSpPr>
            <p:spPr>
              <a:xfrm>
                <a:off x="10487823" y="7124701"/>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a:extLst>
                  <a:ext uri="{FF2B5EF4-FFF2-40B4-BE49-F238E27FC236}">
                    <a16:creationId xmlns:a16="http://schemas.microsoft.com/office/drawing/2014/main" id="{99EB1C6E-9268-0748-92B2-57B7AE3A0C5D}"/>
                  </a:ext>
                </a:extLst>
              </p:cNvPr>
              <p:cNvSpPr/>
              <p:nvPr/>
            </p:nvSpPr>
            <p:spPr>
              <a:xfrm>
                <a:off x="10236200" y="7329835"/>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a:extLst>
                  <a:ext uri="{FF2B5EF4-FFF2-40B4-BE49-F238E27FC236}">
                    <a16:creationId xmlns:a16="http://schemas.microsoft.com/office/drawing/2014/main" id="{1488D4BE-37CA-7C41-B400-0310CB4E6B14}"/>
                  </a:ext>
                </a:extLst>
              </p:cNvPr>
              <p:cNvSpPr/>
              <p:nvPr/>
            </p:nvSpPr>
            <p:spPr>
              <a:xfrm>
                <a:off x="10487822" y="7329836"/>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4B89E1DA-0D83-A04B-9CFA-6C35FFAA4789}"/>
                  </a:ext>
                </a:extLst>
              </p:cNvPr>
              <p:cNvSpPr/>
              <p:nvPr/>
            </p:nvSpPr>
            <p:spPr>
              <a:xfrm>
                <a:off x="10487822" y="6919565"/>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A9C0337C-9972-BA44-9484-A8C005E95E56}"/>
                  </a:ext>
                </a:extLst>
              </p:cNvPr>
              <p:cNvSpPr/>
              <p:nvPr/>
            </p:nvSpPr>
            <p:spPr>
              <a:xfrm>
                <a:off x="10236200" y="6919565"/>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Oval 15">
              <a:extLst>
                <a:ext uri="{FF2B5EF4-FFF2-40B4-BE49-F238E27FC236}">
                  <a16:creationId xmlns:a16="http://schemas.microsoft.com/office/drawing/2014/main" id="{A0078CD7-CC6C-F943-A05C-3FD23C36F810}"/>
                </a:ext>
              </a:extLst>
            </p:cNvPr>
            <p:cNvSpPr/>
            <p:nvPr/>
          </p:nvSpPr>
          <p:spPr>
            <a:xfrm>
              <a:off x="8746108" y="4452136"/>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7" name="Oval 16">
            <a:extLst>
              <a:ext uri="{FF2B5EF4-FFF2-40B4-BE49-F238E27FC236}">
                <a16:creationId xmlns:a16="http://schemas.microsoft.com/office/drawing/2014/main" id="{870E461D-A97E-9F4B-A91C-CB6B9EDF60BE}"/>
              </a:ext>
            </a:extLst>
          </p:cNvPr>
          <p:cNvSpPr/>
          <p:nvPr/>
        </p:nvSpPr>
        <p:spPr>
          <a:xfrm>
            <a:off x="8916032" y="4285840"/>
            <a:ext cx="165100" cy="165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28558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FF2B5EF4-FFF2-40B4-BE49-F238E27FC236}">
                <a16:creationId xmlns:a16="http://schemas.microsoft.com/office/drawing/2014/main" id="{DE9E54A6-AC35-9D43-9542-F8A2741F94C8}"/>
              </a:ext>
            </a:extLst>
          </p:cNvPr>
          <p:cNvSpPr/>
          <p:nvPr/>
        </p:nvSpPr>
        <p:spPr>
          <a:xfrm>
            <a:off x="-733" y="564924"/>
            <a:ext cx="10692546" cy="3290875"/>
          </a:xfrm>
          <a:custGeom>
            <a:avLst/>
            <a:gdLst>
              <a:gd name="connsiteX0" fmla="*/ 280599 w 10692546"/>
              <a:gd name="connsiteY0" fmla="*/ 0 h 3290875"/>
              <a:gd name="connsiteX1" fmla="*/ 3960865 w 10692546"/>
              <a:gd name="connsiteY1" fmla="*/ 0 h 3290875"/>
              <a:gd name="connsiteX2" fmla="*/ 3960865 w 10692546"/>
              <a:gd name="connsiteY2" fmla="*/ 1347967 h 3290875"/>
              <a:gd name="connsiteX3" fmla="*/ 10692546 w 10692546"/>
              <a:gd name="connsiteY3" fmla="*/ 1347967 h 3290875"/>
              <a:gd name="connsiteX4" fmla="*/ 10692546 w 10692546"/>
              <a:gd name="connsiteY4" fmla="*/ 3290875 h 3290875"/>
              <a:gd name="connsiteX5" fmla="*/ 0 w 10692546"/>
              <a:gd name="connsiteY5" fmla="*/ 3290875 h 3290875"/>
              <a:gd name="connsiteX6" fmla="*/ 0 w 10692546"/>
              <a:gd name="connsiteY6" fmla="*/ 1347967 h 3290875"/>
              <a:gd name="connsiteX7" fmla="*/ 280599 w 10692546"/>
              <a:gd name="connsiteY7" fmla="*/ 1347967 h 329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92546" h="3290875">
                <a:moveTo>
                  <a:pt x="280599" y="0"/>
                </a:moveTo>
                <a:lnTo>
                  <a:pt x="3960865" y="0"/>
                </a:lnTo>
                <a:lnTo>
                  <a:pt x="3960865" y="1347967"/>
                </a:lnTo>
                <a:lnTo>
                  <a:pt x="10692546" y="1347967"/>
                </a:lnTo>
                <a:lnTo>
                  <a:pt x="10692546" y="3290875"/>
                </a:lnTo>
                <a:lnTo>
                  <a:pt x="0" y="3290875"/>
                </a:lnTo>
                <a:lnTo>
                  <a:pt x="0" y="1347967"/>
                </a:lnTo>
                <a:lnTo>
                  <a:pt x="280599" y="1347967"/>
                </a:lnTo>
                <a:close/>
              </a:path>
            </a:pathLst>
          </a:cu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39" name="Rectangle 38">
            <a:extLst>
              <a:ext uri="{FF2B5EF4-FFF2-40B4-BE49-F238E27FC236}">
                <a16:creationId xmlns:a16="http://schemas.microsoft.com/office/drawing/2014/main" id="{6C7041EA-E98F-7942-8321-748F46A762F1}"/>
              </a:ext>
            </a:extLst>
          </p:cNvPr>
          <p:cNvSpPr/>
          <p:nvPr/>
        </p:nvSpPr>
        <p:spPr>
          <a:xfrm>
            <a:off x="-733" y="5493595"/>
            <a:ext cx="10691812" cy="2066079"/>
          </a:xfrm>
          <a:prstGeom prst="rect">
            <a:avLst/>
          </a:pr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Rounded Rectangle 39">
            <a:extLst>
              <a:ext uri="{FF2B5EF4-FFF2-40B4-BE49-F238E27FC236}">
                <a16:creationId xmlns:a16="http://schemas.microsoft.com/office/drawing/2014/main" id="{8053E7B7-AD93-E540-AC9A-284D7138B9D2}"/>
              </a:ext>
            </a:extLst>
          </p:cNvPr>
          <p:cNvSpPr/>
          <p:nvPr/>
        </p:nvSpPr>
        <p:spPr>
          <a:xfrm>
            <a:off x="136751" y="6306429"/>
            <a:ext cx="10463365" cy="1182916"/>
          </a:xfrm>
          <a:prstGeom prst="roundRect">
            <a:avLst>
              <a:gd name="adj" fmla="val 9248"/>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a:extLst>
              <a:ext uri="{FF2B5EF4-FFF2-40B4-BE49-F238E27FC236}">
                <a16:creationId xmlns:a16="http://schemas.microsoft.com/office/drawing/2014/main" id="{4E6135EF-83A5-A448-9CC5-A45338DB05FC}"/>
              </a:ext>
            </a:extLst>
          </p:cNvPr>
          <p:cNvSpPr/>
          <p:nvPr/>
        </p:nvSpPr>
        <p:spPr>
          <a:xfrm>
            <a:off x="-733" y="3828798"/>
            <a:ext cx="10692544" cy="10298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ounded Rectangle 34">
            <a:extLst>
              <a:ext uri="{FF2B5EF4-FFF2-40B4-BE49-F238E27FC236}">
                <a16:creationId xmlns:a16="http://schemas.microsoft.com/office/drawing/2014/main" id="{7A51B76D-DE55-674E-B66D-C26CFC9A0228}"/>
              </a:ext>
            </a:extLst>
          </p:cNvPr>
          <p:cNvSpPr/>
          <p:nvPr/>
        </p:nvSpPr>
        <p:spPr>
          <a:xfrm>
            <a:off x="136752" y="4270341"/>
            <a:ext cx="10463366" cy="1963334"/>
          </a:xfrm>
          <a:prstGeom prst="roundRect">
            <a:avLst>
              <a:gd name="adj" fmla="val 8926"/>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44">
            <a:extLst>
              <a:ext uri="{FF2B5EF4-FFF2-40B4-BE49-F238E27FC236}">
                <a16:creationId xmlns:a16="http://schemas.microsoft.com/office/drawing/2014/main" id="{08201975-0DBC-8741-AB44-BC46944F1BFF}"/>
              </a:ext>
            </a:extLst>
          </p:cNvPr>
          <p:cNvSpPr/>
          <p:nvPr/>
        </p:nvSpPr>
        <p:spPr>
          <a:xfrm>
            <a:off x="3321170" y="1"/>
            <a:ext cx="7370641" cy="10098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ounded Rectangle 49">
            <a:extLst>
              <a:ext uri="{FF2B5EF4-FFF2-40B4-BE49-F238E27FC236}">
                <a16:creationId xmlns:a16="http://schemas.microsoft.com/office/drawing/2014/main" id="{DDAFCE06-9600-E649-BA1C-D0C42D140586}"/>
              </a:ext>
            </a:extLst>
          </p:cNvPr>
          <p:cNvSpPr/>
          <p:nvPr/>
        </p:nvSpPr>
        <p:spPr>
          <a:xfrm>
            <a:off x="3400118" y="2297823"/>
            <a:ext cx="7200000" cy="1471569"/>
          </a:xfrm>
          <a:prstGeom prst="roundRect">
            <a:avLst>
              <a:gd name="adj" fmla="val 9248"/>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9" name="Picture 3" descr="Kishida vows to beef up Japan's military muscle | The Manila Times">
            <a:extLst>
              <a:ext uri="{FF2B5EF4-FFF2-40B4-BE49-F238E27FC236}">
                <a16:creationId xmlns:a16="http://schemas.microsoft.com/office/drawing/2014/main" id="{A012ED18-65DA-5545-8DD1-2CDA4473D536}"/>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t="20057"/>
          <a:stretch/>
        </p:blipFill>
        <p:spPr bwMode="auto">
          <a:xfrm>
            <a:off x="119981" y="2249449"/>
            <a:ext cx="2916151" cy="1519941"/>
          </a:xfrm>
          <a:prstGeom prst="roundRect">
            <a:avLst/>
          </a:prstGeom>
          <a:noFill/>
          <a:extLst>
            <a:ext uri="{909E8E84-426E-40DD-AFC4-6F175D3DCCD1}">
              <a14:hiddenFill xmlns:a14="http://schemas.microsoft.com/office/drawing/2010/main">
                <a:solidFill>
                  <a:srgbClr val="FFFFFF"/>
                </a:solidFill>
              </a14:hiddenFill>
            </a:ext>
          </a:extLst>
        </p:spPr>
      </p:pic>
      <p:pic>
        <p:nvPicPr>
          <p:cNvPr id="1027" name="Picture 1">
            <a:extLst>
              <a:ext uri="{FF2B5EF4-FFF2-40B4-BE49-F238E27FC236}">
                <a16:creationId xmlns:a16="http://schemas.microsoft.com/office/drawing/2014/main" id="{54B9C479-6670-6B4F-AC8A-72BDDAE683D9}"/>
              </a:ext>
            </a:extLst>
          </p:cNvPr>
          <p:cNvPicPr>
            <a:picLocks noChangeAspect="1" noChangeArrowheads="1"/>
          </p:cNvPicPr>
          <p:nvPr/>
        </p:nvPicPr>
        <p:blipFill rotWithShape="1">
          <a:blip r:embed="rId4" r:link="rId5">
            <a:extLst>
              <a:ext uri="{28A0092B-C50C-407E-A947-70E740481C1C}">
                <a14:useLocalDpi xmlns:a14="http://schemas.microsoft.com/office/drawing/2010/main" val="0"/>
              </a:ext>
            </a:extLst>
          </a:blip>
          <a:srcRect b="18529"/>
          <a:stretch/>
        </p:blipFill>
        <p:spPr bwMode="auto">
          <a:xfrm>
            <a:off x="429873" y="634993"/>
            <a:ext cx="2761682" cy="1492329"/>
          </a:xfrm>
          <a:prstGeom prst="roundRect">
            <a:avLst/>
          </a:prstGeom>
          <a:noFill/>
          <a:extLst>
            <a:ext uri="{909E8E84-426E-40DD-AFC4-6F175D3DCCD1}">
              <a14:hiddenFill xmlns:a14="http://schemas.microsoft.com/office/drawing/2010/main">
                <a:solidFill>
                  <a:srgbClr val="FFFFFF"/>
                </a:solidFill>
              </a14:hiddenFill>
            </a:ext>
          </a:extLst>
        </p:spPr>
      </p:pic>
      <p:sp>
        <p:nvSpPr>
          <p:cNvPr id="46" name="Rounded Rectangle 45">
            <a:extLst>
              <a:ext uri="{FF2B5EF4-FFF2-40B4-BE49-F238E27FC236}">
                <a16:creationId xmlns:a16="http://schemas.microsoft.com/office/drawing/2014/main" id="{8C99DBDE-57BF-9C48-AF65-63CDA2FA309C}"/>
              </a:ext>
            </a:extLst>
          </p:cNvPr>
          <p:cNvSpPr/>
          <p:nvPr/>
        </p:nvSpPr>
        <p:spPr>
          <a:xfrm>
            <a:off x="3400118" y="70331"/>
            <a:ext cx="7200000" cy="2115765"/>
          </a:xfrm>
          <a:prstGeom prst="roundRect">
            <a:avLst>
              <a:gd name="adj" fmla="val 10216"/>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a:extLst>
              <a:ext uri="{FF2B5EF4-FFF2-40B4-BE49-F238E27FC236}">
                <a16:creationId xmlns:a16="http://schemas.microsoft.com/office/drawing/2014/main" id="{C21605A8-C8F6-4C42-850A-68284416D518}"/>
              </a:ext>
            </a:extLst>
          </p:cNvPr>
          <p:cNvSpPr txBox="1"/>
          <p:nvPr/>
        </p:nvSpPr>
        <p:spPr>
          <a:xfrm>
            <a:off x="136752" y="-33998"/>
            <a:ext cx="2428875" cy="584775"/>
          </a:xfrm>
          <a:prstGeom prst="rect">
            <a:avLst/>
          </a:prstGeom>
          <a:noFill/>
        </p:spPr>
        <p:txBody>
          <a:bodyPr wrap="square" rtlCol="0">
            <a:spAutoFit/>
          </a:bodyPr>
          <a:lstStyle/>
          <a:p>
            <a:r>
              <a:rPr lang="id-ID" sz="3200" b="1" spc="300" dirty="0">
                <a:latin typeface="Arial" panose="020B0604020202020204" pitchFamily="34" charset="0"/>
                <a:cs typeface="Arial" panose="020B0604020202020204" pitchFamily="34" charset="0"/>
              </a:rPr>
              <a:t>AMERIKA</a:t>
            </a:r>
          </a:p>
        </p:txBody>
      </p:sp>
      <p:sp>
        <p:nvSpPr>
          <p:cNvPr id="4" name="TextBox 3">
            <a:extLst>
              <a:ext uri="{FF2B5EF4-FFF2-40B4-BE49-F238E27FC236}">
                <a16:creationId xmlns:a16="http://schemas.microsoft.com/office/drawing/2014/main" id="{8C194DAE-540B-D546-B1D0-56F129A9D766}"/>
              </a:ext>
            </a:extLst>
          </p:cNvPr>
          <p:cNvSpPr txBox="1"/>
          <p:nvPr/>
        </p:nvSpPr>
        <p:spPr>
          <a:xfrm>
            <a:off x="3576636" y="125467"/>
            <a:ext cx="6089878" cy="311239"/>
          </a:xfrm>
          <a:prstGeom prst="rect">
            <a:avLst/>
          </a:prstGeom>
          <a:noFill/>
        </p:spPr>
        <p:txBody>
          <a:bodyPr wrap="square">
            <a:spAutoFit/>
          </a:bodyPr>
          <a:lstStyle/>
          <a:p>
            <a:pPr lvl="0" algn="just">
              <a:lnSpc>
                <a:spcPct val="107000"/>
              </a:lnSpc>
              <a:spcAft>
                <a:spcPts val="800"/>
              </a:spcAft>
            </a:pPr>
            <a:r>
              <a:rPr lang="id-ID" sz="1400" b="1" dirty="0">
                <a:effectLst/>
                <a:latin typeface="Arial" panose="020B0604020202020204" pitchFamily="34" charset="0"/>
                <a:ea typeface="Calibri" panose="020F0502020204030204" pitchFamily="34" charset="0"/>
                <a:cs typeface="Times New Roman" panose="02020603050405020304" pitchFamily="18" charset="0"/>
              </a:rPr>
              <a:t>AS dan Korsel Mulai Bahas Modernisasi Komando PBB</a:t>
            </a:r>
            <a:endParaRPr lang="id-ID"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8807200-07C0-3F45-8904-3617F12C2B0A}"/>
              </a:ext>
            </a:extLst>
          </p:cNvPr>
          <p:cNvSpPr txBox="1"/>
          <p:nvPr/>
        </p:nvSpPr>
        <p:spPr>
          <a:xfrm>
            <a:off x="3576636" y="712325"/>
            <a:ext cx="3643314" cy="1446550"/>
          </a:xfrm>
          <a:prstGeom prst="rect">
            <a:avLst/>
          </a:prstGeom>
          <a:noFill/>
        </p:spPr>
        <p:txBody>
          <a:bodyPr wrap="square">
            <a:spAutoFit/>
          </a:bodyPr>
          <a:lstStyle/>
          <a:p>
            <a:pPr algn="just">
              <a:spcAft>
                <a:spcPts val="800"/>
              </a:spcAft>
            </a:pPr>
            <a:r>
              <a:rPr lang="id-ID" sz="1100" b="1" dirty="0">
                <a:effectLst/>
                <a:latin typeface="Arial" panose="020B0604020202020204" pitchFamily="34" charset="0"/>
                <a:ea typeface="Calibri" panose="020F0502020204030204" pitchFamily="34" charset="0"/>
                <a:cs typeface="Arial" panose="020B0604020202020204" pitchFamily="34" charset="0"/>
              </a:rPr>
              <a:t>11/01/2023. </a:t>
            </a:r>
            <a:r>
              <a:rPr lang="id-ID" sz="1100" dirty="0">
                <a:effectLst/>
                <a:latin typeface="Arial" panose="020B0604020202020204" pitchFamily="34" charset="0"/>
                <a:ea typeface="Calibri" panose="020F0502020204030204" pitchFamily="34" charset="0"/>
                <a:cs typeface="Arial" panose="020B0604020202020204" pitchFamily="34" charset="0"/>
              </a:rPr>
              <a:t>AS dan Korsel sedang membahas tentang rencana modernisasi PBB yang dipimpin AS dan diperkirakan akan mengumumkan hasilnya pada tahun ini. Pembahasan tersebut bertujuan mencari bentuk terbaik dari Komando PBB untuk mencapai 2 tujuan, yaitu untuk mengakhiri perang yang terjadi di Semenanjung Korea dan memberikan dukungan militer jika terjadi perang di kawasan tersebut.</a:t>
            </a:r>
          </a:p>
        </p:txBody>
      </p:sp>
      <p:sp>
        <p:nvSpPr>
          <p:cNvPr id="8" name="TextBox 7">
            <a:extLst>
              <a:ext uri="{FF2B5EF4-FFF2-40B4-BE49-F238E27FC236}">
                <a16:creationId xmlns:a16="http://schemas.microsoft.com/office/drawing/2014/main" id="{BE86B0F3-F287-AD4A-8ED3-366EE621B1E0}"/>
              </a:ext>
            </a:extLst>
          </p:cNvPr>
          <p:cNvSpPr txBox="1"/>
          <p:nvPr/>
        </p:nvSpPr>
        <p:spPr>
          <a:xfrm>
            <a:off x="7243764" y="712325"/>
            <a:ext cx="3290885" cy="1347164"/>
          </a:xfrm>
          <a:prstGeom prst="rect">
            <a:avLst/>
          </a:prstGeom>
          <a:noFill/>
        </p:spPr>
        <p:txBody>
          <a:bodyPr wrap="square">
            <a:spAutoFit/>
          </a:bodyPr>
          <a:lstStyle/>
          <a:p>
            <a:pPr algn="just">
              <a:lnSpc>
                <a:spcPct val="107000"/>
              </a:lnSpc>
            </a:pPr>
            <a:r>
              <a:rPr lang="id-ID" sz="1100" dirty="0">
                <a:effectLst/>
                <a:latin typeface="Arial" panose="020B0604020202020204" pitchFamily="34" charset="0"/>
                <a:ea typeface="Calibri" panose="020F0502020204030204" pitchFamily="34" charset="0"/>
                <a:cs typeface="Arial" panose="020B0604020202020204" pitchFamily="34" charset="0"/>
              </a:rPr>
              <a:t>Modernisasi komando PBB yang dipimpin oleh AS dapat dianggap sebagai langkah yang memihak dan provokatif apabila perubahan yang akan diterapkan menjadikan komando PBB sebagai senjata </a:t>
            </a:r>
            <a:r>
              <a:rPr lang="id-ID" sz="1100" i="1" dirty="0" err="1">
                <a:effectLst/>
                <a:latin typeface="Arial" panose="020B0604020202020204" pitchFamily="34" charset="0"/>
                <a:ea typeface="Calibri" panose="020F0502020204030204" pitchFamily="34" charset="0"/>
                <a:cs typeface="Arial" panose="020B0604020202020204" pitchFamily="34" charset="0"/>
              </a:rPr>
              <a:t>deterrence</a:t>
            </a:r>
            <a:r>
              <a:rPr lang="id-ID" sz="1100" dirty="0">
                <a:effectLst/>
                <a:latin typeface="Arial" panose="020B0604020202020204" pitchFamily="34" charset="0"/>
                <a:ea typeface="Calibri" panose="020F0502020204030204" pitchFamily="34" charset="0"/>
                <a:cs typeface="Arial" panose="020B0604020202020204" pitchFamily="34" charset="0"/>
              </a:rPr>
              <a:t> melawan tindakan agresif Korut yang saat ini meningkatkan intensitas uji coba senjata nuklirnya.</a:t>
            </a:r>
          </a:p>
        </p:txBody>
      </p:sp>
      <p:sp>
        <p:nvSpPr>
          <p:cNvPr id="10" name="TextBox 9">
            <a:extLst>
              <a:ext uri="{FF2B5EF4-FFF2-40B4-BE49-F238E27FC236}">
                <a16:creationId xmlns:a16="http://schemas.microsoft.com/office/drawing/2014/main" id="{5AC0AA71-593C-8848-938C-51E8224B451A}"/>
              </a:ext>
            </a:extLst>
          </p:cNvPr>
          <p:cNvSpPr txBox="1"/>
          <p:nvPr/>
        </p:nvSpPr>
        <p:spPr>
          <a:xfrm>
            <a:off x="3562378" y="2873503"/>
            <a:ext cx="2326821" cy="803746"/>
          </a:xfrm>
          <a:prstGeom prst="rect">
            <a:avLst/>
          </a:prstGeom>
          <a:noFill/>
        </p:spPr>
        <p:txBody>
          <a:bodyPr wrap="square">
            <a:spAutoFit/>
          </a:bodyPr>
          <a:lstStyle/>
          <a:p>
            <a:pPr marL="12700" algn="just">
              <a:lnSpc>
                <a:spcPct val="107000"/>
              </a:lnSpc>
              <a:spcAft>
                <a:spcPts val="800"/>
              </a:spcAft>
            </a:pP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Melaksanakan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monitoring</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perkembangan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kerjasama</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AS dan sekutunya di kawasan Indo-Pasifik.</a:t>
            </a:r>
            <a:endParaRPr lang="id-ID" sz="1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155AF1F-B8E8-5A4E-A2EF-C8EEE75B736B}"/>
              </a:ext>
            </a:extLst>
          </p:cNvPr>
          <p:cNvSpPr txBox="1"/>
          <p:nvPr/>
        </p:nvSpPr>
        <p:spPr>
          <a:xfrm>
            <a:off x="6191377" y="2719339"/>
            <a:ext cx="4343272" cy="984885"/>
          </a:xfrm>
          <a:prstGeom prst="rect">
            <a:avLst/>
          </a:prstGeom>
          <a:noFill/>
        </p:spPr>
        <p:txBody>
          <a:bodyPr wrap="square">
            <a:spAutoFit/>
          </a:bodyPr>
          <a:lstStyle/>
          <a:p>
            <a:pPr marL="12700" algn="just">
              <a:lnSpc>
                <a:spcPct val="107000"/>
              </a:lnSpc>
              <a:spcAft>
                <a:spcPts val="800"/>
              </a:spcAft>
            </a:pPr>
            <a:r>
              <a:rPr lang="id-ID" sz="1100" dirty="0">
                <a:effectLst/>
                <a:latin typeface="Arial" panose="020B0604020202020204" pitchFamily="34" charset="0"/>
                <a:ea typeface="Calibri" panose="020F0502020204030204" pitchFamily="34" charset="0"/>
                <a:cs typeface="Arial" panose="020B0604020202020204" pitchFamily="34" charset="0"/>
              </a:rPr>
              <a:t>Ditjen </a:t>
            </a:r>
            <a:r>
              <a:rPr lang="id-ID" sz="1100" dirty="0" err="1">
                <a:effectLst/>
                <a:latin typeface="Arial" panose="020B0604020202020204" pitchFamily="34" charset="0"/>
                <a:ea typeface="Calibri" panose="020F0502020204030204" pitchFamily="34" charset="0"/>
                <a:cs typeface="Arial" panose="020B0604020202020204" pitchFamily="34" charset="0"/>
              </a:rPr>
              <a:t>Strahan</a:t>
            </a:r>
            <a:r>
              <a:rPr lang="id-ID" sz="1100" dirty="0">
                <a:effectLst/>
                <a:latin typeface="Arial" panose="020B0604020202020204" pitchFamily="34" charset="0"/>
                <a:ea typeface="Calibri" panose="020F0502020204030204" pitchFamily="34" charset="0"/>
                <a:cs typeface="Arial" panose="020B0604020202020204" pitchFamily="34" charset="0"/>
              </a:rPr>
              <a:t> melalui ADMM menyatukan komitmen dalam mendorong jalur diplomasi untuk dihentikannya tindakan provokasi kedua belah pihak (Korut dan Korsel-AS) serta terus konsisten dalam mendukung non-proliferasi senjata nuklir dan perjanjian </a:t>
            </a:r>
            <a:r>
              <a:rPr lang="id-ID" sz="1100" i="1" dirty="0" err="1">
                <a:effectLst/>
                <a:latin typeface="Arial" panose="020B0604020202020204" pitchFamily="34" charset="0"/>
                <a:ea typeface="Calibri" panose="020F0502020204030204" pitchFamily="34" charset="0"/>
                <a:cs typeface="Arial" panose="020B0604020202020204" pitchFamily="34" charset="0"/>
              </a:rPr>
              <a:t>Southeast</a:t>
            </a:r>
            <a:r>
              <a:rPr lang="id-ID" sz="1100" i="1" dirty="0">
                <a:effectLst/>
                <a:latin typeface="Arial" panose="020B0604020202020204" pitchFamily="34" charset="0"/>
                <a:ea typeface="Calibri" panose="020F0502020204030204" pitchFamily="34" charset="0"/>
                <a:cs typeface="Arial" panose="020B0604020202020204" pitchFamily="34" charset="0"/>
              </a:rPr>
              <a:t> Asian </a:t>
            </a:r>
            <a:r>
              <a:rPr lang="id-ID" sz="1100" i="1" dirty="0" err="1">
                <a:effectLst/>
                <a:latin typeface="Arial" panose="020B0604020202020204" pitchFamily="34" charset="0"/>
                <a:ea typeface="Calibri" panose="020F0502020204030204" pitchFamily="34" charset="0"/>
                <a:cs typeface="Arial" panose="020B0604020202020204" pitchFamily="34" charset="0"/>
              </a:rPr>
              <a:t>Nuclear-Weapon-Free</a:t>
            </a:r>
            <a:r>
              <a:rPr lang="id-ID" sz="1100" i="1" dirty="0">
                <a:effectLst/>
                <a:latin typeface="Arial" panose="020B0604020202020204" pitchFamily="34" charset="0"/>
                <a:ea typeface="Calibri" panose="020F0502020204030204" pitchFamily="34" charset="0"/>
                <a:cs typeface="Arial" panose="020B0604020202020204" pitchFamily="34" charset="0"/>
              </a:rPr>
              <a:t> </a:t>
            </a:r>
            <a:r>
              <a:rPr lang="id-ID" sz="1100" i="1" dirty="0" err="1">
                <a:effectLst/>
                <a:latin typeface="Arial" panose="020B0604020202020204" pitchFamily="34" charset="0"/>
                <a:ea typeface="Calibri" panose="020F0502020204030204" pitchFamily="34" charset="0"/>
                <a:cs typeface="Arial" panose="020B0604020202020204" pitchFamily="34" charset="0"/>
              </a:rPr>
              <a:t>Zone</a:t>
            </a:r>
            <a:r>
              <a:rPr lang="id-ID" sz="1100" dirty="0">
                <a:effectLst/>
                <a:latin typeface="Arial" panose="020B0604020202020204" pitchFamily="34" charset="0"/>
                <a:ea typeface="Calibri" panose="020F0502020204030204" pitchFamily="34" charset="0"/>
                <a:cs typeface="Arial" panose="020B0604020202020204" pitchFamily="34" charset="0"/>
              </a:rPr>
              <a:t> (SEANWFZ).</a:t>
            </a:r>
          </a:p>
        </p:txBody>
      </p:sp>
      <p:sp>
        <p:nvSpPr>
          <p:cNvPr id="14" name="TextBox 13">
            <a:extLst>
              <a:ext uri="{FF2B5EF4-FFF2-40B4-BE49-F238E27FC236}">
                <a16:creationId xmlns:a16="http://schemas.microsoft.com/office/drawing/2014/main" id="{FA9792CE-3F12-2549-AA76-B8AB7DD79A3C}"/>
              </a:ext>
            </a:extLst>
          </p:cNvPr>
          <p:cNvSpPr txBox="1"/>
          <p:nvPr/>
        </p:nvSpPr>
        <p:spPr>
          <a:xfrm>
            <a:off x="155565" y="3920177"/>
            <a:ext cx="6915795" cy="307823"/>
          </a:xfrm>
          <a:prstGeom prst="roundRect">
            <a:avLst>
              <a:gd name="adj" fmla="val 50000"/>
            </a:avLst>
          </a:prstGeom>
          <a:solidFill>
            <a:schemeClr val="bg1"/>
          </a:solidFill>
        </p:spPr>
        <p:txBody>
          <a:bodyPr wrap="square" lIns="36000" tIns="0" rIns="0" bIns="0" anchor="t">
            <a:spAutoFit/>
          </a:bodyPr>
          <a:lstStyle/>
          <a:p>
            <a:pPr lvl="0" algn="just">
              <a:lnSpc>
                <a:spcPct val="107000"/>
              </a:lnSpc>
              <a:spcAft>
                <a:spcPts val="800"/>
              </a:spcAft>
            </a:pPr>
            <a:r>
              <a:rPr lang="id-ID" sz="1400" b="1" dirty="0">
                <a:effectLst/>
                <a:latin typeface="Arial" panose="020B0604020202020204" pitchFamily="34" charset="0"/>
                <a:ea typeface="Calibri" panose="020F0502020204030204" pitchFamily="34" charset="0"/>
                <a:cs typeface="Times New Roman" panose="02020603050405020304" pitchFamily="18" charset="0"/>
              </a:rPr>
              <a:t>AS Berkomitmen Terhadap Aliansi dan Perubahan Strategi Pertahanan Jepang</a:t>
            </a:r>
            <a:endParaRPr lang="id-ID"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5186A91F-3E6E-4049-BF44-20FB2B3EAC2F}"/>
              </a:ext>
            </a:extLst>
          </p:cNvPr>
          <p:cNvSpPr txBox="1"/>
          <p:nvPr/>
        </p:nvSpPr>
        <p:spPr>
          <a:xfrm>
            <a:off x="155564" y="4524233"/>
            <a:ext cx="5955771" cy="1709442"/>
          </a:xfrm>
          <a:prstGeom prst="rect">
            <a:avLst/>
          </a:prstGeom>
          <a:noFill/>
        </p:spPr>
        <p:txBody>
          <a:bodyPr wrap="square">
            <a:spAutoFit/>
          </a:bodyPr>
          <a:lstStyle/>
          <a:p>
            <a:pPr marL="15875" algn="just">
              <a:lnSpc>
                <a:spcPct val="107000"/>
              </a:lnSpc>
              <a:spcAft>
                <a:spcPts val="800"/>
              </a:spcAft>
            </a:pPr>
            <a:r>
              <a:rPr lang="id-ID" sz="1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15/01/2023</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Presiden AS Joe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Biden</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bertemu dengan PM Jepang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Fumio</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Khisida</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id-ID" sz="11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di Washington D.C. </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dalam rangkaian kunjungan PM Jepang ke negara G7. Dalam pertemuan tersebut, Presiden Joe </a:t>
            </a:r>
            <a:r>
              <a:rPr lang="id-ID" sz="1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Biden</a:t>
            </a: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 menyatakan komitmennya terhadap aliansi pertahanan AS dengan Jepang serta menyatakan dukungannya terhadap perubahan strategi pertahanan yang dilancarkan oleh Jepang guna mengimbangi tindakan China di kawasan Indo-Pasifik. Kunjungan PM Jepang tersebut didahului pertemuan 2+2 Jepang-AS yang menghasilkan kesepakatan kedua negara untuk memperkuat aliansi pertahanan dalam meningkatkan dan mengembangkan postur militer AS di Jepang serta memperluas perjanjian pertahanan yang mencakup domain luar angkasa.</a:t>
            </a:r>
            <a:endParaRPr lang="id-ID" sz="1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A4A1557-83A4-C847-9D48-0CD93EB3EE29}"/>
              </a:ext>
            </a:extLst>
          </p:cNvPr>
          <p:cNvSpPr txBox="1"/>
          <p:nvPr/>
        </p:nvSpPr>
        <p:spPr>
          <a:xfrm>
            <a:off x="6191377" y="4524233"/>
            <a:ext cx="4343273" cy="1528303"/>
          </a:xfrm>
          <a:prstGeom prst="rect">
            <a:avLst/>
          </a:prstGeom>
          <a:noFill/>
        </p:spPr>
        <p:txBody>
          <a:bodyPr wrap="square">
            <a:spAutoFit/>
          </a:bodyPr>
          <a:lstStyle/>
          <a:p>
            <a:pPr marL="15875" algn="just">
              <a:lnSpc>
                <a:spcPct val="107000"/>
              </a:lnSpc>
              <a:spcAft>
                <a:spcPts val="800"/>
              </a:spcAft>
            </a:pPr>
            <a:r>
              <a:rPr lang="id-ID" sz="1100" dirty="0">
                <a:solidFill>
                  <a:srgbClr val="000000"/>
                </a:solidFill>
                <a:effectLst/>
                <a:latin typeface="Arial" panose="020B0604020202020204" pitchFamily="34" charset="0"/>
                <a:ea typeface="Arial" panose="020B0604020202020204" pitchFamily="34" charset="0"/>
                <a:cs typeface="Arial" panose="020B0604020202020204" pitchFamily="34" charset="0"/>
              </a:rPr>
              <a:t>Penguatan Aliansi dan perubahan postur pertahanan AS yang sangat signifikan di Jepang mengindikasikan keinginan dan ambisi AS untuk fokus ke kawasan Indo-Pasifik. </a:t>
            </a:r>
            <a:r>
              <a:rPr lang="id-ID" sz="1100" dirty="0">
                <a:effectLst/>
                <a:latin typeface="Arial" panose="020B0604020202020204" pitchFamily="34" charset="0"/>
                <a:ea typeface="Calibri" panose="020F0502020204030204" pitchFamily="34" charset="0"/>
                <a:cs typeface="Arial" panose="020B0604020202020204" pitchFamily="34" charset="0"/>
              </a:rPr>
              <a:t>Dalam kepentingan AS di kawasan terkait keterlibatannya pada konflik China-Taiwan, Jepang adalah bagian penting dari pertahanan Taiwan </a:t>
            </a:r>
            <a:r>
              <a:rPr lang="id-ID" sz="1100" dirty="0" err="1">
                <a:effectLst/>
                <a:latin typeface="Arial" panose="020B0604020202020204" pitchFamily="34" charset="0"/>
                <a:ea typeface="Calibri" panose="020F0502020204030204" pitchFamily="34" charset="0"/>
                <a:cs typeface="Arial" panose="020B0604020202020204" pitchFamily="34" charset="0"/>
              </a:rPr>
              <a:t>dimana</a:t>
            </a:r>
            <a:r>
              <a:rPr lang="id-ID" sz="1100" dirty="0">
                <a:effectLst/>
                <a:latin typeface="Arial" panose="020B0604020202020204" pitchFamily="34" charset="0"/>
                <a:ea typeface="Calibri" panose="020F0502020204030204" pitchFamily="34" charset="0"/>
                <a:cs typeface="Arial" panose="020B0604020202020204" pitchFamily="34" charset="0"/>
              </a:rPr>
              <a:t> AS memiliki pangkalan di Jepang yang menjadi rumah bagi pesawat tempurnya di Kawasan, hal tersebut menjadikan hubungan dengan Jepang sangat penting untuk mempertahankan Taiwan.</a:t>
            </a:r>
          </a:p>
        </p:txBody>
      </p:sp>
      <p:sp>
        <p:nvSpPr>
          <p:cNvPr id="20" name="TextBox 19">
            <a:extLst>
              <a:ext uri="{FF2B5EF4-FFF2-40B4-BE49-F238E27FC236}">
                <a16:creationId xmlns:a16="http://schemas.microsoft.com/office/drawing/2014/main" id="{7333F752-DBAC-0F46-B938-E270FD8BAFA0}"/>
              </a:ext>
            </a:extLst>
          </p:cNvPr>
          <p:cNvSpPr txBox="1"/>
          <p:nvPr/>
        </p:nvSpPr>
        <p:spPr>
          <a:xfrm>
            <a:off x="155564" y="6820988"/>
            <a:ext cx="3010581" cy="622606"/>
          </a:xfrm>
          <a:prstGeom prst="rect">
            <a:avLst/>
          </a:prstGeom>
          <a:noFill/>
        </p:spPr>
        <p:txBody>
          <a:bodyPr wrap="square">
            <a:spAutoFit/>
          </a:bodyPr>
          <a:lstStyle/>
          <a:p>
            <a:pPr algn="just">
              <a:lnSpc>
                <a:spcPct val="107000"/>
              </a:lnSpc>
              <a:spcAft>
                <a:spcPts val="800"/>
              </a:spcAft>
            </a:pPr>
            <a:r>
              <a:rPr lang="id-ID" sz="1100" dirty="0">
                <a:effectLst/>
                <a:latin typeface="Arial" panose="020B0604020202020204" pitchFamily="34" charset="0"/>
                <a:ea typeface="Calibri" panose="020F0502020204030204" pitchFamily="34" charset="0"/>
                <a:cs typeface="Arial" panose="020B0604020202020204" pitchFamily="34" charset="0"/>
              </a:rPr>
              <a:t>Melaksanakan </a:t>
            </a:r>
            <a:r>
              <a:rPr lang="id-ID" sz="1100" dirty="0" err="1">
                <a:effectLst/>
                <a:latin typeface="Arial" panose="020B0604020202020204" pitchFamily="34" charset="0"/>
                <a:ea typeface="Calibri" panose="020F0502020204030204" pitchFamily="34" charset="0"/>
                <a:cs typeface="Arial" panose="020B0604020202020204" pitchFamily="34" charset="0"/>
              </a:rPr>
              <a:t>monitoring</a:t>
            </a:r>
            <a:r>
              <a:rPr lang="id-ID" sz="1100" dirty="0">
                <a:effectLst/>
                <a:latin typeface="Arial" panose="020B0604020202020204" pitchFamily="34" charset="0"/>
                <a:ea typeface="Calibri" panose="020F0502020204030204" pitchFamily="34" charset="0"/>
                <a:cs typeface="Arial" panose="020B0604020202020204" pitchFamily="34" charset="0"/>
              </a:rPr>
              <a:t> perkembangan aliansi AS-Jepang dan situasi di kawasan Indo-Pasifik.</a:t>
            </a:r>
          </a:p>
        </p:txBody>
      </p:sp>
      <p:sp>
        <p:nvSpPr>
          <p:cNvPr id="22" name="TextBox 21">
            <a:extLst>
              <a:ext uri="{FF2B5EF4-FFF2-40B4-BE49-F238E27FC236}">
                <a16:creationId xmlns:a16="http://schemas.microsoft.com/office/drawing/2014/main" id="{BA92228B-702F-4045-A91A-4BF0960781D3}"/>
              </a:ext>
            </a:extLst>
          </p:cNvPr>
          <p:cNvSpPr txBox="1"/>
          <p:nvPr/>
        </p:nvSpPr>
        <p:spPr>
          <a:xfrm>
            <a:off x="3298371" y="6635848"/>
            <a:ext cx="7236278" cy="803746"/>
          </a:xfrm>
          <a:prstGeom prst="rect">
            <a:avLst/>
          </a:prstGeom>
          <a:noFill/>
        </p:spPr>
        <p:txBody>
          <a:bodyPr wrap="square">
            <a:spAutoFit/>
          </a:bodyPr>
          <a:lstStyle/>
          <a:p>
            <a:pPr marL="15875" algn="just">
              <a:lnSpc>
                <a:spcPct val="107000"/>
              </a:lnSpc>
              <a:spcAft>
                <a:spcPts val="800"/>
              </a:spcAft>
            </a:pPr>
            <a:r>
              <a:rPr lang="id-ID" sz="1100" dirty="0">
                <a:effectLst/>
                <a:latin typeface="Arial" panose="020B0604020202020204" pitchFamily="34" charset="0"/>
                <a:ea typeface="Calibri" panose="020F0502020204030204" pitchFamily="34" charset="0"/>
                <a:cs typeface="Arial" panose="020B0604020202020204" pitchFamily="34" charset="0"/>
              </a:rPr>
              <a:t>Ditjen </a:t>
            </a:r>
            <a:r>
              <a:rPr lang="id-ID" sz="1100" dirty="0" err="1">
                <a:effectLst/>
                <a:latin typeface="Arial" panose="020B0604020202020204" pitchFamily="34" charset="0"/>
                <a:ea typeface="Calibri" panose="020F0502020204030204" pitchFamily="34" charset="0"/>
                <a:cs typeface="Arial" panose="020B0604020202020204" pitchFamily="34" charset="0"/>
              </a:rPr>
              <a:t>Strahan</a:t>
            </a:r>
            <a:r>
              <a:rPr lang="id-ID" sz="1100" dirty="0">
                <a:effectLst/>
                <a:latin typeface="Arial" panose="020B0604020202020204" pitchFamily="34" charset="0"/>
                <a:ea typeface="Calibri" panose="020F0502020204030204" pitchFamily="34" charset="0"/>
                <a:cs typeface="Arial" panose="020B0604020202020204" pitchFamily="34" charset="0"/>
              </a:rPr>
              <a:t> </a:t>
            </a:r>
            <a:r>
              <a:rPr lang="id-ID" sz="1100" dirty="0" err="1">
                <a:effectLst/>
                <a:latin typeface="Arial" panose="020B0604020202020204" pitchFamily="34" charset="0"/>
                <a:ea typeface="Calibri" panose="020F0502020204030204" pitchFamily="34" charset="0"/>
                <a:cs typeface="Arial" panose="020B0604020202020204" pitchFamily="34" charset="0"/>
              </a:rPr>
              <a:t>Kemhan</a:t>
            </a:r>
            <a:r>
              <a:rPr lang="id-ID" sz="1100" dirty="0">
                <a:effectLst/>
                <a:latin typeface="Arial" panose="020B0604020202020204" pitchFamily="34" charset="0"/>
                <a:ea typeface="Calibri" panose="020F0502020204030204" pitchFamily="34" charset="0"/>
                <a:cs typeface="Arial" panose="020B0604020202020204" pitchFamily="34" charset="0"/>
              </a:rPr>
              <a:t> sebagai </a:t>
            </a:r>
            <a:r>
              <a:rPr lang="id-ID" sz="1100" i="1" dirty="0" err="1">
                <a:effectLst/>
                <a:latin typeface="Arial" panose="020B0604020202020204" pitchFamily="34" charset="0"/>
                <a:ea typeface="Calibri" panose="020F0502020204030204" pitchFamily="34" charset="0"/>
                <a:cs typeface="Arial" panose="020B0604020202020204" pitchFamily="34" charset="0"/>
              </a:rPr>
              <a:t>leading</a:t>
            </a:r>
            <a:r>
              <a:rPr lang="id-ID" sz="1100" i="1" dirty="0">
                <a:effectLst/>
                <a:latin typeface="Arial" panose="020B0604020202020204" pitchFamily="34" charset="0"/>
                <a:ea typeface="Calibri" panose="020F0502020204030204" pitchFamily="34" charset="0"/>
                <a:cs typeface="Arial" panose="020B0604020202020204" pitchFamily="34" charset="0"/>
              </a:rPr>
              <a:t> </a:t>
            </a:r>
            <a:r>
              <a:rPr lang="id-ID" sz="1100" i="1" dirty="0" err="1">
                <a:effectLst/>
                <a:latin typeface="Arial" panose="020B0604020202020204" pitchFamily="34" charset="0"/>
                <a:ea typeface="Calibri" panose="020F0502020204030204" pitchFamily="34" charset="0"/>
                <a:cs typeface="Arial" panose="020B0604020202020204" pitchFamily="34" charset="0"/>
              </a:rPr>
              <a:t>sector</a:t>
            </a:r>
            <a:r>
              <a:rPr lang="id-ID" sz="1100" dirty="0">
                <a:effectLst/>
                <a:latin typeface="Arial" panose="020B0604020202020204" pitchFamily="34" charset="0"/>
                <a:ea typeface="Calibri" panose="020F0502020204030204" pitchFamily="34" charset="0"/>
                <a:cs typeface="Arial" panose="020B0604020202020204" pitchFamily="34" charset="0"/>
              </a:rPr>
              <a:t> ADMM dan ADMM-</a:t>
            </a:r>
            <a:r>
              <a:rPr lang="id-ID" sz="1100" i="1" dirty="0">
                <a:effectLst/>
                <a:latin typeface="Arial" panose="020B0604020202020204" pitchFamily="34" charset="0"/>
                <a:ea typeface="Calibri" panose="020F0502020204030204" pitchFamily="34" charset="0"/>
                <a:cs typeface="Arial" panose="020B0604020202020204" pitchFamily="34" charset="0"/>
              </a:rPr>
              <a:t>Plus</a:t>
            </a:r>
            <a:r>
              <a:rPr lang="id-ID" sz="1100" dirty="0">
                <a:effectLst/>
                <a:latin typeface="Arial" panose="020B0604020202020204" pitchFamily="34" charset="0"/>
                <a:ea typeface="Calibri" panose="020F0502020204030204" pitchFamily="34" charset="0"/>
                <a:cs typeface="Arial" panose="020B0604020202020204" pitchFamily="34" charset="0"/>
              </a:rPr>
              <a:t> dalam </a:t>
            </a:r>
            <a:r>
              <a:rPr lang="id-ID" sz="1100" dirty="0" err="1">
                <a:effectLst/>
                <a:latin typeface="Arial" panose="020B0604020202020204" pitchFamily="34" charset="0"/>
                <a:ea typeface="Calibri" panose="020F0502020204030204" pitchFamily="34" charset="0"/>
                <a:cs typeface="Arial" panose="020B0604020202020204" pitchFamily="34" charset="0"/>
              </a:rPr>
              <a:t>keketuan</a:t>
            </a:r>
            <a:r>
              <a:rPr lang="id-ID" sz="1100" dirty="0">
                <a:effectLst/>
                <a:latin typeface="Arial" panose="020B0604020202020204" pitchFamily="34" charset="0"/>
                <a:ea typeface="Calibri" panose="020F0502020204030204" pitchFamily="34" charset="0"/>
                <a:cs typeface="Arial" panose="020B0604020202020204" pitchFamily="34" charset="0"/>
              </a:rPr>
              <a:t> Indonesia pada ASEAN 2023, mendorong pendekatan inklusif dengan negara mitra dalam mempromosikan </a:t>
            </a:r>
            <a:r>
              <a:rPr lang="id-ID" sz="1100" i="1" dirty="0" err="1">
                <a:effectLst/>
                <a:latin typeface="Arial" panose="020B0604020202020204" pitchFamily="34" charset="0"/>
                <a:ea typeface="Calibri" panose="020F0502020204030204" pitchFamily="34" charset="0"/>
                <a:cs typeface="Arial" panose="020B0604020202020204" pitchFamily="34" charset="0"/>
              </a:rPr>
              <a:t>strategic</a:t>
            </a:r>
            <a:r>
              <a:rPr lang="id-ID" sz="1100" i="1" dirty="0">
                <a:effectLst/>
                <a:latin typeface="Arial" panose="020B0604020202020204" pitchFamily="34" charset="0"/>
                <a:ea typeface="Calibri" panose="020F0502020204030204" pitchFamily="34" charset="0"/>
                <a:cs typeface="Arial" panose="020B0604020202020204" pitchFamily="34" charset="0"/>
              </a:rPr>
              <a:t> </a:t>
            </a:r>
            <a:r>
              <a:rPr lang="id-ID" sz="1100" i="1" dirty="0" err="1">
                <a:effectLst/>
                <a:latin typeface="Arial" panose="020B0604020202020204" pitchFamily="34" charset="0"/>
                <a:ea typeface="Calibri" panose="020F0502020204030204" pitchFamily="34" charset="0"/>
                <a:cs typeface="Arial" panose="020B0604020202020204" pitchFamily="34" charset="0"/>
              </a:rPr>
              <a:t>trust</a:t>
            </a:r>
            <a:r>
              <a:rPr lang="id-ID" sz="1100" dirty="0">
                <a:effectLst/>
                <a:latin typeface="Arial" panose="020B0604020202020204" pitchFamily="34" charset="0"/>
                <a:ea typeface="Calibri" panose="020F0502020204030204" pitchFamily="34" charset="0"/>
                <a:cs typeface="Arial" panose="020B0604020202020204" pitchFamily="34" charset="0"/>
              </a:rPr>
              <a:t> dan terus dihormatinya hukum-hukum internasional yang harus menjadi cara pandang dalam kerja sama di Indo-Pasifik khususnya dalam bidang pertahanan.</a:t>
            </a:r>
          </a:p>
        </p:txBody>
      </p:sp>
      <p:sp>
        <p:nvSpPr>
          <p:cNvPr id="24" name="TextBox 23">
            <a:extLst>
              <a:ext uri="{FF2B5EF4-FFF2-40B4-BE49-F238E27FC236}">
                <a16:creationId xmlns:a16="http://schemas.microsoft.com/office/drawing/2014/main" id="{5E70B55F-8056-A242-9274-7BBEB6886BA1}"/>
              </a:ext>
            </a:extLst>
          </p:cNvPr>
          <p:cNvSpPr txBox="1"/>
          <p:nvPr/>
        </p:nvSpPr>
        <p:spPr>
          <a:xfrm>
            <a:off x="3576636" y="440728"/>
            <a:ext cx="902832" cy="276999"/>
          </a:xfrm>
          <a:prstGeom prst="rect">
            <a:avLst/>
          </a:prstGeom>
          <a:noFill/>
        </p:spPr>
        <p:txBody>
          <a:bodyPr wrap="square">
            <a:spAutoFit/>
          </a:bodyPr>
          <a:lstStyle/>
          <a:p>
            <a:r>
              <a:rPr lang="en-US" sz="1200" b="1" dirty="0">
                <a:effectLst/>
                <a:latin typeface="Arial" panose="020B0604020202020204" pitchFamily="34" charset="0"/>
                <a:ea typeface="Calibri" panose="020F0502020204030204" pitchFamily="34" charset="0"/>
                <a:cs typeface="Arial" panose="020B0604020202020204" pitchFamily="34" charset="0"/>
              </a:rPr>
              <a:t>FAKTA</a:t>
            </a:r>
            <a:endParaRPr lang="id-ID" sz="1200" dirty="0"/>
          </a:p>
        </p:txBody>
      </p:sp>
      <p:sp>
        <p:nvSpPr>
          <p:cNvPr id="26" name="TextBox 25">
            <a:extLst>
              <a:ext uri="{FF2B5EF4-FFF2-40B4-BE49-F238E27FC236}">
                <a16:creationId xmlns:a16="http://schemas.microsoft.com/office/drawing/2014/main" id="{F9765F3A-5B28-984A-941A-90B707069603}"/>
              </a:ext>
            </a:extLst>
          </p:cNvPr>
          <p:cNvSpPr txBox="1"/>
          <p:nvPr/>
        </p:nvSpPr>
        <p:spPr>
          <a:xfrm>
            <a:off x="7243764" y="441400"/>
            <a:ext cx="1065439" cy="275653"/>
          </a:xfrm>
          <a:prstGeom prst="rect">
            <a:avLst/>
          </a:prstGeom>
          <a:noFill/>
        </p:spPr>
        <p:txBody>
          <a:bodyPr wrap="square">
            <a:spAutoFit/>
          </a:bodyPr>
          <a:lstStyle/>
          <a:p>
            <a:pPr algn="just">
              <a:lnSpc>
                <a:spcPct val="107000"/>
              </a:lnSpc>
            </a:pPr>
            <a:r>
              <a:rPr lang="en-US" sz="1200" b="1" dirty="0">
                <a:effectLst/>
                <a:latin typeface="Arial" panose="020B0604020202020204" pitchFamily="34" charset="0"/>
                <a:ea typeface="Calibri" panose="020F0502020204030204" pitchFamily="34" charset="0"/>
                <a:cs typeface="Arial" panose="020B0604020202020204" pitchFamily="34" charset="0"/>
              </a:rPr>
              <a:t>ANALISA</a:t>
            </a:r>
          </a:p>
        </p:txBody>
      </p:sp>
      <p:sp>
        <p:nvSpPr>
          <p:cNvPr id="28" name="TextBox 27">
            <a:extLst>
              <a:ext uri="{FF2B5EF4-FFF2-40B4-BE49-F238E27FC236}">
                <a16:creationId xmlns:a16="http://schemas.microsoft.com/office/drawing/2014/main" id="{9864DDE1-6D65-E147-A034-3DBC9EA9A1A9}"/>
              </a:ext>
            </a:extLst>
          </p:cNvPr>
          <p:cNvSpPr txBox="1"/>
          <p:nvPr/>
        </p:nvSpPr>
        <p:spPr>
          <a:xfrm>
            <a:off x="3562379" y="2327166"/>
            <a:ext cx="2326820" cy="473206"/>
          </a:xfrm>
          <a:prstGeom prst="rect">
            <a:avLst/>
          </a:prstGeom>
          <a:noFill/>
        </p:spPr>
        <p:txBody>
          <a:bodyPr wrap="square">
            <a:spAutoFit/>
          </a:bodyPr>
          <a:lstStyle/>
          <a:p>
            <a:pPr marL="12700" algn="just">
              <a:lnSpc>
                <a:spcPct val="107000"/>
              </a:lnSpc>
            </a:pPr>
            <a:r>
              <a:rPr lang="en-US" sz="1200" b="1" dirty="0">
                <a:effectLst/>
                <a:latin typeface="Arial" panose="020B0604020202020204" pitchFamily="34" charset="0"/>
                <a:ea typeface="Calibri" panose="020F0502020204030204" pitchFamily="34" charset="0"/>
                <a:cs typeface="Arial" panose="020B0604020202020204" pitchFamily="34" charset="0"/>
              </a:rPr>
              <a:t>Tindakan Yang Telah </a:t>
            </a:r>
            <a:r>
              <a:rPr lang="en-US" sz="1200" b="1" dirty="0" err="1">
                <a:effectLst/>
                <a:latin typeface="Arial" panose="020B0604020202020204" pitchFamily="34" charset="0"/>
                <a:ea typeface="Calibri" panose="020F0502020204030204" pitchFamily="34" charset="0"/>
                <a:cs typeface="Arial" panose="020B0604020202020204" pitchFamily="34" charset="0"/>
              </a:rPr>
              <a:t>Dilakukan</a:t>
            </a:r>
            <a:r>
              <a:rPr lang="en-US" sz="1200" b="1" dirty="0">
                <a:effectLst/>
                <a:latin typeface="Arial" panose="020B0604020202020204" pitchFamily="34" charset="0"/>
                <a:ea typeface="Calibri" panose="020F0502020204030204" pitchFamily="34" charset="0"/>
                <a:cs typeface="Arial" panose="020B0604020202020204" pitchFamily="34" charset="0"/>
              </a:rPr>
              <a:t> oleh </a:t>
            </a:r>
            <a:r>
              <a:rPr lang="en-US" sz="1200" b="1">
                <a:effectLst/>
                <a:latin typeface="Arial" panose="020B0604020202020204" pitchFamily="34" charset="0"/>
                <a:ea typeface="Calibri" panose="020F0502020204030204" pitchFamily="34" charset="0"/>
                <a:cs typeface="Arial" panose="020B0604020202020204" pitchFamily="34" charset="0"/>
              </a:rPr>
              <a:t>Kemhan</a:t>
            </a:r>
            <a:endParaRPr lang="en-US" sz="1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D0D58BA6-9952-4E43-9B20-D99E68E3E534}"/>
              </a:ext>
            </a:extLst>
          </p:cNvPr>
          <p:cNvSpPr txBox="1"/>
          <p:nvPr/>
        </p:nvSpPr>
        <p:spPr>
          <a:xfrm>
            <a:off x="6191377" y="2329890"/>
            <a:ext cx="1424667" cy="275653"/>
          </a:xfrm>
          <a:prstGeom prst="rect">
            <a:avLst/>
          </a:prstGeom>
          <a:noFill/>
        </p:spPr>
        <p:txBody>
          <a:bodyPr wrap="square">
            <a:spAutoFit/>
          </a:bodyPr>
          <a:lstStyle/>
          <a:p>
            <a:pPr marL="12700" algn="just">
              <a:lnSpc>
                <a:spcPct val="107000"/>
              </a:lnSpc>
            </a:pPr>
            <a:r>
              <a:rPr lang="en-US" sz="1200" b="1" dirty="0">
                <a:effectLst/>
                <a:latin typeface="Arial" panose="020B0604020202020204" pitchFamily="34" charset="0"/>
                <a:ea typeface="Calibri" panose="020F0502020204030204" pitchFamily="34" charset="0"/>
                <a:cs typeface="Arial" panose="020B0604020202020204" pitchFamily="34" charset="0"/>
              </a:rPr>
              <a:t>REKOMENDASI</a:t>
            </a:r>
          </a:p>
        </p:txBody>
      </p:sp>
      <p:sp>
        <p:nvSpPr>
          <p:cNvPr id="31" name="TextBox 30">
            <a:extLst>
              <a:ext uri="{FF2B5EF4-FFF2-40B4-BE49-F238E27FC236}">
                <a16:creationId xmlns:a16="http://schemas.microsoft.com/office/drawing/2014/main" id="{55814899-F049-7245-85CA-22420A13862B}"/>
              </a:ext>
            </a:extLst>
          </p:cNvPr>
          <p:cNvSpPr txBox="1"/>
          <p:nvPr/>
        </p:nvSpPr>
        <p:spPr>
          <a:xfrm>
            <a:off x="155564" y="4294205"/>
            <a:ext cx="902832" cy="276999"/>
          </a:xfrm>
          <a:prstGeom prst="rect">
            <a:avLst/>
          </a:prstGeom>
          <a:noFill/>
        </p:spPr>
        <p:txBody>
          <a:bodyPr wrap="square">
            <a:spAutoFit/>
          </a:bodyPr>
          <a:lstStyle/>
          <a:p>
            <a:r>
              <a:rPr lang="en-US" sz="1200" b="1" dirty="0">
                <a:effectLst/>
                <a:latin typeface="Arial" panose="020B0604020202020204" pitchFamily="34" charset="0"/>
                <a:ea typeface="Calibri" panose="020F0502020204030204" pitchFamily="34" charset="0"/>
                <a:cs typeface="Arial" panose="020B0604020202020204" pitchFamily="34" charset="0"/>
              </a:rPr>
              <a:t>FAKTA</a:t>
            </a:r>
            <a:endParaRPr lang="id-ID" sz="1200" dirty="0"/>
          </a:p>
        </p:txBody>
      </p:sp>
      <p:sp>
        <p:nvSpPr>
          <p:cNvPr id="32" name="TextBox 31">
            <a:extLst>
              <a:ext uri="{FF2B5EF4-FFF2-40B4-BE49-F238E27FC236}">
                <a16:creationId xmlns:a16="http://schemas.microsoft.com/office/drawing/2014/main" id="{B1C2DC4E-E6D1-2A4B-A534-F13F40E03BDA}"/>
              </a:ext>
            </a:extLst>
          </p:cNvPr>
          <p:cNvSpPr txBox="1"/>
          <p:nvPr/>
        </p:nvSpPr>
        <p:spPr>
          <a:xfrm>
            <a:off x="6191377" y="4294205"/>
            <a:ext cx="1065439" cy="275653"/>
          </a:xfrm>
          <a:prstGeom prst="rect">
            <a:avLst/>
          </a:prstGeom>
          <a:noFill/>
        </p:spPr>
        <p:txBody>
          <a:bodyPr wrap="square">
            <a:spAutoFit/>
          </a:bodyPr>
          <a:lstStyle/>
          <a:p>
            <a:pPr algn="just">
              <a:lnSpc>
                <a:spcPct val="107000"/>
              </a:lnSpc>
            </a:pPr>
            <a:r>
              <a:rPr lang="en-US" sz="1200" b="1" dirty="0">
                <a:effectLst/>
                <a:latin typeface="Arial" panose="020B0604020202020204" pitchFamily="34" charset="0"/>
                <a:ea typeface="Calibri" panose="020F0502020204030204" pitchFamily="34" charset="0"/>
                <a:cs typeface="Arial" panose="020B0604020202020204" pitchFamily="34" charset="0"/>
              </a:rPr>
              <a:t>ANALISA</a:t>
            </a:r>
          </a:p>
        </p:txBody>
      </p:sp>
      <p:sp>
        <p:nvSpPr>
          <p:cNvPr id="33" name="TextBox 32">
            <a:extLst>
              <a:ext uri="{FF2B5EF4-FFF2-40B4-BE49-F238E27FC236}">
                <a16:creationId xmlns:a16="http://schemas.microsoft.com/office/drawing/2014/main" id="{35D945A2-BF1E-9349-B193-74FCCF29866E}"/>
              </a:ext>
            </a:extLst>
          </p:cNvPr>
          <p:cNvSpPr txBox="1"/>
          <p:nvPr/>
        </p:nvSpPr>
        <p:spPr>
          <a:xfrm>
            <a:off x="155564" y="6344297"/>
            <a:ext cx="3010581" cy="473206"/>
          </a:xfrm>
          <a:prstGeom prst="rect">
            <a:avLst/>
          </a:prstGeom>
          <a:noFill/>
        </p:spPr>
        <p:txBody>
          <a:bodyPr wrap="square">
            <a:spAutoFit/>
          </a:bodyPr>
          <a:lstStyle/>
          <a:p>
            <a:pPr marL="12700" algn="just">
              <a:lnSpc>
                <a:spcPct val="107000"/>
              </a:lnSpc>
            </a:pPr>
            <a:r>
              <a:rPr lang="id-ID" sz="1200" b="1" dirty="0">
                <a:effectLst/>
                <a:latin typeface="Arial" panose="020B0604020202020204" pitchFamily="34" charset="0"/>
                <a:ea typeface="Calibri" panose="020F0502020204030204" pitchFamily="34" charset="0"/>
                <a:cs typeface="Arial" panose="020B0604020202020204" pitchFamily="34" charset="0"/>
              </a:rPr>
              <a:t>Tindakan Yang Telah Dilakukan oleh </a:t>
            </a:r>
            <a:r>
              <a:rPr lang="id-ID" sz="1200" b="1" dirty="0" err="1">
                <a:effectLst/>
                <a:latin typeface="Arial" panose="020B0604020202020204" pitchFamily="34" charset="0"/>
                <a:ea typeface="Calibri" panose="020F0502020204030204" pitchFamily="34" charset="0"/>
                <a:cs typeface="Arial" panose="020B0604020202020204" pitchFamily="34" charset="0"/>
              </a:rPr>
              <a:t>Kemhan</a:t>
            </a:r>
            <a:endParaRPr lang="id-ID" sz="1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D6C8CDDD-4CA5-9F4C-BE28-79EA15D073D9}"/>
              </a:ext>
            </a:extLst>
          </p:cNvPr>
          <p:cNvSpPr txBox="1"/>
          <p:nvPr/>
        </p:nvSpPr>
        <p:spPr>
          <a:xfrm>
            <a:off x="3292250" y="6344297"/>
            <a:ext cx="1424667" cy="275653"/>
          </a:xfrm>
          <a:prstGeom prst="rect">
            <a:avLst/>
          </a:prstGeom>
          <a:noFill/>
        </p:spPr>
        <p:txBody>
          <a:bodyPr wrap="square">
            <a:spAutoFit/>
          </a:bodyPr>
          <a:lstStyle/>
          <a:p>
            <a:pPr marL="12700" algn="just">
              <a:lnSpc>
                <a:spcPct val="107000"/>
              </a:lnSpc>
            </a:pPr>
            <a:r>
              <a:rPr lang="en-US" sz="1200" b="1" dirty="0">
                <a:effectLst/>
                <a:latin typeface="Arial" panose="020B0604020202020204" pitchFamily="34" charset="0"/>
                <a:ea typeface="Calibri" panose="020F0502020204030204" pitchFamily="34" charset="0"/>
                <a:cs typeface="Arial" panose="020B0604020202020204" pitchFamily="34" charset="0"/>
              </a:rPr>
              <a:t>REKOMENDASI</a:t>
            </a:r>
          </a:p>
        </p:txBody>
      </p:sp>
      <p:sp>
        <p:nvSpPr>
          <p:cNvPr id="36" name="Rectangle 4">
            <a:extLst>
              <a:ext uri="{FF2B5EF4-FFF2-40B4-BE49-F238E27FC236}">
                <a16:creationId xmlns:a16="http://schemas.microsoft.com/office/drawing/2014/main" id="{FDBE0764-17B1-CF49-91C2-EFE7E9788EE1}"/>
              </a:ext>
            </a:extLst>
          </p:cNvPr>
          <p:cNvSpPr>
            <a:spLocks noChangeArrowheads="1"/>
          </p:cNvSpPr>
          <p:nvPr/>
        </p:nvSpPr>
        <p:spPr bwMode="auto">
          <a:xfrm>
            <a:off x="359228" y="742107"/>
            <a:ext cx="1069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38" name="Rectangle 6">
            <a:extLst>
              <a:ext uri="{FF2B5EF4-FFF2-40B4-BE49-F238E27FC236}">
                <a16:creationId xmlns:a16="http://schemas.microsoft.com/office/drawing/2014/main" id="{8EA7E355-6068-7949-B386-C1627F5BBC2A}"/>
              </a:ext>
            </a:extLst>
          </p:cNvPr>
          <p:cNvSpPr>
            <a:spLocks noChangeArrowheads="1"/>
          </p:cNvSpPr>
          <p:nvPr/>
        </p:nvSpPr>
        <p:spPr bwMode="auto">
          <a:xfrm>
            <a:off x="0" y="0"/>
            <a:ext cx="10691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cxnSp>
        <p:nvCxnSpPr>
          <p:cNvPr id="48" name="Straight Connector 47">
            <a:extLst>
              <a:ext uri="{FF2B5EF4-FFF2-40B4-BE49-F238E27FC236}">
                <a16:creationId xmlns:a16="http://schemas.microsoft.com/office/drawing/2014/main" id="{C78D3317-6ADC-3844-A9B7-7C28A8F5468C}"/>
              </a:ext>
            </a:extLst>
          </p:cNvPr>
          <p:cNvCxnSpPr>
            <a:cxnSpLocks/>
          </p:cNvCxnSpPr>
          <p:nvPr/>
        </p:nvCxnSpPr>
        <p:spPr>
          <a:xfrm>
            <a:off x="7219950" y="504931"/>
            <a:ext cx="0" cy="155455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D14882-0309-164A-B9C4-54B886F4974E}"/>
              </a:ext>
            </a:extLst>
          </p:cNvPr>
          <p:cNvCxnSpPr>
            <a:cxnSpLocks/>
          </p:cNvCxnSpPr>
          <p:nvPr/>
        </p:nvCxnSpPr>
        <p:spPr>
          <a:xfrm>
            <a:off x="6094710" y="2427317"/>
            <a:ext cx="0" cy="121668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E4D976A-9E59-D348-9B37-A15488317E2A}"/>
              </a:ext>
            </a:extLst>
          </p:cNvPr>
          <p:cNvCxnSpPr>
            <a:cxnSpLocks/>
          </p:cNvCxnSpPr>
          <p:nvPr/>
        </p:nvCxnSpPr>
        <p:spPr>
          <a:xfrm>
            <a:off x="6160992" y="4370405"/>
            <a:ext cx="0" cy="175833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AA3E12-CF46-B34D-BE01-2DA2858D31DD}"/>
              </a:ext>
            </a:extLst>
          </p:cNvPr>
          <p:cNvCxnSpPr>
            <a:cxnSpLocks/>
          </p:cNvCxnSpPr>
          <p:nvPr/>
        </p:nvCxnSpPr>
        <p:spPr>
          <a:xfrm>
            <a:off x="3261769" y="6388224"/>
            <a:ext cx="0" cy="98744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6E2B6AFD-A5E8-A348-A236-878C1B43A93B}"/>
              </a:ext>
            </a:extLst>
          </p:cNvPr>
          <p:cNvCxnSpPr>
            <a:cxnSpLocks/>
          </p:cNvCxnSpPr>
          <p:nvPr/>
        </p:nvCxnSpPr>
        <p:spPr>
          <a:xfrm rot="10800000" flipV="1">
            <a:off x="84557" y="264921"/>
            <a:ext cx="136752" cy="1381724"/>
          </a:xfrm>
          <a:prstGeom prst="bentConnector2">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B5CA350-FA85-B449-A7A3-386EE963B596}"/>
              </a:ext>
            </a:extLst>
          </p:cNvPr>
          <p:cNvCxnSpPr/>
          <p:nvPr/>
        </p:nvCxnSpPr>
        <p:spPr>
          <a:xfrm>
            <a:off x="2382610" y="258391"/>
            <a:ext cx="846867"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03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15">
            <a:extLst>
              <a:ext uri="{FF2B5EF4-FFF2-40B4-BE49-F238E27FC236}">
                <a16:creationId xmlns:a16="http://schemas.microsoft.com/office/drawing/2014/main" id="{0E699CEC-9107-8E43-806A-002BA656A3B7}"/>
              </a:ext>
            </a:extLst>
          </p:cNvPr>
          <p:cNvSpPr/>
          <p:nvPr/>
        </p:nvSpPr>
        <p:spPr>
          <a:xfrm rot="10800000">
            <a:off x="0" y="4000392"/>
            <a:ext cx="5445304" cy="3559283"/>
          </a:xfrm>
          <a:custGeom>
            <a:avLst/>
            <a:gdLst>
              <a:gd name="connsiteX0" fmla="*/ 21582 w 5445304"/>
              <a:gd name="connsiteY0" fmla="*/ 0 h 3559283"/>
              <a:gd name="connsiteX1" fmla="*/ 5445304 w 5445304"/>
              <a:gd name="connsiteY1" fmla="*/ 0 h 3559283"/>
              <a:gd name="connsiteX2" fmla="*/ 5445304 w 5445304"/>
              <a:gd name="connsiteY2" fmla="*/ 2354651 h 3559283"/>
              <a:gd name="connsiteX3" fmla="*/ 5412842 w 5445304"/>
              <a:gd name="connsiteY3" fmla="*/ 2399918 h 3559283"/>
              <a:gd name="connsiteX4" fmla="*/ 3055257 w 5445304"/>
              <a:gd name="connsiteY4" fmla="*/ 3559283 h 3559283"/>
              <a:gd name="connsiteX5" fmla="*/ 0 w 5445304"/>
              <a:gd name="connsiteY5" fmla="*/ 373401 h 3559283"/>
              <a:gd name="connsiteX6" fmla="*/ 15774 w 5445304"/>
              <a:gd name="connsiteY6" fmla="*/ 47663 h 3559283"/>
              <a:gd name="connsiteX7" fmla="*/ 21582 w 5445304"/>
              <a:gd name="connsiteY7" fmla="*/ 0 h 35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04" h="3559283">
                <a:moveTo>
                  <a:pt x="21582" y="0"/>
                </a:moveTo>
                <a:lnTo>
                  <a:pt x="5445304" y="0"/>
                </a:lnTo>
                <a:lnTo>
                  <a:pt x="5445304" y="2354651"/>
                </a:lnTo>
                <a:lnTo>
                  <a:pt x="5412842" y="2399918"/>
                </a:lnTo>
                <a:cubicBezTo>
                  <a:pt x="4852463" y="3107971"/>
                  <a:pt x="4004404" y="3559283"/>
                  <a:pt x="3055257" y="3559283"/>
                </a:cubicBezTo>
                <a:cubicBezTo>
                  <a:pt x="1367885" y="3559283"/>
                  <a:pt x="0" y="2132915"/>
                  <a:pt x="0" y="373401"/>
                </a:cubicBezTo>
                <a:cubicBezTo>
                  <a:pt x="0" y="263431"/>
                  <a:pt x="5344" y="154763"/>
                  <a:pt x="15774" y="47663"/>
                </a:cubicBezTo>
                <a:lnTo>
                  <a:pt x="2158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 name="TextBox 16">
            <a:extLst>
              <a:ext uri="{FF2B5EF4-FFF2-40B4-BE49-F238E27FC236}">
                <a16:creationId xmlns:a16="http://schemas.microsoft.com/office/drawing/2014/main" id="{6AE7ABD4-53BA-EF41-A084-0DAF2316EAA9}"/>
              </a:ext>
            </a:extLst>
          </p:cNvPr>
          <p:cNvSpPr txBox="1"/>
          <p:nvPr/>
        </p:nvSpPr>
        <p:spPr>
          <a:xfrm>
            <a:off x="117129" y="6327587"/>
            <a:ext cx="10418309" cy="1195827"/>
          </a:xfrm>
          <a:prstGeom prst="rect">
            <a:avLst/>
          </a:prstGeom>
          <a:solidFill>
            <a:schemeClr val="tx2">
              <a:lumMod val="20000"/>
              <a:lumOff val="80000"/>
            </a:schemeClr>
          </a:solidFill>
        </p:spPr>
        <p:txBody>
          <a:bodyPr wrap="square" tIns="108000">
            <a:spAutoFit/>
          </a:bodyPr>
          <a:lstStyle/>
          <a:p>
            <a:pPr marL="15875" algn="just">
              <a:lnSpc>
                <a:spcPct val="107000"/>
              </a:lnSpc>
              <a:spcAft>
                <a:spcPts val="800"/>
              </a:spcAft>
            </a:pPr>
            <a:r>
              <a:rPr lang="id-ID" sz="1600" dirty="0">
                <a:effectLst/>
                <a:latin typeface="Arial" panose="020B0604020202020204" pitchFamily="34" charset="0"/>
                <a:ea typeface="Calibri" panose="020F0502020204030204" pitchFamily="34" charset="0"/>
                <a:cs typeface="Times New Roman" panose="02020603050405020304" pitchFamily="18" charset="0"/>
              </a:rPr>
              <a:t>Ditjen </a:t>
            </a:r>
            <a:r>
              <a:rPr lang="id-ID" sz="1600" dirty="0" err="1">
                <a:effectLst/>
                <a:latin typeface="Arial" panose="020B0604020202020204" pitchFamily="34" charset="0"/>
                <a:ea typeface="Calibri" panose="020F0502020204030204" pitchFamily="34" charset="0"/>
                <a:cs typeface="Times New Roman" panose="02020603050405020304" pitchFamily="18" charset="0"/>
              </a:rPr>
              <a:t>Strahan</a:t>
            </a:r>
            <a:r>
              <a:rPr lang="id-ID" sz="1600" dirty="0">
                <a:effectLst/>
                <a:latin typeface="Arial" panose="020B0604020202020204" pitchFamily="34" charset="0"/>
                <a:ea typeface="Calibri" panose="020F0502020204030204" pitchFamily="34" charset="0"/>
                <a:cs typeface="Times New Roman" panose="02020603050405020304" pitchFamily="18" charset="0"/>
              </a:rPr>
              <a:t> </a:t>
            </a:r>
            <a:r>
              <a:rPr lang="id-ID" sz="1600" dirty="0" err="1">
                <a:effectLst/>
                <a:latin typeface="Arial" panose="020B0604020202020204" pitchFamily="34" charset="0"/>
                <a:ea typeface="Calibri" panose="020F0502020204030204" pitchFamily="34" charset="0"/>
                <a:cs typeface="Times New Roman" panose="02020603050405020304" pitchFamily="18" charset="0"/>
              </a:rPr>
              <a:t>Kemhan</a:t>
            </a:r>
            <a:r>
              <a:rPr lang="id-ID" sz="1600" dirty="0">
                <a:effectLst/>
                <a:latin typeface="Arial" panose="020B0604020202020204" pitchFamily="34" charset="0"/>
                <a:ea typeface="Calibri" panose="020F0502020204030204" pitchFamily="34" charset="0"/>
                <a:cs typeface="Times New Roman" panose="02020603050405020304" pitchFamily="18" charset="0"/>
              </a:rPr>
              <a:t> sebagai </a:t>
            </a:r>
            <a:r>
              <a:rPr lang="id-ID" sz="1600" i="1" dirty="0" err="1">
                <a:effectLst/>
                <a:latin typeface="Arial" panose="020B0604020202020204" pitchFamily="34" charset="0"/>
                <a:ea typeface="Calibri" panose="020F0502020204030204" pitchFamily="34" charset="0"/>
                <a:cs typeface="Times New Roman" panose="02020603050405020304" pitchFamily="18" charset="0"/>
              </a:rPr>
              <a:t>leading</a:t>
            </a:r>
            <a:r>
              <a:rPr lang="id-ID" sz="1600" i="1" dirty="0">
                <a:effectLst/>
                <a:latin typeface="Arial" panose="020B0604020202020204" pitchFamily="34" charset="0"/>
                <a:ea typeface="Calibri" panose="020F0502020204030204" pitchFamily="34" charset="0"/>
                <a:cs typeface="Times New Roman" panose="02020603050405020304" pitchFamily="18" charset="0"/>
              </a:rPr>
              <a:t> </a:t>
            </a:r>
            <a:r>
              <a:rPr lang="id-ID" sz="1600" i="1" dirty="0" err="1">
                <a:effectLst/>
                <a:latin typeface="Arial" panose="020B0604020202020204" pitchFamily="34" charset="0"/>
                <a:ea typeface="Calibri" panose="020F0502020204030204" pitchFamily="34" charset="0"/>
                <a:cs typeface="Times New Roman" panose="02020603050405020304" pitchFamily="18" charset="0"/>
              </a:rPr>
              <a:t>sector</a:t>
            </a:r>
            <a:r>
              <a:rPr lang="id-ID" sz="1600" dirty="0">
                <a:effectLst/>
                <a:latin typeface="Arial" panose="020B0604020202020204" pitchFamily="34" charset="0"/>
                <a:ea typeface="Calibri" panose="020F0502020204030204" pitchFamily="34" charset="0"/>
                <a:cs typeface="Times New Roman" panose="02020603050405020304" pitchFamily="18" charset="0"/>
              </a:rPr>
              <a:t> ADMM dan ADMM-Plus dalam </a:t>
            </a:r>
            <a:r>
              <a:rPr lang="id-ID" sz="1600" dirty="0" err="1">
                <a:effectLst/>
                <a:latin typeface="Arial" panose="020B0604020202020204" pitchFamily="34" charset="0"/>
                <a:ea typeface="Calibri" panose="020F0502020204030204" pitchFamily="34" charset="0"/>
                <a:cs typeface="Times New Roman" panose="02020603050405020304" pitchFamily="18" charset="0"/>
              </a:rPr>
              <a:t>Keketuaan</a:t>
            </a:r>
            <a:r>
              <a:rPr lang="id-ID" sz="1600" dirty="0">
                <a:effectLst/>
                <a:latin typeface="Arial" panose="020B0604020202020204" pitchFamily="34" charset="0"/>
                <a:ea typeface="Calibri" panose="020F0502020204030204" pitchFamily="34" charset="0"/>
                <a:cs typeface="Times New Roman" panose="02020603050405020304" pitchFamily="18" charset="0"/>
              </a:rPr>
              <a:t> Indonesia 2023, perlu mendorong penguatan kerja sama pertahanan yang lebih komprehensif dengan negara-negara Plus (AS, Australia, Jepang, dan India) dan Inggris sebagai negara </a:t>
            </a:r>
            <a:r>
              <a:rPr lang="id-ID" sz="1600" i="1" dirty="0" err="1">
                <a:effectLst/>
                <a:latin typeface="Arial" panose="020B0604020202020204" pitchFamily="34" charset="0"/>
                <a:ea typeface="Calibri" panose="020F0502020204030204" pitchFamily="34" charset="0"/>
                <a:cs typeface="Times New Roman" panose="02020603050405020304" pitchFamily="18" charset="0"/>
              </a:rPr>
              <a:t>observer</a:t>
            </a:r>
            <a:r>
              <a:rPr lang="id-ID" sz="1600" dirty="0">
                <a:effectLst/>
                <a:latin typeface="Arial" panose="020B0604020202020204" pitchFamily="34" charset="0"/>
                <a:ea typeface="Calibri" panose="020F0502020204030204" pitchFamily="34" charset="0"/>
                <a:cs typeface="Times New Roman" panose="02020603050405020304" pitchFamily="18" charset="0"/>
              </a:rPr>
              <a:t> dalam bentuk </a:t>
            </a:r>
            <a:r>
              <a:rPr lang="id-ID" sz="1600" i="1" dirty="0">
                <a:effectLst/>
                <a:latin typeface="Arial" panose="020B0604020202020204" pitchFamily="34" charset="0"/>
                <a:ea typeface="Calibri" panose="020F0502020204030204" pitchFamily="34" charset="0"/>
                <a:cs typeface="Times New Roman" panose="02020603050405020304" pitchFamily="18" charset="0"/>
              </a:rPr>
              <a:t>bilateral </a:t>
            </a:r>
            <a:r>
              <a:rPr lang="id-ID" sz="1600" i="1" dirty="0" err="1">
                <a:effectLst/>
                <a:latin typeface="Arial" panose="020B0604020202020204" pitchFamily="34" charset="0"/>
                <a:ea typeface="Calibri" panose="020F0502020204030204" pitchFamily="34" charset="0"/>
                <a:cs typeface="Times New Roman" panose="02020603050405020304" pitchFamily="18" charset="0"/>
              </a:rPr>
              <a:t>meeting</a:t>
            </a:r>
            <a:r>
              <a:rPr lang="id-ID" sz="1600" dirty="0">
                <a:effectLst/>
                <a:latin typeface="Arial" panose="020B0604020202020204" pitchFamily="34" charset="0"/>
                <a:ea typeface="Calibri" panose="020F0502020204030204" pitchFamily="34" charset="0"/>
                <a:cs typeface="Times New Roman" panose="02020603050405020304" pitchFamily="18" charset="0"/>
              </a:rPr>
              <a:t> di sela-sela forum ADMM-Plus.</a:t>
            </a:r>
            <a:endParaRPr lang="id-ID"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Rounded Rectangle 31">
            <a:extLst>
              <a:ext uri="{FF2B5EF4-FFF2-40B4-BE49-F238E27FC236}">
                <a16:creationId xmlns:a16="http://schemas.microsoft.com/office/drawing/2014/main" id="{9FFE9D77-CDD0-C04F-A212-EFE3811525F4}"/>
              </a:ext>
            </a:extLst>
          </p:cNvPr>
          <p:cNvSpPr/>
          <p:nvPr/>
        </p:nvSpPr>
        <p:spPr>
          <a:xfrm>
            <a:off x="173085" y="5938758"/>
            <a:ext cx="1847101" cy="468306"/>
          </a:xfrm>
          <a:prstGeom prst="roundRect">
            <a:avLst>
              <a:gd name="adj" fmla="val 3342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extBox 14">
            <a:extLst>
              <a:ext uri="{FF2B5EF4-FFF2-40B4-BE49-F238E27FC236}">
                <a16:creationId xmlns:a16="http://schemas.microsoft.com/office/drawing/2014/main" id="{3B492DCE-A86C-E242-A109-2B4A6CAC3264}"/>
              </a:ext>
            </a:extLst>
          </p:cNvPr>
          <p:cNvSpPr txBox="1"/>
          <p:nvPr/>
        </p:nvSpPr>
        <p:spPr>
          <a:xfrm>
            <a:off x="3791020" y="5645619"/>
            <a:ext cx="6744418" cy="622721"/>
          </a:xfrm>
          <a:prstGeom prst="rect">
            <a:avLst/>
          </a:prstGeom>
          <a:solidFill>
            <a:schemeClr val="tx2">
              <a:lumMod val="20000"/>
              <a:lumOff val="80000"/>
            </a:schemeClr>
          </a:solidFill>
        </p:spPr>
        <p:txBody>
          <a:bodyPr wrap="square" tIns="108000" bIns="0">
            <a:spAutoFit/>
          </a:bodyPr>
          <a:lstStyle/>
          <a:p>
            <a:pPr algn="just">
              <a:lnSpc>
                <a:spcPct val="107000"/>
              </a:lnSpc>
              <a:spcAft>
                <a:spcPts val="800"/>
              </a:spcAft>
            </a:pPr>
            <a:r>
              <a:rPr lang="id-ID" sz="1600" dirty="0">
                <a:effectLst/>
                <a:latin typeface="Arial" panose="020B0604020202020204" pitchFamily="34" charset="0"/>
                <a:ea typeface="Calibri" panose="020F0502020204030204" pitchFamily="34" charset="0"/>
                <a:cs typeface="Times New Roman" panose="02020603050405020304" pitchFamily="18" charset="0"/>
              </a:rPr>
              <a:t>Melaksanakan </a:t>
            </a:r>
            <a:r>
              <a:rPr lang="id-ID" sz="1600" i="1" dirty="0" err="1">
                <a:effectLst/>
                <a:latin typeface="Arial" panose="020B0604020202020204" pitchFamily="34" charset="0"/>
                <a:ea typeface="Calibri" panose="020F0502020204030204" pitchFamily="34" charset="0"/>
                <a:cs typeface="Times New Roman" panose="02020603050405020304" pitchFamily="18" charset="0"/>
              </a:rPr>
              <a:t>monitoring</a:t>
            </a:r>
            <a:r>
              <a:rPr lang="id-ID" sz="1600" dirty="0">
                <a:effectLst/>
                <a:latin typeface="Arial" panose="020B0604020202020204" pitchFamily="34" charset="0"/>
                <a:ea typeface="Calibri" panose="020F0502020204030204" pitchFamily="34" charset="0"/>
                <a:cs typeface="Times New Roman" panose="02020603050405020304" pitchFamily="18" charset="0"/>
              </a:rPr>
              <a:t> perkembangan situasi di kawasan Indo-Pasifik.</a:t>
            </a:r>
            <a:endParaRPr lang="id-ID"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Rounded Rectangle 30">
            <a:extLst>
              <a:ext uri="{FF2B5EF4-FFF2-40B4-BE49-F238E27FC236}">
                <a16:creationId xmlns:a16="http://schemas.microsoft.com/office/drawing/2014/main" id="{EFD871F6-D32A-F84A-B716-926F927FEB2B}"/>
              </a:ext>
            </a:extLst>
          </p:cNvPr>
          <p:cNvSpPr/>
          <p:nvPr/>
        </p:nvSpPr>
        <p:spPr>
          <a:xfrm>
            <a:off x="3991973" y="5307338"/>
            <a:ext cx="4684194" cy="442595"/>
          </a:xfrm>
          <a:prstGeom prst="roundRect">
            <a:avLst>
              <a:gd name="adj" fmla="val 3342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Freeform: Shape 20">
            <a:extLst>
              <a:ext uri="{FF2B5EF4-FFF2-40B4-BE49-F238E27FC236}">
                <a16:creationId xmlns:a16="http://schemas.microsoft.com/office/drawing/2014/main" id="{284597FB-6C1E-4B4C-8AA9-CBFDD2468DEC}"/>
              </a:ext>
            </a:extLst>
          </p:cNvPr>
          <p:cNvSpPr/>
          <p:nvPr/>
        </p:nvSpPr>
        <p:spPr>
          <a:xfrm>
            <a:off x="5246509" y="-33998"/>
            <a:ext cx="5445304" cy="3559283"/>
          </a:xfrm>
          <a:custGeom>
            <a:avLst/>
            <a:gdLst>
              <a:gd name="connsiteX0" fmla="*/ 21582 w 5445304"/>
              <a:gd name="connsiteY0" fmla="*/ 0 h 3559283"/>
              <a:gd name="connsiteX1" fmla="*/ 5445304 w 5445304"/>
              <a:gd name="connsiteY1" fmla="*/ 0 h 3559283"/>
              <a:gd name="connsiteX2" fmla="*/ 5445304 w 5445304"/>
              <a:gd name="connsiteY2" fmla="*/ 2354651 h 3559283"/>
              <a:gd name="connsiteX3" fmla="*/ 5412842 w 5445304"/>
              <a:gd name="connsiteY3" fmla="*/ 2399918 h 3559283"/>
              <a:gd name="connsiteX4" fmla="*/ 3055257 w 5445304"/>
              <a:gd name="connsiteY4" fmla="*/ 3559283 h 3559283"/>
              <a:gd name="connsiteX5" fmla="*/ 0 w 5445304"/>
              <a:gd name="connsiteY5" fmla="*/ 373401 h 3559283"/>
              <a:gd name="connsiteX6" fmla="*/ 15774 w 5445304"/>
              <a:gd name="connsiteY6" fmla="*/ 47663 h 3559283"/>
              <a:gd name="connsiteX7" fmla="*/ 21582 w 5445304"/>
              <a:gd name="connsiteY7" fmla="*/ 0 h 35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04" h="3559283">
                <a:moveTo>
                  <a:pt x="21582" y="0"/>
                </a:moveTo>
                <a:lnTo>
                  <a:pt x="5445304" y="0"/>
                </a:lnTo>
                <a:lnTo>
                  <a:pt x="5445304" y="2354651"/>
                </a:lnTo>
                <a:lnTo>
                  <a:pt x="5412842" y="2399918"/>
                </a:lnTo>
                <a:cubicBezTo>
                  <a:pt x="4852463" y="3107971"/>
                  <a:pt x="4004404" y="3559283"/>
                  <a:pt x="3055257" y="3559283"/>
                </a:cubicBezTo>
                <a:cubicBezTo>
                  <a:pt x="1367885" y="3559283"/>
                  <a:pt x="0" y="2132915"/>
                  <a:pt x="0" y="373401"/>
                </a:cubicBezTo>
                <a:cubicBezTo>
                  <a:pt x="0" y="263431"/>
                  <a:pt x="5344" y="154763"/>
                  <a:pt x="15774" y="47663"/>
                </a:cubicBezTo>
                <a:lnTo>
                  <a:pt x="2158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6" name="Rectangle: Rounded Corners 30">
            <a:extLst>
              <a:ext uri="{FF2B5EF4-FFF2-40B4-BE49-F238E27FC236}">
                <a16:creationId xmlns:a16="http://schemas.microsoft.com/office/drawing/2014/main" id="{4E6666CC-5EF4-FE42-BFF1-D03EF3F57B07}"/>
              </a:ext>
            </a:extLst>
          </p:cNvPr>
          <p:cNvSpPr/>
          <p:nvPr/>
        </p:nvSpPr>
        <p:spPr>
          <a:xfrm>
            <a:off x="6247080" y="248222"/>
            <a:ext cx="4040641" cy="2193817"/>
          </a:xfrm>
          <a:prstGeom prst="roundRect">
            <a:avLst/>
          </a:prstGeom>
          <a:solidFill>
            <a:srgbClr val="00206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E0305072-1DA2-8B40-902D-B549BA6D9113}"/>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659149" y="352827"/>
            <a:ext cx="1257143" cy="2514286"/>
          </a:xfrm>
          <a:prstGeom prst="rect">
            <a:avLst/>
          </a:prstGeom>
        </p:spPr>
      </p:pic>
      <p:sp>
        <p:nvSpPr>
          <p:cNvPr id="11" name="TextBox 10">
            <a:extLst>
              <a:ext uri="{FF2B5EF4-FFF2-40B4-BE49-F238E27FC236}">
                <a16:creationId xmlns:a16="http://schemas.microsoft.com/office/drawing/2014/main" id="{7EBD82E0-B57A-B748-B0A3-7ED9047A92F1}"/>
              </a:ext>
            </a:extLst>
          </p:cNvPr>
          <p:cNvSpPr txBox="1"/>
          <p:nvPr/>
        </p:nvSpPr>
        <p:spPr>
          <a:xfrm>
            <a:off x="3791060" y="3024813"/>
            <a:ext cx="6744417" cy="2249705"/>
          </a:xfrm>
          <a:prstGeom prst="rect">
            <a:avLst/>
          </a:prstGeom>
          <a:solidFill>
            <a:schemeClr val="tx2">
              <a:lumMod val="20000"/>
              <a:lumOff val="80000"/>
            </a:schemeClr>
          </a:solidFill>
        </p:spPr>
        <p:txBody>
          <a:bodyPr wrap="square" tIns="108000">
            <a:spAutoFit/>
          </a:bodyPr>
          <a:lstStyle/>
          <a:p>
            <a:pPr marL="15875" algn="just">
              <a:lnSpc>
                <a:spcPct val="107000"/>
              </a:lnSpc>
              <a:spcAft>
                <a:spcPts val="800"/>
              </a:spcAft>
            </a:pPr>
            <a:r>
              <a:rPr lang="id-ID" sz="16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Perjanjian ini merupakan perjanjian pertahanan yang paling signifikan dengan Jepang semenjak tahun 1902 dan Inggris merupakan negara Eropa pertama yang memiliki perjanjian ini dengan Jepang. Implementasi RAA akan meliputi pembuatan prosedur terkait masalah hukum dan logistik, memungkinkan Inggris untuk menempatkan Angkatan Bersenjatanya di Jepang dan begitu sebaliknya, serta memungkinkan kedua negara merencanakan dan melaksanakan latihan militer yang lebih kompleks dan besar di kawasan Indo-Pasifik.</a:t>
            </a:r>
            <a:endParaRPr lang="id-ID"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Rounded Rectangle 29">
            <a:extLst>
              <a:ext uri="{FF2B5EF4-FFF2-40B4-BE49-F238E27FC236}">
                <a16:creationId xmlns:a16="http://schemas.microsoft.com/office/drawing/2014/main" id="{030A01D0-9481-DF48-B7D8-26DF6AA4DB75}"/>
              </a:ext>
            </a:extLst>
          </p:cNvPr>
          <p:cNvSpPr/>
          <p:nvPr/>
        </p:nvSpPr>
        <p:spPr>
          <a:xfrm>
            <a:off x="3991973" y="2795752"/>
            <a:ext cx="1353933" cy="347276"/>
          </a:xfrm>
          <a:prstGeom prst="roundRect">
            <a:avLst>
              <a:gd name="adj" fmla="val 3342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a:extLst>
              <a:ext uri="{FF2B5EF4-FFF2-40B4-BE49-F238E27FC236}">
                <a16:creationId xmlns:a16="http://schemas.microsoft.com/office/drawing/2014/main" id="{B6A87EFA-302B-9142-B670-FBBBB75A3485}"/>
              </a:ext>
            </a:extLst>
          </p:cNvPr>
          <p:cNvSpPr txBox="1"/>
          <p:nvPr/>
        </p:nvSpPr>
        <p:spPr>
          <a:xfrm>
            <a:off x="136752" y="-33998"/>
            <a:ext cx="2428875" cy="584775"/>
          </a:xfrm>
          <a:prstGeom prst="rect">
            <a:avLst/>
          </a:prstGeom>
          <a:noFill/>
        </p:spPr>
        <p:txBody>
          <a:bodyPr wrap="square" rtlCol="0">
            <a:spAutoFit/>
          </a:bodyPr>
          <a:lstStyle/>
          <a:p>
            <a:r>
              <a:rPr lang="id-ID" sz="3200" b="1" spc="300" dirty="0">
                <a:latin typeface="Arial" panose="020B0604020202020204" pitchFamily="34" charset="0"/>
                <a:cs typeface="Arial" panose="020B0604020202020204" pitchFamily="34" charset="0"/>
              </a:rPr>
              <a:t>EROPA</a:t>
            </a:r>
          </a:p>
        </p:txBody>
      </p:sp>
      <p:sp>
        <p:nvSpPr>
          <p:cNvPr id="4" name="TextBox 3">
            <a:extLst>
              <a:ext uri="{FF2B5EF4-FFF2-40B4-BE49-F238E27FC236}">
                <a16:creationId xmlns:a16="http://schemas.microsoft.com/office/drawing/2014/main" id="{61E92A94-BBC0-B543-9B29-923B6055E4E6}"/>
              </a:ext>
            </a:extLst>
          </p:cNvPr>
          <p:cNvSpPr txBox="1"/>
          <p:nvPr/>
        </p:nvSpPr>
        <p:spPr>
          <a:xfrm>
            <a:off x="124708" y="1350934"/>
            <a:ext cx="5718280" cy="819179"/>
          </a:xfrm>
          <a:prstGeom prst="roundRect">
            <a:avLst>
              <a:gd name="adj" fmla="val 32084"/>
            </a:avLst>
          </a:prstGeom>
          <a:solidFill>
            <a:schemeClr val="tx2">
              <a:lumMod val="20000"/>
              <a:lumOff val="80000"/>
            </a:schemeClr>
          </a:solidFill>
        </p:spPr>
        <p:txBody>
          <a:bodyPr wrap="square">
            <a:spAutoFit/>
          </a:bodyPr>
          <a:lstStyle/>
          <a:p>
            <a:pPr lvl="0" algn="just">
              <a:lnSpc>
                <a:spcPct val="107000"/>
              </a:lnSpc>
              <a:spcAft>
                <a:spcPts val="800"/>
              </a:spcAft>
            </a:pPr>
            <a:r>
              <a:rPr lang="en-US" b="1" dirty="0" err="1">
                <a:effectLst/>
                <a:latin typeface="Arial" panose="020B0604020202020204" pitchFamily="34" charset="0"/>
                <a:ea typeface="Calibri" panose="020F0502020204030204" pitchFamily="34" charset="0"/>
                <a:cs typeface="Times New Roman" panose="02020603050405020304" pitchFamily="18" charset="0"/>
              </a:rPr>
              <a:t>Inggris</a:t>
            </a:r>
            <a:r>
              <a:rPr lang="en-US" b="1" dirty="0">
                <a:effectLst/>
                <a:latin typeface="Arial" panose="020B0604020202020204" pitchFamily="34" charset="0"/>
                <a:ea typeface="Calibri" panose="020F0502020204030204" pitchFamily="34" charset="0"/>
                <a:cs typeface="Times New Roman" panose="02020603050405020304" pitchFamily="18" charset="0"/>
              </a:rPr>
              <a:t> dan </a:t>
            </a:r>
            <a:r>
              <a:rPr lang="en-US" b="1" dirty="0" err="1">
                <a:effectLst/>
                <a:latin typeface="Arial" panose="020B0604020202020204" pitchFamily="34" charset="0"/>
                <a:ea typeface="Calibri" panose="020F0502020204030204" pitchFamily="34" charset="0"/>
                <a:cs typeface="Times New Roman" panose="02020603050405020304" pitchFamily="18" charset="0"/>
              </a:rPr>
              <a:t>Jepang</a:t>
            </a:r>
            <a:r>
              <a:rPr lang="en-US" b="1" dirty="0">
                <a:effectLst/>
                <a:latin typeface="Arial" panose="020B0604020202020204" pitchFamily="34" charset="0"/>
                <a:ea typeface="Calibri" panose="020F0502020204030204" pitchFamily="34" charset="0"/>
                <a:cs typeface="Times New Roman" panose="02020603050405020304" pitchFamily="18" charset="0"/>
              </a:rPr>
              <a:t> </a:t>
            </a:r>
            <a:r>
              <a:rPr lang="en-US" b="1" dirty="0" err="1">
                <a:latin typeface="Arial" panose="020B0604020202020204" pitchFamily="34" charset="0"/>
                <a:ea typeface="Calibri" panose="020F0502020204030204" pitchFamily="34" charset="0"/>
                <a:cs typeface="Times New Roman" panose="02020603050405020304" pitchFamily="18" charset="0"/>
              </a:rPr>
              <a:t>M</a:t>
            </a:r>
            <a:r>
              <a:rPr lang="en-US" b="1" dirty="0" err="1">
                <a:effectLst/>
                <a:latin typeface="Arial" panose="020B0604020202020204" pitchFamily="34" charset="0"/>
                <a:ea typeface="Calibri" panose="020F0502020204030204" pitchFamily="34" charset="0"/>
                <a:cs typeface="Times New Roman" panose="02020603050405020304" pitchFamily="18" charset="0"/>
              </a:rPr>
              <a:t>enandatangani</a:t>
            </a:r>
            <a:r>
              <a:rPr lang="en-US" b="1" dirty="0">
                <a:effectLst/>
                <a:latin typeface="Arial" panose="020B0604020202020204" pitchFamily="34" charset="0"/>
                <a:ea typeface="Calibri" panose="020F0502020204030204" pitchFamily="34" charset="0"/>
                <a:cs typeface="Times New Roman" panose="02020603050405020304" pitchFamily="18" charset="0"/>
              </a:rPr>
              <a:t> </a:t>
            </a:r>
            <a:r>
              <a:rPr lang="id-ID" b="1" i="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t>
            </a:r>
            <a:r>
              <a:rPr lang="id-ID" b="1" i="1"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Reciprocal</a:t>
            </a:r>
            <a:r>
              <a:rPr lang="id-ID" b="1" i="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Access </a:t>
            </a:r>
            <a:r>
              <a:rPr lang="id-ID" b="1" i="1"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Agreement</a:t>
            </a:r>
            <a:r>
              <a:rPr lang="id-ID" b="1" i="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id-ID" b="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(RAA)</a:t>
            </a:r>
            <a:endParaRPr lang="en-ID"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BFCC057-3989-954F-A6D3-583C5F285B1F}"/>
              </a:ext>
            </a:extLst>
          </p:cNvPr>
          <p:cNvSpPr txBox="1"/>
          <p:nvPr/>
        </p:nvSpPr>
        <p:spPr>
          <a:xfrm>
            <a:off x="156335" y="2713660"/>
            <a:ext cx="3471365" cy="3040113"/>
          </a:xfrm>
          <a:prstGeom prst="rect">
            <a:avLst/>
          </a:prstGeom>
          <a:solidFill>
            <a:schemeClr val="tx2">
              <a:lumMod val="20000"/>
              <a:lumOff val="80000"/>
            </a:schemeClr>
          </a:solidFill>
        </p:spPr>
        <p:txBody>
          <a:bodyPr wrap="square" tIns="108000">
            <a:spAutoFit/>
          </a:bodyPr>
          <a:lstStyle/>
          <a:p>
            <a:pPr marL="15875" algn="just">
              <a:lnSpc>
                <a:spcPct val="107000"/>
              </a:lnSpc>
              <a:spcAft>
                <a:spcPts val="80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11/01/2023</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id-ID" sz="16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PM Inggris </a:t>
            </a:r>
            <a:r>
              <a:rPr lang="id-ID" sz="1600"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Rishi</a:t>
            </a:r>
            <a:r>
              <a:rPr lang="id-ID" sz="16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id-ID" sz="1600"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Sunak</a:t>
            </a:r>
            <a:r>
              <a:rPr lang="id-ID" sz="16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dengan PM Jepang </a:t>
            </a:r>
            <a:r>
              <a:rPr lang="id-ID" sz="1600"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Fumio</a:t>
            </a:r>
            <a:r>
              <a:rPr lang="id-ID" sz="16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id-ID" sz="1600"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Kishida</a:t>
            </a:r>
            <a:r>
              <a:rPr lang="id-ID" sz="16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menandatangani </a:t>
            </a:r>
            <a:r>
              <a:rPr lang="id-ID" sz="1600" i="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t>
            </a:r>
            <a:r>
              <a:rPr lang="id-ID" sz="1600" i="1"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Reciprocal</a:t>
            </a:r>
            <a:r>
              <a:rPr lang="id-ID" sz="1600" i="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Access </a:t>
            </a:r>
            <a:r>
              <a:rPr lang="id-ID" sz="1600" i="1" kern="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Agreement</a:t>
            </a:r>
            <a:r>
              <a:rPr lang="id-ID" sz="1600" i="1"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id-ID" sz="16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(RAA)</a:t>
            </a:r>
            <a:r>
              <a:rPr lang="en-US" sz="16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id-ID" sz="1600" kern="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menunjukkan komitmen Inggris dengan Jepang untuk menerapkan penyelesaian penyelisihan internasional secara damai serta pemeliharaan perdamaian dan keamanan internasional, khususnya di kawasan Indo-Pasifik.</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utoShape 45">
            <a:extLst>
              <a:ext uri="{FF2B5EF4-FFF2-40B4-BE49-F238E27FC236}">
                <a16:creationId xmlns:a16="http://schemas.microsoft.com/office/drawing/2014/main" id="{14AED4BB-E8AD-D34D-8D7D-26AC8C043355}"/>
              </a:ext>
            </a:extLst>
          </p:cNvPr>
          <p:cNvSpPr/>
          <p:nvPr/>
        </p:nvSpPr>
        <p:spPr>
          <a:xfrm>
            <a:off x="136752" y="550777"/>
            <a:ext cx="2178974" cy="0"/>
          </a:xfrm>
          <a:prstGeom prst="line">
            <a:avLst/>
          </a:prstGeom>
          <a:ln w="76200" cap="flat">
            <a:solidFill>
              <a:srgbClr val="002060"/>
            </a:solidFill>
            <a:prstDash val="solid"/>
            <a:headEnd type="none" w="sm" len="sm"/>
            <a:tailEnd type="none" w="sm" len="sm"/>
          </a:ln>
        </p:spPr>
      </p:sp>
      <p:sp>
        <p:nvSpPr>
          <p:cNvPr id="9" name="TextBox 8">
            <a:extLst>
              <a:ext uri="{FF2B5EF4-FFF2-40B4-BE49-F238E27FC236}">
                <a16:creationId xmlns:a16="http://schemas.microsoft.com/office/drawing/2014/main" id="{6E01BD1F-35CE-4040-A072-A5421E850751}"/>
              </a:ext>
            </a:extLst>
          </p:cNvPr>
          <p:cNvSpPr txBox="1"/>
          <p:nvPr/>
        </p:nvSpPr>
        <p:spPr>
          <a:xfrm>
            <a:off x="4094183" y="2806397"/>
            <a:ext cx="1149511" cy="336631"/>
          </a:xfrm>
          <a:prstGeom prst="rect">
            <a:avLst/>
          </a:prstGeom>
          <a:noFill/>
        </p:spPr>
        <p:txBody>
          <a:bodyPr wrap="square">
            <a:spAutoFit/>
          </a:bodyPr>
          <a:lstStyle/>
          <a:p>
            <a:pPr algn="ctr">
              <a:lnSpc>
                <a:spcPct val="107000"/>
              </a:lnSpc>
            </a:pPr>
            <a:r>
              <a:rPr lang="en-US" sz="1600" b="1" dirty="0">
                <a:effectLst/>
                <a:latin typeface="Arial" panose="020B0604020202020204" pitchFamily="34" charset="0"/>
                <a:ea typeface="Calibri" panose="020F0502020204030204" pitchFamily="34" charset="0"/>
                <a:cs typeface="Arial" panose="020B0604020202020204" pitchFamily="34" charset="0"/>
              </a:rPr>
              <a:t>ANALISA</a:t>
            </a:r>
          </a:p>
        </p:txBody>
      </p:sp>
      <p:sp>
        <p:nvSpPr>
          <p:cNvPr id="13" name="TextBox 12">
            <a:extLst>
              <a:ext uri="{FF2B5EF4-FFF2-40B4-BE49-F238E27FC236}">
                <a16:creationId xmlns:a16="http://schemas.microsoft.com/office/drawing/2014/main" id="{57DE436D-42DF-C046-B322-E3B806A24661}"/>
              </a:ext>
            </a:extLst>
          </p:cNvPr>
          <p:cNvSpPr txBox="1"/>
          <p:nvPr/>
        </p:nvSpPr>
        <p:spPr>
          <a:xfrm>
            <a:off x="4078150" y="5360319"/>
            <a:ext cx="5038553" cy="336631"/>
          </a:xfrm>
          <a:prstGeom prst="rect">
            <a:avLst/>
          </a:prstGeom>
          <a:noFill/>
        </p:spPr>
        <p:txBody>
          <a:bodyPr wrap="square">
            <a:spAutoFit/>
          </a:bodyPr>
          <a:lstStyle/>
          <a:p>
            <a:pPr marL="12700" algn="just">
              <a:lnSpc>
                <a:spcPct val="107000"/>
              </a:lnSpc>
            </a:pPr>
            <a:r>
              <a:rPr lang="id-ID" sz="1600" b="1" dirty="0">
                <a:effectLst/>
                <a:latin typeface="Arial" panose="020B0604020202020204" pitchFamily="34" charset="0"/>
                <a:ea typeface="Calibri" panose="020F0502020204030204" pitchFamily="34" charset="0"/>
                <a:cs typeface="Arial" panose="020B0604020202020204" pitchFamily="34" charset="0"/>
              </a:rPr>
              <a:t>Tindakan Yang Telah Dilakukan oleh </a:t>
            </a:r>
            <a:r>
              <a:rPr lang="id-ID" sz="1600" b="1" dirty="0" err="1">
                <a:effectLst/>
                <a:latin typeface="Arial" panose="020B0604020202020204" pitchFamily="34" charset="0"/>
                <a:ea typeface="Calibri" panose="020F0502020204030204" pitchFamily="34" charset="0"/>
                <a:cs typeface="Arial" panose="020B0604020202020204" pitchFamily="34" charset="0"/>
              </a:rPr>
              <a:t>Kemhan</a:t>
            </a:r>
            <a:endParaRPr lang="id-ID" sz="16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B0ABB6C-E234-3649-B65F-11CD6CBE400B}"/>
              </a:ext>
            </a:extLst>
          </p:cNvPr>
          <p:cNvSpPr txBox="1"/>
          <p:nvPr/>
        </p:nvSpPr>
        <p:spPr>
          <a:xfrm>
            <a:off x="221010" y="5990956"/>
            <a:ext cx="1751249" cy="336631"/>
          </a:xfrm>
          <a:prstGeom prst="rect">
            <a:avLst/>
          </a:prstGeom>
          <a:noFill/>
        </p:spPr>
        <p:txBody>
          <a:bodyPr wrap="square">
            <a:spAutoFit/>
          </a:bodyPr>
          <a:lstStyle/>
          <a:p>
            <a:pPr marL="12700" algn="just">
              <a:lnSpc>
                <a:spcPct val="107000"/>
              </a:lnSpc>
            </a:pPr>
            <a:r>
              <a:rPr lang="en-US" sz="1600" b="1" dirty="0">
                <a:effectLst/>
                <a:latin typeface="Arial" panose="020B0604020202020204" pitchFamily="34" charset="0"/>
                <a:ea typeface="Calibri" panose="020F0502020204030204" pitchFamily="34" charset="0"/>
                <a:cs typeface="Arial" panose="020B0604020202020204" pitchFamily="34" charset="0"/>
              </a:rPr>
              <a:t>REKOMENDASI</a:t>
            </a:r>
            <a:endParaRPr lang="en-US" b="1" dirty="0">
              <a:effectLst/>
              <a:latin typeface="Arial" panose="020B0604020202020204" pitchFamily="34" charset="0"/>
              <a:ea typeface="Calibri" panose="020F0502020204030204" pitchFamily="34" charset="0"/>
              <a:cs typeface="Arial" panose="020B0604020202020204" pitchFamily="34" charset="0"/>
            </a:endParaRPr>
          </a:p>
        </p:txBody>
      </p:sp>
      <p:sp>
        <p:nvSpPr>
          <p:cNvPr id="29" name="Rounded Rectangle 28">
            <a:extLst>
              <a:ext uri="{FF2B5EF4-FFF2-40B4-BE49-F238E27FC236}">
                <a16:creationId xmlns:a16="http://schemas.microsoft.com/office/drawing/2014/main" id="{7F3BBF3F-D01B-8D40-AF30-4EDC68281C18}"/>
              </a:ext>
            </a:extLst>
          </p:cNvPr>
          <p:cNvSpPr/>
          <p:nvPr/>
        </p:nvSpPr>
        <p:spPr>
          <a:xfrm>
            <a:off x="173085" y="2386922"/>
            <a:ext cx="1226481" cy="390845"/>
          </a:xfrm>
          <a:prstGeom prst="roundRect">
            <a:avLst>
              <a:gd name="adj" fmla="val 33421"/>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B35AEF8E-0DFC-7E41-AA6A-B1945111FA2B}"/>
              </a:ext>
            </a:extLst>
          </p:cNvPr>
          <p:cNvSpPr txBox="1"/>
          <p:nvPr/>
        </p:nvSpPr>
        <p:spPr>
          <a:xfrm>
            <a:off x="334909" y="2413067"/>
            <a:ext cx="902832" cy="338554"/>
          </a:xfrm>
          <a:prstGeom prst="rect">
            <a:avLst/>
          </a:prstGeom>
          <a:noFill/>
        </p:spPr>
        <p:txBody>
          <a:bodyPr wrap="square" lIns="90000">
            <a:spAutoFit/>
          </a:bodyPr>
          <a:lstStyle/>
          <a:p>
            <a:pPr algn="ctr"/>
            <a:r>
              <a:rPr lang="en-US" sz="1600" b="1" dirty="0">
                <a:effectLst/>
                <a:latin typeface="Arial" panose="020B0604020202020204" pitchFamily="34" charset="0"/>
                <a:ea typeface="Calibri" panose="020F0502020204030204" pitchFamily="34" charset="0"/>
                <a:cs typeface="Arial" panose="020B0604020202020204" pitchFamily="34" charset="0"/>
              </a:rPr>
              <a:t>FAKTA</a:t>
            </a:r>
            <a:endParaRPr lang="id-ID" sz="1600" dirty="0"/>
          </a:p>
        </p:txBody>
      </p:sp>
      <p:pic>
        <p:nvPicPr>
          <p:cNvPr id="33" name="Picture 32" descr="Japan-UK Two Leaders signs the Agreement">
            <a:extLst>
              <a:ext uri="{FF2B5EF4-FFF2-40B4-BE49-F238E27FC236}">
                <a16:creationId xmlns:a16="http://schemas.microsoft.com/office/drawing/2014/main" id="{3DBBF08C-6370-664F-AB97-AEFBEA1B053C}"/>
              </a:ext>
            </a:extLst>
          </p:cNvPr>
          <p:cNvPicPr/>
          <p:nvPr/>
        </p:nvPicPr>
        <p:blipFill rotWithShape="1">
          <a:blip r:embed="rId4">
            <a:extLst>
              <a:ext uri="{28A0092B-C50C-407E-A947-70E740481C1C}">
                <a14:useLocalDpi xmlns:a14="http://schemas.microsoft.com/office/drawing/2010/main" val="0"/>
              </a:ext>
            </a:extLst>
          </a:blip>
          <a:srcRect b="9984"/>
          <a:stretch/>
        </p:blipFill>
        <p:spPr bwMode="auto">
          <a:xfrm>
            <a:off x="6521367" y="680701"/>
            <a:ext cx="3336925" cy="2043558"/>
          </a:xfrm>
          <a:prstGeom prst="rect">
            <a:avLst/>
          </a:prstGeom>
          <a:noFill/>
          <a:ln>
            <a:noFill/>
          </a:ln>
        </p:spPr>
      </p:pic>
    </p:spTree>
    <p:extLst>
      <p:ext uri="{BB962C8B-B14F-4D97-AF65-F5344CB8AC3E}">
        <p14:creationId xmlns:p14="http://schemas.microsoft.com/office/powerpoint/2010/main" val="68578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2D3F07A-A41A-F14E-8106-284157BEA6FD}"/>
              </a:ext>
            </a:extLst>
          </p:cNvPr>
          <p:cNvSpPr/>
          <p:nvPr/>
        </p:nvSpPr>
        <p:spPr>
          <a:xfrm>
            <a:off x="0" y="900753"/>
            <a:ext cx="6022601" cy="6658922"/>
          </a:xfrm>
          <a:prstGeom prst="rect">
            <a:avLst/>
          </a:pr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TextBox 31">
            <a:extLst>
              <a:ext uri="{FF2B5EF4-FFF2-40B4-BE49-F238E27FC236}">
                <a16:creationId xmlns:a16="http://schemas.microsoft.com/office/drawing/2014/main" id="{866D892D-65DD-884E-85E9-F8F989CE7134}"/>
              </a:ext>
            </a:extLst>
          </p:cNvPr>
          <p:cNvSpPr txBox="1"/>
          <p:nvPr/>
        </p:nvSpPr>
        <p:spPr>
          <a:xfrm>
            <a:off x="56397" y="1430923"/>
            <a:ext cx="5112000" cy="6128752"/>
          </a:xfrm>
          <a:prstGeom prst="rect">
            <a:avLst/>
          </a:prstGeom>
          <a:solidFill>
            <a:schemeClr val="bg1"/>
          </a:solidFill>
        </p:spPr>
        <p:txBody>
          <a:bodyPr wrap="square" tIns="144000" bIns="0">
            <a:spAutoFit/>
          </a:bodyPr>
          <a:lstStyle/>
          <a:p>
            <a:pPr marL="190500" lvl="0" indent="-190500" algn="just">
              <a:buFont typeface="Symbol" pitchFamily="2" charset="2"/>
              <a:buChar char=""/>
            </a:pPr>
            <a:r>
              <a:rPr lang="id-ID" sz="1100" b="1" dirty="0">
                <a:effectLst/>
                <a:latin typeface="Arial" panose="020B0604020202020204" pitchFamily="34" charset="0"/>
                <a:ea typeface="Calibri" panose="020F0502020204030204" pitchFamily="34" charset="0"/>
                <a:cs typeface="Arial" panose="020B0604020202020204" pitchFamily="34" charset="0"/>
              </a:rPr>
              <a:t>09/01/2023</a:t>
            </a:r>
            <a:r>
              <a:rPr lang="id-ID" sz="1100" dirty="0">
                <a:effectLst/>
                <a:latin typeface="Arial" panose="020B0604020202020204" pitchFamily="34" charset="0"/>
                <a:ea typeface="Calibri" panose="020F0502020204030204" pitchFamily="34" charset="0"/>
                <a:cs typeface="Arial" panose="020B0604020202020204" pitchFamily="34" charset="0"/>
              </a:rPr>
              <a:t>. Rusia dan Belarus memperluas latihan militer gabungan mereka di Belarus. Kedua negara menambahkan senjata, tentara, dan peralatan khusus ke dalam latihan.</a:t>
            </a:r>
          </a:p>
          <a:p>
            <a:pPr marL="190500" lvl="0" indent="-190500" algn="just">
              <a:buFont typeface="Symbol" pitchFamily="2" charset="2"/>
              <a:buChar char=""/>
            </a:pPr>
            <a:r>
              <a:rPr lang="id-ID" sz="1100" b="1" dirty="0">
                <a:effectLst/>
                <a:latin typeface="Arial" panose="020B0604020202020204" pitchFamily="34" charset="0"/>
                <a:ea typeface="Calibri" panose="020F0502020204030204" pitchFamily="34" charset="0"/>
                <a:cs typeface="Arial" panose="020B0604020202020204" pitchFamily="34" charset="0"/>
              </a:rPr>
              <a:t>10/01/2023</a:t>
            </a:r>
            <a:r>
              <a:rPr lang="id-ID" sz="1100" dirty="0">
                <a:effectLst/>
                <a:latin typeface="Arial" panose="020B0604020202020204" pitchFamily="34" charset="0"/>
                <a:ea typeface="Calibri" panose="020F0502020204030204" pitchFamily="34" charset="0"/>
                <a:cs typeface="Arial" panose="020B0604020202020204" pitchFamily="34" charset="0"/>
              </a:rPr>
              <a:t>. Kapal perang </a:t>
            </a:r>
            <a:r>
              <a:rPr lang="id-ID" sz="1100" dirty="0" err="1">
                <a:effectLst/>
                <a:latin typeface="Arial" panose="020B0604020202020204" pitchFamily="34" charset="0"/>
                <a:ea typeface="Calibri" panose="020F0502020204030204" pitchFamily="34" charset="0"/>
                <a:cs typeface="Arial" panose="020B0604020202020204" pitchFamily="34" charset="0"/>
              </a:rPr>
              <a:t>frigate</a:t>
            </a:r>
            <a:r>
              <a:rPr lang="id-ID" sz="1100" dirty="0">
                <a:effectLst/>
                <a:latin typeface="Arial" panose="020B0604020202020204" pitchFamily="34" charset="0"/>
                <a:ea typeface="Calibri" panose="020F0502020204030204" pitchFamily="34" charset="0"/>
                <a:cs typeface="Arial" panose="020B0604020202020204" pitchFamily="34" charset="0"/>
              </a:rPr>
              <a:t> bernama Laksamana </a:t>
            </a:r>
            <a:r>
              <a:rPr lang="id-ID" sz="1100" dirty="0" err="1">
                <a:effectLst/>
                <a:latin typeface="Arial" panose="020B0604020202020204" pitchFamily="34" charset="0"/>
                <a:ea typeface="Calibri" panose="020F0502020204030204" pitchFamily="34" charset="0"/>
                <a:cs typeface="Arial" panose="020B0604020202020204" pitchFamily="34" charset="0"/>
              </a:rPr>
              <a:t>Gorshkov</a:t>
            </a:r>
            <a:r>
              <a:rPr lang="id-ID" sz="1100" dirty="0">
                <a:effectLst/>
                <a:latin typeface="Arial" panose="020B0604020202020204" pitchFamily="34" charset="0"/>
                <a:ea typeface="Calibri" panose="020F0502020204030204" pitchFamily="34" charset="0"/>
                <a:cs typeface="Arial" panose="020B0604020202020204" pitchFamily="34" charset="0"/>
              </a:rPr>
              <a:t> yang dipersenjatai rudal jelajah hipersonik </a:t>
            </a:r>
            <a:r>
              <a:rPr lang="id-ID" sz="1100" dirty="0" err="1">
                <a:effectLst/>
                <a:latin typeface="Arial" panose="020B0604020202020204" pitchFamily="34" charset="0"/>
                <a:ea typeface="Calibri" panose="020F0502020204030204" pitchFamily="34" charset="0"/>
                <a:cs typeface="Arial" panose="020B0604020202020204" pitchFamily="34" charset="0"/>
              </a:rPr>
              <a:t>Zircon</a:t>
            </a:r>
            <a:r>
              <a:rPr lang="id-ID" sz="1100" dirty="0">
                <a:effectLst/>
                <a:latin typeface="Arial" panose="020B0604020202020204" pitchFamily="34" charset="0"/>
                <a:ea typeface="Calibri" panose="020F0502020204030204" pitchFamily="34" charset="0"/>
                <a:cs typeface="Arial" panose="020B0604020202020204" pitchFamily="34" charset="0"/>
              </a:rPr>
              <a:t> telah menggelar latihan di area Laut Norwegia.</a:t>
            </a:r>
          </a:p>
          <a:p>
            <a:pPr marL="190500" lvl="0" indent="-190500" algn="just">
              <a:buFont typeface="Symbol" pitchFamily="2" charset="2"/>
              <a:buChar char=""/>
            </a:pPr>
            <a:r>
              <a:rPr lang="id-ID" sz="1100" b="1" dirty="0">
                <a:effectLst/>
                <a:latin typeface="Arial" panose="020B0604020202020204" pitchFamily="34" charset="0"/>
                <a:ea typeface="Calibri" panose="020F0502020204030204" pitchFamily="34" charset="0"/>
                <a:cs typeface="Arial" panose="020B0604020202020204" pitchFamily="34" charset="0"/>
              </a:rPr>
              <a:t>10/01/2023</a:t>
            </a:r>
            <a:r>
              <a:rPr lang="id-ID" sz="1100" dirty="0">
                <a:effectLst/>
                <a:latin typeface="Arial" panose="020B0604020202020204" pitchFamily="34" charset="0"/>
                <a:ea typeface="Calibri" panose="020F0502020204030204" pitchFamily="34" charset="0"/>
                <a:cs typeface="Arial" panose="020B0604020202020204" pitchFamily="34" charset="0"/>
              </a:rPr>
              <a:t>. Kapal selam nuklir Rusia, K-329 </a:t>
            </a:r>
            <a:r>
              <a:rPr lang="id-ID" sz="1100" dirty="0" err="1">
                <a:effectLst/>
                <a:latin typeface="Arial" panose="020B0604020202020204" pitchFamily="34" charset="0"/>
                <a:ea typeface="Calibri" panose="020F0502020204030204" pitchFamily="34" charset="0"/>
                <a:cs typeface="Arial" panose="020B0604020202020204" pitchFamily="34" charset="0"/>
              </a:rPr>
              <a:t>Belgorod</a:t>
            </a:r>
            <a:r>
              <a:rPr lang="id-ID" sz="1100" dirty="0">
                <a:effectLst/>
                <a:latin typeface="Arial" panose="020B0604020202020204" pitchFamily="34" charset="0"/>
                <a:ea typeface="Calibri" panose="020F0502020204030204" pitchFamily="34" charset="0"/>
                <a:cs typeface="Arial" panose="020B0604020202020204" pitchFamily="34" charset="0"/>
              </a:rPr>
              <a:t> telah menyelesaikan </a:t>
            </a:r>
            <a:r>
              <a:rPr lang="id-ID" sz="1100" dirty="0" err="1">
                <a:effectLst/>
                <a:latin typeface="Arial" panose="020B0604020202020204" pitchFamily="34" charset="0"/>
                <a:ea typeface="Calibri" panose="020F0502020204030204" pitchFamily="34" charset="0"/>
                <a:cs typeface="Arial" panose="020B0604020202020204" pitchFamily="34" charset="0"/>
              </a:rPr>
              <a:t>serangkaian</a:t>
            </a:r>
            <a:r>
              <a:rPr lang="id-ID" sz="1100" dirty="0">
                <a:effectLst/>
                <a:latin typeface="Arial" panose="020B0604020202020204" pitchFamily="34" charset="0"/>
                <a:ea typeface="Calibri" panose="020F0502020204030204" pitchFamily="34" charset="0"/>
                <a:cs typeface="Arial" panose="020B0604020202020204" pitchFamily="34" charset="0"/>
              </a:rPr>
              <a:t> uji coba model torpedo </a:t>
            </a:r>
            <a:r>
              <a:rPr lang="id-ID" sz="1100" dirty="0" err="1">
                <a:effectLst/>
                <a:latin typeface="Arial" panose="020B0604020202020204" pitchFamily="34" charset="0"/>
                <a:ea typeface="Calibri" panose="020F0502020204030204" pitchFamily="34" charset="0"/>
                <a:cs typeface="Arial" panose="020B0604020202020204" pitchFamily="34" charset="0"/>
              </a:rPr>
              <a:t>Poseidon</a:t>
            </a:r>
            <a:r>
              <a:rPr lang="id-ID" sz="1100" dirty="0">
                <a:effectLst/>
                <a:latin typeface="Arial" panose="020B0604020202020204" pitchFamily="34" charset="0"/>
                <a:ea typeface="Calibri" panose="020F0502020204030204" pitchFamily="34" charset="0"/>
                <a:cs typeface="Arial" panose="020B0604020202020204" pitchFamily="34" charset="0"/>
              </a:rPr>
              <a:t>.</a:t>
            </a:r>
          </a:p>
          <a:p>
            <a:pPr marL="190500" lvl="0" indent="-190500" algn="just">
              <a:buFont typeface="Symbol" pitchFamily="2" charset="2"/>
              <a:buChar char=""/>
            </a:pPr>
            <a:r>
              <a:rPr lang="id-ID" sz="1100" b="1" dirty="0">
                <a:effectLst/>
                <a:latin typeface="Arial" panose="020B0604020202020204" pitchFamily="34" charset="0"/>
                <a:ea typeface="Calibri" panose="020F0502020204030204" pitchFamily="34" charset="0"/>
                <a:cs typeface="Arial" panose="020B0604020202020204" pitchFamily="34" charset="0"/>
              </a:rPr>
              <a:t>10/01/2023</a:t>
            </a:r>
            <a:r>
              <a:rPr lang="id-ID" sz="1100" dirty="0">
                <a:effectLst/>
                <a:latin typeface="Arial" panose="020B0604020202020204" pitchFamily="34" charset="0"/>
                <a:ea typeface="Calibri" panose="020F0502020204030204" pitchFamily="34" charset="0"/>
                <a:cs typeface="Arial" panose="020B0604020202020204" pitchFamily="34" charset="0"/>
              </a:rPr>
              <a:t>. UE akan memberlakukan sanksi baru terhadap </a:t>
            </a:r>
            <a:r>
              <a:rPr lang="id-ID" sz="1100" dirty="0" err="1">
                <a:effectLst/>
                <a:latin typeface="Arial" panose="020B0604020202020204" pitchFamily="34" charset="0"/>
                <a:ea typeface="Calibri" panose="020F0502020204030204" pitchFamily="34" charset="0"/>
                <a:cs typeface="Arial" panose="020B0604020202020204" pitchFamily="34" charset="0"/>
              </a:rPr>
              <a:t>Belarusia</a:t>
            </a:r>
            <a:r>
              <a:rPr lang="id-ID" sz="1100" dirty="0">
                <a:effectLst/>
                <a:latin typeface="Arial" panose="020B0604020202020204" pitchFamily="34" charset="0"/>
                <a:ea typeface="Calibri" panose="020F0502020204030204" pitchFamily="34" charset="0"/>
                <a:cs typeface="Arial" panose="020B0604020202020204" pitchFamily="34" charset="0"/>
              </a:rPr>
              <a:t> atas dukungannya kepada Rusia.</a:t>
            </a:r>
          </a:p>
          <a:p>
            <a:pPr marL="190500" lvl="0" indent="-190500" algn="just">
              <a:buFont typeface="Symbol" pitchFamily="2" charset="2"/>
              <a:buChar char=""/>
            </a:pPr>
            <a:r>
              <a:rPr lang="id-ID" sz="1100" b="1" dirty="0">
                <a:effectLst/>
                <a:latin typeface="Arial" panose="020B0604020202020204" pitchFamily="34" charset="0"/>
                <a:ea typeface="Calibri" panose="020F0502020204030204" pitchFamily="34" charset="0"/>
                <a:cs typeface="Arial" panose="020B0604020202020204" pitchFamily="34" charset="0"/>
              </a:rPr>
              <a:t>11/01/2023. </a:t>
            </a:r>
            <a:r>
              <a:rPr lang="id-ID" sz="1100" dirty="0">
                <a:effectLst/>
                <a:latin typeface="Arial" panose="020B0604020202020204" pitchFamily="34" charset="0"/>
                <a:ea typeface="Calibri" panose="020F0502020204030204" pitchFamily="34" charset="0"/>
                <a:cs typeface="Arial" panose="020B0604020202020204" pitchFamily="34" charset="0"/>
              </a:rPr>
              <a:t>Group </a:t>
            </a:r>
            <a:r>
              <a:rPr lang="id-ID" sz="1100" dirty="0" err="1">
                <a:effectLst/>
                <a:latin typeface="Arial" panose="020B0604020202020204" pitchFamily="34" charset="0"/>
                <a:ea typeface="Calibri" panose="020F0502020204030204" pitchFamily="34" charset="0"/>
                <a:cs typeface="Arial" panose="020B0604020202020204" pitchFamily="34" charset="0"/>
              </a:rPr>
              <a:t>Wagner</a:t>
            </a:r>
            <a:r>
              <a:rPr lang="id-ID" sz="1100" dirty="0">
                <a:effectLst/>
                <a:latin typeface="Arial" panose="020B0604020202020204" pitchFamily="34" charset="0"/>
                <a:ea typeface="Calibri" panose="020F0502020204030204" pitchFamily="34" charset="0"/>
                <a:cs typeface="Arial" panose="020B0604020202020204" pitchFamily="34" charset="0"/>
              </a:rPr>
              <a:t> mengklaim telah menguasai Kota </a:t>
            </a:r>
            <a:r>
              <a:rPr lang="id-ID" sz="1100" dirty="0" err="1">
                <a:effectLst/>
                <a:latin typeface="Arial" panose="020B0604020202020204" pitchFamily="34" charset="0"/>
                <a:ea typeface="Calibri" panose="020F0502020204030204" pitchFamily="34" charset="0"/>
                <a:cs typeface="Arial" panose="020B0604020202020204" pitchFamily="34" charset="0"/>
              </a:rPr>
              <a:t>Soledar</a:t>
            </a:r>
            <a:r>
              <a:rPr lang="id-ID" sz="1100" dirty="0">
                <a:effectLst/>
                <a:latin typeface="Arial" panose="020B0604020202020204" pitchFamily="34" charset="0"/>
                <a:ea typeface="Calibri" panose="020F0502020204030204" pitchFamily="34" charset="0"/>
                <a:cs typeface="Arial" panose="020B0604020202020204" pitchFamily="34" charset="0"/>
              </a:rPr>
              <a:t> Rain </a:t>
            </a:r>
            <a:r>
              <a:rPr lang="id-ID" sz="1100" dirty="0" err="1">
                <a:effectLst/>
                <a:latin typeface="Arial" panose="020B0604020202020204" pitchFamily="34" charset="0"/>
                <a:ea typeface="Calibri" panose="020F0502020204030204" pitchFamily="34" charset="0"/>
                <a:cs typeface="Arial" panose="020B0604020202020204" pitchFamily="34" charset="0"/>
              </a:rPr>
              <a:t>Bakhmut</a:t>
            </a:r>
            <a:r>
              <a:rPr lang="id-ID" sz="1100" dirty="0">
                <a:effectLst/>
                <a:latin typeface="Arial" panose="020B0604020202020204" pitchFamily="34" charset="0"/>
                <a:ea typeface="Calibri" panose="020F0502020204030204" pitchFamily="34" charset="0"/>
                <a:cs typeface="Arial" panose="020B0604020202020204" pitchFamily="34" charset="0"/>
              </a:rPr>
              <a:t>, </a:t>
            </a:r>
            <a:r>
              <a:rPr lang="id-ID" sz="1100" dirty="0" err="1">
                <a:effectLst/>
                <a:latin typeface="Arial" panose="020B0604020202020204" pitchFamily="34" charset="0"/>
                <a:ea typeface="Calibri" panose="020F0502020204030204" pitchFamily="34" charset="0"/>
                <a:cs typeface="Arial" panose="020B0604020202020204" pitchFamily="34" charset="0"/>
              </a:rPr>
              <a:t>Oblast</a:t>
            </a:r>
            <a:r>
              <a:rPr lang="id-ID" sz="1100" dirty="0">
                <a:effectLst/>
                <a:latin typeface="Arial" panose="020B0604020202020204" pitchFamily="34" charset="0"/>
                <a:ea typeface="Calibri" panose="020F0502020204030204" pitchFamily="34" charset="0"/>
                <a:cs typeface="Arial" panose="020B0604020202020204" pitchFamily="34" charset="0"/>
              </a:rPr>
              <a:t> </a:t>
            </a:r>
            <a:r>
              <a:rPr lang="id-ID" sz="1100" dirty="0" err="1">
                <a:effectLst/>
                <a:latin typeface="Arial" panose="020B0604020202020204" pitchFamily="34" charset="0"/>
                <a:ea typeface="Calibri" panose="020F0502020204030204" pitchFamily="34" charset="0"/>
                <a:cs typeface="Arial" panose="020B0604020202020204" pitchFamily="34" charset="0"/>
              </a:rPr>
              <a:t>Donetsk</a:t>
            </a:r>
            <a:r>
              <a:rPr lang="id-ID" sz="1100" dirty="0">
                <a:effectLst/>
                <a:latin typeface="Arial" panose="020B0604020202020204" pitchFamily="34" charset="0"/>
                <a:ea typeface="Calibri" panose="020F0502020204030204" pitchFamily="34" charset="0"/>
                <a:cs typeface="Arial" panose="020B0604020202020204" pitchFamily="34" charset="0"/>
              </a:rPr>
              <a:t>, Ukraina. Hingga saat ini pertempuran di sana masih berlangsung.</a:t>
            </a:r>
          </a:p>
          <a:p>
            <a:pPr marL="190500" lvl="0" indent="-190500" algn="just">
              <a:buFont typeface="Symbol" pitchFamily="2" charset="2"/>
              <a:buChar char=""/>
            </a:pPr>
            <a:r>
              <a:rPr lang="id-ID" sz="1100" b="1" dirty="0">
                <a:effectLst/>
                <a:latin typeface="Arial" panose="020B0604020202020204" pitchFamily="34" charset="0"/>
                <a:ea typeface="Calibri" panose="020F0502020204030204" pitchFamily="34" charset="0"/>
                <a:cs typeface="Arial" panose="020B0604020202020204" pitchFamily="34" charset="0"/>
              </a:rPr>
              <a:t>12/01/2023</a:t>
            </a:r>
            <a:r>
              <a:rPr lang="id-ID" sz="1100" dirty="0">
                <a:effectLst/>
                <a:latin typeface="Arial" panose="020B0604020202020204" pitchFamily="34" charset="0"/>
                <a:ea typeface="Calibri" panose="020F0502020204030204" pitchFamily="34" charset="0"/>
                <a:cs typeface="Arial" panose="020B0604020202020204" pitchFamily="34" charset="0"/>
              </a:rPr>
              <a:t>. Rusia menunjuk </a:t>
            </a:r>
            <a:r>
              <a:rPr lang="id-ID" sz="1100" kern="1800" dirty="0">
                <a:effectLst/>
                <a:latin typeface="Arial" panose="020B0604020202020204" pitchFamily="34" charset="0"/>
                <a:ea typeface="Calibri" panose="020F0502020204030204" pitchFamily="34" charset="0"/>
                <a:cs typeface="Arial" panose="020B0604020202020204" pitchFamily="34" charset="0"/>
              </a:rPr>
              <a:t>Kepala Staf Umum Angkatan Bersenjata Rusia Jenderal Valery </a:t>
            </a:r>
            <a:r>
              <a:rPr lang="id-ID" sz="1100" kern="1800" dirty="0" err="1">
                <a:effectLst/>
                <a:latin typeface="Arial" panose="020B0604020202020204" pitchFamily="34" charset="0"/>
                <a:ea typeface="Calibri" panose="020F0502020204030204" pitchFamily="34" charset="0"/>
                <a:cs typeface="Arial" panose="020B0604020202020204" pitchFamily="34" charset="0"/>
              </a:rPr>
              <a:t>Gerasimov</a:t>
            </a:r>
            <a:r>
              <a:rPr lang="id-ID" sz="1100" kern="1800" dirty="0">
                <a:effectLst/>
                <a:latin typeface="Arial" panose="020B0604020202020204" pitchFamily="34" charset="0"/>
                <a:ea typeface="Calibri" panose="020F0502020204030204" pitchFamily="34" charset="0"/>
                <a:cs typeface="Arial" panose="020B0604020202020204" pitchFamily="34" charset="0"/>
              </a:rPr>
              <a:t> sebagai komandan pasukan Rusia di Ukraina. Adapun Jenderal </a:t>
            </a:r>
            <a:r>
              <a:rPr lang="id-ID" sz="1100" kern="1800" dirty="0" err="1">
                <a:effectLst/>
                <a:latin typeface="Arial" panose="020B0604020202020204" pitchFamily="34" charset="0"/>
                <a:ea typeface="Calibri" panose="020F0502020204030204" pitchFamily="34" charset="0"/>
                <a:cs typeface="Arial" panose="020B0604020202020204" pitchFamily="34" charset="0"/>
              </a:rPr>
              <a:t>Sergei</a:t>
            </a:r>
            <a:r>
              <a:rPr lang="id-ID" sz="1100" kern="1800" dirty="0">
                <a:effectLst/>
                <a:latin typeface="Arial" panose="020B0604020202020204" pitchFamily="34" charset="0"/>
                <a:ea typeface="Calibri" panose="020F0502020204030204" pitchFamily="34" charset="0"/>
                <a:cs typeface="Arial" panose="020B0604020202020204" pitchFamily="34" charset="0"/>
              </a:rPr>
              <a:t> </a:t>
            </a:r>
            <a:r>
              <a:rPr lang="id-ID" sz="1100" kern="1800" dirty="0" err="1">
                <a:effectLst/>
                <a:latin typeface="Arial" panose="020B0604020202020204" pitchFamily="34" charset="0"/>
                <a:ea typeface="Calibri" panose="020F0502020204030204" pitchFamily="34" charset="0"/>
                <a:cs typeface="Arial" panose="020B0604020202020204" pitchFamily="34" charset="0"/>
              </a:rPr>
              <a:t>Surovikin</a:t>
            </a:r>
            <a:r>
              <a:rPr lang="id-ID" sz="1100" kern="1800" dirty="0">
                <a:effectLst/>
                <a:latin typeface="Arial" panose="020B0604020202020204" pitchFamily="34" charset="0"/>
                <a:ea typeface="Calibri" panose="020F0502020204030204" pitchFamily="34" charset="0"/>
                <a:cs typeface="Arial" panose="020B0604020202020204" pitchFamily="34" charset="0"/>
              </a:rPr>
              <a:t>,  komandan selama tiga bulan terakhir, akan menjadi wakil dari Jenderal Valery </a:t>
            </a:r>
            <a:r>
              <a:rPr lang="id-ID" sz="1100" kern="1800" dirty="0" err="1">
                <a:effectLst/>
                <a:latin typeface="Arial" panose="020B0604020202020204" pitchFamily="34" charset="0"/>
                <a:ea typeface="Calibri" panose="020F0502020204030204" pitchFamily="34" charset="0"/>
                <a:cs typeface="Arial" panose="020B0604020202020204" pitchFamily="34" charset="0"/>
              </a:rPr>
              <a:t>Gerasimov</a:t>
            </a:r>
            <a:r>
              <a:rPr lang="id-ID" sz="1100" kern="1800" dirty="0">
                <a:effectLst/>
                <a:latin typeface="Arial" panose="020B0604020202020204" pitchFamily="34" charset="0"/>
                <a:ea typeface="Calibri" panose="020F0502020204030204" pitchFamily="34" charset="0"/>
                <a:cs typeface="Arial" panose="020B0604020202020204" pitchFamily="34" charset="0"/>
              </a:rPr>
              <a:t>.</a:t>
            </a:r>
            <a:endParaRPr lang="id-ID" sz="1100" dirty="0">
              <a:effectLst/>
              <a:latin typeface="Arial" panose="020B0604020202020204" pitchFamily="34" charset="0"/>
              <a:ea typeface="Calibri" panose="020F0502020204030204" pitchFamily="34" charset="0"/>
              <a:cs typeface="Arial" panose="020B0604020202020204" pitchFamily="34" charset="0"/>
            </a:endParaRPr>
          </a:p>
          <a:p>
            <a:pPr marL="190500" lvl="0" indent="-190500" algn="just">
              <a:buFont typeface="Symbol" pitchFamily="2" charset="2"/>
              <a:buChar char=""/>
            </a:pPr>
            <a:r>
              <a:rPr lang="id-ID" sz="1100" b="1" dirty="0">
                <a:effectLst/>
                <a:latin typeface="Arial" panose="020B0604020202020204" pitchFamily="34" charset="0"/>
                <a:ea typeface="Calibri" panose="020F0502020204030204" pitchFamily="34" charset="0"/>
                <a:cs typeface="Arial" panose="020B0604020202020204" pitchFamily="34" charset="0"/>
              </a:rPr>
              <a:t>13/01/2023</a:t>
            </a:r>
            <a:r>
              <a:rPr lang="id-ID" sz="1100" dirty="0">
                <a:effectLst/>
                <a:latin typeface="Arial" panose="020B0604020202020204" pitchFamily="34" charset="0"/>
                <a:ea typeface="Calibri" panose="020F0502020204030204" pitchFamily="34" charset="0"/>
                <a:cs typeface="Arial" panose="020B0604020202020204" pitchFamily="34" charset="0"/>
              </a:rPr>
              <a:t>. Ukraina telah menerima 8.000 terminal </a:t>
            </a:r>
            <a:r>
              <a:rPr lang="id-ID" sz="1100" dirty="0" err="1">
                <a:effectLst/>
                <a:latin typeface="Arial" panose="020B0604020202020204" pitchFamily="34" charset="0"/>
                <a:ea typeface="Calibri" panose="020F0502020204030204" pitchFamily="34" charset="0"/>
                <a:cs typeface="Arial" panose="020B0604020202020204" pitchFamily="34" charset="0"/>
              </a:rPr>
              <a:t>Starlink</a:t>
            </a:r>
            <a:r>
              <a:rPr lang="id-ID" sz="1100" dirty="0">
                <a:effectLst/>
                <a:latin typeface="Arial" panose="020B0604020202020204" pitchFamily="34" charset="0"/>
                <a:ea typeface="Calibri" panose="020F0502020204030204" pitchFamily="34" charset="0"/>
                <a:cs typeface="Arial" panose="020B0604020202020204" pitchFamily="34" charset="0"/>
              </a:rPr>
              <a:t> dari Polandia, sehingga secara keseluruhan Ukraina telah menerima sekitar 30.000 terminal.</a:t>
            </a:r>
          </a:p>
          <a:p>
            <a:pPr marL="190500" lvl="0" indent="-190500" algn="just">
              <a:buFont typeface="Symbol" pitchFamily="2" charset="2"/>
              <a:buChar char=""/>
            </a:pPr>
            <a:r>
              <a:rPr lang="id-ID" sz="1100" dirty="0">
                <a:effectLst/>
                <a:latin typeface="Arial" panose="020B0604020202020204" pitchFamily="34" charset="0"/>
                <a:ea typeface="Calibri" panose="020F0502020204030204" pitchFamily="34" charset="0"/>
                <a:cs typeface="Arial" panose="020B0604020202020204" pitchFamily="34" charset="0"/>
              </a:rPr>
              <a:t>Rencana tambahan bantuan untuk Ukraina: Kanada akan membeli NASAMS dari AS untuk dikirimkan ke Ukraina, Polandia akan mengirimkan 10 tank </a:t>
            </a:r>
            <a:r>
              <a:rPr lang="id-ID" sz="1100" dirty="0" err="1">
                <a:effectLst/>
                <a:latin typeface="Arial" panose="020B0604020202020204" pitchFamily="34" charset="0"/>
                <a:ea typeface="Calibri" panose="020F0502020204030204" pitchFamily="34" charset="0"/>
                <a:cs typeface="Arial" panose="020B0604020202020204" pitchFamily="34" charset="0"/>
              </a:rPr>
              <a:t>Leopard</a:t>
            </a:r>
            <a:r>
              <a:rPr lang="id-ID" sz="1100" dirty="0">
                <a:effectLst/>
                <a:latin typeface="Arial" panose="020B0604020202020204" pitchFamily="34" charset="0"/>
                <a:ea typeface="Calibri" panose="020F0502020204030204" pitchFamily="34" charset="0"/>
                <a:cs typeface="Arial" panose="020B0604020202020204" pitchFamily="34" charset="0"/>
              </a:rPr>
              <a:t>, dan Inggris juga berencana menyediakan tank untuk Ukraina.</a:t>
            </a:r>
          </a:p>
          <a:p>
            <a:pPr marL="190500" lvl="0" indent="-190500" algn="just">
              <a:buFont typeface="Symbol" pitchFamily="2" charset="2"/>
              <a:buChar char=""/>
            </a:pPr>
            <a:r>
              <a:rPr lang="id-ID" sz="1100" dirty="0">
                <a:effectLst/>
                <a:latin typeface="Arial" panose="020B0604020202020204" pitchFamily="34" charset="0"/>
                <a:ea typeface="Calibri" panose="020F0502020204030204" pitchFamily="34" charset="0"/>
                <a:cs typeface="Arial" panose="020B0604020202020204" pitchFamily="34" charset="0"/>
              </a:rPr>
              <a:t>Menurut data Ukraina, total kerugian Rusia di Ukraina per 13 Januari 2023 adalah: 114.130 tentara, 3.098 tank, 6.167 kendaraan lapis baja, 2.082 sistem artileri, 437 MLRS, 218 </a:t>
            </a:r>
            <a:r>
              <a:rPr lang="id-ID" sz="11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anti-</a:t>
            </a:r>
            <a:r>
              <a:rPr lang="id-ID" sz="1100" i="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aircraft</a:t>
            </a:r>
            <a:r>
              <a:rPr lang="id-ID" sz="11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id-ID" sz="1100" i="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warfare</a:t>
            </a:r>
            <a:r>
              <a:rPr lang="id-ID" sz="11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id-ID" sz="1100" i="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systems</a:t>
            </a:r>
            <a:r>
              <a:rPr lang="id-ID" sz="1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285 pesawat, 276 helikopter, 4.826 kendaraan militer dan tangki bahan bakar, 17 kapal militer, 1.865 UAV taktis, 184 peralatan militer khusus, 723 rudal jelajah.</a:t>
            </a:r>
            <a:endParaRPr lang="id-ID" sz="1100" dirty="0">
              <a:effectLst/>
              <a:latin typeface="Arial" panose="020B0604020202020204" pitchFamily="34" charset="0"/>
              <a:ea typeface="Calibri" panose="020F0502020204030204" pitchFamily="34" charset="0"/>
              <a:cs typeface="Arial" panose="020B0604020202020204" pitchFamily="34" charset="0"/>
            </a:endParaRPr>
          </a:p>
          <a:p>
            <a:pPr marL="190500" lvl="0" indent="-190500" algn="just">
              <a:spcAft>
                <a:spcPts val="800"/>
              </a:spcAft>
              <a:buFont typeface="Symbol" pitchFamily="2" charset="2"/>
              <a:buChar char=""/>
            </a:pPr>
            <a:r>
              <a:rPr lang="id-ID" sz="1100" kern="1800" dirty="0">
                <a:effectLst/>
                <a:latin typeface="Arial" panose="020B0604020202020204" pitchFamily="34" charset="0"/>
                <a:ea typeface="Calibri" panose="020F0502020204030204" pitchFamily="34" charset="0"/>
                <a:cs typeface="Arial" panose="020B0604020202020204" pitchFamily="34" charset="0"/>
              </a:rPr>
              <a:t>Menurut data Rusia, total kerugian Ukraina per tanggal 13 Januari 2023 adalah: 372 pesawat terbang, 200 helikopter, 2.880 kendaraan udara tak berawak, 400 sistem rudal pertahanan udara (</a:t>
            </a:r>
            <a:r>
              <a:rPr lang="id-ID" sz="1100" i="1" kern="1800" dirty="0">
                <a:effectLst/>
                <a:latin typeface="Arial" panose="020B0604020202020204" pitchFamily="34" charset="0"/>
                <a:ea typeface="Calibri" panose="020F0502020204030204" pitchFamily="34" charset="0"/>
                <a:cs typeface="Arial" panose="020B0604020202020204" pitchFamily="34" charset="0"/>
              </a:rPr>
              <a:t>air </a:t>
            </a:r>
            <a:r>
              <a:rPr lang="id-ID" sz="1100" i="1" kern="1800" dirty="0" err="1">
                <a:effectLst/>
                <a:latin typeface="Arial" panose="020B0604020202020204" pitchFamily="34" charset="0"/>
                <a:ea typeface="Calibri" panose="020F0502020204030204" pitchFamily="34" charset="0"/>
                <a:cs typeface="Arial" panose="020B0604020202020204" pitchFamily="34" charset="0"/>
              </a:rPr>
              <a:t>defence</a:t>
            </a:r>
            <a:r>
              <a:rPr lang="id-ID" sz="1100" i="1" kern="1800" dirty="0">
                <a:effectLst/>
                <a:latin typeface="Arial" panose="020B0604020202020204" pitchFamily="34" charset="0"/>
                <a:ea typeface="Calibri" panose="020F0502020204030204" pitchFamily="34" charset="0"/>
                <a:cs typeface="Arial" panose="020B0604020202020204" pitchFamily="34" charset="0"/>
              </a:rPr>
              <a:t> </a:t>
            </a:r>
            <a:r>
              <a:rPr lang="id-ID" sz="1100" i="1" kern="1800" dirty="0" err="1">
                <a:effectLst/>
                <a:latin typeface="Arial" panose="020B0604020202020204" pitchFamily="34" charset="0"/>
                <a:ea typeface="Calibri" panose="020F0502020204030204" pitchFamily="34" charset="0"/>
                <a:cs typeface="Arial" panose="020B0604020202020204" pitchFamily="34" charset="0"/>
              </a:rPr>
              <a:t>missile</a:t>
            </a:r>
            <a:r>
              <a:rPr lang="id-ID" sz="1100" i="1" kern="1800" dirty="0">
                <a:effectLst/>
                <a:latin typeface="Arial" panose="020B0604020202020204" pitchFamily="34" charset="0"/>
                <a:ea typeface="Calibri" panose="020F0502020204030204" pitchFamily="34" charset="0"/>
                <a:cs typeface="Arial" panose="020B0604020202020204" pitchFamily="34" charset="0"/>
              </a:rPr>
              <a:t> </a:t>
            </a:r>
            <a:r>
              <a:rPr lang="id-ID" sz="1100" i="1" kern="1800" dirty="0" err="1">
                <a:effectLst/>
                <a:latin typeface="Arial" panose="020B0604020202020204" pitchFamily="34" charset="0"/>
                <a:ea typeface="Calibri" panose="020F0502020204030204" pitchFamily="34" charset="0"/>
                <a:cs typeface="Arial" panose="020B0604020202020204" pitchFamily="34" charset="0"/>
              </a:rPr>
              <a:t>system</a:t>
            </a:r>
            <a:r>
              <a:rPr lang="id-ID" sz="1100" kern="1800" dirty="0">
                <a:effectLst/>
                <a:latin typeface="Arial" panose="020B0604020202020204" pitchFamily="34" charset="0"/>
                <a:ea typeface="Calibri" panose="020F0502020204030204" pitchFamily="34" charset="0"/>
                <a:cs typeface="Arial" panose="020B0604020202020204" pitchFamily="34" charset="0"/>
              </a:rPr>
              <a:t>), 7.511 tank dan kendaraan tempur lapis baja lainnya, 982 peluncur roket ganda, serta 3.828 meriam dan mortir artileri lapangan, dan 8.040 kendaraan militer yang dirancang khusus (</a:t>
            </a:r>
            <a:r>
              <a:rPr lang="id-ID" sz="1100" i="1" kern="1800" dirty="0" err="1">
                <a:effectLst/>
                <a:latin typeface="Arial" panose="020B0604020202020204" pitchFamily="34" charset="0"/>
                <a:ea typeface="Calibri" panose="020F0502020204030204" pitchFamily="34" charset="0"/>
                <a:cs typeface="Arial" panose="020B0604020202020204" pitchFamily="34" charset="0"/>
              </a:rPr>
              <a:t>special</a:t>
            </a:r>
            <a:r>
              <a:rPr lang="id-ID" sz="1100" i="1" kern="1800" dirty="0">
                <a:effectLst/>
                <a:latin typeface="Arial" panose="020B0604020202020204" pitchFamily="34" charset="0"/>
                <a:ea typeface="Calibri" panose="020F0502020204030204" pitchFamily="34" charset="0"/>
                <a:cs typeface="Arial" panose="020B0604020202020204" pitchFamily="34" charset="0"/>
              </a:rPr>
              <a:t> </a:t>
            </a:r>
            <a:r>
              <a:rPr lang="id-ID" sz="1100" i="1" kern="1800" dirty="0" err="1">
                <a:effectLst/>
                <a:latin typeface="Arial" panose="020B0604020202020204" pitchFamily="34" charset="0"/>
                <a:ea typeface="Calibri" panose="020F0502020204030204" pitchFamily="34" charset="0"/>
                <a:cs typeface="Arial" panose="020B0604020202020204" pitchFamily="34" charset="0"/>
              </a:rPr>
              <a:t>military</a:t>
            </a:r>
            <a:r>
              <a:rPr lang="id-ID" sz="1100" i="1" kern="1800" dirty="0">
                <a:effectLst/>
                <a:latin typeface="Arial" panose="020B0604020202020204" pitchFamily="34" charset="0"/>
                <a:ea typeface="Calibri" panose="020F0502020204030204" pitchFamily="34" charset="0"/>
                <a:cs typeface="Arial" panose="020B0604020202020204" pitchFamily="34" charset="0"/>
              </a:rPr>
              <a:t> motor </a:t>
            </a:r>
            <a:r>
              <a:rPr lang="id-ID" sz="1100" i="1" kern="1800" dirty="0" err="1">
                <a:effectLst/>
                <a:latin typeface="Arial" panose="020B0604020202020204" pitchFamily="34" charset="0"/>
                <a:ea typeface="Calibri" panose="020F0502020204030204" pitchFamily="34" charset="0"/>
                <a:cs typeface="Arial" panose="020B0604020202020204" pitchFamily="34" charset="0"/>
              </a:rPr>
              <a:t>vehicles</a:t>
            </a:r>
            <a:r>
              <a:rPr lang="id-ID" sz="1100" kern="1800" dirty="0">
                <a:effectLst/>
                <a:latin typeface="Arial" panose="020B0604020202020204" pitchFamily="34" charset="0"/>
                <a:ea typeface="Calibri" panose="020F0502020204030204" pitchFamily="34" charset="0"/>
                <a:cs typeface="Arial" panose="020B0604020202020204" pitchFamily="34" charset="0"/>
              </a:rPr>
              <a:t>).</a:t>
            </a:r>
            <a:endParaRPr lang="id-ID" sz="1100" dirty="0">
              <a:effectLst/>
              <a:latin typeface="Arial" panose="020B0604020202020204" pitchFamily="34" charset="0"/>
              <a:ea typeface="Calibri" panose="020F050202020403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DEAC6228-8532-194F-AB4D-A6C1ED534AC9}"/>
              </a:ext>
            </a:extLst>
          </p:cNvPr>
          <p:cNvSpPr/>
          <p:nvPr/>
        </p:nvSpPr>
        <p:spPr>
          <a:xfrm>
            <a:off x="5244576" y="6139132"/>
            <a:ext cx="5462746" cy="120946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29">
            <a:extLst>
              <a:ext uri="{FF2B5EF4-FFF2-40B4-BE49-F238E27FC236}">
                <a16:creationId xmlns:a16="http://schemas.microsoft.com/office/drawing/2014/main" id="{E9A43F30-1794-2343-8592-365B26E192F6}"/>
              </a:ext>
            </a:extLst>
          </p:cNvPr>
          <p:cNvSpPr/>
          <p:nvPr/>
        </p:nvSpPr>
        <p:spPr>
          <a:xfrm>
            <a:off x="5250639" y="4695682"/>
            <a:ext cx="5462746" cy="11564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Freeform: Shape 20">
            <a:extLst>
              <a:ext uri="{FF2B5EF4-FFF2-40B4-BE49-F238E27FC236}">
                <a16:creationId xmlns:a16="http://schemas.microsoft.com/office/drawing/2014/main" id="{863FF7A4-7BD8-8044-A0F7-D2094605BD9D}"/>
              </a:ext>
            </a:extLst>
          </p:cNvPr>
          <p:cNvSpPr/>
          <p:nvPr/>
        </p:nvSpPr>
        <p:spPr>
          <a:xfrm>
            <a:off x="5246509" y="0"/>
            <a:ext cx="5445304" cy="3559283"/>
          </a:xfrm>
          <a:custGeom>
            <a:avLst/>
            <a:gdLst>
              <a:gd name="connsiteX0" fmla="*/ 21582 w 5445304"/>
              <a:gd name="connsiteY0" fmla="*/ 0 h 3559283"/>
              <a:gd name="connsiteX1" fmla="*/ 5445304 w 5445304"/>
              <a:gd name="connsiteY1" fmla="*/ 0 h 3559283"/>
              <a:gd name="connsiteX2" fmla="*/ 5445304 w 5445304"/>
              <a:gd name="connsiteY2" fmla="*/ 2354651 h 3559283"/>
              <a:gd name="connsiteX3" fmla="*/ 5412842 w 5445304"/>
              <a:gd name="connsiteY3" fmla="*/ 2399918 h 3559283"/>
              <a:gd name="connsiteX4" fmla="*/ 3055257 w 5445304"/>
              <a:gd name="connsiteY4" fmla="*/ 3559283 h 3559283"/>
              <a:gd name="connsiteX5" fmla="*/ 0 w 5445304"/>
              <a:gd name="connsiteY5" fmla="*/ 373401 h 3559283"/>
              <a:gd name="connsiteX6" fmla="*/ 15774 w 5445304"/>
              <a:gd name="connsiteY6" fmla="*/ 47663 h 3559283"/>
              <a:gd name="connsiteX7" fmla="*/ 21582 w 5445304"/>
              <a:gd name="connsiteY7" fmla="*/ 0 h 35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5304" h="3559283">
                <a:moveTo>
                  <a:pt x="21582" y="0"/>
                </a:moveTo>
                <a:lnTo>
                  <a:pt x="5445304" y="0"/>
                </a:lnTo>
                <a:lnTo>
                  <a:pt x="5445304" y="2354651"/>
                </a:lnTo>
                <a:lnTo>
                  <a:pt x="5412842" y="2399918"/>
                </a:lnTo>
                <a:cubicBezTo>
                  <a:pt x="4852463" y="3107971"/>
                  <a:pt x="4004404" y="3559283"/>
                  <a:pt x="3055257" y="3559283"/>
                </a:cubicBezTo>
                <a:cubicBezTo>
                  <a:pt x="1367885" y="3559283"/>
                  <a:pt x="0" y="2132915"/>
                  <a:pt x="0" y="373401"/>
                </a:cubicBezTo>
                <a:cubicBezTo>
                  <a:pt x="0" y="263431"/>
                  <a:pt x="5344" y="154763"/>
                  <a:pt x="15774" y="47663"/>
                </a:cubicBezTo>
                <a:lnTo>
                  <a:pt x="21582"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 name="Rectangle: Rounded Corners 30">
            <a:extLst>
              <a:ext uri="{FF2B5EF4-FFF2-40B4-BE49-F238E27FC236}">
                <a16:creationId xmlns:a16="http://schemas.microsoft.com/office/drawing/2014/main" id="{DC0CA64D-5AD4-844A-A347-AEB1043ACBF8}"/>
              </a:ext>
            </a:extLst>
          </p:cNvPr>
          <p:cNvSpPr/>
          <p:nvPr/>
        </p:nvSpPr>
        <p:spPr>
          <a:xfrm>
            <a:off x="6247080" y="282220"/>
            <a:ext cx="4040641" cy="219381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b="1" dirty="0">
              <a:solidFill>
                <a:schemeClr val="tx1"/>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F939B0A3-7BFE-6541-81F7-C412986A9EC1}"/>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659149" y="303017"/>
            <a:ext cx="1257143" cy="2514286"/>
          </a:xfrm>
          <a:prstGeom prst="rect">
            <a:avLst/>
          </a:prstGeom>
        </p:spPr>
      </p:pic>
      <p:pic>
        <p:nvPicPr>
          <p:cNvPr id="1026" name="Picture 2">
            <a:extLst>
              <a:ext uri="{FF2B5EF4-FFF2-40B4-BE49-F238E27FC236}">
                <a16:creationId xmlns:a16="http://schemas.microsoft.com/office/drawing/2014/main" id="{777A6852-0EB9-3B4F-BDD3-C47849AC92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1810"/>
          <a:stretch/>
        </p:blipFill>
        <p:spPr bwMode="auto">
          <a:xfrm>
            <a:off x="6485637" y="797390"/>
            <a:ext cx="3382263" cy="198987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8BD098D2-C6AE-664F-9BE4-D7DA169E8FF1}"/>
              </a:ext>
            </a:extLst>
          </p:cNvPr>
          <p:cNvSpPr/>
          <p:nvPr/>
        </p:nvSpPr>
        <p:spPr>
          <a:xfrm>
            <a:off x="5244576" y="2922125"/>
            <a:ext cx="5462746" cy="148444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a:extLst>
              <a:ext uri="{FF2B5EF4-FFF2-40B4-BE49-F238E27FC236}">
                <a16:creationId xmlns:a16="http://schemas.microsoft.com/office/drawing/2014/main" id="{D783B88B-42F0-C94E-AE02-4EA972978CEF}"/>
              </a:ext>
            </a:extLst>
          </p:cNvPr>
          <p:cNvSpPr/>
          <p:nvPr/>
        </p:nvSpPr>
        <p:spPr>
          <a:xfrm>
            <a:off x="230819" y="1225247"/>
            <a:ext cx="971128" cy="328545"/>
          </a:xfrm>
          <a:prstGeom prst="roundRect">
            <a:avLst>
              <a:gd name="adj" fmla="val 360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a:extLst>
              <a:ext uri="{FF2B5EF4-FFF2-40B4-BE49-F238E27FC236}">
                <a16:creationId xmlns:a16="http://schemas.microsoft.com/office/drawing/2014/main" id="{3D3CDA29-1347-A943-8A78-A453209C1585}"/>
              </a:ext>
            </a:extLst>
          </p:cNvPr>
          <p:cNvSpPr txBox="1"/>
          <p:nvPr/>
        </p:nvSpPr>
        <p:spPr>
          <a:xfrm>
            <a:off x="136752" y="620309"/>
            <a:ext cx="4885278" cy="549593"/>
          </a:xfrm>
          <a:prstGeom prst="roundRect">
            <a:avLst>
              <a:gd name="adj" fmla="val 18560"/>
            </a:avLst>
          </a:prstGeom>
          <a:solidFill>
            <a:schemeClr val="tx2">
              <a:lumMod val="20000"/>
              <a:lumOff val="80000"/>
            </a:schemeClr>
          </a:solidFill>
        </p:spPr>
        <p:txBody>
          <a:bodyPr wrap="square" lIns="36000" tIns="0" rIns="0" bIns="0" anchor="ctr">
            <a:spAutoFit/>
          </a:bodyPr>
          <a:lstStyle/>
          <a:p>
            <a:pPr lvl="0" algn="just"/>
            <a:r>
              <a:rPr lang="en-US" sz="1600" b="1" dirty="0" err="1">
                <a:effectLst/>
                <a:latin typeface="Arial" panose="020B0604020202020204" pitchFamily="34" charset="0"/>
                <a:ea typeface="Calibri" panose="020F0502020204030204" pitchFamily="34" charset="0"/>
                <a:cs typeface="Times New Roman" panose="02020603050405020304" pitchFamily="18" charset="0"/>
              </a:rPr>
              <a:t>Perkembangan</a:t>
            </a:r>
            <a:r>
              <a:rPr lang="en-US" sz="1600" b="1"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err="1">
                <a:effectLst/>
                <a:latin typeface="Arial" panose="020B0604020202020204" pitchFamily="34" charset="0"/>
                <a:ea typeface="Calibri" panose="020F0502020204030204" pitchFamily="34" charset="0"/>
                <a:cs typeface="Times New Roman" panose="02020603050405020304" pitchFamily="18" charset="0"/>
              </a:rPr>
              <a:t>Situasi</a:t>
            </a:r>
            <a:r>
              <a:rPr lang="en-US" sz="1600" b="1"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err="1">
                <a:effectLst/>
                <a:latin typeface="Arial" panose="020B0604020202020204" pitchFamily="34" charset="0"/>
                <a:ea typeface="Calibri" panose="020F0502020204030204" pitchFamily="34" charset="0"/>
                <a:cs typeface="Times New Roman" panose="02020603050405020304" pitchFamily="18" charset="0"/>
              </a:rPr>
              <a:t>Rusia-Ukraina</a:t>
            </a:r>
            <a:r>
              <a:rPr lang="en-US" sz="1600" b="1" dirty="0">
                <a:effectLst/>
                <a:latin typeface="Arial" panose="020B0604020202020204" pitchFamily="34" charset="0"/>
                <a:ea typeface="Calibri" panose="020F0502020204030204" pitchFamily="34" charset="0"/>
                <a:cs typeface="Times New Roman" panose="02020603050405020304" pitchFamily="18" charset="0"/>
              </a:rPr>
              <a:t> </a:t>
            </a:r>
            <a:r>
              <a:rPr lang="en-US" sz="1600" b="1" dirty="0" err="1">
                <a:effectLst/>
                <a:latin typeface="Arial" panose="020B0604020202020204" pitchFamily="34" charset="0"/>
                <a:ea typeface="Calibri" panose="020F0502020204030204" pitchFamily="34" charset="0"/>
                <a:cs typeface="Times New Roman" panose="02020603050405020304" pitchFamily="18" charset="0"/>
              </a:rPr>
              <a:t>dari</a:t>
            </a:r>
            <a:r>
              <a:rPr lang="en-US" sz="1600" b="1" dirty="0">
                <a:effectLst/>
                <a:latin typeface="Arial" panose="020B0604020202020204" pitchFamily="34" charset="0"/>
                <a:ea typeface="Calibri" panose="020F0502020204030204" pitchFamily="34" charset="0"/>
                <a:cs typeface="Times New Roman" panose="02020603050405020304" pitchFamily="18" charset="0"/>
              </a:rPr>
              <a:t> Hari ke-320 </a:t>
            </a:r>
            <a:r>
              <a:rPr lang="en-US" sz="1600" b="1" dirty="0" err="1">
                <a:effectLst/>
                <a:latin typeface="Arial" panose="020B0604020202020204" pitchFamily="34" charset="0"/>
                <a:ea typeface="Calibri" panose="020F0502020204030204" pitchFamily="34" charset="0"/>
                <a:cs typeface="Times New Roman" panose="02020603050405020304" pitchFamily="18" charset="0"/>
              </a:rPr>
              <a:t>s.d.</a:t>
            </a:r>
            <a:r>
              <a:rPr lang="en-US" sz="1600" b="1" dirty="0">
                <a:effectLst/>
                <a:latin typeface="Arial" panose="020B0604020202020204" pitchFamily="34" charset="0"/>
                <a:ea typeface="Calibri" panose="020F0502020204030204" pitchFamily="34" charset="0"/>
                <a:cs typeface="Times New Roman" panose="02020603050405020304" pitchFamily="18" charset="0"/>
              </a:rPr>
              <a:t> Hari ke-326</a:t>
            </a:r>
            <a:endParaRPr lang="en-ID"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BE5A1C1-062D-2C48-9987-09E7726AA6C7}"/>
              </a:ext>
            </a:extLst>
          </p:cNvPr>
          <p:cNvSpPr txBox="1"/>
          <p:nvPr/>
        </p:nvSpPr>
        <p:spPr>
          <a:xfrm>
            <a:off x="136752" y="-33998"/>
            <a:ext cx="2428875" cy="584775"/>
          </a:xfrm>
          <a:prstGeom prst="rect">
            <a:avLst/>
          </a:prstGeom>
          <a:noFill/>
        </p:spPr>
        <p:txBody>
          <a:bodyPr wrap="square" rtlCol="0">
            <a:spAutoFit/>
          </a:bodyPr>
          <a:lstStyle/>
          <a:p>
            <a:r>
              <a:rPr lang="id-ID" sz="3200" b="1" spc="300" dirty="0">
                <a:latin typeface="Arial" panose="020B0604020202020204" pitchFamily="34" charset="0"/>
                <a:cs typeface="Arial" panose="020B0604020202020204" pitchFamily="34" charset="0"/>
              </a:rPr>
              <a:t>EROPA</a:t>
            </a:r>
          </a:p>
        </p:txBody>
      </p:sp>
      <p:sp>
        <p:nvSpPr>
          <p:cNvPr id="5" name="AutoShape 45">
            <a:extLst>
              <a:ext uri="{FF2B5EF4-FFF2-40B4-BE49-F238E27FC236}">
                <a16:creationId xmlns:a16="http://schemas.microsoft.com/office/drawing/2014/main" id="{ED8E460C-43B5-7240-816A-DA7181D66B22}"/>
              </a:ext>
            </a:extLst>
          </p:cNvPr>
          <p:cNvSpPr/>
          <p:nvPr/>
        </p:nvSpPr>
        <p:spPr>
          <a:xfrm>
            <a:off x="136752" y="550777"/>
            <a:ext cx="2178974" cy="0"/>
          </a:xfrm>
          <a:prstGeom prst="line">
            <a:avLst/>
          </a:prstGeom>
          <a:ln w="76200" cap="flat">
            <a:solidFill>
              <a:srgbClr val="002060"/>
            </a:solidFill>
            <a:prstDash val="solid"/>
            <a:headEnd type="none" w="sm" len="sm"/>
            <a:tailEnd type="none" w="sm" len="sm"/>
          </a:ln>
        </p:spPr>
      </p:sp>
      <p:sp>
        <p:nvSpPr>
          <p:cNvPr id="8" name="TextBox 7">
            <a:extLst>
              <a:ext uri="{FF2B5EF4-FFF2-40B4-BE49-F238E27FC236}">
                <a16:creationId xmlns:a16="http://schemas.microsoft.com/office/drawing/2014/main" id="{A4F07B8B-85B4-8B45-B24D-3BC9C41E6FB6}"/>
              </a:ext>
            </a:extLst>
          </p:cNvPr>
          <p:cNvSpPr txBox="1"/>
          <p:nvPr/>
        </p:nvSpPr>
        <p:spPr>
          <a:xfrm>
            <a:off x="5298430" y="3029276"/>
            <a:ext cx="5262625" cy="1340161"/>
          </a:xfrm>
          <a:prstGeom prst="rect">
            <a:avLst/>
          </a:prstGeom>
          <a:solidFill>
            <a:schemeClr val="bg1"/>
          </a:solidFill>
          <a:ln w="57150">
            <a:noFill/>
          </a:ln>
        </p:spPr>
        <p:txBody>
          <a:bodyPr wrap="square" tIns="108000">
            <a:spAutoFit/>
          </a:bodyPr>
          <a:lstStyle/>
          <a:p>
            <a:pPr algn="just"/>
            <a:r>
              <a:rPr lang="id-ID" sz="1100" dirty="0">
                <a:effectLst/>
                <a:latin typeface="Arial" panose="020B0604020202020204" pitchFamily="34" charset="0"/>
                <a:ea typeface="Calibri" panose="020F0502020204030204" pitchFamily="34" charset="0"/>
                <a:cs typeface="Times New Roman" panose="02020603050405020304" pitchFamily="18" charset="0"/>
              </a:rPr>
              <a:t>Hingga saat ini, eskalasi perang terus meningkat dan ketegangan politik terus berlanjut. Rusia terus meningkatkan kemampuan militernya (baik SDM maupun peralatannya) dengan fokus pada membangun garis pertahanannya yang solid dan mempertahankan wilayah-wilayah yang telah dikuasai. Rusia juga menggelar latihan militer dengan negara mitranya dan melakukan uji coba rudal balistiknya untuk memberikan efek gentar dan menunjukkan konflik </a:t>
            </a:r>
            <a:r>
              <a:rPr lang="id-ID" sz="1100" dirty="0" err="1">
                <a:effectLst/>
                <a:latin typeface="Arial" panose="020B0604020202020204" pitchFamily="34" charset="0"/>
                <a:ea typeface="Calibri" panose="020F0502020204030204" pitchFamily="34" charset="0"/>
                <a:cs typeface="Times New Roman" panose="02020603050405020304" pitchFamily="18" charset="0"/>
              </a:rPr>
              <a:t>kedepan</a:t>
            </a:r>
            <a:r>
              <a:rPr lang="id-ID" sz="1100" dirty="0">
                <a:effectLst/>
                <a:latin typeface="Arial" panose="020B0604020202020204" pitchFamily="34" charset="0"/>
                <a:ea typeface="Calibri" panose="020F0502020204030204" pitchFamily="34" charset="0"/>
                <a:cs typeface="Times New Roman" panose="02020603050405020304" pitchFamily="18" charset="0"/>
              </a:rPr>
              <a:t> di Ukraina dapat berubah menjadi perang nuklir.</a:t>
            </a:r>
            <a:endParaRPr lang="id-ID"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CE7611E-01A6-1D41-A8F8-73EC0AFB5BED}"/>
              </a:ext>
            </a:extLst>
          </p:cNvPr>
          <p:cNvSpPr txBox="1"/>
          <p:nvPr/>
        </p:nvSpPr>
        <p:spPr>
          <a:xfrm>
            <a:off x="295003" y="1275525"/>
            <a:ext cx="842760" cy="234672"/>
          </a:xfrm>
          <a:prstGeom prst="roundRect">
            <a:avLst>
              <a:gd name="adj" fmla="val 37390"/>
            </a:avLst>
          </a:prstGeom>
          <a:solidFill>
            <a:schemeClr val="bg1"/>
          </a:solidFill>
          <a:ln>
            <a:noFill/>
          </a:ln>
        </p:spPr>
        <p:txBody>
          <a:bodyPr wrap="square" lIns="36000" tIns="0" rIns="0" bIns="0">
            <a:spAutoFit/>
          </a:bodyPr>
          <a:lstStyle/>
          <a:p>
            <a:pPr algn="ctr"/>
            <a:r>
              <a:rPr lang="en-US" sz="1200" b="1" dirty="0">
                <a:effectLst/>
                <a:latin typeface="Arial" panose="020B0604020202020204" pitchFamily="34" charset="0"/>
                <a:ea typeface="Calibri" panose="020F0502020204030204" pitchFamily="34" charset="0"/>
                <a:cs typeface="Arial" panose="020B0604020202020204" pitchFamily="34" charset="0"/>
              </a:rPr>
              <a:t>FAKTA</a:t>
            </a:r>
            <a:endParaRPr lang="id-ID" sz="1200" dirty="0"/>
          </a:p>
        </p:txBody>
      </p:sp>
      <p:sp>
        <p:nvSpPr>
          <p:cNvPr id="13" name="TextBox 12">
            <a:extLst>
              <a:ext uri="{FF2B5EF4-FFF2-40B4-BE49-F238E27FC236}">
                <a16:creationId xmlns:a16="http://schemas.microsoft.com/office/drawing/2014/main" id="{1CF471DB-416A-9142-8C31-9DFC57A37A3E}"/>
              </a:ext>
            </a:extLst>
          </p:cNvPr>
          <p:cNvSpPr txBox="1"/>
          <p:nvPr/>
        </p:nvSpPr>
        <p:spPr>
          <a:xfrm>
            <a:off x="5298430" y="4792500"/>
            <a:ext cx="5262625" cy="1001607"/>
          </a:xfrm>
          <a:prstGeom prst="rect">
            <a:avLst/>
          </a:prstGeom>
          <a:solidFill>
            <a:schemeClr val="bg1"/>
          </a:solidFill>
        </p:spPr>
        <p:txBody>
          <a:bodyPr wrap="square" tIns="108000">
            <a:spAutoFit/>
          </a:bodyPr>
          <a:lstStyle/>
          <a:p>
            <a:pPr marL="177800" lvl="0" indent="-177800" algn="just">
              <a:buFont typeface="Symbol" pitchFamily="2" charset="2"/>
              <a:buChar char=""/>
            </a:pPr>
            <a:r>
              <a:rPr lang="id-ID" sz="1100" dirty="0">
                <a:effectLst/>
                <a:latin typeface="Arial" panose="020B0604020202020204" pitchFamily="34" charset="0"/>
                <a:ea typeface="Calibri" panose="020F0502020204030204" pitchFamily="34" charset="0"/>
                <a:cs typeface="Arial" panose="020B0604020202020204" pitchFamily="34" charset="0"/>
              </a:rPr>
              <a:t>Melaksanakan </a:t>
            </a:r>
            <a:r>
              <a:rPr lang="id-ID" sz="1100" i="1" dirty="0" err="1">
                <a:effectLst/>
                <a:latin typeface="Arial" panose="020B0604020202020204" pitchFamily="34" charset="0"/>
                <a:ea typeface="Calibri" panose="020F0502020204030204" pitchFamily="34" charset="0"/>
                <a:cs typeface="Arial" panose="020B0604020202020204" pitchFamily="34" charset="0"/>
              </a:rPr>
              <a:t>monitoring</a:t>
            </a:r>
            <a:r>
              <a:rPr lang="id-ID" sz="1100" dirty="0">
                <a:effectLst/>
                <a:latin typeface="Arial" panose="020B0604020202020204" pitchFamily="34" charset="0"/>
                <a:ea typeface="Calibri" panose="020F0502020204030204" pitchFamily="34" charset="0"/>
                <a:cs typeface="Arial" panose="020B0604020202020204" pitchFamily="34" charset="0"/>
              </a:rPr>
              <a:t> perkembangan Rusia dan situasi di Ukraina.</a:t>
            </a:r>
          </a:p>
          <a:p>
            <a:pPr marL="177800" lvl="0" indent="-177800" algn="just">
              <a:spcAft>
                <a:spcPts val="800"/>
              </a:spcAft>
              <a:buFont typeface="Symbol" pitchFamily="2" charset="2"/>
              <a:buChar char=""/>
            </a:pPr>
            <a:r>
              <a:rPr lang="id-ID" sz="1100" dirty="0">
                <a:effectLst/>
                <a:latin typeface="Arial" panose="020B0604020202020204" pitchFamily="34" charset="0"/>
                <a:ea typeface="Calibri" panose="020F0502020204030204" pitchFamily="34" charset="0"/>
                <a:cs typeface="Arial" panose="020B0604020202020204" pitchFamily="34" charset="0"/>
              </a:rPr>
              <a:t>Menyarankan kepada unit satuan kerja di Lingkungan </a:t>
            </a:r>
            <a:r>
              <a:rPr lang="id-ID" sz="1100" dirty="0" err="1">
                <a:effectLst/>
                <a:latin typeface="Arial" panose="020B0604020202020204" pitchFamily="34" charset="0"/>
                <a:ea typeface="Calibri" panose="020F0502020204030204" pitchFamily="34" charset="0"/>
                <a:cs typeface="Arial" panose="020B0604020202020204" pitchFamily="34" charset="0"/>
              </a:rPr>
              <a:t>Kemhan</a:t>
            </a:r>
            <a:r>
              <a:rPr lang="id-ID" sz="1100" dirty="0">
                <a:effectLst/>
                <a:latin typeface="Arial" panose="020B0604020202020204" pitchFamily="34" charset="0"/>
                <a:ea typeface="Calibri" panose="020F0502020204030204" pitchFamily="34" charset="0"/>
                <a:cs typeface="Arial" panose="020B0604020202020204" pitchFamily="34" charset="0"/>
              </a:rPr>
              <a:t> untuk mendorong perumusan strategi pertahanan berlapis dengan membangun sistem pertahanan terintegrasi yang didukung dengan peningkatan kompetensi SDM dan teknologi alutsista.</a:t>
            </a:r>
          </a:p>
        </p:txBody>
      </p:sp>
      <p:sp>
        <p:nvSpPr>
          <p:cNvPr id="15" name="TextBox 14">
            <a:extLst>
              <a:ext uri="{FF2B5EF4-FFF2-40B4-BE49-F238E27FC236}">
                <a16:creationId xmlns:a16="http://schemas.microsoft.com/office/drawing/2014/main" id="{73B610C2-069D-F041-9922-5B4029DE6DA9}"/>
              </a:ext>
            </a:extLst>
          </p:cNvPr>
          <p:cNvSpPr txBox="1"/>
          <p:nvPr/>
        </p:nvSpPr>
        <p:spPr>
          <a:xfrm>
            <a:off x="5298431" y="6234960"/>
            <a:ext cx="5262625" cy="1051749"/>
          </a:xfrm>
          <a:prstGeom prst="rect">
            <a:avLst/>
          </a:prstGeom>
          <a:solidFill>
            <a:schemeClr val="bg1"/>
          </a:solidFill>
        </p:spPr>
        <p:txBody>
          <a:bodyPr wrap="square" tIns="108000">
            <a:spAutoFit/>
          </a:bodyPr>
          <a:lstStyle/>
          <a:p>
            <a:pPr marL="11113" algn="just">
              <a:lnSpc>
                <a:spcPct val="107000"/>
              </a:lnSpc>
              <a:spcAft>
                <a:spcPts val="800"/>
              </a:spcAft>
            </a:pPr>
            <a:r>
              <a:rPr lang="id-ID" sz="1100" dirty="0">
                <a:effectLst/>
                <a:latin typeface="Arial" panose="020B0604020202020204" pitchFamily="34" charset="0"/>
                <a:ea typeface="Calibri" panose="020F0502020204030204" pitchFamily="34" charset="0"/>
                <a:cs typeface="Times New Roman" panose="02020603050405020304" pitchFamily="18" charset="0"/>
              </a:rPr>
              <a:t>Kompetisi strategis terus meluas, sehingga peningkatan kekuatan pertahanan menjadi sebuah keniscayaan. </a:t>
            </a:r>
            <a:r>
              <a:rPr lang="id-ID" sz="1100" dirty="0" err="1">
                <a:effectLst/>
                <a:latin typeface="Arial" panose="020B0604020202020204" pitchFamily="34" charset="0"/>
                <a:ea typeface="Calibri" panose="020F0502020204030204" pitchFamily="34" charset="0"/>
                <a:cs typeface="Times New Roman" panose="02020603050405020304" pitchFamily="18" charset="0"/>
              </a:rPr>
              <a:t>Kemhan</a:t>
            </a:r>
            <a:r>
              <a:rPr lang="id-ID" sz="1100" dirty="0">
                <a:effectLst/>
                <a:latin typeface="Arial" panose="020B0604020202020204" pitchFamily="34" charset="0"/>
                <a:ea typeface="Calibri" panose="020F0502020204030204" pitchFamily="34" charset="0"/>
                <a:cs typeface="Times New Roman" panose="02020603050405020304" pitchFamily="18" charset="0"/>
              </a:rPr>
              <a:t> </a:t>
            </a:r>
            <a:r>
              <a:rPr lang="id-ID" sz="1100" dirty="0" err="1">
                <a:effectLst/>
                <a:latin typeface="Arial" panose="020B0604020202020204" pitchFamily="34" charset="0"/>
                <a:ea typeface="Calibri" panose="020F0502020204030204" pitchFamily="34" charset="0"/>
                <a:cs typeface="Times New Roman" panose="02020603050405020304" pitchFamily="18" charset="0"/>
              </a:rPr>
              <a:t>dhi</a:t>
            </a:r>
            <a:r>
              <a:rPr lang="id-ID" sz="1100" dirty="0">
                <a:effectLst/>
                <a:latin typeface="Arial" panose="020B0604020202020204" pitchFamily="34" charset="0"/>
                <a:ea typeface="Calibri" panose="020F0502020204030204" pitchFamily="34" charset="0"/>
                <a:cs typeface="Times New Roman" panose="02020603050405020304" pitchFamily="18" charset="0"/>
              </a:rPr>
              <a:t>. Ditjen </a:t>
            </a:r>
            <a:r>
              <a:rPr lang="id-ID" sz="1100" dirty="0" err="1">
                <a:effectLst/>
                <a:latin typeface="Arial" panose="020B0604020202020204" pitchFamily="34" charset="0"/>
                <a:ea typeface="Calibri" panose="020F0502020204030204" pitchFamily="34" charset="0"/>
                <a:cs typeface="Times New Roman" panose="02020603050405020304" pitchFamily="18" charset="0"/>
              </a:rPr>
              <a:t>Renhan</a:t>
            </a:r>
            <a:r>
              <a:rPr lang="id-ID" sz="1100" dirty="0">
                <a:effectLst/>
                <a:latin typeface="Arial" panose="020B0604020202020204" pitchFamily="34" charset="0"/>
                <a:ea typeface="Calibri" panose="020F0502020204030204" pitchFamily="34" charset="0"/>
                <a:cs typeface="Times New Roman" panose="02020603050405020304" pitchFamily="18" charset="0"/>
              </a:rPr>
              <a:t>, Ditjen </a:t>
            </a:r>
            <a:r>
              <a:rPr lang="id-ID" sz="1100" dirty="0" err="1">
                <a:effectLst/>
                <a:latin typeface="Arial" panose="020B0604020202020204" pitchFamily="34" charset="0"/>
                <a:ea typeface="Calibri" panose="020F0502020204030204" pitchFamily="34" charset="0"/>
                <a:cs typeface="Times New Roman" panose="02020603050405020304" pitchFamily="18" charset="0"/>
              </a:rPr>
              <a:t>Strahan</a:t>
            </a:r>
            <a:r>
              <a:rPr lang="id-ID" sz="1100" dirty="0">
                <a:effectLst/>
                <a:latin typeface="Arial" panose="020B0604020202020204" pitchFamily="34" charset="0"/>
                <a:ea typeface="Calibri" panose="020F0502020204030204" pitchFamily="34" charset="0"/>
                <a:cs typeface="Times New Roman" panose="02020603050405020304" pitchFamily="18" charset="0"/>
              </a:rPr>
              <a:t>, Ditjen </a:t>
            </a:r>
            <a:r>
              <a:rPr lang="id-ID" sz="1100" dirty="0" err="1">
                <a:effectLst/>
                <a:latin typeface="Arial" panose="020B0604020202020204" pitchFamily="34" charset="0"/>
                <a:ea typeface="Calibri" panose="020F0502020204030204" pitchFamily="34" charset="0"/>
                <a:cs typeface="Times New Roman" panose="02020603050405020304" pitchFamily="18" charset="0"/>
              </a:rPr>
              <a:t>Kuathan</a:t>
            </a:r>
            <a:r>
              <a:rPr lang="id-ID" sz="1100" dirty="0">
                <a:effectLst/>
                <a:latin typeface="Arial" panose="020B0604020202020204" pitchFamily="34" charset="0"/>
                <a:ea typeface="Calibri" panose="020F0502020204030204" pitchFamily="34" charset="0"/>
                <a:cs typeface="Times New Roman" panose="02020603050405020304" pitchFamily="18" charset="0"/>
              </a:rPr>
              <a:t>, dan </a:t>
            </a:r>
            <a:r>
              <a:rPr lang="id-ID" sz="1100" dirty="0" err="1">
                <a:effectLst/>
                <a:latin typeface="Arial" panose="020B0604020202020204" pitchFamily="34" charset="0"/>
                <a:ea typeface="Calibri" panose="020F0502020204030204" pitchFamily="34" charset="0"/>
                <a:cs typeface="Times New Roman" panose="02020603050405020304" pitchFamily="18" charset="0"/>
              </a:rPr>
              <a:t>Baranahan</a:t>
            </a:r>
            <a:r>
              <a:rPr lang="id-ID" sz="1100" dirty="0">
                <a:effectLst/>
                <a:latin typeface="Arial" panose="020B0604020202020204" pitchFamily="34" charset="0"/>
                <a:ea typeface="Calibri" panose="020F0502020204030204" pitchFamily="34" charset="0"/>
                <a:cs typeface="Times New Roman" panose="02020603050405020304" pitchFamily="18" charset="0"/>
              </a:rPr>
              <a:t> perlu mendorong penguatan </a:t>
            </a:r>
            <a:r>
              <a:rPr lang="id-ID" sz="1100" dirty="0" err="1">
                <a:effectLst/>
                <a:latin typeface="Arial" panose="020B0604020202020204" pitchFamily="34" charset="0"/>
                <a:ea typeface="Calibri" panose="020F0502020204030204" pitchFamily="34" charset="0"/>
                <a:cs typeface="Times New Roman" panose="02020603050405020304" pitchFamily="18" charset="0"/>
              </a:rPr>
              <a:t>kapabilitas</a:t>
            </a:r>
            <a:r>
              <a:rPr lang="id-ID" sz="1100" dirty="0">
                <a:effectLst/>
                <a:latin typeface="Arial" panose="020B0604020202020204" pitchFamily="34" charset="0"/>
                <a:ea typeface="Calibri" panose="020F0502020204030204" pitchFamily="34" charset="0"/>
                <a:cs typeface="Times New Roman" panose="02020603050405020304" pitchFamily="18" charset="0"/>
              </a:rPr>
              <a:t> militer melalui pengadaan </a:t>
            </a:r>
            <a:r>
              <a:rPr lang="id-ID" sz="1100" dirty="0" err="1">
                <a:effectLst/>
                <a:latin typeface="Arial" panose="020B0604020202020204" pitchFamily="34" charset="0"/>
                <a:ea typeface="Calibri" panose="020F0502020204030204" pitchFamily="34" charset="0"/>
                <a:cs typeface="Times New Roman" panose="02020603050405020304" pitchFamily="18" charset="0"/>
              </a:rPr>
              <a:t>alpalhankam</a:t>
            </a:r>
            <a:r>
              <a:rPr lang="id-ID" sz="1100" dirty="0">
                <a:effectLst/>
                <a:latin typeface="Arial" panose="020B0604020202020204" pitchFamily="34" charset="0"/>
                <a:ea typeface="Calibri" panose="020F0502020204030204" pitchFamily="34" charset="0"/>
                <a:cs typeface="Times New Roman" panose="02020603050405020304" pitchFamily="18" charset="0"/>
              </a:rPr>
              <a:t> yang memiliki daya tangkal terhadap berbagai potensi ancaman.</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Rounded Rectangle 20">
            <a:extLst>
              <a:ext uri="{FF2B5EF4-FFF2-40B4-BE49-F238E27FC236}">
                <a16:creationId xmlns:a16="http://schemas.microsoft.com/office/drawing/2014/main" id="{85A9E6C8-C1EB-1545-86E1-641DAA14C42A}"/>
              </a:ext>
            </a:extLst>
          </p:cNvPr>
          <p:cNvSpPr/>
          <p:nvPr/>
        </p:nvSpPr>
        <p:spPr>
          <a:xfrm>
            <a:off x="5388244" y="2790182"/>
            <a:ext cx="929898" cy="328545"/>
          </a:xfrm>
          <a:prstGeom prst="roundRect">
            <a:avLst>
              <a:gd name="adj" fmla="val 360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D3A6FAFE-7083-0A42-9906-26751003DBCA}"/>
              </a:ext>
            </a:extLst>
          </p:cNvPr>
          <p:cNvSpPr txBox="1"/>
          <p:nvPr/>
        </p:nvSpPr>
        <p:spPr>
          <a:xfrm>
            <a:off x="5423615" y="2841682"/>
            <a:ext cx="842760" cy="234672"/>
          </a:xfrm>
          <a:prstGeom prst="roundRect">
            <a:avLst>
              <a:gd name="adj" fmla="val 37390"/>
            </a:avLst>
          </a:prstGeom>
          <a:solidFill>
            <a:schemeClr val="bg1"/>
          </a:solidFill>
          <a:ln>
            <a:noFill/>
          </a:ln>
        </p:spPr>
        <p:txBody>
          <a:bodyPr wrap="square" lIns="36000" tIns="0" rIns="0" bIns="0">
            <a:spAutoFit/>
          </a:bodyPr>
          <a:lstStyle/>
          <a:p>
            <a:pPr algn="ctr"/>
            <a:r>
              <a:rPr lang="en-US" sz="1200" b="1" dirty="0">
                <a:effectLst/>
                <a:latin typeface="Arial" panose="020B0604020202020204" pitchFamily="34" charset="0"/>
                <a:ea typeface="Calibri" panose="020F0502020204030204" pitchFamily="34" charset="0"/>
                <a:cs typeface="Arial" panose="020B0604020202020204" pitchFamily="34" charset="0"/>
              </a:rPr>
              <a:t>ANALISA</a:t>
            </a:r>
            <a:endParaRPr lang="id-ID" sz="1200" dirty="0"/>
          </a:p>
        </p:txBody>
      </p:sp>
      <p:sp>
        <p:nvSpPr>
          <p:cNvPr id="23" name="Rounded Rectangle 22">
            <a:extLst>
              <a:ext uri="{FF2B5EF4-FFF2-40B4-BE49-F238E27FC236}">
                <a16:creationId xmlns:a16="http://schemas.microsoft.com/office/drawing/2014/main" id="{34E0B979-3C7F-2142-895C-97D152382067}"/>
              </a:ext>
            </a:extLst>
          </p:cNvPr>
          <p:cNvSpPr/>
          <p:nvPr/>
        </p:nvSpPr>
        <p:spPr>
          <a:xfrm>
            <a:off x="5388245" y="4552865"/>
            <a:ext cx="3517760" cy="328545"/>
          </a:xfrm>
          <a:prstGeom prst="roundRect">
            <a:avLst>
              <a:gd name="adj" fmla="val 360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extBox 23">
            <a:extLst>
              <a:ext uri="{FF2B5EF4-FFF2-40B4-BE49-F238E27FC236}">
                <a16:creationId xmlns:a16="http://schemas.microsoft.com/office/drawing/2014/main" id="{F5F5F68D-DF4B-A249-9BA6-1A294679D21C}"/>
              </a:ext>
            </a:extLst>
          </p:cNvPr>
          <p:cNvSpPr txBox="1"/>
          <p:nvPr/>
        </p:nvSpPr>
        <p:spPr>
          <a:xfrm>
            <a:off x="5434900" y="4599801"/>
            <a:ext cx="3424450" cy="234672"/>
          </a:xfrm>
          <a:prstGeom prst="roundRect">
            <a:avLst>
              <a:gd name="adj" fmla="val 37390"/>
            </a:avLst>
          </a:prstGeom>
          <a:solidFill>
            <a:schemeClr val="bg1"/>
          </a:solidFill>
          <a:ln>
            <a:noFill/>
          </a:ln>
        </p:spPr>
        <p:txBody>
          <a:bodyPr wrap="square" lIns="36000" tIns="0" rIns="0" bIns="0" anchor="ctr">
            <a:spAutoFit/>
          </a:bodyPr>
          <a:lstStyle/>
          <a:p>
            <a:pPr marL="12700" algn="just"/>
            <a:r>
              <a:rPr lang="id-ID" sz="1200" b="1" dirty="0">
                <a:effectLst/>
                <a:latin typeface="Arial" panose="020B0604020202020204" pitchFamily="34" charset="0"/>
                <a:ea typeface="Calibri" panose="020F0502020204030204" pitchFamily="34" charset="0"/>
                <a:cs typeface="Arial" panose="020B0604020202020204" pitchFamily="34" charset="0"/>
              </a:rPr>
              <a:t>Tindakan Yang Telah Dilakukan </a:t>
            </a:r>
            <a:r>
              <a:rPr lang="id-ID" sz="1200" b="1" dirty="0">
                <a:latin typeface="Arial" panose="020B0604020202020204" pitchFamily="34" charset="0"/>
                <a:ea typeface="Calibri" panose="020F0502020204030204" pitchFamily="34" charset="0"/>
                <a:cs typeface="Arial" panose="020B0604020202020204" pitchFamily="34" charset="0"/>
              </a:rPr>
              <a:t>oleh </a:t>
            </a:r>
            <a:r>
              <a:rPr lang="id-ID" sz="1200" b="1" dirty="0" err="1">
                <a:latin typeface="Arial" panose="020B0604020202020204" pitchFamily="34" charset="0"/>
                <a:ea typeface="Calibri" panose="020F0502020204030204" pitchFamily="34" charset="0"/>
                <a:cs typeface="Arial" panose="020B0604020202020204" pitchFamily="34" charset="0"/>
              </a:rPr>
              <a:t>Kemhan</a:t>
            </a:r>
            <a:endParaRPr lang="id-ID" sz="12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25" name="Rounded Rectangle 24">
            <a:extLst>
              <a:ext uri="{FF2B5EF4-FFF2-40B4-BE49-F238E27FC236}">
                <a16:creationId xmlns:a16="http://schemas.microsoft.com/office/drawing/2014/main" id="{3BD6BBC5-E95E-C447-995E-4853C42D83DC}"/>
              </a:ext>
            </a:extLst>
          </p:cNvPr>
          <p:cNvSpPr/>
          <p:nvPr/>
        </p:nvSpPr>
        <p:spPr>
          <a:xfrm>
            <a:off x="5388244" y="6018287"/>
            <a:ext cx="1452568" cy="328545"/>
          </a:xfrm>
          <a:prstGeom prst="roundRect">
            <a:avLst>
              <a:gd name="adj" fmla="val 360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TextBox 25">
            <a:extLst>
              <a:ext uri="{FF2B5EF4-FFF2-40B4-BE49-F238E27FC236}">
                <a16:creationId xmlns:a16="http://schemas.microsoft.com/office/drawing/2014/main" id="{EE5317F9-77FF-AB49-81AE-830911AA32E8}"/>
              </a:ext>
            </a:extLst>
          </p:cNvPr>
          <p:cNvSpPr txBox="1"/>
          <p:nvPr/>
        </p:nvSpPr>
        <p:spPr>
          <a:xfrm>
            <a:off x="5435044" y="6069025"/>
            <a:ext cx="1350767" cy="234672"/>
          </a:xfrm>
          <a:prstGeom prst="roundRect">
            <a:avLst>
              <a:gd name="adj" fmla="val 37390"/>
            </a:avLst>
          </a:prstGeom>
          <a:solidFill>
            <a:schemeClr val="bg1"/>
          </a:solidFill>
          <a:ln>
            <a:noFill/>
          </a:ln>
        </p:spPr>
        <p:txBody>
          <a:bodyPr wrap="square" lIns="36000" tIns="0" rIns="0" bIns="0">
            <a:spAutoFit/>
          </a:bodyPr>
          <a:lstStyle/>
          <a:p>
            <a:pPr algn="ctr"/>
            <a:r>
              <a:rPr lang="en-US" sz="1200" b="1" dirty="0">
                <a:effectLst/>
                <a:latin typeface="Arial" panose="020B0604020202020204" pitchFamily="34" charset="0"/>
                <a:ea typeface="Calibri" panose="020F0502020204030204" pitchFamily="34" charset="0"/>
                <a:cs typeface="Arial" panose="020B0604020202020204" pitchFamily="34" charset="0"/>
              </a:rPr>
              <a:t>REKOMENDASI</a:t>
            </a:r>
            <a:endParaRPr lang="id-ID" sz="1200" dirty="0"/>
          </a:p>
        </p:txBody>
      </p:sp>
    </p:spTree>
    <p:extLst>
      <p:ext uri="{BB962C8B-B14F-4D97-AF65-F5344CB8AC3E}">
        <p14:creationId xmlns:p14="http://schemas.microsoft.com/office/powerpoint/2010/main" val="17299443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TotalTime>
  <Words>1130</Words>
  <Application>Microsoft Macintosh PowerPoint</Application>
  <PresentationFormat>Custom</PresentationFormat>
  <Paragraphs>52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Asfie</dc:creator>
  <cp:lastModifiedBy>Asfie</cp:lastModifiedBy>
  <cp:revision>15</cp:revision>
  <dcterms:created xsi:type="dcterms:W3CDTF">2023-01-15T10:25:18Z</dcterms:created>
  <dcterms:modified xsi:type="dcterms:W3CDTF">2023-01-16T00:56:21Z</dcterms:modified>
</cp:coreProperties>
</file>