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76" r:id="rId3"/>
    <p:sldId id="258" r:id="rId4"/>
    <p:sldId id="262" r:id="rId5"/>
    <p:sldId id="263" r:id="rId6"/>
    <p:sldId id="261" r:id="rId7"/>
    <p:sldId id="260" r:id="rId8"/>
    <p:sldId id="259" r:id="rId9"/>
    <p:sldId id="264" r:id="rId10"/>
    <p:sldId id="265" r:id="rId11"/>
    <p:sldId id="266" r:id="rId12"/>
    <p:sldId id="267" r:id="rId13"/>
    <p:sldId id="269" r:id="rId14"/>
    <p:sldId id="270" r:id="rId15"/>
    <p:sldId id="271" r:id="rId16"/>
    <p:sldId id="272" r:id="rId17"/>
    <p:sldId id="273" r:id="rId18"/>
    <p:sldId id="275" r:id="rId19"/>
    <p:sldId id="274"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13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6443ED97-C367-41AE-A6B0-B0E0D0B7D8DE}" type="datetimeFigureOut">
              <a:rPr lang="en-US" smtClean="0"/>
              <a:t>7/14/2022</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52240AF2-2B91-4473-B695-B175BEC8948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43ED97-C367-41AE-A6B0-B0E0D0B7D8DE}"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40AF2-2B91-4473-B695-B175BEC894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43ED97-C367-41AE-A6B0-B0E0D0B7D8DE}"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40AF2-2B91-4473-B695-B175BEC894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43ED97-C367-41AE-A6B0-B0E0D0B7D8DE}"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40AF2-2B91-4473-B695-B175BEC894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43ED97-C367-41AE-A6B0-B0E0D0B7D8DE}"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40AF2-2B91-4473-B695-B175BEC8948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443ED97-C367-41AE-A6B0-B0E0D0B7D8DE}" type="datetimeFigureOut">
              <a:rPr lang="en-US" smtClean="0"/>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40AF2-2B91-4473-B695-B175BEC8948D}"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63440" y="2119313"/>
            <a:ext cx="32004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443ED97-C367-41AE-A6B0-B0E0D0B7D8DE}" type="datetimeFigureOut">
              <a:rPr lang="en-US" smtClean="0"/>
              <a:t>7/14/2022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240AF2-2B91-4473-B695-B175BEC8948D}"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43ED97-C367-41AE-A6B0-B0E0D0B7D8DE}" type="datetimeFigureOut">
              <a:rPr lang="en-US" smtClean="0"/>
              <a:t>7/14/2022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240AF2-2B91-4473-B695-B175BEC894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3ED97-C367-41AE-A6B0-B0E0D0B7D8DE}" type="datetimeFigureOut">
              <a:rPr lang="en-US" smtClean="0"/>
              <a:t>7/14/2022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240AF2-2B91-4473-B695-B175BEC894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6443ED97-C367-41AE-A6B0-B0E0D0B7D8DE}" type="datetimeFigureOut">
              <a:rPr lang="en-US" smtClean="0"/>
              <a:t>7/14/2022</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52240AF2-2B91-4473-B695-B175BEC894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6443ED97-C367-41AE-A6B0-B0E0D0B7D8DE}" type="datetimeFigureOut">
              <a:rPr lang="en-US" smtClean="0"/>
              <a:t>7/14/2022</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52240AF2-2B91-4473-B695-B175BEC8948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6443ED97-C367-41AE-A6B0-B0E0D0B7D8DE}" type="datetimeFigureOut">
              <a:rPr lang="en-US" smtClean="0"/>
              <a:t>7/14/2022</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52240AF2-2B91-4473-B695-B175BEC894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haroni" pitchFamily="2" charset="-79"/>
                <a:cs typeface="Aharoni" pitchFamily="2" charset="-79"/>
              </a:rPr>
              <a:t>AFRICA YOUTH LEADERSHIP FORUM</a:t>
            </a:r>
          </a:p>
        </p:txBody>
      </p:sp>
      <p:sp>
        <p:nvSpPr>
          <p:cNvPr id="3" name="Content Placeholder 2"/>
          <p:cNvSpPr>
            <a:spLocks noGrp="1"/>
          </p:cNvSpPr>
          <p:nvPr>
            <p:ph idx="1"/>
          </p:nvPr>
        </p:nvSpPr>
        <p:spPr/>
        <p:txBody>
          <a:bodyPr/>
          <a:lstStyle/>
          <a:p>
            <a:endParaRPr lang="en-US" dirty="0"/>
          </a:p>
          <a:p>
            <a:pPr marL="0" indent="0">
              <a:buNone/>
            </a:pPr>
            <a:endParaRPr lang="en-US" dirty="0"/>
          </a:p>
        </p:txBody>
      </p:sp>
      <p:pic>
        <p:nvPicPr>
          <p:cNvPr id="4" name="Picture 3"/>
          <p:cNvPicPr/>
          <p:nvPr/>
        </p:nvPicPr>
        <p:blipFill>
          <a:blip r:embed="rId2" cstate="print"/>
          <a:srcRect/>
          <a:stretch>
            <a:fillRect/>
          </a:stretch>
        </p:blipFill>
        <p:spPr bwMode="auto">
          <a:xfrm>
            <a:off x="1045029" y="2438400"/>
            <a:ext cx="6291942" cy="3669529"/>
          </a:xfrm>
          <a:prstGeom prst="rect">
            <a:avLst/>
          </a:prstGeom>
          <a:noFill/>
          <a:ln w="9525">
            <a:noFill/>
            <a:miter lim="800000"/>
            <a:headEnd/>
            <a:tailEnd/>
          </a:ln>
          <a:effectLst/>
        </p:spPr>
      </p:pic>
      <p:pic>
        <p:nvPicPr>
          <p:cNvPr id="5" name="Picture 4"/>
          <p:cNvPicPr/>
          <p:nvPr/>
        </p:nvPicPr>
        <p:blipFill>
          <a:blip r:embed="rId2" cstate="print"/>
          <a:srcRect/>
          <a:stretch>
            <a:fillRect/>
          </a:stretch>
        </p:blipFill>
        <p:spPr bwMode="auto">
          <a:xfrm>
            <a:off x="1197429" y="2590800"/>
            <a:ext cx="6291942" cy="3669529"/>
          </a:xfrm>
          <a:prstGeom prst="rect">
            <a:avLst/>
          </a:prstGeom>
          <a:noFill/>
          <a:ln w="9525">
            <a:noFill/>
            <a:miter lim="800000"/>
            <a:headEnd/>
            <a:tailEnd/>
          </a:ln>
          <a:effectLst/>
        </p:spPr>
      </p:pic>
    </p:spTree>
    <p:extLst>
      <p:ext uri="{BB962C8B-B14F-4D97-AF65-F5344CB8AC3E}">
        <p14:creationId xmlns:p14="http://schemas.microsoft.com/office/powerpoint/2010/main" val="1486718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Requirements for Transcending the ego and the collective ego.</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lvl="0"/>
            <a:r>
              <a:rPr lang="en-US" b="1" dirty="0"/>
              <a:t>Wisdom – </a:t>
            </a:r>
            <a:r>
              <a:rPr lang="en-US" dirty="0"/>
              <a:t>You have to view life from the spiritual point of view &amp; see all people as your brothers &amp; sisters.</a:t>
            </a:r>
          </a:p>
          <a:p>
            <a:pPr lvl="0"/>
            <a:r>
              <a:rPr lang="en-US" b="1" dirty="0"/>
              <a:t>Humility – </a:t>
            </a:r>
            <a:r>
              <a:rPr lang="en-US" dirty="0"/>
              <a:t>You have to realize that, but for the grace of God, you could have been born into a different group – different tribe, different country, different religion.</a:t>
            </a:r>
          </a:p>
          <a:p>
            <a:pPr lvl="0"/>
            <a:r>
              <a:rPr lang="en-US" b="1" dirty="0"/>
              <a:t>Love  - </a:t>
            </a:r>
            <a:r>
              <a:rPr lang="en-US" dirty="0"/>
              <a:t>You have to develop compassion for others less fortunate or different from yourself. </a:t>
            </a:r>
          </a:p>
          <a:p>
            <a:pPr lvl="0"/>
            <a:r>
              <a:rPr lang="en-US" b="1" dirty="0"/>
              <a:t>Exposure &amp; Understanding – </a:t>
            </a:r>
            <a:r>
              <a:rPr lang="en-US" dirty="0"/>
              <a:t>You have to travel, understand and make friends from within other groups to realize what is making others think and behave the way they do.</a:t>
            </a:r>
          </a:p>
          <a:p>
            <a:endParaRPr lang="en-US" dirty="0"/>
          </a:p>
          <a:p>
            <a:endParaRPr lang="en-US" dirty="0"/>
          </a:p>
        </p:txBody>
      </p:sp>
    </p:spTree>
    <p:extLst>
      <p:ext uri="{BB962C8B-B14F-4D97-AF65-F5344CB8AC3E}">
        <p14:creationId xmlns:p14="http://schemas.microsoft.com/office/powerpoint/2010/main" val="216104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Maturity Continuum</a:t>
            </a:r>
            <a:endParaRPr lang="en-US" dirty="0"/>
          </a:p>
        </p:txBody>
      </p:sp>
      <p:sp>
        <p:nvSpPr>
          <p:cNvPr id="3" name="Content Placeholder 2"/>
          <p:cNvSpPr>
            <a:spLocks noGrp="1"/>
          </p:cNvSpPr>
          <p:nvPr>
            <p:ph idx="1"/>
          </p:nvPr>
        </p:nvSpPr>
        <p:spPr/>
        <p:txBody>
          <a:bodyPr/>
          <a:lstStyle/>
          <a:p>
            <a:pPr lvl="0"/>
            <a:r>
              <a:rPr lang="en-US" b="1" dirty="0"/>
              <a:t>Cooperation</a:t>
            </a:r>
            <a:r>
              <a:rPr lang="en-US" dirty="0"/>
              <a:t>:   </a:t>
            </a:r>
            <a:r>
              <a:rPr lang="en-US" b="1" dirty="0"/>
              <a:t>(</a:t>
            </a:r>
            <a:r>
              <a:rPr lang="en-US" dirty="0"/>
              <a:t>Win-</a:t>
            </a:r>
            <a:r>
              <a:rPr lang="en-US" dirty="0" err="1"/>
              <a:t>Win,Synergy</a:t>
            </a:r>
            <a:r>
              <a:rPr lang="en-US" dirty="0"/>
              <a:t>, Interdependency</a:t>
            </a:r>
            <a:r>
              <a:rPr lang="en-US" b="1" dirty="0"/>
              <a:t>)</a:t>
            </a:r>
            <a:endParaRPr lang="en-US" dirty="0"/>
          </a:p>
          <a:p>
            <a:pPr lvl="0"/>
            <a:r>
              <a:rPr lang="en-US" b="1" dirty="0"/>
              <a:t>Competition  :     (</a:t>
            </a:r>
            <a:r>
              <a:rPr lang="en-US" dirty="0"/>
              <a:t>Fair, Regulated, </a:t>
            </a:r>
            <a:r>
              <a:rPr lang="en-US" dirty="0" err="1"/>
              <a:t>Eg</a:t>
            </a:r>
            <a:r>
              <a:rPr lang="en-US" dirty="0"/>
              <a:t>. Capitalism, Democracy</a:t>
            </a:r>
            <a:r>
              <a:rPr lang="en-US" b="1" dirty="0"/>
              <a:t>)</a:t>
            </a:r>
            <a:endParaRPr lang="en-US" dirty="0"/>
          </a:p>
          <a:p>
            <a:pPr lvl="0"/>
            <a:r>
              <a:rPr lang="en-US" b="1" dirty="0"/>
              <a:t>Conflict   :   (</a:t>
            </a:r>
            <a:r>
              <a:rPr lang="en-US" dirty="0"/>
              <a:t>Violent, no rules</a:t>
            </a:r>
            <a:r>
              <a:rPr lang="en-US" b="1" dirty="0"/>
              <a:t>)</a:t>
            </a:r>
            <a:endParaRPr lang="en-US" dirty="0"/>
          </a:p>
          <a:p>
            <a:endParaRPr lang="en-US" dirty="0"/>
          </a:p>
        </p:txBody>
      </p:sp>
    </p:spTree>
    <p:extLst>
      <p:ext uri="{BB962C8B-B14F-4D97-AF65-F5344CB8AC3E}">
        <p14:creationId xmlns:p14="http://schemas.microsoft.com/office/powerpoint/2010/main" val="2285621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a:bodyPr>
          <a:lstStyle/>
          <a:p>
            <a:pPr lvl="0"/>
            <a:r>
              <a:rPr lang="en-US" b="1" dirty="0"/>
              <a:t>“Competition has been shown to be useful up to a certain point and no further, but cooperation, which is the thing we must strive for today, begins where competition leaves off.				</a:t>
            </a:r>
          </a:p>
          <a:p>
            <a:pPr marL="0" lvl="0" indent="0">
              <a:buNone/>
            </a:pPr>
            <a:r>
              <a:rPr lang="en-US" b="1" dirty="0"/>
              <a:t>Franklin D. Roosevelt</a:t>
            </a:r>
            <a:r>
              <a:rPr lang="en-US" dirty="0"/>
              <a:t>.</a:t>
            </a:r>
          </a:p>
          <a:p>
            <a:r>
              <a:rPr lang="en-US" b="1" dirty="0"/>
              <a:t>Student Leadership – often embraces a Culture of Confrontation and Conflict</a:t>
            </a:r>
            <a:endParaRPr lang="en-US" dirty="0"/>
          </a:p>
          <a:p>
            <a:endParaRPr lang="en-US" dirty="0"/>
          </a:p>
        </p:txBody>
      </p:sp>
    </p:spTree>
    <p:extLst>
      <p:ext uri="{BB962C8B-B14F-4D97-AF65-F5344CB8AC3E}">
        <p14:creationId xmlns:p14="http://schemas.microsoft.com/office/powerpoint/2010/main" val="282127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Core of the AYLF Vision </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The Core of the AYLF Vision is “a new breed of leaders” – with 3 aspects:</a:t>
            </a:r>
          </a:p>
          <a:p>
            <a:endParaRPr lang="en-US" b="1" dirty="0"/>
          </a:p>
          <a:p>
            <a:endParaRPr lang="en-US" dirty="0"/>
          </a:p>
          <a:p>
            <a:pPr lvl="0"/>
            <a:r>
              <a:rPr lang="en-US" dirty="0"/>
              <a:t>1. Student Leaders who can work for reconciliation and unity across the lines of all that is creating division and alienation in our nations.</a:t>
            </a:r>
          </a:p>
          <a:p>
            <a:pPr lvl="0"/>
            <a:r>
              <a:rPr lang="en-US" dirty="0"/>
              <a:t>2. Student Leaders who are anti-corruption. Women of virtue and Men of Integrity – who can be the ‘salt and light’ in the system</a:t>
            </a:r>
          </a:p>
          <a:p>
            <a:pPr lvl="0"/>
            <a:r>
              <a:rPr lang="en-US" dirty="0"/>
              <a:t>3. Student Leaders who aim for a culture of cooperation over conflict in dealing with the administration…using the </a:t>
            </a:r>
            <a:r>
              <a:rPr lang="en-US" b="1" dirty="0"/>
              <a:t>higher principles of win-win, synergy and interdependence</a:t>
            </a:r>
            <a:r>
              <a:rPr lang="en-US" dirty="0"/>
              <a:t>…as found in the 7 habits of Highly Effective people.</a:t>
            </a:r>
          </a:p>
          <a:p>
            <a:r>
              <a:rPr lang="en-US" b="1" dirty="0"/>
              <a:t> </a:t>
            </a:r>
            <a:endParaRPr lang="en-US" dirty="0"/>
          </a:p>
          <a:p>
            <a:endParaRPr lang="en-US" dirty="0"/>
          </a:p>
        </p:txBody>
      </p:sp>
    </p:spTree>
    <p:extLst>
      <p:ext uri="{BB962C8B-B14F-4D97-AF65-F5344CB8AC3E}">
        <p14:creationId xmlns:p14="http://schemas.microsoft.com/office/powerpoint/2010/main" val="1877638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Meaning of DNA</a:t>
            </a:r>
          </a:p>
        </p:txBody>
      </p:sp>
      <p:sp>
        <p:nvSpPr>
          <p:cNvPr id="3" name="Content Placeholder 2"/>
          <p:cNvSpPr>
            <a:spLocks noGrp="1"/>
          </p:cNvSpPr>
          <p:nvPr>
            <p:ph idx="1"/>
          </p:nvPr>
        </p:nvSpPr>
        <p:spPr/>
        <p:txBody>
          <a:bodyPr/>
          <a:lstStyle/>
          <a:p>
            <a:pPr lvl="0"/>
            <a:r>
              <a:rPr lang="en-US" b="1" dirty="0"/>
              <a:t>“DNA” </a:t>
            </a:r>
            <a:r>
              <a:rPr lang="en-US" dirty="0"/>
              <a:t>refers to what you have inherited from those who have gone before you.</a:t>
            </a:r>
            <a:r>
              <a:rPr lang="en-US" b="1" dirty="0"/>
              <a:t> </a:t>
            </a:r>
            <a:endParaRPr lang="en-US" dirty="0"/>
          </a:p>
          <a:p>
            <a:pPr lvl="0"/>
            <a:r>
              <a:rPr lang="en-US" b="1" dirty="0"/>
              <a:t>Sir Isaac Newton:  </a:t>
            </a:r>
            <a:r>
              <a:rPr lang="en-US" dirty="0"/>
              <a:t>“If I have been able to see further - it is because I have stood on the shoulders of giants. </a:t>
            </a:r>
          </a:p>
          <a:p>
            <a:endParaRPr lang="en-US" dirty="0"/>
          </a:p>
        </p:txBody>
      </p:sp>
    </p:spTree>
    <p:extLst>
      <p:ext uri="{BB962C8B-B14F-4D97-AF65-F5344CB8AC3E}">
        <p14:creationId xmlns:p14="http://schemas.microsoft.com/office/powerpoint/2010/main" val="68138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AYLF Approach</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lvl="0"/>
            <a:r>
              <a:rPr lang="en-US" b="1" dirty="0"/>
              <a:t>The work is not done under the name of any particular organization or religious group but simply in the name of Jesus under the auspices of the national leaders who are part of the National/ Parliamentary Prayer Breakfast network in Kenya, Uganda, Rwanda, Burundi, Congo, South Sudan, Tanzania</a:t>
            </a:r>
            <a:endParaRPr lang="en-US" dirty="0"/>
          </a:p>
          <a:p>
            <a:pPr lvl="0"/>
            <a:r>
              <a:rPr lang="en-US" dirty="0"/>
              <a:t>The work relates to all people regardless of their religious affiliation - Christian, Muslim and others.</a:t>
            </a:r>
          </a:p>
          <a:p>
            <a:pPr lvl="0"/>
            <a:r>
              <a:rPr lang="en-US" dirty="0"/>
              <a:t>The values and methods being followed are referenced to the Principles, Precepts and Person of Jesus.</a:t>
            </a:r>
          </a:p>
          <a:p>
            <a:pPr lvl="0"/>
            <a:r>
              <a:rPr lang="en-US" b="1" dirty="0"/>
              <a:t>The work flows out of and is based on long term committed relationships among those involved.</a:t>
            </a:r>
            <a:endParaRPr lang="en-US" dirty="0"/>
          </a:p>
          <a:p>
            <a:endParaRPr lang="en-US" dirty="0"/>
          </a:p>
        </p:txBody>
      </p:sp>
    </p:spTree>
    <p:extLst>
      <p:ext uri="{BB962C8B-B14F-4D97-AF65-F5344CB8AC3E}">
        <p14:creationId xmlns:p14="http://schemas.microsoft.com/office/powerpoint/2010/main" val="4140090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AYLF Values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lvl="0"/>
            <a:r>
              <a:rPr lang="en-US" b="1" dirty="0"/>
              <a:t>Every movement requires a strong set of shared values to keep it going over the years </a:t>
            </a:r>
            <a:endParaRPr lang="en-US" dirty="0"/>
          </a:p>
          <a:p>
            <a:pPr lvl="0"/>
            <a:r>
              <a:rPr lang="en-US" dirty="0"/>
              <a:t>It is not easy to find a solid, yet common, ideological ground across all the divisions in a country….which can also serve as a basis for inspiration, reconciliation and reflection as well as a model for Leadership Principles. </a:t>
            </a:r>
          </a:p>
          <a:p>
            <a:pPr marL="0" lvl="0" indent="0">
              <a:buNone/>
            </a:pPr>
            <a:endParaRPr lang="en-US" dirty="0"/>
          </a:p>
          <a:p>
            <a:pPr lvl="0"/>
            <a:r>
              <a:rPr lang="en-US" dirty="0"/>
              <a:t>AYLF and its affiliate, the Prayer Breakfast Movement, as people inspired by faith, have chosen to take the principles, precepts and person of Jesus of Nazareth as that common ground. </a:t>
            </a:r>
          </a:p>
          <a:p>
            <a:pPr lvl="0"/>
            <a:r>
              <a:rPr lang="en-US" dirty="0"/>
              <a:t>This is because he is revered and respected deeply by Christians and Muslims - as well as by those of other faiths or even secularists who may simply recognize the universal truths of his teachings .</a:t>
            </a:r>
          </a:p>
          <a:p>
            <a:endParaRPr lang="en-US" dirty="0"/>
          </a:p>
        </p:txBody>
      </p:sp>
    </p:spTree>
    <p:extLst>
      <p:ext uri="{BB962C8B-B14F-4D97-AF65-F5344CB8AC3E}">
        <p14:creationId xmlns:p14="http://schemas.microsoft.com/office/powerpoint/2010/main" val="3624734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794658"/>
            <a:ext cx="6965245" cy="1225410"/>
          </a:xfrm>
        </p:spPr>
        <p:txBody>
          <a:bodyPr>
            <a:normAutofit fontScale="90000"/>
          </a:bodyPr>
          <a:lstStyle/>
          <a:p>
            <a:r>
              <a:rPr lang="en-US" b="1" i="1" dirty="0"/>
              <a:t>Our  greater value as             ‘A family of friends’</a:t>
            </a:r>
            <a:endParaRPr lang="en-US" dirty="0"/>
          </a:p>
        </p:txBody>
      </p:sp>
      <p:sp>
        <p:nvSpPr>
          <p:cNvPr id="3" name="Content Placeholder 2"/>
          <p:cNvSpPr>
            <a:spLocks noGrp="1"/>
          </p:cNvSpPr>
          <p:nvPr>
            <p:ph idx="1"/>
          </p:nvPr>
        </p:nvSpPr>
        <p:spPr/>
        <p:txBody>
          <a:bodyPr/>
          <a:lstStyle/>
          <a:p>
            <a:r>
              <a:rPr lang="en-US" b="1" i="1" dirty="0">
                <a:solidFill>
                  <a:srgbClr val="0070C0"/>
                </a:solidFill>
              </a:rPr>
              <a:t>Maintaining  Long Term Relationships</a:t>
            </a:r>
            <a:r>
              <a:rPr lang="en-US" b="1" i="1" dirty="0"/>
              <a:t>:</a:t>
            </a:r>
            <a:endParaRPr lang="en-US" dirty="0"/>
          </a:p>
          <a:p>
            <a:pPr marL="0" lvl="0" indent="0">
              <a:buNone/>
            </a:pPr>
            <a:r>
              <a:rPr lang="en-US" dirty="0"/>
              <a:t>We are a network of friends that goes back several decades in some cases.  Sometimes we simply call ourselves a </a:t>
            </a:r>
            <a:r>
              <a:rPr lang="en-US" b="1" dirty="0"/>
              <a:t>‘family of friends</a:t>
            </a:r>
            <a:r>
              <a:rPr lang="en-US" b="1" u="sng" dirty="0"/>
              <a:t>.’</a:t>
            </a:r>
            <a:r>
              <a:rPr lang="en-US" dirty="0"/>
              <a:t>  </a:t>
            </a:r>
          </a:p>
          <a:p>
            <a:r>
              <a:rPr lang="en-US" b="1" dirty="0"/>
              <a:t>Quote</a:t>
            </a:r>
            <a:r>
              <a:rPr lang="en-US" dirty="0"/>
              <a:t>: African Proverb:   “</a:t>
            </a:r>
            <a:r>
              <a:rPr lang="en-US" b="1" dirty="0"/>
              <a:t>If you want to travel fast…then travel alone….but if you want to travel  FAR …then you must travel with others.” (Togetherness)</a:t>
            </a:r>
          </a:p>
          <a:p>
            <a:endParaRPr lang="en-US" dirty="0"/>
          </a:p>
        </p:txBody>
      </p:sp>
    </p:spTree>
    <p:extLst>
      <p:ext uri="{BB962C8B-B14F-4D97-AF65-F5344CB8AC3E}">
        <p14:creationId xmlns:p14="http://schemas.microsoft.com/office/powerpoint/2010/main" val="3262571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br>
              <a:rPr lang="en-US" dirty="0"/>
            </a:br>
            <a:r>
              <a:rPr lang="en-US" b="1" i="1" dirty="0"/>
              <a:t>4 Fundamentals Tips on Building Strong Teams</a:t>
            </a:r>
            <a:br>
              <a:rPr lang="en-US" dirty="0"/>
            </a:br>
            <a:endParaRPr lang="en-US" dirty="0"/>
          </a:p>
        </p:txBody>
      </p:sp>
      <p:sp>
        <p:nvSpPr>
          <p:cNvPr id="3" name="Content Placeholder 2"/>
          <p:cNvSpPr>
            <a:spLocks noGrp="1"/>
          </p:cNvSpPr>
          <p:nvPr>
            <p:ph idx="1"/>
          </p:nvPr>
        </p:nvSpPr>
        <p:spPr/>
        <p:txBody>
          <a:bodyPr>
            <a:normAutofit fontScale="92500"/>
          </a:bodyPr>
          <a:lstStyle/>
          <a:p>
            <a:pPr lvl="0"/>
            <a:r>
              <a:rPr lang="en-US" b="1" i="1" dirty="0"/>
              <a:t>1. Treat Every Member as Important. </a:t>
            </a:r>
            <a:endParaRPr lang="en-US" dirty="0"/>
          </a:p>
          <a:p>
            <a:pPr lvl="0"/>
            <a:r>
              <a:rPr lang="en-US" b="1" dirty="0"/>
              <a:t>2. Reserve negative feedback for private one-on-one conversations only.</a:t>
            </a:r>
            <a:endParaRPr lang="en-US" dirty="0"/>
          </a:p>
          <a:p>
            <a:r>
              <a:rPr lang="en-US" b="1" dirty="0"/>
              <a:t>3. Demonstrate That You Trust Others. </a:t>
            </a:r>
            <a:endParaRPr lang="en-US" dirty="0"/>
          </a:p>
          <a:p>
            <a:r>
              <a:rPr lang="en-US" b="1" i="1" dirty="0"/>
              <a:t>4. Offer at Least One Specific Positive Reinforcing Statement to Someone (Anyone) Different in Your Team Daily</a:t>
            </a:r>
            <a:endParaRPr lang="en-US" dirty="0"/>
          </a:p>
          <a:p>
            <a:pPr lvl="0"/>
            <a:r>
              <a:rPr lang="en-US" dirty="0"/>
              <a:t>  This includes those you report to directly and indirectly - colleagues, those who report to you.</a:t>
            </a:r>
          </a:p>
          <a:p>
            <a:endParaRPr lang="en-US" dirty="0"/>
          </a:p>
        </p:txBody>
      </p:sp>
    </p:spTree>
    <p:extLst>
      <p:ext uri="{BB962C8B-B14F-4D97-AF65-F5344CB8AC3E}">
        <p14:creationId xmlns:p14="http://schemas.microsoft.com/office/powerpoint/2010/main" val="2682146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0000" lnSpcReduction="20000"/>
          </a:bodyPr>
          <a:lstStyle/>
          <a:p>
            <a:r>
              <a:rPr lang="en-US" b="1" dirty="0"/>
              <a:t>Conclusion What is A.Y.L Forum all about?</a:t>
            </a:r>
          </a:p>
          <a:p>
            <a:pPr lvl="0"/>
            <a:r>
              <a:rPr lang="en-US" b="1" i="1" dirty="0"/>
              <a:t>1. </a:t>
            </a:r>
            <a:r>
              <a:rPr lang="en-US" i="1" dirty="0"/>
              <a:t>To create life-long friendships with other like-minded East Africans who also want to create a positive impact - in our region – in our life time.</a:t>
            </a:r>
            <a:endParaRPr lang="en-US" dirty="0"/>
          </a:p>
          <a:p>
            <a:pPr lvl="0"/>
            <a:r>
              <a:rPr lang="en-US" i="1" dirty="0"/>
              <a:t>2. To inspire one another to maximize our personal potentials and take up leadership in all areas.</a:t>
            </a:r>
            <a:endParaRPr lang="en-US" dirty="0"/>
          </a:p>
          <a:p>
            <a:pPr lvl="0"/>
            <a:r>
              <a:rPr lang="en-US" i="1" dirty="0"/>
              <a:t>3. To demonstrate that we can transcend the tribal/ethnic/national/religious animosities - inherited from past generations that plague this region.</a:t>
            </a:r>
            <a:endParaRPr lang="en-US" dirty="0"/>
          </a:p>
          <a:p>
            <a:pPr lvl="0"/>
            <a:r>
              <a:rPr lang="en-US" i="1" dirty="0"/>
              <a:t>4. To  seek to transform the leadership culture, especially the culture of corruption and conflict that is embedded in our institutions…the college campus politics &amp; student unions.</a:t>
            </a:r>
            <a:endParaRPr lang="en-US" dirty="0"/>
          </a:p>
          <a:p>
            <a:pPr lvl="0"/>
            <a:r>
              <a:rPr lang="en-US" i="1" dirty="0"/>
              <a:t>5. To affirm you to cultivate the spiritual side of your life…to live out your highest &amp; best values – within whatever religious sub-culture you’re from. </a:t>
            </a:r>
            <a:endParaRPr lang="en-US" dirty="0"/>
          </a:p>
          <a:p>
            <a:endParaRPr lang="en-US" dirty="0"/>
          </a:p>
        </p:txBody>
      </p:sp>
    </p:spTree>
    <p:extLst>
      <p:ext uri="{BB962C8B-B14F-4D97-AF65-F5344CB8AC3E}">
        <p14:creationId xmlns:p14="http://schemas.microsoft.com/office/powerpoint/2010/main" val="3718408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b="1" dirty="0">
                <a:solidFill>
                  <a:srgbClr val="FFFF00"/>
                </a:solidFill>
              </a:rPr>
              <a:t>AYLF SMALL Group VISIT </a:t>
            </a:r>
          </a:p>
        </p:txBody>
      </p:sp>
      <p:sp>
        <p:nvSpPr>
          <p:cNvPr id="3" name="Text Placeholder 2"/>
          <p:cNvSpPr>
            <a:spLocks noGrp="1"/>
          </p:cNvSpPr>
          <p:nvPr>
            <p:ph type="body" idx="1"/>
          </p:nvPr>
        </p:nvSpPr>
        <p:spPr/>
        <p:txBody>
          <a:bodyPr>
            <a:normAutofit fontScale="77500" lnSpcReduction="20000"/>
          </a:bodyPr>
          <a:lstStyle/>
          <a:p>
            <a:r>
              <a:rPr lang="en-US" sz="2200" b="1" dirty="0"/>
              <a:t>UNLAK RWAMAGANA CAMPUS</a:t>
            </a:r>
          </a:p>
          <a:p>
            <a:r>
              <a:rPr lang="en-US" b="1" dirty="0"/>
              <a:t>AYLF PHILOSOPHY </a:t>
            </a:r>
          </a:p>
          <a:p>
            <a:r>
              <a:rPr lang="en-US" b="1" dirty="0">
                <a:solidFill>
                  <a:srgbClr val="92D050"/>
                </a:solidFill>
              </a:rPr>
              <a:t>KATUREBE Moses</a:t>
            </a:r>
          </a:p>
          <a:p>
            <a:r>
              <a:rPr lang="en-US" b="1" dirty="0">
                <a:solidFill>
                  <a:schemeClr val="accent1">
                    <a:lumMod val="60000"/>
                    <a:lumOff val="40000"/>
                  </a:schemeClr>
                </a:solidFill>
              </a:rPr>
              <a:t>AYLF REGIONAL COORDINATOR</a:t>
            </a:r>
          </a:p>
          <a:p>
            <a:r>
              <a:rPr lang="en-US" sz="2300" b="1" dirty="0">
                <a:solidFill>
                  <a:srgbClr val="FF0000"/>
                </a:solidFill>
              </a:rPr>
              <a:t>20</a:t>
            </a:r>
            <a:r>
              <a:rPr lang="en-US" sz="2300" b="1" baseline="30000" dirty="0">
                <a:solidFill>
                  <a:srgbClr val="FF0000"/>
                </a:solidFill>
              </a:rPr>
              <a:t>TH</a:t>
            </a:r>
            <a:r>
              <a:rPr lang="en-US" sz="2300" b="1" dirty="0">
                <a:solidFill>
                  <a:srgbClr val="FF0000"/>
                </a:solidFill>
              </a:rPr>
              <a:t>/03/2022</a:t>
            </a:r>
          </a:p>
        </p:txBody>
      </p:sp>
    </p:spTree>
    <p:extLst>
      <p:ext uri="{BB962C8B-B14F-4D97-AF65-F5344CB8AC3E}">
        <p14:creationId xmlns:p14="http://schemas.microsoft.com/office/powerpoint/2010/main" val="2417759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12064"/>
            <a:ext cx="7924800" cy="1240536"/>
          </a:xfrm>
        </p:spPr>
        <p:txBody>
          <a:bodyPr>
            <a:normAutofit fontScale="90000"/>
          </a:bodyPr>
          <a:lstStyle/>
          <a:p>
            <a:r>
              <a:rPr lang="en-US" b="1" dirty="0">
                <a:solidFill>
                  <a:schemeClr val="accent2">
                    <a:lumMod val="60000"/>
                    <a:lumOff val="40000"/>
                  </a:schemeClr>
                </a:solidFill>
              </a:rPr>
              <a:t>Thank you for your Kind Attention</a:t>
            </a:r>
          </a:p>
        </p:txBody>
      </p:sp>
      <p:sp>
        <p:nvSpPr>
          <p:cNvPr id="3" name="Content Placeholder 2"/>
          <p:cNvSpPr>
            <a:spLocks noGrp="1"/>
          </p:cNvSpPr>
          <p:nvPr>
            <p:ph idx="1"/>
          </p:nvPr>
        </p:nvSpPr>
        <p:spPr/>
        <p:txBody>
          <a:bodyPr>
            <a:normAutofit fontScale="92500" lnSpcReduction="10000"/>
          </a:bodyPr>
          <a:lstStyle/>
          <a:p>
            <a:pPr>
              <a:buNone/>
            </a:pPr>
            <a:r>
              <a:rPr lang="en-US" b="1" dirty="0"/>
              <a:t>YOU NEVER KNOW HOW CLOSE YOU ARE SO NEVER EVER GIVE UP ON YOUR DREAM</a:t>
            </a:r>
            <a:r>
              <a:rPr lang="en-US" dirty="0"/>
              <a:t>.</a:t>
            </a:r>
          </a:p>
          <a:p>
            <a:pPr>
              <a:buNone/>
            </a:pPr>
            <a:endParaRPr lang="en-US" dirty="0"/>
          </a:p>
          <a:p>
            <a:pPr>
              <a:buNone/>
            </a:pPr>
            <a:r>
              <a:rPr lang="en-US" dirty="0"/>
              <a:t>THANK YOU. </a:t>
            </a:r>
          </a:p>
          <a:p>
            <a:pPr>
              <a:buNone/>
            </a:pPr>
            <a:r>
              <a:rPr lang="en-US" dirty="0"/>
              <a:t>BE BLESSED</a:t>
            </a:r>
          </a:p>
          <a:p>
            <a:pPr>
              <a:buNone/>
            </a:pPr>
            <a:endParaRPr lang="en-US" dirty="0"/>
          </a:p>
          <a:p>
            <a:pPr>
              <a:buNone/>
            </a:pPr>
            <a:r>
              <a:rPr lang="en-US" dirty="0"/>
              <a:t> </a:t>
            </a:r>
            <a:br>
              <a:rPr lang="en-US" i="1" dirty="0">
                <a:solidFill>
                  <a:srgbClr val="FFFF00"/>
                </a:solidFill>
              </a:rPr>
            </a:br>
            <a:r>
              <a:rPr lang="en-US" i="1" dirty="0">
                <a:solidFill>
                  <a:srgbClr val="FFFF00"/>
                </a:solidFill>
              </a:rPr>
              <a:t>           </a:t>
            </a:r>
            <a:br>
              <a:rPr lang="en-US" i="1" dirty="0">
                <a:solidFill>
                  <a:srgbClr val="FFFF00"/>
                </a:solidFill>
              </a:rPr>
            </a:br>
            <a:br>
              <a:rPr lang="en-US" dirty="0"/>
            </a:br>
            <a:endParaRPr lang="en-US" dirty="0"/>
          </a:p>
        </p:txBody>
      </p:sp>
      <p:pic>
        <p:nvPicPr>
          <p:cNvPr id="4" name="Picture 4" descr="MMAG00373_0000[1]"/>
          <p:cNvPicPr>
            <a:picLocks noChangeAspect="1" noChangeArrowheads="1" noCrop="1"/>
          </p:cNvPicPr>
          <p:nvPr/>
        </p:nvPicPr>
        <p:blipFill>
          <a:blip r:embed="rId2"/>
          <a:srcRect/>
          <a:stretch>
            <a:fillRect/>
          </a:stretch>
        </p:blipFill>
        <p:spPr bwMode="auto">
          <a:xfrm>
            <a:off x="4016828" y="3048001"/>
            <a:ext cx="3352800" cy="2362200"/>
          </a:xfrm>
          <a:prstGeom prst="rect">
            <a:avLst/>
          </a:prstGeom>
          <a:noFill/>
          <a:ln w="9525">
            <a:noFill/>
            <a:miter lim="800000"/>
            <a:headEnd/>
            <a:tailEnd/>
          </a:ln>
        </p:spPr>
      </p:pic>
    </p:spTree>
    <p:extLst>
      <p:ext uri="{BB962C8B-B14F-4D97-AF65-F5344CB8AC3E}">
        <p14:creationId xmlns:p14="http://schemas.microsoft.com/office/powerpoint/2010/main" val="96459919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AYLF</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lvl="0"/>
            <a:r>
              <a:rPr lang="en-US" b="1" dirty="0"/>
              <a:t>The Africa Youth Leadership Forum chapters are now on about 30 Universities through-out 7 countries in East Africa.</a:t>
            </a:r>
            <a:endParaRPr lang="en-US" dirty="0"/>
          </a:p>
          <a:p>
            <a:pPr lvl="0"/>
            <a:r>
              <a:rPr lang="en-US" b="1" dirty="0"/>
              <a:t>It operates as a Student Leadership Movement and Network - that is owned and advanced by youth members on the various campuses where it is established.</a:t>
            </a:r>
            <a:endParaRPr lang="en-US" dirty="0"/>
          </a:p>
          <a:p>
            <a:pPr lvl="0"/>
            <a:r>
              <a:rPr lang="en-US" b="1" dirty="0"/>
              <a:t>After involvement in University with AYLF, we will stay connected through an on-going Young Professionals Networks: (AYPN) and also the Prayer Breakfast networks for leaders, in a big:  </a:t>
            </a:r>
            <a:r>
              <a:rPr lang="en-US" b="1" u="sng" dirty="0"/>
              <a:t> “family of friends”</a:t>
            </a:r>
            <a:endParaRPr lang="en-US" dirty="0"/>
          </a:p>
          <a:p>
            <a:endParaRPr lang="en-US" dirty="0"/>
          </a:p>
        </p:txBody>
      </p:sp>
    </p:spTree>
    <p:extLst>
      <p:ext uri="{BB962C8B-B14F-4D97-AF65-F5344CB8AC3E}">
        <p14:creationId xmlns:p14="http://schemas.microsoft.com/office/powerpoint/2010/main" val="112246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AYLF Vision</a:t>
            </a:r>
            <a:br>
              <a:rPr lang="en-US" dirty="0"/>
            </a:br>
            <a:endParaRPr lang="en-US" dirty="0"/>
          </a:p>
        </p:txBody>
      </p:sp>
      <p:sp>
        <p:nvSpPr>
          <p:cNvPr id="3" name="Content Placeholder 2"/>
          <p:cNvSpPr>
            <a:spLocks noGrp="1"/>
          </p:cNvSpPr>
          <p:nvPr>
            <p:ph idx="1"/>
          </p:nvPr>
        </p:nvSpPr>
        <p:spPr/>
        <p:txBody>
          <a:bodyPr>
            <a:normAutofit lnSpcReduction="10000"/>
          </a:bodyPr>
          <a:lstStyle/>
          <a:p>
            <a:pPr marL="0" lvl="0" indent="0">
              <a:buNone/>
            </a:pPr>
            <a:r>
              <a:rPr lang="en-US" b="1" i="1" dirty="0"/>
              <a:t>At the heart of AYLF is the dream that emerging African Leaders would know how to:</a:t>
            </a:r>
            <a:endParaRPr lang="en-US" dirty="0"/>
          </a:p>
          <a:p>
            <a:pPr lvl="0"/>
            <a:r>
              <a:rPr lang="en-US" b="1" dirty="0"/>
              <a:t>Speak the truth without being  </a:t>
            </a:r>
            <a:r>
              <a:rPr lang="en-US" b="1" dirty="0" err="1"/>
              <a:t>tribalistic</a:t>
            </a:r>
            <a:r>
              <a:rPr lang="en-US" b="1" dirty="0"/>
              <a:t>, sectarian or religiously divisive</a:t>
            </a:r>
            <a:endParaRPr lang="en-US" dirty="0"/>
          </a:p>
          <a:p>
            <a:pPr lvl="0"/>
            <a:r>
              <a:rPr lang="en-US" b="1" dirty="0"/>
              <a:t>See people without labels or stereo-types</a:t>
            </a:r>
            <a:endParaRPr lang="en-US" dirty="0"/>
          </a:p>
          <a:p>
            <a:pPr lvl="0"/>
            <a:r>
              <a:rPr lang="en-US" b="1" dirty="0"/>
              <a:t>Respect each other and love all those they lead </a:t>
            </a:r>
            <a:endParaRPr lang="en-US" dirty="0"/>
          </a:p>
          <a:p>
            <a:pPr lvl="0"/>
            <a:r>
              <a:rPr lang="en-US" b="1" dirty="0"/>
              <a:t>And serve their societies with higher levels of integrity.</a:t>
            </a:r>
            <a:endParaRPr lang="en-US" dirty="0"/>
          </a:p>
          <a:p>
            <a:endParaRPr lang="en-US" dirty="0"/>
          </a:p>
        </p:txBody>
      </p:sp>
    </p:spTree>
    <p:extLst>
      <p:ext uri="{BB962C8B-B14F-4D97-AF65-F5344CB8AC3E}">
        <p14:creationId xmlns:p14="http://schemas.microsoft.com/office/powerpoint/2010/main" val="332037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AYLF Mission</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lvl="0"/>
            <a:r>
              <a:rPr lang="en-US" i="1" dirty="0"/>
              <a:t>To create an </a:t>
            </a:r>
            <a:r>
              <a:rPr lang="en-US" i="1" dirty="0" err="1"/>
              <a:t>an</a:t>
            </a:r>
            <a:r>
              <a:rPr lang="en-US" i="1" dirty="0"/>
              <a:t> ever-expanding movement of transformational servant leaders:</a:t>
            </a:r>
            <a:endParaRPr lang="en-US" dirty="0"/>
          </a:p>
          <a:p>
            <a:pPr lvl="0"/>
            <a:r>
              <a:rPr lang="en-US" dirty="0"/>
              <a:t> </a:t>
            </a:r>
            <a:r>
              <a:rPr lang="en-US" b="1" dirty="0"/>
              <a:t>1. Demonstrating the highest standards of personal integrity with the resources and the responsibilities entrusted to them.</a:t>
            </a:r>
            <a:endParaRPr lang="en-US" dirty="0"/>
          </a:p>
          <a:p>
            <a:pPr lvl="0"/>
            <a:r>
              <a:rPr lang="en-US" b="1" dirty="0"/>
              <a:t>2.  Advancing a message of unity and reconciliation that cuts across all the divisions in society that have been creating conflict and hatred in this region. </a:t>
            </a:r>
            <a:endParaRPr lang="en-US" dirty="0"/>
          </a:p>
          <a:p>
            <a:pPr lvl="0"/>
            <a:r>
              <a:rPr lang="en-US" b="1" dirty="0"/>
              <a:t>3. Maintaining life-long committed relationships with each other for accountability, partnership and support.</a:t>
            </a:r>
            <a:endParaRPr lang="en-US" dirty="0"/>
          </a:p>
          <a:p>
            <a:r>
              <a:rPr lang="en-US" dirty="0"/>
              <a:t> </a:t>
            </a:r>
          </a:p>
          <a:p>
            <a:endParaRPr lang="en-US" dirty="0"/>
          </a:p>
        </p:txBody>
      </p:sp>
    </p:spTree>
    <p:extLst>
      <p:ext uri="{BB962C8B-B14F-4D97-AF65-F5344CB8AC3E}">
        <p14:creationId xmlns:p14="http://schemas.microsoft.com/office/powerpoint/2010/main" val="48511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a:bodyPr>
          <a:lstStyle/>
          <a:p>
            <a:r>
              <a:rPr lang="en-US" b="1" dirty="0"/>
              <a:t>. Resource Materials: Videos and Biographies – Global Leadership Summit and others.</a:t>
            </a:r>
            <a:endParaRPr lang="en-US" dirty="0"/>
          </a:p>
          <a:p>
            <a:r>
              <a:rPr lang="en-US" b="1" dirty="0"/>
              <a:t>9. Trips, Dinners, Fun Events: </a:t>
            </a:r>
            <a:r>
              <a:rPr lang="en-US" dirty="0"/>
              <a:t>Intentionally cultivating friendships that will become life-long allies for the Journey, to help us maximize our potentials and stay on track with our highest and best values.</a:t>
            </a:r>
          </a:p>
          <a:p>
            <a:r>
              <a:rPr lang="en-US" dirty="0"/>
              <a:t> </a:t>
            </a:r>
          </a:p>
          <a:p>
            <a:endParaRPr lang="en-US" dirty="0"/>
          </a:p>
        </p:txBody>
      </p:sp>
    </p:spTree>
    <p:extLst>
      <p:ext uri="{BB962C8B-B14F-4D97-AF65-F5344CB8AC3E}">
        <p14:creationId xmlns:p14="http://schemas.microsoft.com/office/powerpoint/2010/main" val="46705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 Annual national gathering </a:t>
            </a:r>
            <a:r>
              <a:rPr lang="en-US" dirty="0"/>
              <a:t>to coincide with </a:t>
            </a:r>
            <a:r>
              <a:rPr lang="en-US" dirty="0" err="1"/>
              <a:t>N.P.Breakfast</a:t>
            </a:r>
            <a:r>
              <a:rPr lang="en-US" dirty="0"/>
              <a:t> </a:t>
            </a:r>
          </a:p>
          <a:p>
            <a:r>
              <a:rPr lang="en-US" b="1" dirty="0"/>
              <a:t> 4. Internships </a:t>
            </a:r>
            <a:r>
              <a:rPr lang="en-US" dirty="0"/>
              <a:t>to gain mentoring &amp; experience in leadership.</a:t>
            </a:r>
          </a:p>
          <a:p>
            <a:r>
              <a:rPr lang="en-US" b="1" dirty="0"/>
              <a:t> 5. Community outreach activities:  </a:t>
            </a:r>
            <a:r>
              <a:rPr lang="en-US" dirty="0"/>
              <a:t>High School Leadership  Outreach, campus and city clean ups participation, etc.</a:t>
            </a:r>
          </a:p>
          <a:p>
            <a:r>
              <a:rPr lang="en-US" b="1" dirty="0"/>
              <a:t>6. Mentorship: </a:t>
            </a:r>
            <a:r>
              <a:rPr lang="en-US" dirty="0"/>
              <a:t>Relationships with older people who have walked down the road of life a few kilometers ahead of you and can give you professional, career and spiritual guidance.</a:t>
            </a:r>
          </a:p>
          <a:p>
            <a:r>
              <a:rPr lang="en-US" b="1" dirty="0"/>
              <a:t>7. Certified Classes in Leadership Studies. </a:t>
            </a:r>
            <a:endParaRPr lang="en-US" dirty="0"/>
          </a:p>
          <a:p>
            <a:r>
              <a:rPr lang="en-US" b="1" dirty="0"/>
              <a:t>    - 7 Habits of Highly Effective People</a:t>
            </a:r>
            <a:endParaRPr lang="en-US" dirty="0"/>
          </a:p>
          <a:p>
            <a:r>
              <a:rPr lang="en-US" b="1" dirty="0"/>
              <a:t>   - 21 Laws of Leadership by John Maxwell.</a:t>
            </a:r>
            <a:endParaRPr lang="en-US" dirty="0"/>
          </a:p>
          <a:p>
            <a:r>
              <a:rPr lang="en-US" b="1" dirty="0"/>
              <a:t>   - </a:t>
            </a:r>
            <a:r>
              <a:rPr lang="en-US" b="1" dirty="0" err="1"/>
              <a:t>Muungwana</a:t>
            </a:r>
            <a:r>
              <a:rPr lang="en-US" b="1" dirty="0"/>
              <a:t> Student Leadership Dev. Course</a:t>
            </a:r>
            <a:endParaRPr lang="en-US" dirty="0"/>
          </a:p>
          <a:p>
            <a:endParaRPr lang="en-US" dirty="0"/>
          </a:p>
        </p:txBody>
      </p:sp>
    </p:spTree>
    <p:extLst>
      <p:ext uri="{BB962C8B-B14F-4D97-AF65-F5344CB8AC3E}">
        <p14:creationId xmlns:p14="http://schemas.microsoft.com/office/powerpoint/2010/main" val="2566043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AYLF -Activities &amp; Programs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lvl="0"/>
            <a:r>
              <a:rPr lang="en-US" b="1" dirty="0"/>
              <a:t> Weekly small group dialogue meetings </a:t>
            </a:r>
            <a:r>
              <a:rPr lang="en-US" dirty="0"/>
              <a:t>at Univ. that help us live out our highest and best values, while studying concepts and case studies that maximize our leadership potentials and personal growth.</a:t>
            </a:r>
            <a:endParaRPr lang="en-US" sz="3600" dirty="0"/>
          </a:p>
          <a:p>
            <a:pPr lvl="0"/>
            <a:r>
              <a:rPr lang="en-US" b="1" dirty="0"/>
              <a:t> Workshops, seminars &amp; conferences </a:t>
            </a:r>
            <a:r>
              <a:rPr lang="en-US" dirty="0"/>
              <a:t>where:</a:t>
            </a:r>
            <a:endParaRPr lang="en-US" sz="3600" dirty="0"/>
          </a:p>
          <a:p>
            <a:pPr lvl="2"/>
            <a:r>
              <a:rPr lang="en-US" dirty="0"/>
              <a:t> a.) Representatives from diverse ethnic,  religious &amp; political backgrounds share their experiences on issues relevant to our vision and membership. </a:t>
            </a:r>
            <a:endParaRPr lang="en-US" sz="2800" dirty="0"/>
          </a:p>
          <a:p>
            <a:pPr lvl="2"/>
            <a:r>
              <a:rPr lang="en-US" dirty="0"/>
              <a:t>b.) Leadership skills and models  are  explored </a:t>
            </a:r>
            <a:endParaRPr lang="en-US" sz="2800" dirty="0"/>
          </a:p>
          <a:p>
            <a:r>
              <a:rPr lang="en-US" dirty="0"/>
              <a:t> c.)  Influential, experienced opinion leaders   engage the youth in constructive dialogue.</a:t>
            </a:r>
          </a:p>
        </p:txBody>
      </p:sp>
    </p:spTree>
    <p:extLst>
      <p:ext uri="{BB962C8B-B14F-4D97-AF65-F5344CB8AC3E}">
        <p14:creationId xmlns:p14="http://schemas.microsoft.com/office/powerpoint/2010/main" val="297567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i="1" dirty="0"/>
              <a:t>"I saw my mission as one of preaching reconciliation, of binding the wounds of the country, of engendering trust and confidence."   </a:t>
            </a:r>
            <a:r>
              <a:rPr lang="en-US" b="1" i="1" dirty="0"/>
              <a:t>Nelson Mandela</a:t>
            </a:r>
            <a:endParaRPr lang="en-US" dirty="0"/>
          </a:p>
          <a:p>
            <a:r>
              <a:rPr lang="en-US" b="1" i="1" dirty="0"/>
              <a:t> </a:t>
            </a:r>
            <a:endParaRPr lang="en-US" dirty="0"/>
          </a:p>
          <a:p>
            <a:endParaRPr lang="en-US" dirty="0"/>
          </a:p>
        </p:txBody>
      </p:sp>
    </p:spTree>
    <p:extLst>
      <p:ext uri="{BB962C8B-B14F-4D97-AF65-F5344CB8AC3E}">
        <p14:creationId xmlns:p14="http://schemas.microsoft.com/office/powerpoint/2010/main" val="20142177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1199</TotalTime>
  <Words>1405</Words>
  <Application>Microsoft Office PowerPoint</Application>
  <PresentationFormat>On-screen Show (4:3)</PresentationFormat>
  <Paragraphs>103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Aharoni</vt:lpstr>
      <vt:lpstr>Brush Script MT</vt:lpstr>
      <vt:lpstr>Constantia</vt:lpstr>
      <vt:lpstr>Franklin Gothic Book</vt:lpstr>
      <vt:lpstr>Rage Italic</vt:lpstr>
      <vt:lpstr>Pushpin</vt:lpstr>
      <vt:lpstr>AFRICA YOUTH LEADERSHIP FORUM</vt:lpstr>
      <vt:lpstr>AYLF SMALL Group VISIT </vt:lpstr>
      <vt:lpstr>Introduction to AYLF </vt:lpstr>
      <vt:lpstr>AYLF Vision </vt:lpstr>
      <vt:lpstr>AYLF Mission </vt:lpstr>
      <vt:lpstr>Cont,</vt:lpstr>
      <vt:lpstr>PowerPoint Presentation</vt:lpstr>
      <vt:lpstr>AYLF -Activities &amp; Programs </vt:lpstr>
      <vt:lpstr>Cont,</vt:lpstr>
      <vt:lpstr>Requirements for Transcending the ego and the collective ego. </vt:lpstr>
      <vt:lpstr>Maturity Continuum</vt:lpstr>
      <vt:lpstr>Cont,</vt:lpstr>
      <vt:lpstr>The Core of the AYLF Vision </vt:lpstr>
      <vt:lpstr>Meaning of DNA</vt:lpstr>
      <vt:lpstr>AYLF Approach </vt:lpstr>
      <vt:lpstr>AYLF Values </vt:lpstr>
      <vt:lpstr>Our  greater value as             ‘A family of friends’</vt:lpstr>
      <vt:lpstr>  4 Fundamentals Tips on Building Strong Teams </vt:lpstr>
      <vt:lpstr>CONCLUSION</vt:lpstr>
      <vt:lpstr>Thank you for your Kind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AYLF</dc:title>
  <dc:creator>KATUREBE</dc:creator>
  <cp:lastModifiedBy>USER PC</cp:lastModifiedBy>
  <cp:revision>31</cp:revision>
  <dcterms:created xsi:type="dcterms:W3CDTF">2020-11-26T06:29:05Z</dcterms:created>
  <dcterms:modified xsi:type="dcterms:W3CDTF">2022-07-14T14:55:28Z</dcterms:modified>
</cp:coreProperties>
</file>