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6" r:id="rId4"/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aleway SemiBold"/>
      <p:regular r:id="rId31"/>
      <p:bold r:id="rId32"/>
      <p:italic r:id="rId33"/>
      <p:boldItalic r:id="rId34"/>
    </p:embeddedFont>
    <p:embeddedFont>
      <p:font typeface="Raleway"/>
      <p:regular r:id="rId35"/>
      <p:bold r:id="rId36"/>
      <p:italic r:id="rId37"/>
      <p:boldItalic r:id="rId38"/>
    </p:embeddedFont>
    <p:embeddedFont>
      <p:font typeface="Raleway Medium"/>
      <p:regular r:id="rId39"/>
      <p:bold r:id="rId40"/>
      <p:italic r:id="rId41"/>
      <p:boldItalic r:id="rId42"/>
    </p:embeddedFont>
    <p:embeddedFont>
      <p:font typeface="Barlow Light"/>
      <p:regular r:id="rId43"/>
      <p:bold r:id="rId44"/>
      <p:italic r:id="rId45"/>
      <p:boldItalic r:id="rId46"/>
    </p:embeddedFont>
    <p:embeddedFont>
      <p:font typeface="Barlow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Medium-bold.fntdata"/><Relationship Id="rId42" Type="http://schemas.openxmlformats.org/officeDocument/2006/relationships/font" Target="fonts/RalewayMedium-boldItalic.fntdata"/><Relationship Id="rId41" Type="http://schemas.openxmlformats.org/officeDocument/2006/relationships/font" Target="fonts/RalewayMedium-italic.fntdata"/><Relationship Id="rId44" Type="http://schemas.openxmlformats.org/officeDocument/2006/relationships/font" Target="fonts/BarlowLight-bold.fntdata"/><Relationship Id="rId43" Type="http://schemas.openxmlformats.org/officeDocument/2006/relationships/font" Target="fonts/BarlowLight-regular.fntdata"/><Relationship Id="rId46" Type="http://schemas.openxmlformats.org/officeDocument/2006/relationships/font" Target="fonts/BarlowLight-boldItalic.fntdata"/><Relationship Id="rId45" Type="http://schemas.openxmlformats.org/officeDocument/2006/relationships/font" Target="fonts/Barlow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Barlow-bold.fntdata"/><Relationship Id="rId47" Type="http://schemas.openxmlformats.org/officeDocument/2006/relationships/font" Target="fonts/Barlow-regular.fntdata"/><Relationship Id="rId49" Type="http://schemas.openxmlformats.org/officeDocument/2006/relationships/font" Target="fonts/Barlow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SemiBold-regular.fntdata"/><Relationship Id="rId30" Type="http://schemas.openxmlformats.org/officeDocument/2006/relationships/slide" Target="slides/slide24.xml"/><Relationship Id="rId33" Type="http://schemas.openxmlformats.org/officeDocument/2006/relationships/font" Target="fonts/RalewaySemiBold-italic.fntdata"/><Relationship Id="rId32" Type="http://schemas.openxmlformats.org/officeDocument/2006/relationships/font" Target="fonts/RalewaySemiBold-bold.fntdata"/><Relationship Id="rId35" Type="http://schemas.openxmlformats.org/officeDocument/2006/relationships/font" Target="fonts/Raleway-regular.fntdata"/><Relationship Id="rId34" Type="http://schemas.openxmlformats.org/officeDocument/2006/relationships/font" Target="fonts/RalewaySemiBold-boldItalic.fntdata"/><Relationship Id="rId37" Type="http://schemas.openxmlformats.org/officeDocument/2006/relationships/font" Target="fonts/Raleway-italic.fntdata"/><Relationship Id="rId36" Type="http://schemas.openxmlformats.org/officeDocument/2006/relationships/font" Target="fonts/Raleway-bold.fntdata"/><Relationship Id="rId39" Type="http://schemas.openxmlformats.org/officeDocument/2006/relationships/font" Target="fonts/RalewayMedium-regular.fntdata"/><Relationship Id="rId38" Type="http://schemas.openxmlformats.org/officeDocument/2006/relationships/font" Target="fonts/Raleway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Barlow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2b373e753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72b373e75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64060ce8f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964060ce8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2b373e753_1_3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72b373e753_1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tr-TR" sz="1400">
                <a:solidFill>
                  <a:srgbClr val="373A3C"/>
                </a:solidFill>
              </a:rPr>
              <a:t>aptitude</a:t>
            </a:r>
            <a:r>
              <a:rPr lang="tr-TR" sz="1400">
                <a:solidFill>
                  <a:srgbClr val="373A3C"/>
                </a:solidFill>
              </a:rPr>
              <a:t> is a package manager for Debian Linux systems that performs action from the visual interface and from the command-line. aptitude can be used to perform management tasks in a fast and easy way.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 sz="1200">
                <a:solidFill>
                  <a:srgbClr val="546E7A"/>
                </a:solidFill>
                <a:highlight>
                  <a:srgbClr val="FFFFFF"/>
                </a:highlight>
              </a:rPr>
              <a:t>1) To install DNF on RHEL/CentOS 7 systems, you need to set up and enable epel YUM REPO before installing DNF.</a:t>
            </a:r>
            <a:endParaRPr sz="1200">
              <a:solidFill>
                <a:srgbClr val="546E7A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 sz="1150">
                <a:solidFill>
                  <a:srgbClr val="546E7A"/>
                </a:solidFill>
                <a:highlight>
                  <a:srgbClr val="F5F5F5"/>
                </a:highlight>
              </a:rPr>
              <a:t># sudo amazon-linux-extras install epel</a:t>
            </a:r>
            <a:endParaRPr sz="1150">
              <a:solidFill>
                <a:srgbClr val="546E7A"/>
              </a:solidFill>
              <a:highlight>
                <a:srgbClr val="F5F5F5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tr-TR" sz="1150">
                <a:solidFill>
                  <a:srgbClr val="546E7A"/>
                </a:solidFill>
                <a:highlight>
                  <a:srgbClr val="FFFFFF"/>
                </a:highlight>
              </a:rPr>
              <a:t>2) Install DNF</a:t>
            </a:r>
            <a:endParaRPr sz="1150">
              <a:solidFill>
                <a:srgbClr val="546E7A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rPr lang="tr-TR" sz="1150">
                <a:solidFill>
                  <a:srgbClr val="546E7A"/>
                </a:solidFill>
                <a:highlight>
                  <a:srgbClr val="F5F5F5"/>
                </a:highlight>
              </a:rPr>
              <a:t># yum install DNF</a:t>
            </a:r>
            <a:endParaRPr sz="1150">
              <a:solidFill>
                <a:srgbClr val="546E7A"/>
              </a:solidFill>
              <a:highlight>
                <a:srgbClr val="F5F5F5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150">
                <a:solidFill>
                  <a:srgbClr val="546E7A"/>
                </a:solidFill>
                <a:highlight>
                  <a:srgbClr val="F5F5F5"/>
                </a:highlight>
              </a:rPr>
              <a:t># dnf --version</a:t>
            </a:r>
            <a:endParaRPr sz="1150">
              <a:solidFill>
                <a:srgbClr val="546E7A"/>
              </a:solidFill>
              <a:highlight>
                <a:srgbClr val="F5F5F5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rgbClr val="546E7A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tr-TR" sz="1200">
                <a:solidFill>
                  <a:srgbClr val="546E7A"/>
                </a:solidFill>
                <a:highlight>
                  <a:srgbClr val="FFFFFF"/>
                </a:highlight>
              </a:rPr>
              <a:t>yum </a:t>
            </a:r>
            <a:r>
              <a:rPr lang="tr-TR" sz="1200">
                <a:solidFill>
                  <a:srgbClr val="546E7A"/>
                </a:solidFill>
                <a:highlight>
                  <a:srgbClr val="FFFFFF"/>
                </a:highlight>
              </a:rPr>
              <a:t>package managerı uninstall edip sonra yüklemek lazım…</a:t>
            </a:r>
            <a:endParaRPr sz="1200">
              <a:solidFill>
                <a:srgbClr val="546E7A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rgbClr val="546E7A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64060ce8f_0_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964060ce8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2b373e753_1_3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72b373e753_1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/>
              <a:t>git --version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/>
              <a:t>sudo yum install git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/>
              <a:t>      -y  (without user intervention)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/>
              <a:t>sudo yum remove git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2b373e753_1_4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72b373e753_1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/>
              <a:t>🍐 This is a Pear Deck Text Slide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/>
              <a:t>yum update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/>
              <a:t>yum list installed http*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/>
              <a:t>yum list http*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/>
              <a:t>yum -y install httpd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/>
              <a:t>yum list installed http*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/>
              <a:t>yum remove httpd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/>
              <a:t>yum list installed http*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2b373e753_1_3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72b373e753_1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/>
              <a:t>🍐 This is a Pear Deck Text Slide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/>
              <a:t>sudo yum autoremove git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/>
              <a:t>git --version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sudo yum --showduplicates list git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/>
              <a:t>sudo yum install git-2...</a:t>
            </a:r>
            <a:endParaRPr sz="8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/>
              <a:t>git --version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/>
              <a:t>sudo yum update git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/>
              <a:t>git --version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64060ce8f_0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964060ce8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64060ce8f_0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964060ce8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64060ce8f_0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964060ce8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64060ce8f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964060ce8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5190CE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9E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ctrTitle"/>
          </p:nvPr>
        </p:nvSpPr>
        <p:spPr>
          <a:xfrm>
            <a:off x="1085850" y="1991850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rgbClr val="5B92CA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4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/>
          <p:nvPr/>
        </p:nvSpPr>
        <p:spPr>
          <a:xfrm rot="5400000">
            <a:off x="-100350" y="292998"/>
            <a:ext cx="468600" cy="267900"/>
          </a:xfrm>
          <a:prstGeom prst="triangle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457200" y="192648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71A0C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57772" y="4643243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5190CE"/>
                </a:solidFill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7" name="Google Shape;37;p7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9E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ctrTitle"/>
          </p:nvPr>
        </p:nvSpPr>
        <p:spPr>
          <a:xfrm>
            <a:off x="1085850" y="1991850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rgbClr val="5B92CA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9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0"/>
          <p:cNvSpPr/>
          <p:nvPr/>
        </p:nvSpPr>
        <p:spPr>
          <a:xfrm rot="5400000">
            <a:off x="-100350" y="292998"/>
            <a:ext cx="468600" cy="267900"/>
          </a:xfrm>
          <a:prstGeom prst="triangle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0"/>
          <p:cNvSpPr txBox="1"/>
          <p:nvPr>
            <p:ph type="title"/>
          </p:nvPr>
        </p:nvSpPr>
        <p:spPr>
          <a:xfrm>
            <a:off x="457200" y="192648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71A0CF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57772" y="4643243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54" name="Google Shape;5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66751" y="59900"/>
            <a:ext cx="339175" cy="3745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34" name="Google Shape;34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66750" y="38150"/>
            <a:ext cx="339175" cy="3745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  <p:sldLayoutId id="2147483653" r:id="rId3"/>
    <p:sldLayoutId id="2147483654" r:id="rId4"/>
    <p:sldLayoutId id="2147483655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jpg"/><Relationship Id="rId5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jpg"/><Relationship Id="rId4" Type="http://schemas.openxmlformats.org/officeDocument/2006/relationships/hyperlink" Target="https://www.tecmint.com/difference-between-apt-and-aptitude/" TargetMode="External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dontchangethislink.peardeckmagic.zone?eyJ0eXBlIjoiZnJlZVJlc3BvbnNlLXRleHQiLCJkcmFnZ2FibGVzIjpbeyJpZCI6ImRyYWdnYWJsZTAiLCJ0eXBlIjoiaWNvbiIsImljb24iOnsiaWQiOiJkZWZhdWx0LWNpcmNsZSJ9LCJjb2xvciI6IiNENTFEMjgifV0sImRyYWdnYWJsZVNpemUiOjEyLjU1LCJlbWJlZGRhYmxlVXJsIjoiaHR0cHM6Ly8iLCJhbnN3ZXJzIjpbXX0=pearId=magic-pear-shape-identifier" TargetMode="External"/><Relationship Id="rId4" Type="http://schemas.openxmlformats.org/officeDocument/2006/relationships/image" Target="../media/image16.png"/><Relationship Id="rId5" Type="http://schemas.openxmlformats.org/officeDocument/2006/relationships/hyperlink" Target="http://dontchangethislink.peardeckmagic.zone?eyJ0eXBlIjoiZ29vZ2xlLXNsaWRlcy1hZGRvbi1yZXNwb25zZS1mb290ZXIiLCJsYXN0RWRpdGVkQnkiOiIxMDQxNTgwNDc2NjYwMjcxNzIyOTQiLCJwcmVzZW50YXRpb25JZCI6IjFmRGRJT2cyVE9RTDRZaENDNUFyUmxvWHpLYWNHRUEwU3paQ0JhOGV2OHJVIiwiY29udGVudElkIjoiY3VzdG9tLXJlc3BvbnNlLWZyZWVSZXNwb25zZS10ZXh0Iiwic2xpZGVJZCI6Imc3MjM2ZjM0OTNmXzFfODciLCJjb250ZW50SW5zdGFuY2VJZCI6IjFmRGRJT2cyVE9RTDRZaENDNUFyUmxvWHpLYWNHRUEwU3paQ0JhOGV2OHJVLzVjYWNjYzg5LWE0OTctNGRiNS1iODNmLTczOGJhMWVlZGQ1YSJ9pearId=magic-pear-metadata-identifier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ontchangethislink.peardeckmagic.zone?eyJ0eXBlIjoiZnJlZVJlc3BvbnNlLXRleHQiLCJkcmFnZ2FibGVzIjpbeyJpZCI6ImRyYWdnYWJsZTAiLCJ0eXBlIjoiaWNvbiIsImljb24iOnsiaWQiOiJkZWZhdWx0LWNpcmNsZSJ9LCJjb2xvciI6IiNENTFEMjgifV0sImRyYWdnYWJsZVNpemUiOjEyLjU1LCJlbWJlZGRhYmxlVXJsIjoiaHR0cHM6Ly8iLCJhbnN3ZXJzIjpbXX0=pearId=magic-pear-shape-identifier" TargetMode="External"/><Relationship Id="rId4" Type="http://schemas.openxmlformats.org/officeDocument/2006/relationships/image" Target="../media/image16.png"/><Relationship Id="rId5" Type="http://schemas.openxmlformats.org/officeDocument/2006/relationships/hyperlink" Target="http://dontchangethislink.peardeckmagic.zone?eyJ0eXBlIjoiZ29vZ2xlLXNsaWRlcy1hZGRvbi1yZXNwb25zZS1mb290ZXIiLCJsYXN0RWRpdGVkQnkiOiIxMDQxNTgwNDc2NjYwMjcxNzIyOTQiLCJwcmVzZW50YXRpb25JZCI6IjFmRGRJT2cyVE9RTDRZaENDNUFyUmxvWHpLYWNHRUEwU3paQ0JhOGV2OHJVIiwiY29udGVudElkIjoiY3VzdG9tLXJlc3BvbnNlLWZyZWVSZXNwb25zZS10ZXh0Iiwic2xpZGVJZCI6Imc3MjM2ZjM0OTNmXzFfODciLCJjb250ZW50SW5zdGFuY2VJZCI6IjFmRGRJT2cyVE9RTDRZaENDNUFyUmxvWHpLYWNHRUEwU3paQ0JhOGV2OHJVLzVjYWNjYzg5LWE0OTctNGRiNS1iODNmLTczOGJhMWVlZGQ1YSJ9pearId=magic-pear-metadata-identifier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hyperlink" Target="https://stackoverflow.com/questions/10286459/multiple-package-manager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 b="0" l="34537" r="0" t="0"/>
          <a:stretch/>
        </p:blipFill>
        <p:spPr>
          <a:xfrm>
            <a:off x="6605547" y="1576350"/>
            <a:ext cx="2319449" cy="199080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 txBox="1"/>
          <p:nvPr/>
        </p:nvSpPr>
        <p:spPr>
          <a:xfrm>
            <a:off x="1277275" y="1475226"/>
            <a:ext cx="45549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000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Linux Plus</a:t>
            </a:r>
            <a:endParaRPr b="1" sz="4000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500">
                <a:solidFill>
                  <a:srgbClr val="741B4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for</a:t>
            </a:r>
            <a:endParaRPr sz="2500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000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AWS and DevOps</a:t>
            </a:r>
            <a:endParaRPr sz="28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31799" y="173800"/>
            <a:ext cx="82173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 sz="3200">
                <a:solidFill>
                  <a:srgbClr val="741B47"/>
                </a:solidFill>
              </a:rPr>
              <a:t>Popular Linux System Package Managers</a:t>
            </a:r>
            <a:endParaRPr sz="3200">
              <a:solidFill>
                <a:srgbClr val="741B47"/>
              </a:solidFill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318975" y="876300"/>
            <a:ext cx="84741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18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Linux systems use package managers to add or remove the software packages. </a:t>
            </a:r>
            <a:r>
              <a:rPr lang="tr-TR" sz="1800">
                <a:solidFill>
                  <a:srgbClr val="373A3C"/>
                </a:solidFill>
              </a:rPr>
              <a:t>T</a:t>
            </a:r>
            <a:r>
              <a:rPr b="0" i="0" lang="tr-TR" sz="18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hese </a:t>
            </a:r>
            <a:r>
              <a:rPr b="1" i="0" lang="tr-TR" sz="1800" u="none" cap="none" strike="noStrike">
                <a:solidFill>
                  <a:srgbClr val="373A3C"/>
                </a:solidFill>
              </a:rPr>
              <a:t>package managers are also a package</a:t>
            </a:r>
            <a:r>
              <a:rPr b="0" i="0" lang="tr-TR" sz="18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 so you can install any of them.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929" y="2338134"/>
            <a:ext cx="2600400" cy="1762200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Popular Linux System Package Managers ile ilgili görsel sonucu" id="129" name="Google Shape;12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99521" y="2423934"/>
            <a:ext cx="2305200" cy="1981200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DPKG – Debian Package Management System ile ilgili görsel sonucu" id="130" name="Google Shape;13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91525" y="2235800"/>
            <a:ext cx="3808001" cy="280686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3843000" y="3212650"/>
            <a:ext cx="774300" cy="401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5668775" y="3212650"/>
            <a:ext cx="774300" cy="401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3758850" y="2181450"/>
            <a:ext cx="942600" cy="401700"/>
          </a:xfrm>
          <a:prstGeom prst="rect">
            <a:avLst/>
          </a:prstGeom>
          <a:solidFill>
            <a:srgbClr val="D9D2E9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>
                <a:latin typeface="Barlow"/>
                <a:ea typeface="Barlow"/>
                <a:cs typeface="Barlow"/>
                <a:sym typeface="Barlow"/>
              </a:rPr>
              <a:t>Ubuntu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5435250" y="2181450"/>
            <a:ext cx="1342800" cy="401700"/>
          </a:xfrm>
          <a:prstGeom prst="rect">
            <a:avLst/>
          </a:prstGeom>
          <a:solidFill>
            <a:srgbClr val="D9D2E9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>
                <a:latin typeface="Barlow"/>
                <a:ea typeface="Barlow"/>
                <a:cs typeface="Barlow"/>
                <a:sym typeface="Barlow"/>
              </a:rPr>
              <a:t>Amazon Linux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431799" y="173800"/>
            <a:ext cx="82173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 sz="3200">
                <a:solidFill>
                  <a:srgbClr val="741B47"/>
                </a:solidFill>
              </a:rPr>
              <a:t>Popular Linux System Package Managers</a:t>
            </a:r>
            <a:endParaRPr sz="3200">
              <a:solidFill>
                <a:srgbClr val="741B47"/>
              </a:solidFill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442350" y="1647900"/>
            <a:ext cx="8259300" cy="9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rgbClr val="0000FF"/>
                </a:solidFill>
              </a:rPr>
              <a:t>d</a:t>
            </a:r>
            <a:r>
              <a:rPr b="1" i="0" lang="tr-TR" sz="1800" u="none" cap="none" strike="noStrike">
                <a:solidFill>
                  <a:srgbClr val="0000FF"/>
                </a:solidFill>
              </a:rPr>
              <a:t>pkg</a:t>
            </a:r>
            <a:r>
              <a:rPr b="0" i="0" lang="tr-TR" sz="18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 is the </a:t>
            </a:r>
            <a:r>
              <a:rPr b="1" i="0" lang="tr-TR" sz="1800" u="none" cap="none" strike="noStrike">
                <a:solidFill>
                  <a:srgbClr val="373A3C"/>
                </a:solidFill>
              </a:rPr>
              <a:t>main package management program</a:t>
            </a:r>
            <a:r>
              <a:rPr b="0" i="0" lang="tr-TR" sz="18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 for the </a:t>
            </a:r>
            <a:r>
              <a:rPr b="1" i="0" lang="tr-TR" sz="1800" u="none" cap="none" strike="noStrike">
                <a:solidFill>
                  <a:srgbClr val="373A3C"/>
                </a:solidFill>
              </a:rPr>
              <a:t>Debian Linux</a:t>
            </a:r>
            <a:r>
              <a:rPr b="0" i="0" lang="tr-TR" sz="18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 distros. It is used to handle Debian package files with the extension of </a:t>
            </a:r>
            <a:r>
              <a:rPr b="1" i="0" lang="tr-TR" sz="18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.deb</a:t>
            </a:r>
            <a:endParaRPr b="1" i="0" sz="1800" u="none" cap="none" strike="noStrike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543600" y="2700750"/>
            <a:ext cx="8462700" cy="100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1800" u="none" cap="none" strike="noStrike">
                <a:solidFill>
                  <a:srgbClr val="2F6473"/>
                </a:solidFill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tr-TR" sz="1800">
                <a:solidFill>
                  <a:srgbClr val="2F6473"/>
                </a:solidFill>
              </a:rPr>
              <a:t>dpkg -i [package-name] </a:t>
            </a:r>
            <a:r>
              <a:rPr b="0" i="0" lang="tr-TR" sz="1800" u="none" cap="none" strike="noStrike">
                <a:solidFill>
                  <a:srgbClr val="2F6473"/>
                </a:solidFill>
                <a:latin typeface="Arial"/>
                <a:ea typeface="Arial"/>
                <a:cs typeface="Arial"/>
                <a:sym typeface="Arial"/>
              </a:rPr>
              <a:t>   # Installing a package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1800" u="none" cap="none" strike="noStrike">
                <a:solidFill>
                  <a:srgbClr val="2F6473"/>
                </a:solidFill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tr-TR" sz="1800">
                <a:solidFill>
                  <a:srgbClr val="2F6473"/>
                </a:solidFill>
              </a:rPr>
              <a:t>dpkg -r [package-name]</a:t>
            </a:r>
            <a:r>
              <a:rPr b="0" i="0" lang="tr-TR" sz="1800" u="none" cap="none" strike="noStrike">
                <a:solidFill>
                  <a:srgbClr val="2F6473"/>
                </a:solidFill>
                <a:latin typeface="Arial"/>
                <a:ea typeface="Arial"/>
                <a:cs typeface="Arial"/>
                <a:sym typeface="Arial"/>
              </a:rPr>
              <a:t>    #Removing a package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1800" u="none" cap="none" strike="noStrike">
                <a:solidFill>
                  <a:srgbClr val="2F6473"/>
                </a:solidFill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tr-TR" sz="1800">
                <a:solidFill>
                  <a:srgbClr val="2F6473"/>
                </a:solidFill>
              </a:rPr>
              <a:t>dpkg -l</a:t>
            </a:r>
            <a:r>
              <a:rPr b="0" i="0" lang="tr-TR" sz="1800" u="none" cap="none" strike="noStrike">
                <a:solidFill>
                  <a:srgbClr val="2F6473"/>
                </a:solidFill>
                <a:latin typeface="Arial"/>
                <a:ea typeface="Arial"/>
                <a:cs typeface="Arial"/>
                <a:sym typeface="Arial"/>
              </a:rPr>
              <a:t>                               # </a:t>
            </a:r>
            <a:r>
              <a:rPr lang="tr-TR" sz="1800">
                <a:solidFill>
                  <a:srgbClr val="2F6473"/>
                </a:solidFill>
              </a:rPr>
              <a:t>Lists installed packages</a:t>
            </a:r>
            <a:endParaRPr sz="1800"/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3016875" y="800100"/>
            <a:ext cx="3118200" cy="3693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Debian Package Manage</a:t>
            </a:r>
            <a:r>
              <a:rPr lang="tr-TR" sz="1800">
                <a:solidFill>
                  <a:schemeClr val="lt1"/>
                </a:solidFill>
              </a:rPr>
              <a:t>rs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431799" y="173800"/>
            <a:ext cx="8217226" cy="6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 sz="3200">
                <a:solidFill>
                  <a:srgbClr val="741B47"/>
                </a:solidFill>
              </a:rPr>
              <a:t>Popular Linux System Package Managers</a:t>
            </a:r>
            <a:endParaRPr sz="3200">
              <a:solidFill>
                <a:srgbClr val="741B47"/>
              </a:solidFill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616975" y="1800575"/>
            <a:ext cx="32772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r-TR" sz="19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APT</a:t>
            </a:r>
            <a:endParaRPr b="1" sz="1900">
              <a:solidFill>
                <a:srgbClr val="373A3C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r-TR" sz="19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tr-TR" sz="1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tr-TR" sz="19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dvanced </a:t>
            </a:r>
            <a:r>
              <a:rPr b="1" i="0" lang="tr-TR" sz="1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i="0" lang="tr-TR" sz="19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ackage </a:t>
            </a:r>
            <a:r>
              <a:rPr b="1" i="0" lang="tr-TR" sz="1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0" lang="tr-TR" sz="19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ool)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PT (Advanced Package Tool) ile ilgili görsel sonucu" id="151" name="Google Shape;151;p22"/>
          <p:cNvPicPr preferRelativeResize="0"/>
          <p:nvPr/>
        </p:nvPicPr>
        <p:blipFill rotWithShape="1">
          <a:blip r:embed="rId3">
            <a:alphaModFix/>
          </a:blip>
          <a:srcRect b="1" l="3952" r="4729" t="21427"/>
          <a:stretch/>
        </p:blipFill>
        <p:spPr>
          <a:xfrm>
            <a:off x="4231025" y="1318021"/>
            <a:ext cx="4222226" cy="250935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/>
          <p:nvPr/>
        </p:nvSpPr>
        <p:spPr>
          <a:xfrm>
            <a:off x="198150" y="3669425"/>
            <a:ext cx="8788500" cy="1322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1800" u="none" cap="none" strike="noStrike">
                <a:solidFill>
                  <a:srgbClr val="2F6473"/>
                </a:solidFill>
                <a:latin typeface="Arial"/>
                <a:ea typeface="Arial"/>
                <a:cs typeface="Arial"/>
                <a:sym typeface="Arial"/>
              </a:rPr>
              <a:t>$ apt update</a:t>
            </a:r>
            <a:r>
              <a:rPr b="0" i="0" lang="tr-TR" sz="1800" u="none" cap="none" strike="noStrike">
                <a:solidFill>
                  <a:srgbClr val="2F647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tr-TR" sz="1800" u="none" cap="none" strike="noStrike">
                <a:solidFill>
                  <a:srgbClr val="2F6473"/>
                </a:solidFill>
                <a:latin typeface="Arial"/>
                <a:ea typeface="Arial"/>
                <a:cs typeface="Arial"/>
                <a:sym typeface="Arial"/>
              </a:rPr>
              <a:t>                             # Updat</a:t>
            </a:r>
            <a:r>
              <a:rPr lang="tr-TR" sz="1800">
                <a:solidFill>
                  <a:srgbClr val="2F6473"/>
                </a:solidFill>
              </a:rPr>
              <a:t>e</a:t>
            </a:r>
            <a:r>
              <a:rPr b="0" i="0" lang="tr-TR" sz="1800" u="none" cap="none" strike="noStrike">
                <a:solidFill>
                  <a:srgbClr val="2F6473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tr-TR" sz="1800">
                <a:solidFill>
                  <a:srgbClr val="2F6473"/>
                </a:solidFill>
              </a:rPr>
              <a:t>installed packages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1800" u="none" cap="none" strike="noStrike">
                <a:solidFill>
                  <a:srgbClr val="2F6473"/>
                </a:solidFill>
                <a:latin typeface="Arial"/>
                <a:ea typeface="Arial"/>
                <a:cs typeface="Arial"/>
                <a:sym typeface="Arial"/>
              </a:rPr>
              <a:t>$ apt install </a:t>
            </a:r>
            <a:r>
              <a:rPr lang="tr-TR" sz="1800">
                <a:solidFill>
                  <a:srgbClr val="2F6473"/>
                </a:solidFill>
              </a:rPr>
              <a:t>[package-name] </a:t>
            </a:r>
            <a:r>
              <a:rPr b="0" i="0" lang="tr-TR" sz="1800" u="none" cap="none" strike="noStrike">
                <a:solidFill>
                  <a:srgbClr val="2F6473"/>
                </a:solidFill>
                <a:latin typeface="Arial"/>
                <a:ea typeface="Arial"/>
                <a:cs typeface="Arial"/>
                <a:sym typeface="Arial"/>
              </a:rPr>
              <a:t>    # Install a package and all its dependencies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1800" u="none" cap="none" strike="noStrike">
                <a:solidFill>
                  <a:srgbClr val="2F6473"/>
                </a:solidFill>
                <a:latin typeface="Arial"/>
                <a:ea typeface="Arial"/>
                <a:cs typeface="Arial"/>
                <a:sym typeface="Arial"/>
              </a:rPr>
              <a:t>$ apt remove </a:t>
            </a:r>
            <a:r>
              <a:rPr lang="tr-TR" sz="1800">
                <a:solidFill>
                  <a:srgbClr val="2F6473"/>
                </a:solidFill>
              </a:rPr>
              <a:t>[package-name] </a:t>
            </a:r>
            <a:r>
              <a:rPr b="0" i="0" lang="tr-TR" sz="1800" u="none" cap="none" strike="noStrike">
                <a:solidFill>
                  <a:srgbClr val="2F6473"/>
                </a:solidFill>
                <a:latin typeface="Arial"/>
                <a:ea typeface="Arial"/>
                <a:cs typeface="Arial"/>
                <a:sym typeface="Arial"/>
              </a:rPr>
              <a:t> # Remov</a:t>
            </a:r>
            <a:r>
              <a:rPr lang="tr-TR" sz="1800">
                <a:solidFill>
                  <a:srgbClr val="2F6473"/>
                </a:solidFill>
              </a:rPr>
              <a:t>e</a:t>
            </a:r>
            <a:r>
              <a:rPr b="0" i="0" lang="tr-TR" sz="1800" u="none" cap="none" strike="noStrike">
                <a:solidFill>
                  <a:srgbClr val="2F6473"/>
                </a:solidFill>
                <a:latin typeface="Arial"/>
                <a:ea typeface="Arial"/>
                <a:cs typeface="Arial"/>
                <a:sym typeface="Arial"/>
              </a:rPr>
              <a:t> a package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1800" u="none" cap="none" strike="noStrike">
                <a:solidFill>
                  <a:srgbClr val="2F6473"/>
                </a:solidFill>
                <a:latin typeface="Arial"/>
                <a:ea typeface="Arial"/>
                <a:cs typeface="Arial"/>
                <a:sym typeface="Arial"/>
              </a:rPr>
              <a:t>$ apt purge </a:t>
            </a:r>
            <a:r>
              <a:rPr lang="tr-TR" sz="1800">
                <a:solidFill>
                  <a:srgbClr val="2F6473"/>
                </a:solidFill>
              </a:rPr>
              <a:t>[package-name] </a:t>
            </a:r>
            <a:r>
              <a:rPr b="0" i="0" lang="tr-TR" sz="1800" u="none" cap="none" strike="noStrike">
                <a:solidFill>
                  <a:srgbClr val="2F6473"/>
                </a:solidFill>
                <a:latin typeface="Arial"/>
                <a:ea typeface="Arial"/>
                <a:cs typeface="Arial"/>
                <a:sym typeface="Arial"/>
              </a:rPr>
              <a:t>    # Remov</a:t>
            </a:r>
            <a:r>
              <a:rPr lang="tr-TR" sz="1800">
                <a:solidFill>
                  <a:srgbClr val="2F6473"/>
                </a:solidFill>
              </a:rPr>
              <a:t>e</a:t>
            </a:r>
            <a:r>
              <a:rPr b="0" i="0" lang="tr-TR" sz="1800" u="none" cap="none" strike="noStrike">
                <a:solidFill>
                  <a:srgbClr val="2F6473"/>
                </a:solidFill>
                <a:latin typeface="Arial"/>
                <a:ea typeface="Arial"/>
                <a:cs typeface="Arial"/>
                <a:sym typeface="Arial"/>
              </a:rPr>
              <a:t> a package and its configuration files</a:t>
            </a:r>
            <a:endParaRPr sz="1800"/>
          </a:p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016875" y="800100"/>
            <a:ext cx="3118200" cy="3693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Debian Package Manage</a:t>
            </a:r>
            <a:r>
              <a:rPr lang="tr-TR" sz="1800">
                <a:solidFill>
                  <a:schemeClr val="lt1"/>
                </a:solidFill>
              </a:rPr>
              <a:t>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431799" y="173800"/>
            <a:ext cx="8217226" cy="6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 sz="3200">
                <a:solidFill>
                  <a:srgbClr val="741B47"/>
                </a:solidFill>
              </a:rPr>
              <a:t>Popular Linux System Package Managers</a:t>
            </a:r>
            <a:endParaRPr sz="3200">
              <a:solidFill>
                <a:srgbClr val="741B47"/>
              </a:solidFill>
            </a:endParaRPr>
          </a:p>
        </p:txBody>
      </p:sp>
      <p:sp>
        <p:nvSpPr>
          <p:cNvPr id="160" name="Google Shape;160;p23"/>
          <p:cNvSpPr/>
          <p:nvPr/>
        </p:nvSpPr>
        <p:spPr>
          <a:xfrm>
            <a:off x="712379" y="1237071"/>
            <a:ext cx="292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r-T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Aptitude Package Manager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170119" y="1237071"/>
            <a:ext cx="542400" cy="30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41B47"/>
          </a:solidFill>
          <a:ln cap="flat" cmpd="sng" w="254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ptitude Package Manager ile ilgili görsel sonucu" id="162" name="Google Shape;16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5100" y="1272511"/>
            <a:ext cx="2628900" cy="1743075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3" name="Google Shape;163;p23"/>
          <p:cNvSpPr/>
          <p:nvPr/>
        </p:nvSpPr>
        <p:spPr>
          <a:xfrm>
            <a:off x="712374" y="1663451"/>
            <a:ext cx="52749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r-TR" sz="18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aptitude</a:t>
            </a:r>
            <a:r>
              <a:rPr b="0" i="0" lang="tr-TR" sz="18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 tool provides the functionality of </a:t>
            </a:r>
            <a:r>
              <a:rPr b="1" i="0" lang="tr-TR" sz="18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apt-get</a:t>
            </a:r>
            <a:r>
              <a:rPr b="0" i="0" lang="tr-TR" sz="18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, as well as many additional features: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3"/>
          <p:cNvSpPr/>
          <p:nvPr/>
        </p:nvSpPr>
        <p:spPr>
          <a:xfrm>
            <a:off x="889851" y="2528750"/>
            <a:ext cx="59919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tr-T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aptitude provides easy access to all versions of a package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tr-T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aptitude tracks of obsolete software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tr-T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aptitude has a powerful system for searching particular packages</a:t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799550" y="3447863"/>
            <a:ext cx="5991900" cy="684600"/>
          </a:xfrm>
          <a:prstGeom prst="rect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1800" u="none" cap="none" strike="noStrike">
                <a:solidFill>
                  <a:srgbClr val="2F6473"/>
                </a:solidFill>
                <a:latin typeface="Arial"/>
                <a:ea typeface="Arial"/>
                <a:cs typeface="Arial"/>
                <a:sym typeface="Arial"/>
              </a:rPr>
              <a:t>$ aptitude install </a:t>
            </a:r>
            <a:r>
              <a:rPr lang="tr-TR" sz="1800">
                <a:solidFill>
                  <a:srgbClr val="2F6473"/>
                </a:solidFill>
              </a:rPr>
              <a:t>[package-name] </a:t>
            </a:r>
            <a:r>
              <a:rPr b="0" i="0" lang="tr-TR" sz="1800" u="none" cap="none" strike="noStrike">
                <a:solidFill>
                  <a:srgbClr val="2F6473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tr-T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 Install a package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rgbClr val="2F6473"/>
                </a:solidFill>
              </a:rPr>
              <a:t>$ apt-get install [package-name]   </a:t>
            </a:r>
            <a:r>
              <a:rPr lang="tr-TR" sz="1800"/>
              <a:t># Install a package</a:t>
            </a:r>
            <a:endParaRPr sz="1800"/>
          </a:p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1986650" y="4564750"/>
            <a:ext cx="489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100" u="sng">
                <a:solidFill>
                  <a:schemeClr val="hlink"/>
                </a:solidFill>
                <a:hlinkClick r:id="rId4"/>
              </a:rPr>
              <a:t>https://www.tecmint.com/difference-between-apt-and-aptitude/</a:t>
            </a:r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2900" y="2629075"/>
            <a:ext cx="1466125" cy="143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/>
          <p:nvPr/>
        </p:nvSpPr>
        <p:spPr>
          <a:xfrm>
            <a:off x="3016875" y="800100"/>
            <a:ext cx="3118200" cy="3693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Debian Package Manage</a:t>
            </a:r>
            <a:r>
              <a:rPr lang="tr-TR" sz="1800">
                <a:solidFill>
                  <a:schemeClr val="lt1"/>
                </a:solidFill>
              </a:rPr>
              <a:t>rs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431799" y="173800"/>
            <a:ext cx="8217226" cy="6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 sz="3200">
                <a:solidFill>
                  <a:srgbClr val="741B47"/>
                </a:solidFill>
              </a:rPr>
              <a:t>Popular Linux System Package Managers</a:t>
            </a:r>
            <a:endParaRPr sz="3200">
              <a:solidFill>
                <a:srgbClr val="741B47"/>
              </a:solidFill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712379" y="1310221"/>
            <a:ext cx="292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r-T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Synaptic Package Manager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712377" y="1819214"/>
            <a:ext cx="3424800" cy="24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18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Synaptic is a graphical package manager and used for installing, upgrading and removing single and multiple packages in a more user-friendly way.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4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4546" y="1389475"/>
            <a:ext cx="4676780" cy="32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/>
          <p:nvPr/>
        </p:nvSpPr>
        <p:spPr>
          <a:xfrm>
            <a:off x="170119" y="1310233"/>
            <a:ext cx="542400" cy="30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41B47"/>
          </a:solidFill>
          <a:ln cap="flat" cmpd="sng" w="254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234175" y="3892250"/>
            <a:ext cx="43812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rgbClr val="EFF0F9"/>
                </a:solidFill>
                <a:highlight>
                  <a:srgbClr val="29292E"/>
                </a:highlight>
                <a:latin typeface="Courier New"/>
                <a:ea typeface="Courier New"/>
                <a:cs typeface="Courier New"/>
                <a:sym typeface="Courier New"/>
              </a:rPr>
              <a:t>sudo apt-get install synaptic</a:t>
            </a:r>
            <a:endParaRPr sz="1800">
              <a:solidFill>
                <a:srgbClr val="EFF0F9"/>
              </a:solidFill>
              <a:highlight>
                <a:srgbClr val="29292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24"/>
          <p:cNvSpPr/>
          <p:nvPr/>
        </p:nvSpPr>
        <p:spPr>
          <a:xfrm>
            <a:off x="3016875" y="800100"/>
            <a:ext cx="3118200" cy="3693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Debian Package Manage</a:t>
            </a:r>
            <a:r>
              <a:rPr lang="tr-TR" sz="1800">
                <a:solidFill>
                  <a:schemeClr val="lt1"/>
                </a:solidFill>
              </a:rPr>
              <a:t>rs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431799" y="173800"/>
            <a:ext cx="8217226" cy="6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 sz="3200">
                <a:solidFill>
                  <a:srgbClr val="741B47"/>
                </a:solidFill>
              </a:rPr>
              <a:t>Popular Linux System Package Managers</a:t>
            </a:r>
            <a:endParaRPr sz="3200">
              <a:solidFill>
                <a:srgbClr val="741B47"/>
              </a:solidFill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4419600" y="3971704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431800" y="1355303"/>
            <a:ext cx="8074200" cy="12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rgbClr val="0000FF"/>
                </a:solidFill>
              </a:rPr>
              <a:t>rpm</a:t>
            </a:r>
            <a:r>
              <a:rPr lang="tr-TR" sz="1800">
                <a:solidFill>
                  <a:srgbClr val="373A3C"/>
                </a:solidFill>
              </a:rPr>
              <a:t> is the package manager</a:t>
            </a:r>
            <a:r>
              <a:rPr b="0" i="0" lang="tr-TR" sz="18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b="1" i="0" lang="tr-TR" sz="1800" u="none" cap="none" strike="noStrike">
                <a:solidFill>
                  <a:srgbClr val="373A3C"/>
                </a:solidFill>
              </a:rPr>
              <a:t>Red Hat Linux </a:t>
            </a:r>
            <a:r>
              <a:rPr b="0" i="0" lang="tr-TR" sz="18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operating systems. The installation package files have </a:t>
            </a:r>
            <a:r>
              <a:rPr b="1" i="0" lang="tr-TR" sz="18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.rpm</a:t>
            </a:r>
            <a:r>
              <a:rPr b="0" i="0" lang="tr-TR" sz="18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 extension. These files are used for installing programs. </a:t>
            </a:r>
            <a:r>
              <a:rPr b="1" i="0" lang="tr-TR" sz="18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rpm</a:t>
            </a:r>
            <a:r>
              <a:rPr b="0" i="0" lang="tr-TR" sz="18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 command has been used for RPM packages by default but new tools are developed for better performance.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3110" y="3645838"/>
            <a:ext cx="1371600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6700" y="2876600"/>
            <a:ext cx="3329025" cy="185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347150" y="2833875"/>
            <a:ext cx="5270100" cy="702300"/>
          </a:xfrm>
          <a:prstGeom prst="rect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1800" u="none" cap="none" strike="noStrike">
                <a:solidFill>
                  <a:srgbClr val="2F6473"/>
                </a:solidFill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tr-TR" sz="1800">
                <a:solidFill>
                  <a:srgbClr val="2F6473"/>
                </a:solidFill>
              </a:rPr>
              <a:t>rpm -i</a:t>
            </a:r>
            <a:r>
              <a:rPr b="0" i="0" lang="tr-TR" sz="1800" u="none" cap="none" strike="noStrike">
                <a:solidFill>
                  <a:srgbClr val="2F647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800">
                <a:solidFill>
                  <a:srgbClr val="2F6473"/>
                </a:solidFill>
              </a:rPr>
              <a:t>[package-name] </a:t>
            </a:r>
            <a:r>
              <a:rPr b="0" i="0" lang="tr-TR" sz="1800" u="none" cap="none" strike="noStrike">
                <a:solidFill>
                  <a:srgbClr val="2F6473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b="0" i="0" lang="tr-T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 Install a package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rgbClr val="2F6473"/>
                </a:solidFill>
              </a:rPr>
              <a:t>$ rpm -e [package-name]  </a:t>
            </a:r>
            <a:r>
              <a:rPr lang="tr-TR" sz="1800"/>
              <a:t># Uninstall a package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4" name="Google Shape;194;p25"/>
          <p:cNvSpPr/>
          <p:nvPr/>
        </p:nvSpPr>
        <p:spPr>
          <a:xfrm>
            <a:off x="3016824" y="800100"/>
            <a:ext cx="3118200" cy="3693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lt1"/>
                </a:solidFill>
              </a:rPr>
              <a:t>Red Hat Package Managers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431799" y="173800"/>
            <a:ext cx="8217226" cy="6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 sz="3200">
                <a:solidFill>
                  <a:srgbClr val="741B47"/>
                </a:solidFill>
              </a:rPr>
              <a:t>Popular Linux System Package Managers</a:t>
            </a:r>
            <a:endParaRPr sz="3200">
              <a:solidFill>
                <a:srgbClr val="741B47"/>
              </a:solidFill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712379" y="1389471"/>
            <a:ext cx="40120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r-T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YUM (Yellowdog Updater Modified)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6"/>
          <p:cNvSpPr/>
          <p:nvPr/>
        </p:nvSpPr>
        <p:spPr>
          <a:xfrm>
            <a:off x="426025" y="2210425"/>
            <a:ext cx="82173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YUM is an open-source package manager that was </a:t>
            </a:r>
            <a:r>
              <a:rPr b="1" i="0" lang="tr-TR" sz="1800" u="none" cap="none" strike="noStrike">
                <a:solidFill>
                  <a:srgbClr val="000000"/>
                </a:solidFill>
              </a:rPr>
              <a:t>developed by Duke University</a:t>
            </a:r>
            <a:r>
              <a:rPr b="0" i="0" lang="tr-T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It is </a:t>
            </a:r>
            <a:r>
              <a:rPr b="1" i="0" lang="tr-TR" sz="1800" u="none" cap="none" strike="noStrike">
                <a:solidFill>
                  <a:srgbClr val="000000"/>
                </a:solidFill>
              </a:rPr>
              <a:t>used</a:t>
            </a:r>
            <a:r>
              <a:rPr b="0" i="0" lang="tr-T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both </a:t>
            </a:r>
            <a:r>
              <a:rPr b="1" i="0" lang="tr-TR" sz="1800" u="none" cap="none" strike="noStrike">
                <a:solidFill>
                  <a:srgbClr val="000000"/>
                </a:solidFill>
              </a:rPr>
              <a:t>in</a:t>
            </a:r>
            <a:r>
              <a:rPr b="0" i="0" lang="tr-T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b="1" i="0" lang="tr-TR" sz="1800" u="none" cap="none" strike="noStrike">
                <a:solidFill>
                  <a:srgbClr val="000000"/>
                </a:solidFill>
              </a:rPr>
              <a:t>command line and GUI</a:t>
            </a:r>
            <a:r>
              <a:rPr b="0" i="0" lang="tr-T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It works mostly the same as APT in Debian Linux systems. Here are some examples of YUM.</a:t>
            </a:r>
            <a:endParaRPr sz="1800"/>
          </a:p>
        </p:txBody>
      </p:sp>
      <p:sp>
        <p:nvSpPr>
          <p:cNvPr id="202" name="Google Shape;202;p26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6"/>
          <p:cNvSpPr/>
          <p:nvPr/>
        </p:nvSpPr>
        <p:spPr>
          <a:xfrm>
            <a:off x="170119" y="1389471"/>
            <a:ext cx="542260" cy="30777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41B47"/>
          </a:solidFill>
          <a:ln cap="flat" cmpd="sng" w="254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6"/>
          <p:cNvSpPr/>
          <p:nvPr/>
        </p:nvSpPr>
        <p:spPr>
          <a:xfrm>
            <a:off x="1194050" y="3323675"/>
            <a:ext cx="6692700" cy="1026900"/>
          </a:xfrm>
          <a:prstGeom prst="rect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1800" u="none" cap="none" strike="noStrike">
                <a:solidFill>
                  <a:srgbClr val="2F6473"/>
                </a:solidFill>
                <a:latin typeface="Arial"/>
                <a:ea typeface="Arial"/>
                <a:cs typeface="Arial"/>
                <a:sym typeface="Arial"/>
              </a:rPr>
              <a:t>$ yum install </a:t>
            </a:r>
            <a:r>
              <a:rPr lang="tr-TR" sz="1800">
                <a:solidFill>
                  <a:srgbClr val="2F6473"/>
                </a:solidFill>
              </a:rPr>
              <a:t>[package-name] </a:t>
            </a:r>
            <a:r>
              <a:rPr b="0" i="0" lang="tr-TR" sz="1800" u="none" cap="none" strike="noStrike">
                <a:solidFill>
                  <a:srgbClr val="2F6473"/>
                </a:solidFill>
                <a:latin typeface="Arial"/>
                <a:ea typeface="Arial"/>
                <a:cs typeface="Arial"/>
                <a:sym typeface="Arial"/>
              </a:rPr>
              <a:t>     # Install a package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1800" u="none" cap="none" strike="noStrike">
                <a:solidFill>
                  <a:srgbClr val="2F6473"/>
                </a:solidFill>
                <a:latin typeface="Arial"/>
                <a:ea typeface="Arial"/>
                <a:cs typeface="Arial"/>
                <a:sym typeface="Arial"/>
              </a:rPr>
              <a:t>$ yum remove</a:t>
            </a:r>
            <a:r>
              <a:rPr lang="tr-TR" sz="1800">
                <a:solidFill>
                  <a:srgbClr val="2F6473"/>
                </a:solidFill>
              </a:rPr>
              <a:t> </a:t>
            </a:r>
            <a:r>
              <a:rPr lang="tr-TR" sz="1800">
                <a:solidFill>
                  <a:srgbClr val="2F6473"/>
                </a:solidFill>
              </a:rPr>
              <a:t>[package-name] </a:t>
            </a:r>
            <a:r>
              <a:rPr b="0" i="0" lang="tr-TR" sz="1800" u="none" cap="none" strike="noStrike">
                <a:solidFill>
                  <a:srgbClr val="2F6473"/>
                </a:solidFill>
                <a:latin typeface="Arial"/>
                <a:ea typeface="Arial"/>
                <a:cs typeface="Arial"/>
                <a:sym typeface="Arial"/>
              </a:rPr>
              <a:t>  # Remov</a:t>
            </a:r>
            <a:r>
              <a:rPr lang="tr-TR" sz="1800">
                <a:solidFill>
                  <a:srgbClr val="2F6473"/>
                </a:solidFill>
              </a:rPr>
              <a:t>e</a:t>
            </a:r>
            <a:r>
              <a:rPr b="0" i="0" lang="tr-TR" sz="1800" u="none" cap="none" strike="noStrike">
                <a:solidFill>
                  <a:srgbClr val="2F6473"/>
                </a:solidFill>
                <a:latin typeface="Arial"/>
                <a:ea typeface="Arial"/>
                <a:cs typeface="Arial"/>
                <a:sym typeface="Arial"/>
              </a:rPr>
              <a:t> a package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1800" u="none" cap="none" strike="noStrike">
                <a:solidFill>
                  <a:srgbClr val="2F6473"/>
                </a:solidFill>
                <a:latin typeface="Arial"/>
                <a:ea typeface="Arial"/>
                <a:cs typeface="Arial"/>
                <a:sym typeface="Arial"/>
              </a:rPr>
              <a:t>$ yum update </a:t>
            </a:r>
            <a:r>
              <a:rPr lang="tr-TR" sz="1800">
                <a:solidFill>
                  <a:srgbClr val="2F6473"/>
                </a:solidFill>
              </a:rPr>
              <a:t>[package-name] </a:t>
            </a:r>
            <a:r>
              <a:rPr b="0" i="0" lang="tr-TR" sz="1800" u="none" cap="none" strike="noStrike">
                <a:solidFill>
                  <a:srgbClr val="2F6473"/>
                </a:solidFill>
                <a:latin typeface="Arial"/>
                <a:ea typeface="Arial"/>
                <a:cs typeface="Arial"/>
                <a:sym typeface="Arial"/>
              </a:rPr>
              <a:t>   # Updat</a:t>
            </a:r>
            <a:r>
              <a:rPr lang="tr-TR" sz="1800">
                <a:solidFill>
                  <a:srgbClr val="2F6473"/>
                </a:solidFill>
              </a:rPr>
              <a:t>e</a:t>
            </a:r>
            <a:r>
              <a:rPr b="0" i="0" lang="tr-TR" sz="1800" u="none" cap="none" strike="noStrike">
                <a:solidFill>
                  <a:srgbClr val="2F6473"/>
                </a:solidFill>
                <a:latin typeface="Arial"/>
                <a:ea typeface="Arial"/>
                <a:cs typeface="Arial"/>
                <a:sym typeface="Arial"/>
              </a:rPr>
              <a:t> a package</a:t>
            </a:r>
            <a:endParaRPr sz="1800">
              <a:solidFill>
                <a:srgbClr val="2F6473"/>
              </a:solidFill>
            </a:endParaRPr>
          </a:p>
        </p:txBody>
      </p:sp>
      <p:pic>
        <p:nvPicPr>
          <p:cNvPr descr="yUM (Yellowdog Updater Modified) ile ilgili görsel sonucu" id="205" name="Google Shape;20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3625" y="786276"/>
            <a:ext cx="2594075" cy="12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207" name="Google Shape;207;p26"/>
          <p:cNvSpPr/>
          <p:nvPr/>
        </p:nvSpPr>
        <p:spPr>
          <a:xfrm>
            <a:off x="3016824" y="800100"/>
            <a:ext cx="3118200" cy="3693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lt1"/>
                </a:solidFill>
              </a:rPr>
              <a:t>Red Hat Package Managers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431799" y="173800"/>
            <a:ext cx="8217226" cy="6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 sz="3200">
                <a:solidFill>
                  <a:srgbClr val="741B47"/>
                </a:solidFill>
              </a:rPr>
              <a:t>Popular Linux System Package Managers</a:t>
            </a:r>
            <a:endParaRPr sz="3200">
              <a:solidFill>
                <a:srgbClr val="741B47"/>
              </a:solidFill>
            </a:endParaRPr>
          </a:p>
        </p:txBody>
      </p:sp>
      <p:sp>
        <p:nvSpPr>
          <p:cNvPr id="213" name="Google Shape;213;p27"/>
          <p:cNvSpPr/>
          <p:nvPr/>
        </p:nvSpPr>
        <p:spPr>
          <a:xfrm>
            <a:off x="712379" y="1389471"/>
            <a:ext cx="40120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r-T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DNF – Dandified Yum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7"/>
          <p:cNvSpPr/>
          <p:nvPr/>
        </p:nvSpPr>
        <p:spPr>
          <a:xfrm>
            <a:off x="712375" y="1935662"/>
            <a:ext cx="77937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the </a:t>
            </a:r>
            <a:r>
              <a:rPr b="1" i="0" lang="tr-TR" sz="1800" u="none" cap="none" strike="noStrike">
                <a:solidFill>
                  <a:srgbClr val="000000"/>
                </a:solidFill>
              </a:rPr>
              <a:t>new generation of YUM</a:t>
            </a:r>
            <a:r>
              <a:rPr b="0" i="0" lang="tr-T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package manager. It is the default package manager of </a:t>
            </a:r>
            <a:r>
              <a:rPr b="1" i="0" lang="tr-TR" sz="1800" u="none" cap="none" strike="noStrike">
                <a:solidFill>
                  <a:srgbClr val="000000"/>
                </a:solidFill>
              </a:rPr>
              <a:t>Fedora 22 and newer</a:t>
            </a:r>
            <a:r>
              <a:rPr b="0" i="0" lang="tr-T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distros. The usage of DNF is mostly the same as YUM.</a:t>
            </a:r>
            <a:endParaRPr sz="1800"/>
          </a:p>
        </p:txBody>
      </p:sp>
      <p:sp>
        <p:nvSpPr>
          <p:cNvPr id="215" name="Google Shape;215;p27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7"/>
          <p:cNvSpPr/>
          <p:nvPr/>
        </p:nvSpPr>
        <p:spPr>
          <a:xfrm>
            <a:off x="170119" y="1389471"/>
            <a:ext cx="542260" cy="30777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41B47"/>
          </a:solidFill>
          <a:ln cap="flat" cmpd="sng" w="254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7"/>
          <p:cNvSpPr/>
          <p:nvPr/>
        </p:nvSpPr>
        <p:spPr>
          <a:xfrm>
            <a:off x="1349900" y="3122700"/>
            <a:ext cx="6381000" cy="1045800"/>
          </a:xfrm>
          <a:prstGeom prst="rect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1800" u="none" cap="none" strike="noStrike">
                <a:solidFill>
                  <a:srgbClr val="2F6473"/>
                </a:solidFill>
                <a:latin typeface="Arial"/>
                <a:ea typeface="Arial"/>
                <a:cs typeface="Arial"/>
                <a:sym typeface="Arial"/>
              </a:rPr>
              <a:t>$ yum install dnf   </a:t>
            </a:r>
            <a:r>
              <a:rPr lang="tr-TR" sz="1800">
                <a:solidFill>
                  <a:srgbClr val="2F6473"/>
                </a:solidFill>
              </a:rPr>
              <a:t> </a:t>
            </a:r>
            <a:r>
              <a:rPr b="0" i="0" lang="tr-TR" sz="1800" u="none" cap="none" strike="noStrike">
                <a:solidFill>
                  <a:srgbClr val="2F6473"/>
                </a:solidFill>
                <a:latin typeface="Arial"/>
                <a:ea typeface="Arial"/>
                <a:cs typeface="Arial"/>
                <a:sym typeface="Arial"/>
              </a:rPr>
              <a:t># Install </a:t>
            </a:r>
            <a:r>
              <a:rPr lang="tr-TR" sz="1800">
                <a:solidFill>
                  <a:srgbClr val="2F6473"/>
                </a:solidFill>
              </a:rPr>
              <a:t>DNF</a:t>
            </a:r>
            <a:r>
              <a:rPr b="0" i="0" lang="tr-TR" sz="1800" u="none" cap="none" strike="noStrike">
                <a:solidFill>
                  <a:srgbClr val="2F6473"/>
                </a:solidFill>
                <a:latin typeface="Arial"/>
                <a:ea typeface="Arial"/>
                <a:cs typeface="Arial"/>
                <a:sym typeface="Arial"/>
              </a:rPr>
              <a:t> via yum.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1800" u="none" cap="none" strike="noStrike">
                <a:solidFill>
                  <a:srgbClr val="2F6473"/>
                </a:solidFill>
                <a:latin typeface="Arial"/>
                <a:ea typeface="Arial"/>
                <a:cs typeface="Arial"/>
                <a:sym typeface="Arial"/>
              </a:rPr>
              <a:t>$ dnf –version       </a:t>
            </a:r>
            <a:r>
              <a:rPr lang="tr-TR" sz="1800">
                <a:solidFill>
                  <a:srgbClr val="2F6473"/>
                </a:solidFill>
              </a:rPr>
              <a:t> </a:t>
            </a:r>
            <a:r>
              <a:rPr b="0" i="0" lang="tr-TR" sz="1800" u="none" cap="none" strike="noStrike">
                <a:solidFill>
                  <a:srgbClr val="2F6473"/>
                </a:solidFill>
                <a:latin typeface="Arial"/>
                <a:ea typeface="Arial"/>
                <a:cs typeface="Arial"/>
                <a:sym typeface="Arial"/>
              </a:rPr>
              <a:t># Checking DNF version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1800" u="none" cap="none" strike="noStrike">
                <a:solidFill>
                  <a:srgbClr val="2F6473"/>
                </a:solidFill>
                <a:latin typeface="Arial"/>
                <a:ea typeface="Arial"/>
                <a:cs typeface="Arial"/>
                <a:sym typeface="Arial"/>
              </a:rPr>
              <a:t>$ dnf install            # Installing a package</a:t>
            </a:r>
            <a:endParaRPr sz="1800"/>
          </a:p>
        </p:txBody>
      </p:sp>
      <p:sp>
        <p:nvSpPr>
          <p:cNvPr id="218" name="Google Shape;218;p2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219" name="Google Shape;219;p27"/>
          <p:cNvSpPr/>
          <p:nvPr/>
        </p:nvSpPr>
        <p:spPr>
          <a:xfrm>
            <a:off x="3016824" y="800100"/>
            <a:ext cx="3118200" cy="3693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lt1"/>
                </a:solidFill>
              </a:rPr>
              <a:t>Red Hat Package Managers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431799" y="173800"/>
            <a:ext cx="8217226" cy="6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 sz="3200">
                <a:solidFill>
                  <a:srgbClr val="741B47"/>
                </a:solidFill>
              </a:rPr>
              <a:t>Popular Linux System Package Managers</a:t>
            </a:r>
            <a:endParaRPr sz="3200">
              <a:solidFill>
                <a:srgbClr val="741B47"/>
              </a:solidFill>
            </a:endParaRPr>
          </a:p>
        </p:txBody>
      </p:sp>
      <p:sp>
        <p:nvSpPr>
          <p:cNvPr id="225" name="Google Shape;225;p28"/>
          <p:cNvSpPr/>
          <p:nvPr/>
        </p:nvSpPr>
        <p:spPr>
          <a:xfrm>
            <a:off x="712379" y="1389471"/>
            <a:ext cx="40120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r-T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RPM tools: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8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8"/>
          <p:cNvSpPr/>
          <p:nvPr/>
        </p:nvSpPr>
        <p:spPr>
          <a:xfrm>
            <a:off x="170119" y="1389471"/>
            <a:ext cx="542260" cy="30777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41B47"/>
          </a:solidFill>
          <a:ln cap="flat" cmpd="sng" w="254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8"/>
          <p:cNvSpPr/>
          <p:nvPr/>
        </p:nvSpPr>
        <p:spPr>
          <a:xfrm>
            <a:off x="712375" y="1992350"/>
            <a:ext cx="7480500" cy="21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tr-TR" sz="1800">
                <a:solidFill>
                  <a:srgbClr val="373A3C"/>
                </a:solidFill>
              </a:rPr>
              <a:t> </a:t>
            </a:r>
            <a:r>
              <a:rPr b="0" i="0" lang="tr-TR" sz="18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zypper (openSUSE)</a:t>
            </a:r>
            <a:endParaRPr sz="1800"/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tr-TR" sz="1800">
                <a:solidFill>
                  <a:srgbClr val="373A3C"/>
                </a:solidFill>
              </a:rPr>
              <a:t> </a:t>
            </a:r>
            <a:r>
              <a:rPr b="0" i="0" lang="tr-TR" sz="18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up2date (Red Hat Enterprise Linux, CentOS 3 and 4, and Oracle Linux)</a:t>
            </a:r>
            <a:endParaRPr sz="1800"/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tr-TR" sz="1800">
                <a:solidFill>
                  <a:srgbClr val="373A3C"/>
                </a:solidFill>
              </a:rPr>
              <a:t> </a:t>
            </a:r>
            <a:r>
              <a:rPr b="0" i="0" lang="tr-TR" sz="18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urpmi (Mandriva Linux, ROSA Linux, and Mageia</a:t>
            </a:r>
            <a:endParaRPr b="0" i="0" sz="1800" u="none" cap="none" strike="noStrike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tr-TR" sz="1800">
                <a:solidFill>
                  <a:srgbClr val="373A3C"/>
                </a:solidFill>
              </a:rPr>
              <a:t> </a:t>
            </a:r>
            <a:r>
              <a:rPr b="0" i="0" lang="tr-TR" sz="18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apt-rpm (Ark Linux,[11] PCLinuxOS and ALT Linux)</a:t>
            </a:r>
            <a:endParaRPr sz="1800"/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tr-TR" sz="1800">
                <a:solidFill>
                  <a:srgbClr val="373A3C"/>
                </a:solidFill>
              </a:rPr>
              <a:t> </a:t>
            </a:r>
            <a:r>
              <a:rPr b="0" i="0" lang="tr-TR" sz="18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smart (Unity Linux and Fedora)</a:t>
            </a:r>
            <a:endParaRPr sz="1800"/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tr-TR" sz="1800">
                <a:solidFill>
                  <a:srgbClr val="373A3C"/>
                </a:solidFill>
              </a:rPr>
              <a:t> </a:t>
            </a:r>
            <a:r>
              <a:rPr b="0" i="0" lang="tr-TR" sz="18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rpmquery (Red Hat Enterprise Linux)</a:t>
            </a:r>
            <a:endParaRPr sz="1800"/>
          </a:p>
        </p:txBody>
      </p:sp>
      <p:sp>
        <p:nvSpPr>
          <p:cNvPr id="229" name="Google Shape;229;p2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230" name="Google Shape;230;p28"/>
          <p:cNvSpPr/>
          <p:nvPr/>
        </p:nvSpPr>
        <p:spPr>
          <a:xfrm>
            <a:off x="3016824" y="800100"/>
            <a:ext cx="3118200" cy="3693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lt1"/>
                </a:solidFill>
              </a:rPr>
              <a:t>Red Hat Package Managers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431799" y="173800"/>
            <a:ext cx="8217226" cy="6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 sz="3200">
                <a:solidFill>
                  <a:srgbClr val="741B47"/>
                </a:solidFill>
              </a:rPr>
              <a:t>Popular Linux System Package Managers</a:t>
            </a:r>
            <a:endParaRPr sz="3200">
              <a:solidFill>
                <a:srgbClr val="741B47"/>
              </a:solidFill>
            </a:endParaRPr>
          </a:p>
        </p:txBody>
      </p:sp>
      <p:sp>
        <p:nvSpPr>
          <p:cNvPr id="236" name="Google Shape;236;p29"/>
          <p:cNvSpPr/>
          <p:nvPr/>
        </p:nvSpPr>
        <p:spPr>
          <a:xfrm>
            <a:off x="4419600" y="26479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9"/>
          <p:cNvSpPr/>
          <p:nvPr/>
        </p:nvSpPr>
        <p:spPr>
          <a:xfrm>
            <a:off x="885750" y="1629310"/>
            <a:ext cx="78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18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Below are a few more notable/interesting package managers.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239" name="Google Shape;239;p29"/>
          <p:cNvSpPr/>
          <p:nvPr/>
        </p:nvSpPr>
        <p:spPr>
          <a:xfrm>
            <a:off x="170119" y="1618071"/>
            <a:ext cx="542400" cy="30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41B47"/>
          </a:solidFill>
          <a:ln cap="flat" cmpd="sng" w="254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Other Package Managers in linux ile ilgili görsel sonucu" id="240" name="Google Shape;240;p29"/>
          <p:cNvPicPr preferRelativeResize="0"/>
          <p:nvPr/>
        </p:nvPicPr>
        <p:blipFill rotWithShape="1">
          <a:blip r:embed="rId3">
            <a:alphaModFix/>
          </a:blip>
          <a:srcRect b="0" l="34732" r="0" t="26174"/>
          <a:stretch/>
        </p:blipFill>
        <p:spPr>
          <a:xfrm>
            <a:off x="6092153" y="3058149"/>
            <a:ext cx="2791200" cy="157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41" name="Google Shape;241;p29"/>
          <p:cNvSpPr/>
          <p:nvPr/>
        </p:nvSpPr>
        <p:spPr>
          <a:xfrm>
            <a:off x="3016824" y="800100"/>
            <a:ext cx="3118200" cy="3693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lt1"/>
                </a:solidFill>
              </a:rPr>
              <a:t>Other</a:t>
            </a:r>
            <a:r>
              <a:rPr lang="tr-TR" sz="1800">
                <a:solidFill>
                  <a:schemeClr val="lt1"/>
                </a:solidFill>
              </a:rPr>
              <a:t> Package Managers</a:t>
            </a:r>
            <a:endParaRPr/>
          </a:p>
        </p:txBody>
      </p:sp>
      <p:sp>
        <p:nvSpPr>
          <p:cNvPr id="242" name="Google Shape;242;p29"/>
          <p:cNvSpPr/>
          <p:nvPr/>
        </p:nvSpPr>
        <p:spPr>
          <a:xfrm>
            <a:off x="292900" y="2282100"/>
            <a:ext cx="65025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tr-TR" sz="18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Portage: Package manager for Gentoo.</a:t>
            </a:r>
            <a:endParaRPr sz="1800"/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tr-TR" sz="18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Pacman: Arch Linux Package manager.</a:t>
            </a:r>
            <a:endParaRPr sz="1800"/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tr-TR" sz="18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Nix: A ‘Fully Functional/Transactional’ package manager.</a:t>
            </a:r>
            <a:endParaRPr b="0" i="0" sz="1800" u="none" cap="none" strike="noStrike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73A3C"/>
              </a:solidFill>
            </a:endParaRP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b="1" i="0" lang="tr-TR" sz="1800" u="none" cap="none" strike="noStrike">
                <a:solidFill>
                  <a:srgbClr val="0000FF"/>
                </a:solidFill>
              </a:rPr>
              <a:t>Brew: An Open Source package manager for OSX.</a:t>
            </a:r>
            <a:endParaRPr b="1" sz="1800">
              <a:solidFill>
                <a:srgbClr val="0000FF"/>
              </a:solidFill>
            </a:endParaRP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b="1" i="0" lang="tr-TR" sz="1800" u="none" cap="none" strike="noStrike">
                <a:solidFill>
                  <a:srgbClr val="FF0000"/>
                </a:solidFill>
              </a:rPr>
              <a:t>Chocolatey: A package manager for Windows.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ctrTitle"/>
          </p:nvPr>
        </p:nvSpPr>
        <p:spPr>
          <a:xfrm>
            <a:off x="1074619" y="1908496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>
                <a:solidFill>
                  <a:srgbClr val="741B47"/>
                </a:solidFill>
              </a:rPr>
              <a:t>Using Package</a:t>
            </a:r>
            <a:br>
              <a:rPr lang="tr-TR">
                <a:solidFill>
                  <a:srgbClr val="741B47"/>
                </a:solidFill>
              </a:rPr>
            </a:br>
            <a:r>
              <a:rPr lang="tr-TR">
                <a:solidFill>
                  <a:srgbClr val="741B47"/>
                </a:solidFill>
              </a:rPr>
              <a:t>Managers</a:t>
            </a:r>
            <a:endParaRPr>
              <a:solidFill>
                <a:srgbClr val="741B47"/>
              </a:solidFill>
            </a:endParaRPr>
          </a:p>
        </p:txBody>
      </p:sp>
      <p:pic>
        <p:nvPicPr>
          <p:cNvPr id="66" name="Google Shape;6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7625" y="1769900"/>
            <a:ext cx="3055540" cy="1603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type="title"/>
          </p:nvPr>
        </p:nvSpPr>
        <p:spPr>
          <a:xfrm>
            <a:off x="431799" y="173800"/>
            <a:ext cx="82173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 sz="3200">
                <a:solidFill>
                  <a:srgbClr val="741B47"/>
                </a:solidFill>
              </a:rPr>
              <a:t>Popular Linux System Package Managers</a:t>
            </a:r>
            <a:endParaRPr sz="3200">
              <a:solidFill>
                <a:srgbClr val="741B47"/>
              </a:solidFill>
            </a:endParaRPr>
          </a:p>
        </p:txBody>
      </p:sp>
      <p:sp>
        <p:nvSpPr>
          <p:cNvPr id="248" name="Google Shape;248;p30"/>
          <p:cNvSpPr/>
          <p:nvPr/>
        </p:nvSpPr>
        <p:spPr>
          <a:xfrm>
            <a:off x="299453" y="1451105"/>
            <a:ext cx="8217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1400" u="none" cap="none" strike="noStrike">
                <a:solidFill>
                  <a:srgbClr val="2F6473"/>
                </a:solidFill>
                <a:latin typeface="Arial"/>
                <a:ea typeface="Arial"/>
                <a:cs typeface="Arial"/>
                <a:sym typeface="Arial"/>
              </a:rPr>
              <a:t>Programming languages have their own default package managers. They help to find and install the packages via searching libraries that exist on the internet for that language. </a:t>
            </a:r>
            <a:endParaRPr b="0" i="0" sz="1400" u="none" cap="none" strike="noStrike">
              <a:solidFill>
                <a:srgbClr val="2F647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F647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1400" u="none" cap="none" strike="noStrike">
                <a:solidFill>
                  <a:srgbClr val="2F6473"/>
                </a:solidFill>
                <a:latin typeface="Arial"/>
                <a:ea typeface="Arial"/>
                <a:cs typeface="Arial"/>
                <a:sym typeface="Arial"/>
              </a:rPr>
              <a:t>	Examples: 	</a:t>
            </a:r>
            <a:r>
              <a:rPr b="1" i="0" lang="tr-TR" sz="1400" u="none" cap="none" strike="noStrike">
                <a:solidFill>
                  <a:srgbClr val="FF0000"/>
                </a:solidFill>
              </a:rPr>
              <a:t>Python: pip</a:t>
            </a:r>
            <a:r>
              <a:rPr b="0" i="0" lang="tr-TR" sz="1400" u="none" cap="none" strike="noStrike">
                <a:solidFill>
                  <a:srgbClr val="2F6473"/>
                </a:solidFill>
                <a:latin typeface="Arial"/>
                <a:ea typeface="Arial"/>
                <a:cs typeface="Arial"/>
                <a:sym typeface="Arial"/>
              </a:rPr>
              <a:t> / Ruby: gem, rubygems / Haskell: cabal / NodeJS: npm</a:t>
            </a:r>
            <a:endParaRPr b="0" i="0" sz="1400" u="none" cap="none" strike="noStrike">
              <a:solidFill>
                <a:srgbClr val="2F64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250" name="Google Shape;2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625" y="2863875"/>
            <a:ext cx="4140950" cy="207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0"/>
          <p:cNvSpPr/>
          <p:nvPr/>
        </p:nvSpPr>
        <p:spPr>
          <a:xfrm>
            <a:off x="3016824" y="800100"/>
            <a:ext cx="3118200" cy="3693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lt1"/>
                </a:solidFill>
              </a:rPr>
              <a:t>Other Package Managers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type="title"/>
          </p:nvPr>
        </p:nvSpPr>
        <p:spPr>
          <a:xfrm>
            <a:off x="463349" y="244950"/>
            <a:ext cx="82173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 sz="3200">
                <a:solidFill>
                  <a:srgbClr val="741B47"/>
                </a:solidFill>
              </a:rPr>
              <a:t>Deep Dive into yum</a:t>
            </a:r>
            <a:endParaRPr sz="3200">
              <a:solidFill>
                <a:srgbClr val="741B47"/>
              </a:solidFill>
            </a:endParaRPr>
          </a:p>
        </p:txBody>
      </p:sp>
      <p:sp>
        <p:nvSpPr>
          <p:cNvPr id="257" name="Google Shape;257;p31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1"/>
          <p:cNvSpPr/>
          <p:nvPr/>
        </p:nvSpPr>
        <p:spPr>
          <a:xfrm>
            <a:off x="156300" y="789725"/>
            <a:ext cx="8831400" cy="3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1800" u="none" cap="none" strike="noStrike">
                <a:solidFill>
                  <a:srgbClr val="2F6473"/>
                </a:solidFill>
                <a:latin typeface="Arial"/>
                <a:ea typeface="Arial"/>
                <a:cs typeface="Arial"/>
                <a:sym typeface="Arial"/>
              </a:rPr>
              <a:t>$ yum install </a:t>
            </a:r>
            <a:r>
              <a:rPr lang="tr-TR" sz="1800">
                <a:solidFill>
                  <a:srgbClr val="2F6473"/>
                </a:solidFill>
              </a:rPr>
              <a:t>[package-name] </a:t>
            </a:r>
            <a:r>
              <a:rPr b="0" i="0" lang="tr-TR" sz="1800" u="none" cap="none" strike="noStrike">
                <a:solidFill>
                  <a:srgbClr val="2F6473"/>
                </a:solidFill>
                <a:latin typeface="Arial"/>
                <a:ea typeface="Arial"/>
                <a:cs typeface="Arial"/>
                <a:sym typeface="Arial"/>
              </a:rPr>
              <a:t>          # Install a package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1800" u="none" cap="none" strike="noStrike">
                <a:solidFill>
                  <a:srgbClr val="2F6473"/>
                </a:solidFill>
                <a:latin typeface="Arial"/>
                <a:ea typeface="Arial"/>
                <a:cs typeface="Arial"/>
                <a:sym typeface="Arial"/>
              </a:rPr>
              <a:t>$ yum -y install </a:t>
            </a:r>
            <a:r>
              <a:rPr lang="tr-TR" sz="1800">
                <a:solidFill>
                  <a:srgbClr val="2F6473"/>
                </a:solidFill>
              </a:rPr>
              <a:t>[package-name]       </a:t>
            </a:r>
            <a:r>
              <a:rPr b="0" i="0" lang="tr-TR" sz="1800" u="none" cap="none" strike="noStrike">
                <a:solidFill>
                  <a:srgbClr val="2F6473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tr-TR" sz="1800">
                <a:solidFill>
                  <a:srgbClr val="2F6473"/>
                </a:solidFill>
              </a:rPr>
              <a:t>S</a:t>
            </a:r>
            <a:r>
              <a:rPr b="0" i="0" lang="tr-TR" sz="1800" u="none" cap="none" strike="noStrike">
                <a:solidFill>
                  <a:srgbClr val="2F6473"/>
                </a:solidFill>
                <a:latin typeface="Arial"/>
                <a:ea typeface="Arial"/>
                <a:cs typeface="Arial"/>
                <a:sym typeface="Arial"/>
              </a:rPr>
              <a:t>kip confirmation</a:t>
            </a:r>
            <a:r>
              <a:rPr lang="tr-TR" sz="1800">
                <a:solidFill>
                  <a:srgbClr val="2F6473"/>
                </a:solidFill>
              </a:rPr>
              <a:t>s during installation</a:t>
            </a:r>
            <a:endParaRPr sz="1800">
              <a:solidFill>
                <a:srgbClr val="2F647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1800" u="none" cap="none" strike="noStrike">
                <a:solidFill>
                  <a:srgbClr val="2F6473"/>
                </a:solidFill>
                <a:latin typeface="Arial"/>
                <a:ea typeface="Arial"/>
                <a:cs typeface="Arial"/>
                <a:sym typeface="Arial"/>
              </a:rPr>
              <a:t>$ yum remove</a:t>
            </a:r>
            <a:r>
              <a:rPr lang="tr-TR" sz="1800">
                <a:solidFill>
                  <a:srgbClr val="2F6473"/>
                </a:solidFill>
              </a:rPr>
              <a:t> [package-name] </a:t>
            </a:r>
            <a:r>
              <a:rPr b="0" i="0" lang="tr-TR" sz="1800" u="none" cap="none" strike="noStrike">
                <a:solidFill>
                  <a:srgbClr val="2F6473"/>
                </a:solidFill>
                <a:latin typeface="Arial"/>
                <a:ea typeface="Arial"/>
                <a:cs typeface="Arial"/>
                <a:sym typeface="Arial"/>
              </a:rPr>
              <a:t>       # Remov</a:t>
            </a:r>
            <a:r>
              <a:rPr lang="tr-TR" sz="1800">
                <a:solidFill>
                  <a:srgbClr val="2F6473"/>
                </a:solidFill>
              </a:rPr>
              <a:t>e</a:t>
            </a:r>
            <a:r>
              <a:rPr b="0" i="0" lang="tr-TR" sz="1800" u="none" cap="none" strike="noStrike">
                <a:solidFill>
                  <a:srgbClr val="2F6473"/>
                </a:solidFill>
                <a:latin typeface="Arial"/>
                <a:ea typeface="Arial"/>
                <a:cs typeface="Arial"/>
                <a:sym typeface="Arial"/>
              </a:rPr>
              <a:t> a package.</a:t>
            </a:r>
            <a:endParaRPr b="0" i="0" sz="1800" u="none" cap="none" strike="noStrike">
              <a:solidFill>
                <a:srgbClr val="2F647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rgbClr val="2F6473"/>
                </a:solidFill>
              </a:rPr>
              <a:t>$ yum erase [package-name]           # Remove a package (an alias to remove).</a:t>
            </a:r>
            <a:endParaRPr sz="1800">
              <a:solidFill>
                <a:srgbClr val="2F647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rgbClr val="2F6473"/>
                </a:solidFill>
              </a:rPr>
              <a:t>$ yum autoremove [package-name] # Remove a package and unused dependencies.</a:t>
            </a:r>
            <a:endParaRPr sz="1800">
              <a:solidFill>
                <a:srgbClr val="2F647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1800" u="none" cap="none" strike="noStrike">
                <a:solidFill>
                  <a:srgbClr val="2F6473"/>
                </a:solidFill>
                <a:latin typeface="Arial"/>
                <a:ea typeface="Arial"/>
                <a:cs typeface="Arial"/>
                <a:sym typeface="Arial"/>
              </a:rPr>
              <a:t>$ yum update </a:t>
            </a:r>
            <a:r>
              <a:rPr lang="tr-TR" sz="1800">
                <a:solidFill>
                  <a:srgbClr val="2F6473"/>
                </a:solidFill>
              </a:rPr>
              <a:t>[package-name] </a:t>
            </a:r>
            <a:r>
              <a:rPr b="0" i="0" lang="tr-TR" sz="1800" u="none" cap="none" strike="noStrike">
                <a:solidFill>
                  <a:srgbClr val="2F6473"/>
                </a:solidFill>
                <a:latin typeface="Arial"/>
                <a:ea typeface="Arial"/>
                <a:cs typeface="Arial"/>
                <a:sym typeface="Arial"/>
              </a:rPr>
              <a:t>        # Updat</a:t>
            </a:r>
            <a:r>
              <a:rPr lang="tr-TR" sz="1800">
                <a:solidFill>
                  <a:srgbClr val="2F6473"/>
                </a:solidFill>
              </a:rPr>
              <a:t>e</a:t>
            </a:r>
            <a:r>
              <a:rPr b="0" i="0" lang="tr-TR" sz="1800" u="none" cap="none" strike="noStrike">
                <a:solidFill>
                  <a:srgbClr val="2F6473"/>
                </a:solidFill>
                <a:latin typeface="Arial"/>
                <a:ea typeface="Arial"/>
                <a:cs typeface="Arial"/>
                <a:sym typeface="Arial"/>
              </a:rPr>
              <a:t> a package</a:t>
            </a:r>
            <a:endParaRPr b="0" i="0" sz="1800" u="none" cap="none" strike="noStrike">
              <a:solidFill>
                <a:srgbClr val="2F647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rgbClr val="2F6473"/>
                </a:solidFill>
              </a:rPr>
              <a:t>$ yum update                                    # Update all installed packages</a:t>
            </a:r>
            <a:endParaRPr sz="1800">
              <a:solidFill>
                <a:srgbClr val="2F647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rgbClr val="2F6473"/>
                </a:solidFill>
              </a:rPr>
              <a:t>$ yum info [package-name]               # Get information about a package</a:t>
            </a:r>
            <a:endParaRPr sz="1800">
              <a:solidFill>
                <a:srgbClr val="2F647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rgbClr val="2F6473"/>
                </a:solidFill>
              </a:rPr>
              <a:t>$ yum list                                           # List all installed and available packages </a:t>
            </a:r>
            <a:endParaRPr sz="1800">
              <a:solidFill>
                <a:srgbClr val="2F647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rgbClr val="2F6473"/>
                </a:solidFill>
              </a:rPr>
              <a:t>$ yum list [package-name]                # List available matching package(s) </a:t>
            </a:r>
            <a:endParaRPr sz="1800">
              <a:solidFill>
                <a:srgbClr val="2F647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rgbClr val="2F6473"/>
                </a:solidFill>
              </a:rPr>
              <a:t>$ yum list installed                            # List installed packages</a:t>
            </a:r>
            <a:endParaRPr sz="1800">
              <a:solidFill>
                <a:srgbClr val="2F647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rgbClr val="2F6473"/>
                </a:solidFill>
              </a:rPr>
              <a:t>$ yum --showduplicates list [package-name]  # Lists all available versions</a:t>
            </a:r>
            <a:endParaRPr sz="1800">
              <a:solidFill>
                <a:srgbClr val="2F647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rgbClr val="2F6473"/>
                </a:solidFill>
              </a:rPr>
              <a:t>$ yum install [package-name]-[version]           # Install a specific version</a:t>
            </a:r>
            <a:endParaRPr sz="1800">
              <a:solidFill>
                <a:srgbClr val="2F647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F6473"/>
              </a:solidFill>
            </a:endParaRPr>
          </a:p>
        </p:txBody>
      </p:sp>
      <p:sp>
        <p:nvSpPr>
          <p:cNvPr id="259" name="Google Shape;259;p3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265" name="Google Shape;265;p32"/>
          <p:cNvSpPr txBox="1"/>
          <p:nvPr>
            <p:ph type="title"/>
          </p:nvPr>
        </p:nvSpPr>
        <p:spPr>
          <a:xfrm>
            <a:off x="431800" y="173800"/>
            <a:ext cx="56409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>
                <a:solidFill>
                  <a:srgbClr val="741B47"/>
                </a:solidFill>
              </a:rPr>
              <a:t>Exercise 1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266" name="Google Shape;266;p32"/>
          <p:cNvSpPr txBox="1"/>
          <p:nvPr/>
        </p:nvSpPr>
        <p:spPr>
          <a:xfrm>
            <a:off x="1073900" y="1166800"/>
            <a:ext cx="7461000" cy="21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/>
              <a:t>Update </a:t>
            </a:r>
            <a:r>
              <a:rPr b="1" lang="tr-TR" sz="1800"/>
              <a:t>all</a:t>
            </a:r>
            <a:r>
              <a:rPr lang="tr-TR" sz="1800"/>
              <a:t> installed packages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/>
              <a:t>List all installed packages start with </a:t>
            </a:r>
            <a:r>
              <a:rPr b="1" lang="tr-TR" sz="1800"/>
              <a:t>http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/>
              <a:t>Find all available packages start with </a:t>
            </a:r>
            <a:r>
              <a:rPr b="1" lang="tr-TR" sz="1800"/>
              <a:t>http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/>
              <a:t>Install </a:t>
            </a:r>
            <a:r>
              <a:rPr b="1" lang="tr-TR" sz="1800"/>
              <a:t>httpd</a:t>
            </a:r>
            <a:r>
              <a:rPr lang="tr-TR" sz="1800"/>
              <a:t> if available. (Skip confirmations during installation)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/>
              <a:t>List installed </a:t>
            </a:r>
            <a:r>
              <a:rPr b="1" lang="tr-TR" sz="1800"/>
              <a:t>httpd </a:t>
            </a:r>
            <a:r>
              <a:rPr lang="tr-TR" sz="1800"/>
              <a:t>package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/>
              <a:t>Remove </a:t>
            </a:r>
            <a:r>
              <a:rPr b="1" lang="tr-TR" sz="1800"/>
              <a:t>httpd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/>
              <a:t>List installed </a:t>
            </a:r>
            <a:r>
              <a:rPr b="1" lang="tr-TR" sz="1800"/>
              <a:t>httpd </a:t>
            </a:r>
            <a:r>
              <a:rPr lang="tr-TR" sz="1800"/>
              <a:t>package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67" name="Google Shape;267;p3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2">
            <a:hlinkClick r:id="rId5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274" name="Google Shape;274;p33"/>
          <p:cNvSpPr txBox="1"/>
          <p:nvPr>
            <p:ph type="title"/>
          </p:nvPr>
        </p:nvSpPr>
        <p:spPr>
          <a:xfrm>
            <a:off x="431800" y="173800"/>
            <a:ext cx="56409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>
                <a:solidFill>
                  <a:srgbClr val="741B47"/>
                </a:solidFill>
              </a:rPr>
              <a:t>Exercise 2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275" name="Google Shape;275;p33"/>
          <p:cNvSpPr txBox="1"/>
          <p:nvPr/>
        </p:nvSpPr>
        <p:spPr>
          <a:xfrm>
            <a:off x="1058225" y="1228900"/>
            <a:ext cx="5385300" cy="21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/>
              <a:t>Uninstall </a:t>
            </a:r>
            <a:r>
              <a:rPr b="1" lang="tr-TR" sz="1800"/>
              <a:t>git </a:t>
            </a:r>
            <a:r>
              <a:rPr lang="tr-TR" sz="1800"/>
              <a:t>with all unused dependencies</a:t>
            </a:r>
            <a:r>
              <a:rPr b="1" lang="tr-TR" sz="1800"/>
              <a:t> 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/>
              <a:t>Check installed </a:t>
            </a:r>
            <a:r>
              <a:rPr b="1" lang="tr-TR" sz="1800"/>
              <a:t>git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/>
              <a:t>Find previous available </a:t>
            </a:r>
            <a:r>
              <a:rPr b="1" lang="tr-TR" sz="1800"/>
              <a:t>git</a:t>
            </a:r>
            <a:r>
              <a:rPr lang="tr-TR" sz="1800"/>
              <a:t> version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/>
              <a:t>Install previous available </a:t>
            </a:r>
            <a:r>
              <a:rPr b="1" lang="tr-TR" sz="1800"/>
              <a:t>git</a:t>
            </a:r>
            <a:r>
              <a:rPr lang="tr-TR" sz="1800"/>
              <a:t> version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/>
              <a:t>Check installed </a:t>
            </a:r>
            <a:r>
              <a:rPr b="1" lang="tr-TR" sz="1800"/>
              <a:t>git </a:t>
            </a:r>
            <a:r>
              <a:rPr lang="tr-TR" sz="1800"/>
              <a:t>version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/>
              <a:t>Update </a:t>
            </a:r>
            <a:r>
              <a:rPr b="1" lang="tr-TR" sz="1800"/>
              <a:t>git</a:t>
            </a:r>
            <a:r>
              <a:rPr lang="tr-TR" sz="1800"/>
              <a:t> to the </a:t>
            </a:r>
            <a:r>
              <a:rPr b="1" lang="tr-TR" sz="1800"/>
              <a:t>latest</a:t>
            </a:r>
            <a:r>
              <a:rPr lang="tr-TR" sz="1800"/>
              <a:t> version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/>
              <a:t>Check installed </a:t>
            </a:r>
            <a:r>
              <a:rPr b="1" lang="tr-TR" sz="1800"/>
              <a:t>git </a:t>
            </a:r>
            <a:r>
              <a:rPr lang="tr-TR" sz="1800"/>
              <a:t>version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76" name="Google Shape;276;p3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3">
            <a:hlinkClick r:id="rId5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283" name="Google Shape;283;p34"/>
          <p:cNvSpPr txBox="1"/>
          <p:nvPr>
            <p:ph idx="4294967295" type="ctrTitle"/>
          </p:nvPr>
        </p:nvSpPr>
        <p:spPr>
          <a:xfrm>
            <a:off x="2286000" y="1431038"/>
            <a:ext cx="43437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b="0" i="0" lang="tr-TR" sz="7200" u="none" cap="none" strike="noStrike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THANKS!</a:t>
            </a:r>
            <a:endParaRPr b="0" i="0" sz="7200" u="none" cap="none" strike="noStrike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84" name="Google Shape;284;p34"/>
          <p:cNvSpPr txBox="1"/>
          <p:nvPr>
            <p:ph idx="4294967295" type="subTitle"/>
          </p:nvPr>
        </p:nvSpPr>
        <p:spPr>
          <a:xfrm>
            <a:off x="2286000" y="2249659"/>
            <a:ext cx="4343700" cy="19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rPr b="1" i="0" lang="tr-TR" sz="3600" u="none" cap="none" strike="noStrike">
                <a:solidFill>
                  <a:srgbClr val="1D1F28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b="1" i="0" sz="3600" u="none" cap="none" strike="noStrike">
              <a:solidFill>
                <a:srgbClr val="1D1F2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1264525" y="0"/>
            <a:ext cx="66906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b="0" i="0" lang="tr-TR" sz="4000" u="none" cap="none" strike="noStrike">
                <a:solidFill>
                  <a:srgbClr val="741B4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Table of Contents</a:t>
            </a:r>
            <a:endParaRPr b="0" i="0" sz="4000" u="none" cap="none" strike="noStrike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650850" y="1092850"/>
            <a:ext cx="7998300" cy="25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3000"/>
              <a:buFont typeface="Raleway"/>
              <a:buChar char="▶"/>
            </a:pPr>
            <a:r>
              <a:rPr b="0" i="0" lang="tr-TR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Package Management</a:t>
            </a:r>
            <a:endParaRPr b="0" i="0" sz="3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91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3000"/>
              <a:buFont typeface="Raleway"/>
              <a:buChar char="▶"/>
            </a:pPr>
            <a:r>
              <a:rPr b="0" i="0" lang="tr-TR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Popular Linux System Package</a:t>
            </a:r>
            <a:r>
              <a:rPr lang="tr-TR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0" i="0" lang="tr-TR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Managers</a:t>
            </a:r>
            <a:endParaRPr b="0" i="0" sz="3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ctrTitle"/>
          </p:nvPr>
        </p:nvSpPr>
        <p:spPr>
          <a:xfrm>
            <a:off x="1021361" y="2247862"/>
            <a:ext cx="7410257" cy="6477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>
                <a:solidFill>
                  <a:srgbClr val="741B47"/>
                </a:solidFill>
              </a:rPr>
              <a:t>Package Management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tr-TR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b="1" i="0" sz="3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339925" y="1141050"/>
            <a:ext cx="83091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rgbClr val="0000FF"/>
                </a:solidFill>
              </a:rPr>
              <a:t>A p</a:t>
            </a:r>
            <a:r>
              <a:rPr b="1" lang="tr-TR" sz="1800">
                <a:solidFill>
                  <a:srgbClr val="0000FF"/>
                </a:solidFill>
              </a:rPr>
              <a:t>ackage manager</a:t>
            </a:r>
            <a:r>
              <a:rPr lang="tr-TR" sz="1800">
                <a:solidFill>
                  <a:srgbClr val="373A3C"/>
                </a:solidFill>
              </a:rPr>
              <a:t> is a </a:t>
            </a:r>
            <a:r>
              <a:rPr b="1" lang="tr-TR" sz="1800">
                <a:solidFill>
                  <a:srgbClr val="373A3C"/>
                </a:solidFill>
              </a:rPr>
              <a:t>collection of software tools</a:t>
            </a:r>
            <a:r>
              <a:rPr lang="tr-TR" sz="1800">
                <a:solidFill>
                  <a:srgbClr val="373A3C"/>
                </a:solidFill>
              </a:rPr>
              <a:t> that </a:t>
            </a:r>
            <a:r>
              <a:rPr b="1" lang="tr-TR" sz="1800">
                <a:solidFill>
                  <a:srgbClr val="373A3C"/>
                </a:solidFill>
              </a:rPr>
              <a:t>automates </a:t>
            </a:r>
            <a:r>
              <a:rPr lang="tr-TR" sz="1800">
                <a:solidFill>
                  <a:srgbClr val="373A3C"/>
                </a:solidFill>
              </a:rPr>
              <a:t>the process of </a:t>
            </a:r>
            <a:r>
              <a:rPr b="1" lang="tr-TR" sz="1800">
                <a:solidFill>
                  <a:srgbClr val="373A3C"/>
                </a:solidFill>
              </a:rPr>
              <a:t>installing</a:t>
            </a:r>
            <a:r>
              <a:rPr lang="tr-TR" sz="1800">
                <a:solidFill>
                  <a:srgbClr val="373A3C"/>
                </a:solidFill>
              </a:rPr>
              <a:t>, </a:t>
            </a:r>
            <a:r>
              <a:rPr b="1" lang="tr-TR" sz="1800">
                <a:solidFill>
                  <a:srgbClr val="373A3C"/>
                </a:solidFill>
              </a:rPr>
              <a:t>upgrading</a:t>
            </a:r>
            <a:r>
              <a:rPr lang="tr-TR" sz="1800">
                <a:solidFill>
                  <a:srgbClr val="373A3C"/>
                </a:solidFill>
              </a:rPr>
              <a:t>, </a:t>
            </a:r>
            <a:r>
              <a:rPr b="1" lang="tr-TR" sz="1800">
                <a:solidFill>
                  <a:srgbClr val="373A3C"/>
                </a:solidFill>
              </a:rPr>
              <a:t>configuring</a:t>
            </a:r>
            <a:r>
              <a:rPr lang="tr-TR" sz="1800">
                <a:solidFill>
                  <a:srgbClr val="373A3C"/>
                </a:solidFill>
              </a:rPr>
              <a:t>, and </a:t>
            </a:r>
            <a:r>
              <a:rPr b="1" lang="tr-TR" sz="1800">
                <a:solidFill>
                  <a:srgbClr val="373A3C"/>
                </a:solidFill>
              </a:rPr>
              <a:t>removing</a:t>
            </a:r>
            <a:r>
              <a:rPr lang="tr-TR" sz="1800">
                <a:solidFill>
                  <a:srgbClr val="373A3C"/>
                </a:solidFill>
              </a:rPr>
              <a:t> computer programs for a computer's operating system in a consistent manner.</a:t>
            </a:r>
            <a:endParaRPr sz="1800">
              <a:solidFill>
                <a:srgbClr val="373A3C"/>
              </a:solidFill>
            </a:endParaRPr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170" y="2310450"/>
            <a:ext cx="3186429" cy="1792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>
            <p:ph type="title"/>
          </p:nvPr>
        </p:nvSpPr>
        <p:spPr>
          <a:xfrm>
            <a:off x="431799" y="173800"/>
            <a:ext cx="66708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>
                <a:solidFill>
                  <a:srgbClr val="741B47"/>
                </a:solidFill>
              </a:rPr>
              <a:t>Package Management</a:t>
            </a:r>
            <a:endParaRPr>
              <a:solidFill>
                <a:srgbClr val="741B47"/>
              </a:solidFill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7625" y="225440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/>
          <p:nvPr/>
        </p:nvSpPr>
        <p:spPr>
          <a:xfrm>
            <a:off x="1433138" y="4233850"/>
            <a:ext cx="2350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rgbClr val="0000FF"/>
                </a:solidFill>
              </a:rPr>
              <a:t>P</a:t>
            </a:r>
            <a:r>
              <a:rPr lang="tr-TR" sz="1800">
                <a:solidFill>
                  <a:srgbClr val="0000FF"/>
                </a:solidFill>
              </a:rPr>
              <a:t>ackage Manager</a:t>
            </a:r>
            <a:endParaRPr sz="1800">
              <a:solidFill>
                <a:srgbClr val="373A3C"/>
              </a:solidFill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6097688" y="4233850"/>
            <a:ext cx="2350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rgbClr val="0000FF"/>
                </a:solidFill>
              </a:rPr>
              <a:t>Office</a:t>
            </a:r>
            <a:r>
              <a:rPr lang="tr-TR" sz="1800">
                <a:solidFill>
                  <a:srgbClr val="0000FF"/>
                </a:solidFill>
              </a:rPr>
              <a:t> Boy</a:t>
            </a:r>
            <a:endParaRPr sz="1800">
              <a:solidFill>
                <a:srgbClr val="373A3C"/>
              </a:solidFill>
            </a:endParaRPr>
          </a:p>
        </p:txBody>
      </p:sp>
      <p:cxnSp>
        <p:nvCxnSpPr>
          <p:cNvPr id="91" name="Google Shape;91;p15"/>
          <p:cNvCxnSpPr/>
          <p:nvPr/>
        </p:nvCxnSpPr>
        <p:spPr>
          <a:xfrm flipH="1" rot="10800000">
            <a:off x="4002863" y="4448800"/>
            <a:ext cx="1875600" cy="3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318975" y="1181100"/>
            <a:ext cx="8474100" cy="28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rgbClr val="373A3C"/>
                </a:solidFill>
              </a:rPr>
              <a:t>A package manager </a:t>
            </a:r>
            <a:r>
              <a:rPr b="1" lang="tr-TR" sz="1800">
                <a:solidFill>
                  <a:srgbClr val="373A3C"/>
                </a:solidFill>
              </a:rPr>
              <a:t>deals with packages</a:t>
            </a:r>
            <a:r>
              <a:rPr lang="tr-TR" sz="1800">
                <a:solidFill>
                  <a:srgbClr val="373A3C"/>
                </a:solidFill>
              </a:rPr>
              <a:t>, </a:t>
            </a:r>
            <a:r>
              <a:rPr b="1" lang="tr-TR" sz="1800">
                <a:solidFill>
                  <a:srgbClr val="373A3C"/>
                </a:solidFill>
              </a:rPr>
              <a:t>distributions</a:t>
            </a:r>
            <a:r>
              <a:rPr lang="tr-TR" sz="1800">
                <a:solidFill>
                  <a:srgbClr val="373A3C"/>
                </a:solidFill>
              </a:rPr>
              <a:t> </a:t>
            </a:r>
            <a:r>
              <a:rPr b="1" lang="tr-TR" sz="1800">
                <a:solidFill>
                  <a:srgbClr val="373A3C"/>
                </a:solidFill>
              </a:rPr>
              <a:t>of</a:t>
            </a:r>
            <a:r>
              <a:rPr lang="tr-TR" sz="1800">
                <a:solidFill>
                  <a:srgbClr val="373A3C"/>
                </a:solidFill>
              </a:rPr>
              <a:t> </a:t>
            </a:r>
            <a:r>
              <a:rPr b="1" lang="tr-TR" sz="1800">
                <a:solidFill>
                  <a:srgbClr val="373A3C"/>
                </a:solidFill>
              </a:rPr>
              <a:t>software</a:t>
            </a:r>
            <a:r>
              <a:rPr lang="tr-TR" sz="1800">
                <a:solidFill>
                  <a:srgbClr val="373A3C"/>
                </a:solidFill>
              </a:rPr>
              <a:t> and </a:t>
            </a:r>
            <a:r>
              <a:rPr b="1" lang="tr-TR" sz="1800">
                <a:solidFill>
                  <a:srgbClr val="373A3C"/>
                </a:solidFill>
              </a:rPr>
              <a:t>data</a:t>
            </a:r>
            <a:r>
              <a:rPr lang="tr-TR" sz="1800">
                <a:solidFill>
                  <a:srgbClr val="373A3C"/>
                </a:solidFill>
              </a:rPr>
              <a:t> </a:t>
            </a:r>
            <a:r>
              <a:rPr b="1" lang="tr-TR" sz="1800">
                <a:solidFill>
                  <a:srgbClr val="373A3C"/>
                </a:solidFill>
              </a:rPr>
              <a:t>in archive files</a:t>
            </a:r>
            <a:r>
              <a:rPr lang="tr-TR" sz="1800">
                <a:solidFill>
                  <a:srgbClr val="373A3C"/>
                </a:solidFill>
              </a:rPr>
              <a:t>. </a:t>
            </a:r>
            <a:r>
              <a:rPr lang="tr-TR" sz="1800">
                <a:solidFill>
                  <a:srgbClr val="0000FF"/>
                </a:solidFill>
              </a:rPr>
              <a:t>Packages</a:t>
            </a:r>
            <a:r>
              <a:rPr lang="tr-TR" sz="1800">
                <a:solidFill>
                  <a:srgbClr val="373A3C"/>
                </a:solidFill>
              </a:rPr>
              <a:t> contain </a:t>
            </a:r>
            <a:r>
              <a:rPr b="1" lang="tr-TR" sz="1800">
                <a:solidFill>
                  <a:srgbClr val="373A3C"/>
                </a:solidFill>
              </a:rPr>
              <a:t>metadata</a:t>
            </a:r>
            <a:r>
              <a:rPr lang="tr-TR" sz="1800">
                <a:solidFill>
                  <a:srgbClr val="373A3C"/>
                </a:solidFill>
              </a:rPr>
              <a:t>, such as the </a:t>
            </a:r>
            <a:r>
              <a:rPr b="1" lang="tr-TR" sz="1800">
                <a:solidFill>
                  <a:srgbClr val="373A3C"/>
                </a:solidFill>
              </a:rPr>
              <a:t>software's name</a:t>
            </a:r>
            <a:r>
              <a:rPr lang="tr-TR" sz="1800">
                <a:solidFill>
                  <a:srgbClr val="373A3C"/>
                </a:solidFill>
              </a:rPr>
              <a:t>, </a:t>
            </a:r>
            <a:r>
              <a:rPr b="1" lang="tr-TR" sz="1800">
                <a:solidFill>
                  <a:srgbClr val="373A3C"/>
                </a:solidFill>
              </a:rPr>
              <a:t>description of its purpose</a:t>
            </a:r>
            <a:r>
              <a:rPr lang="tr-TR" sz="1800">
                <a:solidFill>
                  <a:srgbClr val="373A3C"/>
                </a:solidFill>
              </a:rPr>
              <a:t>, </a:t>
            </a:r>
            <a:r>
              <a:rPr b="1" lang="tr-TR" sz="1800">
                <a:solidFill>
                  <a:srgbClr val="373A3C"/>
                </a:solidFill>
              </a:rPr>
              <a:t>version number</a:t>
            </a:r>
            <a:r>
              <a:rPr lang="tr-TR" sz="1800">
                <a:solidFill>
                  <a:srgbClr val="373A3C"/>
                </a:solidFill>
              </a:rPr>
              <a:t>, </a:t>
            </a:r>
            <a:r>
              <a:rPr b="1" lang="tr-TR" sz="1800">
                <a:solidFill>
                  <a:srgbClr val="373A3C"/>
                </a:solidFill>
              </a:rPr>
              <a:t>vendor</a:t>
            </a:r>
            <a:r>
              <a:rPr lang="tr-TR" sz="1800">
                <a:solidFill>
                  <a:srgbClr val="373A3C"/>
                </a:solidFill>
              </a:rPr>
              <a:t>, </a:t>
            </a:r>
            <a:r>
              <a:rPr b="1" lang="tr-TR" sz="1800">
                <a:solidFill>
                  <a:srgbClr val="373A3C"/>
                </a:solidFill>
              </a:rPr>
              <a:t>checksum</a:t>
            </a:r>
            <a:r>
              <a:rPr lang="tr-TR" sz="1800">
                <a:solidFill>
                  <a:srgbClr val="373A3C"/>
                </a:solidFill>
              </a:rPr>
              <a:t>, and a </a:t>
            </a:r>
            <a:r>
              <a:rPr b="1" lang="tr-TR" sz="1800">
                <a:solidFill>
                  <a:srgbClr val="373A3C"/>
                </a:solidFill>
              </a:rPr>
              <a:t>list of dependencies</a:t>
            </a:r>
            <a:r>
              <a:rPr lang="tr-TR" sz="1800">
                <a:solidFill>
                  <a:srgbClr val="373A3C"/>
                </a:solidFill>
              </a:rPr>
              <a:t> necessary for the software to run properly. Upon installation, metadata is stored in a local package database.</a:t>
            </a:r>
            <a:endParaRPr sz="1800">
              <a:solidFill>
                <a:srgbClr val="373A3C"/>
              </a:solidFill>
            </a:endParaRPr>
          </a:p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/>
          </a:blip>
          <a:srcRect b="19895" l="0" r="0" t="11592"/>
          <a:stretch/>
        </p:blipFill>
        <p:spPr>
          <a:xfrm>
            <a:off x="2539800" y="3284750"/>
            <a:ext cx="4620675" cy="178072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>
            <p:ph type="title"/>
          </p:nvPr>
        </p:nvSpPr>
        <p:spPr>
          <a:xfrm>
            <a:off x="431799" y="173800"/>
            <a:ext cx="66708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>
                <a:solidFill>
                  <a:srgbClr val="741B47"/>
                </a:solidFill>
              </a:rPr>
              <a:t>Package Management</a:t>
            </a:r>
            <a:endParaRPr>
              <a:solidFill>
                <a:srgbClr val="741B47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/>
          <p:nvPr/>
        </p:nvSpPr>
        <p:spPr>
          <a:xfrm>
            <a:off x="318975" y="952500"/>
            <a:ext cx="8474100" cy="12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rgbClr val="373A3C"/>
                </a:solidFill>
              </a:rPr>
              <a:t>Package managers are </a:t>
            </a:r>
            <a:r>
              <a:rPr b="1" lang="tr-TR" sz="1800">
                <a:solidFill>
                  <a:srgbClr val="373A3C"/>
                </a:solidFill>
              </a:rPr>
              <a:t>designed to eliminate the need for manual installs</a:t>
            </a:r>
            <a:r>
              <a:rPr lang="tr-TR" sz="1800">
                <a:solidFill>
                  <a:srgbClr val="373A3C"/>
                </a:solidFill>
              </a:rPr>
              <a:t> and </a:t>
            </a:r>
            <a:r>
              <a:rPr b="1" lang="tr-TR" sz="1800">
                <a:solidFill>
                  <a:srgbClr val="373A3C"/>
                </a:solidFill>
              </a:rPr>
              <a:t>updates</a:t>
            </a:r>
            <a:r>
              <a:rPr lang="tr-TR" sz="1800">
                <a:solidFill>
                  <a:srgbClr val="373A3C"/>
                </a:solidFill>
              </a:rPr>
              <a:t>. This can be particularly useful for large enterprises whose operating systems are typically consisting of </a:t>
            </a:r>
            <a:r>
              <a:rPr b="1" lang="tr-TR" sz="1800">
                <a:solidFill>
                  <a:srgbClr val="373A3C"/>
                </a:solidFill>
              </a:rPr>
              <a:t>hundreds or even tens</a:t>
            </a:r>
            <a:r>
              <a:rPr lang="tr-TR" sz="1800">
                <a:solidFill>
                  <a:srgbClr val="373A3C"/>
                </a:solidFill>
              </a:rPr>
              <a:t> of thousands of distinct software packages.</a:t>
            </a:r>
            <a:endParaRPr sz="1800">
              <a:solidFill>
                <a:srgbClr val="373A3C"/>
              </a:solidFill>
            </a:endParaRPr>
          </a:p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8000" y="2161975"/>
            <a:ext cx="4439851" cy="29229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>
            <p:ph type="title"/>
          </p:nvPr>
        </p:nvSpPr>
        <p:spPr>
          <a:xfrm>
            <a:off x="431799" y="173800"/>
            <a:ext cx="66708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>
                <a:solidFill>
                  <a:srgbClr val="741B47"/>
                </a:solidFill>
              </a:rPr>
              <a:t>Package Management</a:t>
            </a:r>
            <a:endParaRPr>
              <a:solidFill>
                <a:srgbClr val="741B47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431799" y="173800"/>
            <a:ext cx="66708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>
                <a:solidFill>
                  <a:srgbClr val="741B47"/>
                </a:solidFill>
              </a:rPr>
              <a:t>Package Management</a:t>
            </a:r>
            <a:endParaRPr>
              <a:solidFill>
                <a:srgbClr val="741B47"/>
              </a:solidFill>
            </a:endParaRPr>
          </a:p>
        </p:txBody>
      </p:sp>
      <p:pic>
        <p:nvPicPr>
          <p:cNvPr descr="DPKG – Debian Package Management System ile ilgili görsel sonucu" id="114" name="Google Shape;1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175" y="947500"/>
            <a:ext cx="8658150" cy="271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813025" y="4018300"/>
            <a:ext cx="76422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u="sng">
                <a:solidFill>
                  <a:schemeClr val="hlink"/>
                </a:solidFill>
                <a:hlinkClick r:id="rId4"/>
              </a:rPr>
              <a:t>https://stackoverflow.com/questions/10286459/multiple-package-manager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ctrTitle"/>
          </p:nvPr>
        </p:nvSpPr>
        <p:spPr>
          <a:xfrm>
            <a:off x="1119025" y="1525499"/>
            <a:ext cx="72975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>
                <a:solidFill>
                  <a:srgbClr val="741B47"/>
                </a:solidFill>
              </a:rPr>
              <a:t>Popular Linux System Package Managers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tr-TR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b="1" i="0" sz="3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