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9" r:id="rId11"/>
    <p:sldId id="268" r:id="rId12"/>
    <p:sldId id="271" r:id="rId13"/>
    <p:sldId id="270" r:id="rId14"/>
    <p:sldId id="267" r:id="rId15"/>
    <p:sldId id="272" r:id="rId16"/>
    <p:sldId id="273" r:id="rId17"/>
    <p:sldId id="259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34A7-12FF-47BA-99C5-6663C36C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DE20A-D5AE-49F5-A6C7-149E639A2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44A9-9CF4-45F7-BEC9-98FA089B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9B0C8-C459-4AB5-AC83-3AF6FD2D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E06B-4C73-4163-ACB3-525B4A56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75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36F0-50CB-4B66-B21F-BA803486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E34E-7B01-4C42-B499-9E2A16D0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5DB2-06ED-4446-8FF6-89BAA4F2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AC34-2B6C-4223-9829-F227A89B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FE55-DAEE-4AD9-B042-5EFA6B8B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82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2D70F-ED0E-4217-BD16-99C014478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9B17F-8C5F-4C40-B4FD-849C1327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0569-E654-487E-8199-68A66F05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3F89-4AAC-4CF2-8414-09C2B6D9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2D4E-4178-4C09-B01C-127736E2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3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1B09-8C8A-4BB5-B138-28B319C5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89FF-E76F-466E-A507-42AC77A7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923B-E1DE-4584-8F83-7C3CA33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DAF1-CF7D-4641-B303-2DF3358F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14A-CBF2-491A-B1AC-3B36AE7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0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9EE1-DF9B-4928-B496-4E63780D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96445-ECDA-4F6B-B73F-934A1E11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BDC6E-0EE0-4187-AED2-4E51F005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87C1-D310-4D8A-9FCC-ABE15C06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20E5-14AC-4A43-8B0B-9E834EAF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38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8805-1F44-4D6D-8799-C1EC6BB8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A841-2A74-446D-92BA-34BA74177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CC72-A7A1-44F0-97DF-D0EFEB6F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5DB00-645D-4BD6-A9E5-453B0A07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48FA8-CABC-478F-AACD-D5D6BDBB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AF00-4BE2-4AB5-99FA-1DEA67B0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34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C4E7-642F-4952-8DDD-1B9B6BF6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B91D-2448-4514-B0A9-6E0D5926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33A73-E012-42A7-8C4B-3B190095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55FA0-CF01-4F8D-BE1E-0971C9032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16343-369E-45FB-B674-6C613FBF7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25D5A-851C-4DFB-8572-BBE6CAB5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795BD-ACC5-43B9-9458-B5A22A3C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5C85C-070B-47F4-B4B1-A0EB07D0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6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4429-6D9A-4110-B4EC-4EC20D2E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FC3A0-BD78-4D46-88CD-34480017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7782-5100-44BC-8BBF-1AB98B85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AE35-AA62-4077-A101-1C7CE5D6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87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141F2-DA1D-444E-B532-B45BDCBF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A837E-9E64-4D6E-9ECB-07E22785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0B58A-4A09-44E9-B73E-90E44524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12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AE1E-EFAB-44CC-9960-F3664A44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463A-42C1-41B1-878C-5D902FC2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2D99F-DAE9-4134-8889-798F4987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42034-CBA6-4EC8-B194-754911C6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3CA3B-B052-41A9-84FE-21F69E88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FEDE-E673-4FDC-A21A-23944873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7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2AA9-1D7F-4F6C-BA00-F8F042F1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79DB0-8B55-4E5C-847B-C0710CDC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ECFEC-9DB5-4706-A843-58FBF82A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8D2B-4136-4C97-9EA4-8465FE7F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AF587-0256-4173-9071-B8852665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26AE-2FA0-4F60-9FEA-B4FF43DC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62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845AC-EDFF-4524-85D5-224DF3EA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60089-31D5-404E-B848-A4732417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C854-CB73-4059-8637-31C3E0E7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AFDF-08BB-49FC-8589-DDA342319B42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1CFA-90B8-4885-BA8A-A52E65F45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AB48-40B9-4FF3-82C7-5B83B3296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81B8-FF2A-4B11-84E1-C759EBC2BCE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00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0A17-7177-41CB-B2EB-EF1A0E65D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Paradoja de Arrow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F6DF-C67D-4F0D-A54F-ED16D68FE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MX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Aguirre Aguado David</a:t>
            </a:r>
          </a:p>
          <a:p>
            <a:pPr algn="r"/>
            <a:r>
              <a:rPr lang="es-MX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Soto Pedrero Moisés Uriel</a:t>
            </a:r>
          </a:p>
        </p:txBody>
      </p:sp>
    </p:spTree>
    <p:extLst>
      <p:ext uri="{BB962C8B-B14F-4D97-AF65-F5344CB8AC3E}">
        <p14:creationId xmlns:p14="http://schemas.microsoft.com/office/powerpoint/2010/main" val="257929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1BA5A2-F597-433E-80F9-7AC8806918C9}"/>
              </a:ext>
            </a:extLst>
          </p:cNvPr>
          <p:cNvSpPr txBox="1"/>
          <p:nvPr/>
        </p:nvSpPr>
        <p:spPr>
          <a:xfrm>
            <a:off x="384672" y="174566"/>
            <a:ext cx="767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Dominio universal</a:t>
            </a:r>
            <a:endParaRPr lang="es-MX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/>
              <p:nvPr/>
            </p:nvSpPr>
            <p:spPr>
              <a:xfrm>
                <a:off x="758729" y="2760168"/>
                <a:ext cx="79150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Los votantes son libres de valorar a los candidatos de cualquier manera</a:t>
                </a:r>
              </a:p>
              <a:p>
                <a:endParaRPr lang="es-MX" sz="2000" dirty="0">
                  <a:solidFill>
                    <a:srgbClr val="00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MX" sz="2000" dirty="0">
                  <a:solidFill>
                    <a:srgbClr val="000000"/>
                  </a:solidFill>
                  <a:latin typeface="+mj-lt"/>
                </a:endParaRPr>
              </a:p>
              <a:p>
                <a:endParaRPr lang="es-MX" sz="2000" dirty="0">
                  <a:solidFill>
                    <a:srgbClr val="000000"/>
                  </a:solidFill>
                  <a:latin typeface="+mj-lt"/>
                </a:endParaRPr>
              </a:p>
              <a:p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es decir, el dominio de </a:t>
                </a:r>
                <a:r>
                  <a:rPr lang="es-MX" sz="2000" b="1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F</a:t>
                </a:r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son todas las posibles maneras de valorar a los candidatos</a:t>
                </a:r>
              </a:p>
              <a:p>
                <a:endParaRPr lang="es-MX" sz="2000" b="0" i="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9" y="2760168"/>
                <a:ext cx="7915008" cy="2246769"/>
              </a:xfrm>
              <a:prstGeom prst="rect">
                <a:avLst/>
              </a:prstGeom>
              <a:blipFill>
                <a:blip r:embed="rId2"/>
                <a:stretch>
                  <a:fillRect l="-770" t="-16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/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53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70AB3-1B33-4BFF-9E4F-B7DFDE31A2F0}"/>
              </a:ext>
            </a:extLst>
          </p:cNvPr>
          <p:cNvSpPr txBox="1"/>
          <p:nvPr/>
        </p:nvSpPr>
        <p:spPr>
          <a:xfrm>
            <a:off x="3241767" y="3038568"/>
            <a:ext cx="785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(Arrow K., 1951). Suponiendo que se tienen por lo menos tres candidatos y un número finito de votantes. Cualquier función de bienestar social que cumpla con un dominio universal, </a:t>
            </a:r>
            <a:r>
              <a:rPr lang="es-MX" dirty="0"/>
              <a:t>independencia de alternativas irrelevantes </a:t>
            </a:r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y unanimidad es una dictadura.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DB0FE-423F-4C51-BE5F-070BFFD888F4}"/>
              </a:ext>
            </a:extLst>
          </p:cNvPr>
          <p:cNvSpPr txBox="1"/>
          <p:nvPr/>
        </p:nvSpPr>
        <p:spPr>
          <a:xfrm>
            <a:off x="994954" y="288689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Teorema:</a:t>
            </a:r>
          </a:p>
        </p:txBody>
      </p:sp>
    </p:spTree>
    <p:extLst>
      <p:ext uri="{BB962C8B-B14F-4D97-AF65-F5344CB8AC3E}">
        <p14:creationId xmlns:p14="http://schemas.microsoft.com/office/powerpoint/2010/main" val="335841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1BA5A2-F597-433E-80F9-7AC8806918C9}"/>
              </a:ext>
            </a:extLst>
          </p:cNvPr>
          <p:cNvSpPr txBox="1"/>
          <p:nvPr/>
        </p:nvSpPr>
        <p:spPr>
          <a:xfrm>
            <a:off x="384672" y="174566"/>
            <a:ext cx="983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Independencia de alternativas irrelevantes</a:t>
            </a:r>
            <a:endParaRPr lang="es-MX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/>
              <p:nvPr/>
            </p:nvSpPr>
            <p:spPr>
              <a:xfrm>
                <a:off x="497472" y="1297128"/>
                <a:ext cx="8385272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Si p</a:t>
                </a:r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ara dos candidatos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s-MX" sz="2000" dirty="0">
                  <a:solidFill>
                    <a:srgbClr val="000000"/>
                  </a:solidFill>
                  <a:latin typeface="+mj-lt"/>
                </a:endParaRPr>
              </a:p>
              <a:p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se cumple que </a:t>
                </a:r>
              </a:p>
              <a:p>
                <a:endParaRPr lang="es-MX" sz="2000" dirty="0">
                  <a:solidFill>
                    <a:srgbClr val="00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</m:t>
                      </m:r>
                      <m: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ssi</m:t>
                      </m:r>
                      <m: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sz="2000"/>
                        <m:t>⇒</m:t>
                      </m:r>
                      <m:r>
                        <m:rPr>
                          <m:nor/>
                        </m:rPr>
                        <a:rPr lang="en-CA" sz="2000" b="0" i="0" smtClean="0"/>
                        <m:t> </m:t>
                      </m:r>
                      <m:r>
                        <m:rPr>
                          <m:nor/>
                        </m:rPr>
                        <a:rPr lang="en-CA" sz="2000" b="0" i="0" smtClean="0"/>
                        <m:t>A</m:t>
                      </m:r>
                      <m:r>
                        <m:rPr>
                          <m:nor/>
                        </m:rPr>
                        <a:rPr lang="en-CA" sz="2000" b="0" i="0" smtClean="0"/>
                        <m:t> </m:t>
                      </m:r>
                      <m:r>
                        <m:rPr>
                          <m:nor/>
                        </m:rPr>
                        <a:rPr lang="en-CA" sz="2000" b="0" i="1" smtClean="0"/>
                        <m:t>F</m:t>
                      </m:r>
                      <m:r>
                        <m:rPr>
                          <m:nor/>
                        </m:rPr>
                        <a:rPr lang="en-CA" sz="2000" b="0" i="1" smtClean="0"/>
                        <m:t>(</m:t>
                      </m:r>
                      <m:r>
                        <m:rPr>
                          <m:nor/>
                        </m:rPr>
                        <a:rPr lang="en-CA" sz="2000" b="1" i="1" smtClean="0"/>
                        <m:t>R</m:t>
                      </m:r>
                      <m:r>
                        <m:rPr>
                          <m:nor/>
                        </m:rPr>
                        <a:rPr lang="en-CA" sz="2000" b="0" i="1" smtClean="0"/>
                        <m:t>) </m:t>
                      </m:r>
                      <m:r>
                        <m:rPr>
                          <m:nor/>
                        </m:rPr>
                        <a:rPr lang="en-CA" sz="2000" b="0" smtClean="0"/>
                        <m:t>B</m:t>
                      </m:r>
                      <m:r>
                        <m:rPr>
                          <m:nor/>
                        </m:rPr>
                        <a:rPr lang="en-CA" sz="2000"/>
                        <m:t> </m:t>
                      </m:r>
                      <m:r>
                        <m:rPr>
                          <m:nor/>
                        </m:rPr>
                        <a:rPr lang="en-CA" sz="2000"/>
                        <m:t>ssi</m:t>
                      </m:r>
                      <m:r>
                        <m:rPr>
                          <m:nor/>
                        </m:rPr>
                        <a:rPr lang="en-CA" sz="2000" b="0" i="0" smtClean="0"/>
                        <m:t> </m:t>
                      </m:r>
                      <m:r>
                        <m:rPr>
                          <m:nor/>
                        </m:rPr>
                        <a:rPr lang="en-CA" sz="2000"/>
                        <m:t>A</m:t>
                      </m:r>
                      <m:r>
                        <m:rPr>
                          <m:nor/>
                        </m:rPr>
                        <a:rPr lang="en-CA" sz="2000"/>
                        <m:t> </m:t>
                      </m:r>
                      <m:r>
                        <m:rPr>
                          <m:nor/>
                        </m:rPr>
                        <a:rPr lang="en-CA" sz="2000" i="1"/>
                        <m:t>F</m:t>
                      </m:r>
                      <m:r>
                        <m:rPr>
                          <m:nor/>
                        </m:rPr>
                        <a:rPr lang="en-CA" sz="2000" i="1"/>
                        <m:t>(</m:t>
                      </m:r>
                      <m:r>
                        <m:rPr>
                          <m:nor/>
                        </m:rPr>
                        <a:rPr lang="en-CA" sz="2000" b="1" i="1"/>
                        <m:t>R</m:t>
                      </m:r>
                      <m:r>
                        <m:rPr>
                          <m:nor/>
                        </m:rPr>
                        <a:rPr lang="en-CA" sz="2000" b="1" i="1" smtClean="0"/>
                        <m:t>′</m:t>
                      </m:r>
                      <m:r>
                        <m:rPr>
                          <m:nor/>
                        </m:rPr>
                        <a:rPr lang="en-CA" sz="2000" i="1"/>
                        <m:t>) </m:t>
                      </m:r>
                      <m:r>
                        <m:rPr>
                          <m:nor/>
                        </m:rPr>
                        <a:rPr lang="en-CA" sz="2000"/>
                        <m:t>B</m:t>
                      </m:r>
                    </m:oMath>
                  </m:oMathPara>
                </a14:m>
                <a:endParaRPr lang="es-MX" sz="2000" dirty="0">
                  <a:solidFill>
                    <a:srgbClr val="000000"/>
                  </a:solidFill>
                  <a:latin typeface="+mj-lt"/>
                </a:endParaRPr>
              </a:p>
              <a:p>
                <a:endParaRPr lang="es-MX" sz="2000" dirty="0">
                  <a:solidFill>
                    <a:srgbClr val="000000"/>
                  </a:solidFill>
                  <a:latin typeface="+mj-lt"/>
                </a:endParaRPr>
              </a:p>
              <a:p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es decir, de dos conjuntos de votantes R y R’ la preferencia social de A y B dependen únicamente en las valoraciones relativas a </a:t>
                </a:r>
                <a:r>
                  <a:rPr lang="es-MX" sz="2000" dirty="0" err="1">
                    <a:solidFill>
                      <a:srgbClr val="000000"/>
                    </a:solidFill>
                    <a:latin typeface="+mj-lt"/>
                  </a:rPr>
                  <a:t>A</a:t>
                </a:r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 y B para cada votante</a:t>
                </a:r>
              </a:p>
              <a:p>
                <a:endParaRPr lang="es-MX" sz="2000" b="0" i="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endParaRPr lang="es-MX" sz="2000" b="0" i="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2" y="1297128"/>
                <a:ext cx="8385272" cy="3170099"/>
              </a:xfrm>
              <a:prstGeom prst="rect">
                <a:avLst/>
              </a:prstGeom>
              <a:blipFill>
                <a:blip r:embed="rId2"/>
                <a:stretch>
                  <a:fillRect l="-800" t="-11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70AB3-1B33-4BFF-9E4F-B7DFDE31A2F0}"/>
              </a:ext>
            </a:extLst>
          </p:cNvPr>
          <p:cNvSpPr txBox="1"/>
          <p:nvPr/>
        </p:nvSpPr>
        <p:spPr>
          <a:xfrm>
            <a:off x="3241767" y="3038568"/>
            <a:ext cx="785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(Arrow K., 1951). Suponiendo que se tienen por lo menos tres candidatos y un número finito de votantes. Cualquier función de bienestar social que cumpla con un dominio universal, independencia de alternativas irrelevantes y </a:t>
            </a:r>
            <a:r>
              <a:rPr lang="es-MX" dirty="0"/>
              <a:t>unanimidad</a:t>
            </a:r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 es una dictadura.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DB0FE-423F-4C51-BE5F-070BFFD888F4}"/>
              </a:ext>
            </a:extLst>
          </p:cNvPr>
          <p:cNvSpPr txBox="1"/>
          <p:nvPr/>
        </p:nvSpPr>
        <p:spPr>
          <a:xfrm>
            <a:off x="994954" y="288689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Teorema:</a:t>
            </a:r>
          </a:p>
        </p:txBody>
      </p:sp>
    </p:spTree>
    <p:extLst>
      <p:ext uri="{BB962C8B-B14F-4D97-AF65-F5344CB8AC3E}">
        <p14:creationId xmlns:p14="http://schemas.microsoft.com/office/powerpoint/2010/main" val="408648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1BA5A2-F597-433E-80F9-7AC8806918C9}"/>
              </a:ext>
            </a:extLst>
          </p:cNvPr>
          <p:cNvSpPr txBox="1"/>
          <p:nvPr/>
        </p:nvSpPr>
        <p:spPr>
          <a:xfrm>
            <a:off x="384672" y="174566"/>
            <a:ext cx="767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Principio de Unanimidad</a:t>
            </a:r>
            <a:endParaRPr lang="es-MX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/>
              <p:nvPr/>
            </p:nvSpPr>
            <p:spPr>
              <a:xfrm>
                <a:off x="523598" y="1964101"/>
                <a:ext cx="828076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Si cada votante valora a </a:t>
                </a:r>
                <a:r>
                  <a:rPr lang="es-MX" sz="2000" b="0" i="0" u="none" strike="noStrike" dirty="0" err="1">
                    <a:solidFill>
                      <a:srgbClr val="000000"/>
                    </a:solidFill>
                    <a:effectLst/>
                    <a:latin typeface="+mj-lt"/>
                  </a:rPr>
                  <a:t>A</a:t>
                </a:r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por encima de B entonces la sociedad completa valora a </a:t>
                </a:r>
                <a:r>
                  <a:rPr lang="es-MX" sz="2000" b="0" i="0" u="none" strike="noStrike" dirty="0" err="1">
                    <a:solidFill>
                      <a:srgbClr val="000000"/>
                    </a:solidFill>
                    <a:effectLst/>
                    <a:latin typeface="+mj-lt"/>
                  </a:rPr>
                  <a:t>A</a:t>
                </a:r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por encima de B</a:t>
                </a:r>
              </a:p>
              <a:p>
                <a:endParaRPr lang="es-MX" sz="2000" b="0" i="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sz="2000"/>
                      <m:t>⇒</m:t>
                    </m:r>
                    <m:r>
                      <m:rPr>
                        <m:nor/>
                      </m:rPr>
                      <a:rPr lang="en-CA" sz="2000" b="0" i="0" smtClean="0"/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s-MX" sz="200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8" y="1964101"/>
                <a:ext cx="8280768" cy="1323439"/>
              </a:xfrm>
              <a:prstGeom prst="rect">
                <a:avLst/>
              </a:prstGeom>
              <a:blipFill>
                <a:blip r:embed="rId2"/>
                <a:stretch>
                  <a:fillRect l="-810" t="-2304" b="-41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9D8B07-40F8-4DF9-B342-0406A96959B4}"/>
                  </a:ext>
                </a:extLst>
              </p:cNvPr>
              <p:cNvSpPr txBox="1"/>
              <p:nvPr/>
            </p:nvSpPr>
            <p:spPr>
              <a:xfrm>
                <a:off x="0" y="1084722"/>
                <a:ext cx="31069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2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CA" sz="32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9D8B07-40F8-4DF9-B342-0406A969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4722"/>
                <a:ext cx="310692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33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70AB3-1B33-4BFF-9E4F-B7DFDE31A2F0}"/>
              </a:ext>
            </a:extLst>
          </p:cNvPr>
          <p:cNvSpPr txBox="1"/>
          <p:nvPr/>
        </p:nvSpPr>
        <p:spPr>
          <a:xfrm>
            <a:off x="3241767" y="3038568"/>
            <a:ext cx="785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(Arrow K., 1951). Suponiendo que se tienen por lo menos tres candidatos y un número finito de votantes. Cualquier función de bienestar social que cumpla con un dominio universal, independencia de alternativas irrelevantes y unanimidad es una </a:t>
            </a:r>
            <a:r>
              <a:rPr lang="es-MX" dirty="0"/>
              <a:t>dictadura</a:t>
            </a:r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DB0FE-423F-4C51-BE5F-070BFFD888F4}"/>
              </a:ext>
            </a:extLst>
          </p:cNvPr>
          <p:cNvSpPr txBox="1"/>
          <p:nvPr/>
        </p:nvSpPr>
        <p:spPr>
          <a:xfrm>
            <a:off x="994954" y="288689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Teorema:</a:t>
            </a:r>
          </a:p>
        </p:txBody>
      </p:sp>
    </p:spTree>
    <p:extLst>
      <p:ext uri="{BB962C8B-B14F-4D97-AF65-F5344CB8AC3E}">
        <p14:creationId xmlns:p14="http://schemas.microsoft.com/office/powerpoint/2010/main" val="89783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1BA5A2-F597-433E-80F9-7AC8806918C9}"/>
              </a:ext>
            </a:extLst>
          </p:cNvPr>
          <p:cNvSpPr txBox="1"/>
          <p:nvPr/>
        </p:nvSpPr>
        <p:spPr>
          <a:xfrm>
            <a:off x="384672" y="174566"/>
            <a:ext cx="767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Dictadura</a:t>
            </a:r>
            <a:endParaRPr lang="es-MX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/>
              <p:nvPr/>
            </p:nvSpPr>
            <p:spPr>
              <a:xfrm>
                <a:off x="601975" y="2076001"/>
                <a:ext cx="8280768" cy="1352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Un votante </a:t>
                </a:r>
                <a14:m>
                  <m:oMath xmlns:m="http://schemas.openxmlformats.org/officeDocument/2006/math">
                    <m:r>
                      <a:rPr lang="en-CA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es un dictador si la sociedad prefiere A sobre B si d prefiere A sobre B</a:t>
                </a:r>
              </a:p>
              <a:p>
                <a:endParaRPr lang="es-MX" sz="2000" b="0" i="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sz="2000"/>
                      <m:t>⇒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s-MX" sz="200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5" y="2076001"/>
                <a:ext cx="8280768" cy="1352999"/>
              </a:xfrm>
              <a:prstGeom prst="rect">
                <a:avLst/>
              </a:prstGeom>
              <a:blipFill>
                <a:blip r:embed="rId2"/>
                <a:stretch>
                  <a:fillRect l="-810" t="-2703" r="-1031" b="-27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9D8B07-40F8-4DF9-B342-0406A96959B4}"/>
                  </a:ext>
                </a:extLst>
              </p:cNvPr>
              <p:cNvSpPr txBox="1"/>
              <p:nvPr/>
            </p:nvSpPr>
            <p:spPr>
              <a:xfrm>
                <a:off x="0" y="1084722"/>
                <a:ext cx="31069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2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CA" sz="32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9D8B07-40F8-4DF9-B342-0406A969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4722"/>
                <a:ext cx="310692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5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93D5-EAEB-450A-B193-29D9CED3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8314-C005-4B8B-95AD-38CCE4D2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43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70AB3-1B33-4BFF-9E4F-B7DFDE31A2F0}"/>
              </a:ext>
            </a:extLst>
          </p:cNvPr>
          <p:cNvSpPr txBox="1"/>
          <p:nvPr/>
        </p:nvSpPr>
        <p:spPr>
          <a:xfrm>
            <a:off x="3241767" y="3038568"/>
            <a:ext cx="785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(Arrow K., 1951). Suponiendo que se tienen por lo menos tres candidatos y un número finito de votantes. Cualquier función de bienestar social que cumpla con un dominio universal, independencia de alternativas irrelevantes y unanimidad es una dictadura.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DB0FE-423F-4C51-BE5F-070BFFD888F4}"/>
              </a:ext>
            </a:extLst>
          </p:cNvPr>
          <p:cNvSpPr txBox="1"/>
          <p:nvPr/>
        </p:nvSpPr>
        <p:spPr>
          <a:xfrm>
            <a:off x="994954" y="288689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Teorema:</a:t>
            </a:r>
          </a:p>
        </p:txBody>
      </p:sp>
    </p:spTree>
    <p:extLst>
      <p:ext uri="{BB962C8B-B14F-4D97-AF65-F5344CB8AC3E}">
        <p14:creationId xmlns:p14="http://schemas.microsoft.com/office/powerpoint/2010/main" val="21636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70AB3-1B33-4BFF-9E4F-B7DFDE31A2F0}"/>
              </a:ext>
            </a:extLst>
          </p:cNvPr>
          <p:cNvSpPr txBox="1"/>
          <p:nvPr/>
        </p:nvSpPr>
        <p:spPr>
          <a:xfrm>
            <a:off x="3241767" y="3038568"/>
            <a:ext cx="785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(Arrow K., 1951). Suponiendo que se tienen por lo menos tres candidatos y un número finito de votantes. Cualquier </a:t>
            </a:r>
            <a:r>
              <a:rPr lang="es-MX" dirty="0"/>
              <a:t>función de bienestar social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que cumpla con un dominio universal, independencia de alternativas irrelevantes y unanimidad es una dictadura.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DB0FE-423F-4C51-BE5F-070BFFD888F4}"/>
              </a:ext>
            </a:extLst>
          </p:cNvPr>
          <p:cNvSpPr txBox="1"/>
          <p:nvPr/>
        </p:nvSpPr>
        <p:spPr>
          <a:xfrm>
            <a:off x="994954" y="288689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Teorema:</a:t>
            </a:r>
          </a:p>
        </p:txBody>
      </p:sp>
    </p:spTree>
    <p:extLst>
      <p:ext uri="{BB962C8B-B14F-4D97-AF65-F5344CB8AC3E}">
        <p14:creationId xmlns:p14="http://schemas.microsoft.com/office/powerpoint/2010/main" val="30054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08E2BD-D68A-40A9-957F-28FCBFB50503}"/>
              </a:ext>
            </a:extLst>
          </p:cNvPr>
          <p:cNvSpPr txBox="1"/>
          <p:nvPr/>
        </p:nvSpPr>
        <p:spPr>
          <a:xfrm>
            <a:off x="4419189" y="1585887"/>
            <a:ext cx="15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+mj-lt"/>
              </a:rPr>
              <a:t>donde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A5A2-F597-433E-80F9-7AC8806918C9}"/>
              </a:ext>
            </a:extLst>
          </p:cNvPr>
          <p:cNvSpPr txBox="1"/>
          <p:nvPr/>
        </p:nvSpPr>
        <p:spPr>
          <a:xfrm>
            <a:off x="384672" y="174566"/>
            <a:ext cx="767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Función de bienestar social</a:t>
            </a:r>
          </a:p>
          <a:p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(Social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welfare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s-MX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/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F0C881-EDC0-4528-84F0-5F8B3DBA93F2}"/>
                  </a:ext>
                </a:extLst>
              </p:cNvPr>
              <p:cNvSpPr txBox="1"/>
              <p:nvPr/>
            </p:nvSpPr>
            <p:spPr>
              <a:xfrm>
                <a:off x="5996261" y="1503243"/>
                <a:ext cx="282987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4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CA" sz="4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4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CA" sz="4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MX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F0C881-EDC0-4528-84F0-5F8B3DBA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61" y="1503243"/>
                <a:ext cx="282987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BDA3843-D8F6-4AB4-942D-1EA90717A36C}"/>
              </a:ext>
            </a:extLst>
          </p:cNvPr>
          <p:cNvSpPr txBox="1"/>
          <p:nvPr/>
        </p:nvSpPr>
        <p:spPr>
          <a:xfrm>
            <a:off x="741385" y="2828835"/>
            <a:ext cx="1050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Sea </a:t>
            </a:r>
            <a:r>
              <a:rPr lang="es-MX" b="1" dirty="0"/>
              <a:t>X</a:t>
            </a:r>
            <a:r>
              <a:rPr lang="es-MX" dirty="0"/>
              <a:t> un conjunto de al menos 3 elementos (candidatos) y </a:t>
            </a:r>
            <a:r>
              <a:rPr lang="es-MX" b="1" dirty="0"/>
              <a:t>N</a:t>
            </a:r>
            <a:r>
              <a:rPr lang="es-MX" dirty="0"/>
              <a:t> un conjunto finito de n elementos (votantes)</a:t>
            </a:r>
          </a:p>
          <a:p>
            <a:r>
              <a:rPr lang="es-MX" dirty="0"/>
              <a:t>una función de bienestar social es una relación entre un votante y un ordenamiento de preferencias de los candidatos</a:t>
            </a:r>
          </a:p>
        </p:txBody>
      </p:sp>
    </p:spTree>
    <p:extLst>
      <p:ext uri="{BB962C8B-B14F-4D97-AF65-F5344CB8AC3E}">
        <p14:creationId xmlns:p14="http://schemas.microsoft.com/office/powerpoint/2010/main" val="411684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08E2BD-D68A-40A9-957F-28FCBFB50503}"/>
              </a:ext>
            </a:extLst>
          </p:cNvPr>
          <p:cNvSpPr txBox="1"/>
          <p:nvPr/>
        </p:nvSpPr>
        <p:spPr>
          <a:xfrm>
            <a:off x="4419189" y="1585887"/>
            <a:ext cx="15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+mj-lt"/>
              </a:rPr>
              <a:t>donde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130F99-8353-4DF0-BA8E-6D6415B5927D}"/>
              </a:ext>
            </a:extLst>
          </p:cNvPr>
          <p:cNvCxnSpPr>
            <a:cxnSpLocks/>
          </p:cNvCxnSpPr>
          <p:nvPr/>
        </p:nvCxnSpPr>
        <p:spPr>
          <a:xfrm>
            <a:off x="1606730" y="2163369"/>
            <a:ext cx="0" cy="310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1BA5A2-F597-433E-80F9-7AC8806918C9}"/>
              </a:ext>
            </a:extLst>
          </p:cNvPr>
          <p:cNvSpPr txBox="1"/>
          <p:nvPr/>
        </p:nvSpPr>
        <p:spPr>
          <a:xfrm>
            <a:off x="384672" y="174566"/>
            <a:ext cx="767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Función de bienestar social</a:t>
            </a:r>
          </a:p>
          <a:p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(Social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welfare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s-MX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482C2-BC08-4071-8607-5DD10CAAEBF1}"/>
              </a:ext>
            </a:extLst>
          </p:cNvPr>
          <p:cNvSpPr txBox="1"/>
          <p:nvPr/>
        </p:nvSpPr>
        <p:spPr>
          <a:xfrm>
            <a:off x="231522" y="5272113"/>
            <a:ext cx="3917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Conjunto de perfiles o de votantes, </a:t>
            </a:r>
            <a:endParaRPr lang="es-MX" sz="200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i.e. Las valoraciones de todos los votantes.</a:t>
            </a:r>
            <a:endParaRPr lang="es-MX" sz="2000" dirty="0">
              <a:solidFill>
                <a:srgbClr val="000000"/>
              </a:solidFill>
              <a:effectLst/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4A2986-BFD0-4CB5-9941-C1794FE85F54}"/>
              </a:ext>
            </a:extLst>
          </p:cNvPr>
          <p:cNvCxnSpPr>
            <a:cxnSpLocks/>
          </p:cNvCxnSpPr>
          <p:nvPr/>
        </p:nvCxnSpPr>
        <p:spPr>
          <a:xfrm>
            <a:off x="2769326" y="4939541"/>
            <a:ext cx="254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968A2D-6AF1-49DE-99DF-5B7D1B704F9B}"/>
              </a:ext>
            </a:extLst>
          </p:cNvPr>
          <p:cNvCxnSpPr>
            <a:cxnSpLocks/>
          </p:cNvCxnSpPr>
          <p:nvPr/>
        </p:nvCxnSpPr>
        <p:spPr>
          <a:xfrm>
            <a:off x="2769326" y="2163369"/>
            <a:ext cx="0" cy="2787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852689-FF62-4DF0-A4FE-24293C6422C6}"/>
              </a:ext>
            </a:extLst>
          </p:cNvPr>
          <p:cNvSpPr txBox="1"/>
          <p:nvPr/>
        </p:nvSpPr>
        <p:spPr>
          <a:xfrm>
            <a:off x="5311479" y="4707756"/>
            <a:ext cx="4903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Ordenamientos sobre X.</a:t>
            </a:r>
          </a:p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i.e. Todas las posibles combinaciones de valoraciones a los candidatos</a:t>
            </a:r>
            <a:endParaRPr lang="es-MX" sz="2000" dirty="0">
              <a:solidFill>
                <a:srgbClr val="000000"/>
              </a:solidFill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/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F0C881-EDC0-4528-84F0-5F8B3DBA93F2}"/>
                  </a:ext>
                </a:extLst>
              </p:cNvPr>
              <p:cNvSpPr txBox="1"/>
              <p:nvPr/>
            </p:nvSpPr>
            <p:spPr>
              <a:xfrm>
                <a:off x="5996261" y="1503243"/>
                <a:ext cx="282987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4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CA" sz="4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4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CA" sz="4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MX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F0C881-EDC0-4528-84F0-5F8B3DBA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61" y="1503243"/>
                <a:ext cx="282987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4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08E2BD-D68A-40A9-957F-28FCBFB50503}"/>
              </a:ext>
            </a:extLst>
          </p:cNvPr>
          <p:cNvSpPr txBox="1"/>
          <p:nvPr/>
        </p:nvSpPr>
        <p:spPr>
          <a:xfrm>
            <a:off x="4419189" y="1585887"/>
            <a:ext cx="15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+mj-lt"/>
              </a:rPr>
              <a:t>donde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130F99-8353-4DF0-BA8E-6D6415B5927D}"/>
              </a:ext>
            </a:extLst>
          </p:cNvPr>
          <p:cNvCxnSpPr>
            <a:cxnSpLocks/>
          </p:cNvCxnSpPr>
          <p:nvPr/>
        </p:nvCxnSpPr>
        <p:spPr>
          <a:xfrm>
            <a:off x="1606730" y="2163369"/>
            <a:ext cx="0" cy="310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1BA5A2-F597-433E-80F9-7AC8806918C9}"/>
              </a:ext>
            </a:extLst>
          </p:cNvPr>
          <p:cNvSpPr txBox="1"/>
          <p:nvPr/>
        </p:nvSpPr>
        <p:spPr>
          <a:xfrm>
            <a:off x="384672" y="174566"/>
            <a:ext cx="767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Función de bienestar social</a:t>
            </a:r>
          </a:p>
          <a:p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(Social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welfare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s-MX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482C2-BC08-4071-8607-5DD10CAAEBF1}"/>
              </a:ext>
            </a:extLst>
          </p:cNvPr>
          <p:cNvSpPr txBox="1"/>
          <p:nvPr/>
        </p:nvSpPr>
        <p:spPr>
          <a:xfrm>
            <a:off x="231522" y="5272113"/>
            <a:ext cx="3917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Conjunto de perfiles o de votantes, </a:t>
            </a:r>
            <a:endParaRPr lang="es-MX" sz="200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i.e. Las valoraciones de todos los votantes.</a:t>
            </a:r>
            <a:endParaRPr lang="es-MX" sz="2000" dirty="0">
              <a:solidFill>
                <a:srgbClr val="000000"/>
              </a:solidFill>
              <a:effectLst/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4A2986-BFD0-4CB5-9941-C1794FE85F54}"/>
              </a:ext>
            </a:extLst>
          </p:cNvPr>
          <p:cNvCxnSpPr>
            <a:cxnSpLocks/>
          </p:cNvCxnSpPr>
          <p:nvPr/>
        </p:nvCxnSpPr>
        <p:spPr>
          <a:xfrm>
            <a:off x="2769326" y="4939541"/>
            <a:ext cx="254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968A2D-6AF1-49DE-99DF-5B7D1B704F9B}"/>
              </a:ext>
            </a:extLst>
          </p:cNvPr>
          <p:cNvCxnSpPr>
            <a:cxnSpLocks/>
          </p:cNvCxnSpPr>
          <p:nvPr/>
        </p:nvCxnSpPr>
        <p:spPr>
          <a:xfrm>
            <a:off x="2769326" y="2163369"/>
            <a:ext cx="0" cy="2787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852689-FF62-4DF0-A4FE-24293C6422C6}"/>
              </a:ext>
            </a:extLst>
          </p:cNvPr>
          <p:cNvSpPr txBox="1"/>
          <p:nvPr/>
        </p:nvSpPr>
        <p:spPr>
          <a:xfrm>
            <a:off x="5311479" y="4707756"/>
            <a:ext cx="4903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Ordenamientos sobre X.</a:t>
            </a:r>
          </a:p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i.e. Todas las posibles combinaciones de valoraciones a los candidatos</a:t>
            </a:r>
            <a:endParaRPr lang="es-MX" sz="2000" dirty="0">
              <a:solidFill>
                <a:srgbClr val="000000"/>
              </a:solidFill>
              <a:effectLst/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EBA6A1-EFDB-451F-AB28-CBDCE435DAC5}"/>
              </a:ext>
            </a:extLst>
          </p:cNvPr>
          <p:cNvCxnSpPr>
            <a:cxnSpLocks/>
          </p:cNvCxnSpPr>
          <p:nvPr/>
        </p:nvCxnSpPr>
        <p:spPr>
          <a:xfrm>
            <a:off x="3365863" y="2163369"/>
            <a:ext cx="0" cy="205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819AA3-853A-4B73-A139-6D0FA9FB4428}"/>
              </a:ext>
            </a:extLst>
          </p:cNvPr>
          <p:cNvCxnSpPr>
            <a:cxnSpLocks/>
          </p:cNvCxnSpPr>
          <p:nvPr/>
        </p:nvCxnSpPr>
        <p:spPr>
          <a:xfrm>
            <a:off x="3365863" y="4219303"/>
            <a:ext cx="2904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57F70C-143A-4457-A927-22988249D5A1}"/>
              </a:ext>
            </a:extLst>
          </p:cNvPr>
          <p:cNvSpPr txBox="1"/>
          <p:nvPr/>
        </p:nvSpPr>
        <p:spPr>
          <a:xfrm>
            <a:off x="6307932" y="4019248"/>
            <a:ext cx="2691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000000"/>
                </a:solidFill>
                <a:effectLst/>
                <a:latin typeface="+mj-lt"/>
              </a:rPr>
              <a:t>Conjunto de candidatos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08AF4A8B-0802-476D-BBCA-65E61F8DB913}"/>
              </a:ext>
            </a:extLst>
          </p:cNvPr>
          <p:cNvSpPr/>
          <p:nvPr/>
        </p:nvSpPr>
        <p:spPr>
          <a:xfrm rot="16200000">
            <a:off x="7073092" y="1038334"/>
            <a:ext cx="193979" cy="2347640"/>
          </a:xfrm>
          <a:prstGeom prst="leftBrace">
            <a:avLst>
              <a:gd name="adj1" fmla="val 8333"/>
              <a:gd name="adj2" fmla="val 482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F26B6E-D1DC-467B-A223-2FFEC02201C6}"/>
              </a:ext>
            </a:extLst>
          </p:cNvPr>
          <p:cNvSpPr txBox="1"/>
          <p:nvPr/>
        </p:nvSpPr>
        <p:spPr>
          <a:xfrm>
            <a:off x="5311479" y="2397505"/>
            <a:ext cx="4903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Es decir, el conjunto de valoraciones de los votantes </a:t>
            </a:r>
            <a:r>
              <a:rPr lang="es-MX" sz="2000" dirty="0">
                <a:solidFill>
                  <a:srgbClr val="000000"/>
                </a:solidFill>
                <a:latin typeface="+mj-lt"/>
              </a:rPr>
              <a:t>es</a:t>
            </a: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 un subconjunto de todas las valoraciones posibles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/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F0C881-EDC0-4528-84F0-5F8B3DBA93F2}"/>
                  </a:ext>
                </a:extLst>
              </p:cNvPr>
              <p:cNvSpPr txBox="1"/>
              <p:nvPr/>
            </p:nvSpPr>
            <p:spPr>
              <a:xfrm>
                <a:off x="5996261" y="1503243"/>
                <a:ext cx="282987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4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CA" sz="4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4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CA" sz="4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MX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F0C881-EDC0-4528-84F0-5F8B3DBA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61" y="1503243"/>
                <a:ext cx="282987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3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1BA5A2-F597-433E-80F9-7AC8806918C9}"/>
              </a:ext>
            </a:extLst>
          </p:cNvPr>
          <p:cNvSpPr txBox="1"/>
          <p:nvPr/>
        </p:nvSpPr>
        <p:spPr>
          <a:xfrm>
            <a:off x="384672" y="174566"/>
            <a:ext cx="767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Función de bienestar social</a:t>
            </a:r>
          </a:p>
          <a:p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(Social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welfare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s-MX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F26B6E-D1DC-467B-A223-2FFEC02201C6}"/>
              </a:ext>
            </a:extLst>
          </p:cNvPr>
          <p:cNvSpPr txBox="1"/>
          <p:nvPr/>
        </p:nvSpPr>
        <p:spPr>
          <a:xfrm>
            <a:off x="3644162" y="1502736"/>
            <a:ext cx="4903676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Es el conjunto de relaciones binarias, es decir, que toman un elemento de un conjunto y otro elemento de otro que cumplen con: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0000"/>
                </a:solidFill>
                <a:latin typeface="+mj-lt"/>
              </a:rPr>
              <a:t>Reflexividad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Transitividad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0000"/>
                </a:solidFill>
                <a:latin typeface="+mj-lt"/>
              </a:rPr>
              <a:t>Completitud</a:t>
            </a:r>
            <a:endParaRPr lang="es-MX" sz="20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/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6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1BA5A2-F597-433E-80F9-7AC8806918C9}"/>
              </a:ext>
            </a:extLst>
          </p:cNvPr>
          <p:cNvSpPr txBox="1"/>
          <p:nvPr/>
        </p:nvSpPr>
        <p:spPr>
          <a:xfrm>
            <a:off x="384672" y="174566"/>
            <a:ext cx="767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Función de bienestar social</a:t>
            </a:r>
          </a:p>
          <a:p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(Social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welfare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MX" i="1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s-MX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/>
              <p:nvPr/>
            </p:nvSpPr>
            <p:spPr>
              <a:xfrm>
                <a:off x="3554180" y="1502736"/>
                <a:ext cx="8280768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Para una relación del conjunto de valoraciones</a:t>
                </a:r>
              </a:p>
              <a:p>
                <a:r>
                  <a:rPr lang="en-CA" sz="2000" b="0" u="none" strike="noStrike" dirty="0">
                    <a:solidFill>
                      <a:srgbClr val="000000"/>
                    </a:solidFill>
                    <a:effectLst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R</m:t>
                    </m:r>
                    <m:r>
                      <a:rPr lang="en-CA" sz="20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2000" b="1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sz="2000" b="1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1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CA" sz="2000" b="1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000" b="1" dirty="0">
                  <a:solidFill>
                    <a:srgbClr val="000000"/>
                  </a:solidFill>
                  <a:latin typeface="+mj-lt"/>
                </a:endParaRPr>
              </a:p>
              <a:p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</a:t>
                </a:r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d</a:t>
                </a:r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onde R es la valoración de un votante cualquiera</a:t>
                </a:r>
              </a:p>
              <a:p>
                <a:endParaRPr lang="es-MX" sz="2000" b="0" i="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es la </a:t>
                </a:r>
                <a:r>
                  <a:rPr lang="es-MX" sz="2000" b="0" i="0" u="none" strike="noStrike" dirty="0" err="1">
                    <a:solidFill>
                      <a:srgbClr val="000000"/>
                    </a:solidFill>
                    <a:effectLst/>
                    <a:latin typeface="+mj-lt"/>
                  </a:rPr>
                  <a:t>subrelación</a:t>
                </a:r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estrict</a:t>
                </a:r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es una </a:t>
                </a:r>
                <a:r>
                  <a:rPr lang="es-MX" sz="2000" b="0" i="0" u="none" strike="noStrike" dirty="0" err="1">
                    <a:solidFill>
                      <a:srgbClr val="000000"/>
                    </a:solidFill>
                    <a:effectLst/>
                    <a:latin typeface="+mj-lt"/>
                  </a:rPr>
                  <a:t>subrelación</a:t>
                </a:r>
                <a:r>
                  <a:rPr lang="es-MX" sz="20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de indiferencia</a:t>
                </a:r>
              </a:p>
              <a:p>
                <a:endParaRPr lang="es-MX" sz="2000" b="0" i="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s-MX" sz="2000" b="1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endParaRPr lang="es-MX" sz="2000" b="1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r>
                  <a:rPr lang="en-CA" sz="2000" b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pero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MX" sz="2000" b="1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endParaRPr lang="es-MX" sz="2000" b="1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e</a:t>
                </a:r>
                <a:r>
                  <a:rPr lang="es-MX" sz="200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s decir, el candidato A es preferido a B si y solo si A tiene una relación a B</a:t>
                </a:r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, pero B no tiene relación a </a:t>
                </a:r>
                <a:r>
                  <a:rPr lang="es-MX" sz="2000" dirty="0" err="1">
                    <a:solidFill>
                      <a:srgbClr val="000000"/>
                    </a:solidFill>
                    <a:latin typeface="+mj-lt"/>
                  </a:rPr>
                  <a:t>A</a:t>
                </a:r>
                <a:endParaRPr lang="es-MX" sz="2000" dirty="0">
                  <a:solidFill>
                    <a:srgbClr val="000000"/>
                  </a:solidFill>
                  <a:latin typeface="+mj-lt"/>
                </a:endParaRPr>
              </a:p>
              <a:p>
                <a:endParaRPr lang="es-MX" sz="2000" dirty="0">
                  <a:solidFill>
                    <a:srgbClr val="000000"/>
                  </a:solidFill>
                  <a:latin typeface="+mj-lt"/>
                </a:endParaRPr>
              </a:p>
              <a:p>
                <a:r>
                  <a:rPr lang="en-CA" sz="2000" b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s-MX" sz="2000" b="1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endParaRPr lang="es-MX" sz="2000" b="1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y hay una indiferencia en R si A es preferido a B y B es preferido a </a:t>
                </a:r>
                <a:r>
                  <a:rPr lang="es-MX" sz="2000" dirty="0" err="1">
                    <a:solidFill>
                      <a:srgbClr val="000000"/>
                    </a:solidFill>
                    <a:latin typeface="+mj-lt"/>
                  </a:rPr>
                  <a:t>A</a:t>
                </a:r>
                <a:r>
                  <a:rPr lang="es-MX" sz="2000" dirty="0">
                    <a:solidFill>
                      <a:srgbClr val="000000"/>
                    </a:solidFill>
                    <a:latin typeface="+mj-lt"/>
                  </a:rPr>
                  <a:t>.</a:t>
                </a:r>
                <a:endParaRPr lang="es-MX" sz="200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endParaRPr lang="es-MX" sz="2000" u="none" strike="noStrike" dirty="0">
                  <a:solidFill>
                    <a:srgbClr val="000000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F26B6E-D1DC-467B-A223-2FFEC022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80" y="1502736"/>
                <a:ext cx="8280768" cy="5324535"/>
              </a:xfrm>
              <a:prstGeom prst="rect">
                <a:avLst/>
              </a:prstGeom>
              <a:blipFill>
                <a:blip r:embed="rId2"/>
                <a:stretch>
                  <a:fillRect l="-736" t="-687" r="-13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/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4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CA" sz="4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7CBE95-56BA-4806-B331-0EB64771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9" y="1502736"/>
                <a:ext cx="3214414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94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70AB3-1B33-4BFF-9E4F-B7DFDE31A2F0}"/>
              </a:ext>
            </a:extLst>
          </p:cNvPr>
          <p:cNvSpPr txBox="1"/>
          <p:nvPr/>
        </p:nvSpPr>
        <p:spPr>
          <a:xfrm>
            <a:off x="3241767" y="3038568"/>
            <a:ext cx="785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(Arrow K., 1951). Suponiendo que se tienen por lo menos tres candidatos y un número finito de votantes. Cualquier función de bienestar social que cumpla con un </a:t>
            </a:r>
            <a:r>
              <a:rPr lang="es-MX" dirty="0"/>
              <a:t>dominio universal</a:t>
            </a:r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, independencia de alternativas irrelevantes y unanimidad es una dictadura.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DB0FE-423F-4C51-BE5F-070BFFD888F4}"/>
              </a:ext>
            </a:extLst>
          </p:cNvPr>
          <p:cNvSpPr txBox="1"/>
          <p:nvPr/>
        </p:nvSpPr>
        <p:spPr>
          <a:xfrm>
            <a:off x="994954" y="288689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Teorema:</a:t>
            </a:r>
          </a:p>
        </p:txBody>
      </p:sp>
    </p:spTree>
    <p:extLst>
      <p:ext uri="{BB962C8B-B14F-4D97-AF65-F5344CB8AC3E}">
        <p14:creationId xmlns:p14="http://schemas.microsoft.com/office/powerpoint/2010/main" val="312096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854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Paradoja de Arrow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Moises</dc:creator>
  <cp:lastModifiedBy>Moises</cp:lastModifiedBy>
  <cp:revision>29</cp:revision>
  <dcterms:created xsi:type="dcterms:W3CDTF">2021-05-13T04:07:32Z</dcterms:created>
  <dcterms:modified xsi:type="dcterms:W3CDTF">2021-05-13T15:55:21Z</dcterms:modified>
</cp:coreProperties>
</file>