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81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5" r:id="rId23"/>
    <p:sldId id="283" r:id="rId24"/>
    <p:sldId id="284" r:id="rId25"/>
    <p:sldId id="282" r:id="rId26"/>
    <p:sldId id="280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13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FA44298-54FE-4032-A901-8A98C851FA42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B0777EA-665E-459A-9C37-6643BBB7548A}" type="slidenum">
              <a:rPr lang="en-IN" smtClean="0"/>
              <a:t>‹#›</a:t>
            </a:fld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24833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44298-54FE-4032-A901-8A98C851FA42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777EA-665E-459A-9C37-6643BBB754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3210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44298-54FE-4032-A901-8A98C851FA42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777EA-665E-459A-9C37-6643BBB754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599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44298-54FE-4032-A901-8A98C851FA42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777EA-665E-459A-9C37-6643BBB754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679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A44298-54FE-4032-A901-8A98C851FA42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0777EA-665E-459A-9C37-6643BBB7548A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888951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44298-54FE-4032-A901-8A98C851FA42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777EA-665E-459A-9C37-6643BBB754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3124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44298-54FE-4032-A901-8A98C851FA42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777EA-665E-459A-9C37-6643BBB754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513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44298-54FE-4032-A901-8A98C851FA42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777EA-665E-459A-9C37-6643BBB754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560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44298-54FE-4032-A901-8A98C851FA42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777EA-665E-459A-9C37-6643BBB754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791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A44298-54FE-4032-A901-8A98C851FA42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0777EA-665E-459A-9C37-6643BBB7548A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37039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A44298-54FE-4032-A901-8A98C851FA42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0777EA-665E-459A-9C37-6643BBB7548A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14961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2FA44298-54FE-4032-A901-8A98C851FA42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EB0777EA-665E-459A-9C37-6643BBB7548A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091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1368">
          <p15:clr>
            <a:srgbClr val="F26B43"/>
          </p15:clr>
        </p15:guide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BC790-5432-4D0A-B044-8B6F2819DE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cap="none" dirty="0" err="1"/>
              <a:t>coviTracker</a:t>
            </a:r>
            <a:endParaRPr lang="en-IN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E0218E-1BBA-4851-9B1B-EEE067892A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93602" y="4575713"/>
            <a:ext cx="5123755" cy="1086237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GB" dirty="0"/>
              <a:t>Abdu Musowir U</a:t>
            </a:r>
          </a:p>
          <a:p>
            <a:pPr algn="r"/>
            <a:r>
              <a:rPr lang="en-GB" dirty="0" err="1"/>
              <a:t>Athira</a:t>
            </a:r>
            <a:r>
              <a:rPr lang="en-GB" dirty="0"/>
              <a:t> M V</a:t>
            </a:r>
          </a:p>
          <a:p>
            <a:pPr algn="r"/>
            <a:r>
              <a:rPr lang="en-GB" dirty="0" err="1"/>
              <a:t>Fairoosa</a:t>
            </a:r>
            <a:r>
              <a:rPr lang="en-GB" dirty="0"/>
              <a:t> K. K</a:t>
            </a:r>
          </a:p>
          <a:p>
            <a:pPr algn="r"/>
            <a:r>
              <a:rPr lang="en-GB" dirty="0"/>
              <a:t>Krishna K. M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0177E4-A307-446B-A7D1-225F1ED6C94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161" y="1325858"/>
            <a:ext cx="1513292" cy="15117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6ED12D-1AA5-4A09-9E43-6BDEB581F27B}"/>
              </a:ext>
            </a:extLst>
          </p:cNvPr>
          <p:cNvSpPr txBox="1"/>
          <p:nvPr/>
        </p:nvSpPr>
        <p:spPr>
          <a:xfrm>
            <a:off x="2389716" y="3715869"/>
            <a:ext cx="4364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The Digital Contact Tracing Application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867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4D71B-8DEE-480D-A857-B939CDC1D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HARDWARE REQUIREMENTS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3DB91-CF41-4824-810F-F26C6C604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Processor	 	: 	Pentium 4 or above </a:t>
            </a:r>
          </a:p>
          <a:p>
            <a:r>
              <a:rPr lang="en-GB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Hard disk 		: 	320 GB and above </a:t>
            </a:r>
          </a:p>
          <a:p>
            <a:r>
              <a:rPr lang="en-GB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RAM 		:	4 GB and above 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Monitor 		: 	SVGA colour 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Keyboard 		: 	104 keys 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Mouse 		: 	Optical/scroll mouse </a:t>
            </a:r>
          </a:p>
          <a:p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Android Phone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353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D65D7-445A-437D-A579-FB75098CA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REQUIREMENTS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AF88C-6C79-47D8-A7CD-DEBEA1FC4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Front End	: 	KOTLIN &amp; XML</a:t>
            </a:r>
          </a:p>
          <a:p>
            <a:r>
              <a:rPr lang="en-IN" dirty="0"/>
              <a:t>Back End	: 	SQLite</a:t>
            </a:r>
          </a:p>
          <a:p>
            <a:r>
              <a:rPr lang="en-IN" dirty="0"/>
              <a:t>Technology	: 	DJANGO Framework &amp; ANDROID</a:t>
            </a:r>
          </a:p>
          <a:p>
            <a:r>
              <a:rPr lang="en-IN" dirty="0"/>
              <a:t>Software Used	: 	Visual Studio Code, Android Studio</a:t>
            </a:r>
          </a:p>
          <a:p>
            <a:r>
              <a:rPr lang="en-IN" dirty="0"/>
              <a:t>Web Browser	:	Google Chrome / Mozilla Firefox</a:t>
            </a:r>
          </a:p>
          <a:p>
            <a:r>
              <a:rPr lang="en-IN" dirty="0"/>
              <a:t>Web Server	:	Django Development Server</a:t>
            </a:r>
          </a:p>
        </p:txBody>
      </p:sp>
    </p:spTree>
    <p:extLst>
      <p:ext uri="{BB962C8B-B14F-4D97-AF65-F5344CB8AC3E}">
        <p14:creationId xmlns:p14="http://schemas.microsoft.com/office/powerpoint/2010/main" val="4273479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12F02-3ADB-4CF1-8684-EE16EFE49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 Are Feasible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F452E-BF36-4CC1-B468-B762D8438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coviTracker</a:t>
            </a:r>
            <a:r>
              <a:rPr lang="en-GB" dirty="0"/>
              <a:t> is analysed to be feasible:</a:t>
            </a:r>
          </a:p>
          <a:p>
            <a:pPr lvl="1"/>
            <a:r>
              <a:rPr lang="en-GB" dirty="0"/>
              <a:t>Technically</a:t>
            </a:r>
          </a:p>
          <a:p>
            <a:pPr lvl="1"/>
            <a:r>
              <a:rPr lang="en-GB" dirty="0"/>
              <a:t>Operationally</a:t>
            </a:r>
          </a:p>
          <a:p>
            <a:pPr lvl="1"/>
            <a:r>
              <a:rPr lang="en-GB" dirty="0"/>
              <a:t>Economically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0733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F0104-6587-4503-8137-D4EDAE278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FLOW DIAGRAMS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2CDB0E-B0C5-4DBC-B36A-274A94EDA0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3031408"/>
            <a:ext cx="7200900" cy="209058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3B8101-0FCD-48F8-A1FA-717EBBE5FCC8}"/>
              </a:ext>
            </a:extLst>
          </p:cNvPr>
          <p:cNvSpPr txBox="1"/>
          <p:nvPr/>
        </p:nvSpPr>
        <p:spPr>
          <a:xfrm>
            <a:off x="1371600" y="2232222"/>
            <a:ext cx="268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Level 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7343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F0104-6587-4503-8137-D4EDAE278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FLOW DIAGRAMS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3B8101-0FCD-48F8-A1FA-717EBBE5FCC8}"/>
              </a:ext>
            </a:extLst>
          </p:cNvPr>
          <p:cNvSpPr txBox="1"/>
          <p:nvPr/>
        </p:nvSpPr>
        <p:spPr>
          <a:xfrm>
            <a:off x="1312607" y="1674852"/>
            <a:ext cx="268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Level 1 : Admin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96C224D-A476-483C-9884-1DAA461226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297" y="1859518"/>
            <a:ext cx="4482814" cy="4580479"/>
          </a:xfrm>
        </p:spPr>
      </p:pic>
    </p:spTree>
    <p:extLst>
      <p:ext uri="{BB962C8B-B14F-4D97-AF65-F5344CB8AC3E}">
        <p14:creationId xmlns:p14="http://schemas.microsoft.com/office/powerpoint/2010/main" val="2767708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A20BA8F-0D68-44BF-B0E0-BDBC467FFC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2309866"/>
            <a:ext cx="7200900" cy="353366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6F0104-6587-4503-8137-D4EDAE278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FLOW DIAGRAMS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3B8101-0FCD-48F8-A1FA-717EBBE5FCC8}"/>
              </a:ext>
            </a:extLst>
          </p:cNvPr>
          <p:cNvSpPr txBox="1"/>
          <p:nvPr/>
        </p:nvSpPr>
        <p:spPr>
          <a:xfrm>
            <a:off x="1371600" y="2232222"/>
            <a:ext cx="268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Level 2 : Institution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7755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F0104-6587-4503-8137-D4EDAE278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FLOW DIAGRAMS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3B8101-0FCD-48F8-A1FA-717EBBE5FCC8}"/>
              </a:ext>
            </a:extLst>
          </p:cNvPr>
          <p:cNvSpPr txBox="1"/>
          <p:nvPr/>
        </p:nvSpPr>
        <p:spPr>
          <a:xfrm>
            <a:off x="1371600" y="2232222"/>
            <a:ext cx="268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Level 3 : Customer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B356EF8-FBFE-48BA-A4B3-80919E6C29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859" y="2805681"/>
            <a:ext cx="6830582" cy="2542037"/>
          </a:xfrm>
        </p:spPr>
      </p:pic>
    </p:spTree>
    <p:extLst>
      <p:ext uri="{BB962C8B-B14F-4D97-AF65-F5344CB8AC3E}">
        <p14:creationId xmlns:p14="http://schemas.microsoft.com/office/powerpoint/2010/main" val="901599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52EBD-13FE-4F06-A5FE-A16AA937D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 R Model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AA211E-3492-4FA0-B910-A19A3AEB44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1" y="1594127"/>
            <a:ext cx="4702337" cy="4578073"/>
          </a:xfrm>
        </p:spPr>
      </p:pic>
    </p:spTree>
    <p:extLst>
      <p:ext uri="{BB962C8B-B14F-4D97-AF65-F5344CB8AC3E}">
        <p14:creationId xmlns:p14="http://schemas.microsoft.com/office/powerpoint/2010/main" val="1454439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E32B9-1CC7-4A8A-83E8-EB861FF21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OF TABLE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65D4A89-45FF-4FF6-9B6A-3EEF9CF909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2270435"/>
              </p:ext>
            </p:extLst>
          </p:nvPr>
        </p:nvGraphicFramePr>
        <p:xfrm>
          <a:off x="2060274" y="2171700"/>
          <a:ext cx="5023452" cy="4286245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1592456">
                  <a:extLst>
                    <a:ext uri="{9D8B030D-6E8A-4147-A177-3AD203B41FA5}">
                      <a16:colId xmlns:a16="http://schemas.microsoft.com/office/drawing/2014/main" val="1618853493"/>
                    </a:ext>
                  </a:extLst>
                </a:gridCol>
                <a:gridCol w="1352171">
                  <a:extLst>
                    <a:ext uri="{9D8B030D-6E8A-4147-A177-3AD203B41FA5}">
                      <a16:colId xmlns:a16="http://schemas.microsoft.com/office/drawing/2014/main" val="898663797"/>
                    </a:ext>
                  </a:extLst>
                </a:gridCol>
                <a:gridCol w="2078825">
                  <a:extLst>
                    <a:ext uri="{9D8B030D-6E8A-4147-A177-3AD203B41FA5}">
                      <a16:colId xmlns:a16="http://schemas.microsoft.com/office/drawing/2014/main" val="2332081776"/>
                    </a:ext>
                  </a:extLst>
                </a:gridCol>
              </a:tblGrid>
              <a:tr h="240852">
                <a:tc>
                  <a:txBody>
                    <a:bodyPr/>
                    <a:lstStyle/>
                    <a:p>
                      <a:pPr marL="180340" marR="22796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100" b="1" dirty="0">
                          <a:effectLst/>
                        </a:rPr>
                        <a:t>Field  </a:t>
                      </a:r>
                      <a:endParaRPr lang="en-IN" sz="105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6166" marR="56166" marT="0" marB="0" anchor="ctr"/>
                </a:tc>
                <a:tc>
                  <a:txBody>
                    <a:bodyPr/>
                    <a:lstStyle/>
                    <a:p>
                      <a:pPr marL="180340" marR="22796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Datatype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6166" marR="56166" marT="0" marB="0" anchor="ctr"/>
                </a:tc>
                <a:tc>
                  <a:txBody>
                    <a:bodyPr/>
                    <a:lstStyle/>
                    <a:p>
                      <a:pPr marL="180340" marR="22796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effectLst/>
                        </a:rPr>
                        <a:t>Description</a:t>
                      </a:r>
                      <a:endParaRPr lang="en-IN" sz="10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6166" marR="56166" marT="0" marB="0" anchor="ctr"/>
                </a:tc>
                <a:extLst>
                  <a:ext uri="{0D108BD9-81ED-4DB2-BD59-A6C34878D82A}">
                    <a16:rowId xmlns:a16="http://schemas.microsoft.com/office/drawing/2014/main" val="4156504063"/>
                  </a:ext>
                </a:extLst>
              </a:tr>
              <a:tr h="248638">
                <a:tc>
                  <a:txBody>
                    <a:bodyPr/>
                    <a:lstStyle/>
                    <a:p>
                      <a:pPr marL="180340" marR="22796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100" b="1">
                          <a:effectLst/>
                        </a:rPr>
                        <a:t>id</a:t>
                      </a:r>
                      <a:endParaRPr lang="en-IN" sz="105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6166" marR="56166" marT="0" marB="0" anchor="ctr"/>
                </a:tc>
                <a:tc>
                  <a:txBody>
                    <a:bodyPr/>
                    <a:lstStyle/>
                    <a:p>
                      <a:pPr marL="180340" marR="22796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100" b="0">
                          <a:effectLst/>
                        </a:rPr>
                        <a:t>Integer</a:t>
                      </a:r>
                      <a:endParaRPr lang="en-IN" sz="105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6166" marR="56166" marT="0" marB="0" anchor="ctr"/>
                </a:tc>
                <a:tc>
                  <a:txBody>
                    <a:bodyPr/>
                    <a:lstStyle/>
                    <a:p>
                      <a:pPr marL="180340" marR="22796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100" b="0">
                          <a:effectLst/>
                        </a:rPr>
                        <a:t>NOT NULL</a:t>
                      </a:r>
                      <a:endParaRPr lang="en-IN" sz="105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6166" marR="56166" marT="0" marB="0" anchor="ctr"/>
                </a:tc>
                <a:extLst>
                  <a:ext uri="{0D108BD9-81ED-4DB2-BD59-A6C34878D82A}">
                    <a16:rowId xmlns:a16="http://schemas.microsoft.com/office/drawing/2014/main" val="328434797"/>
                  </a:ext>
                </a:extLst>
              </a:tr>
              <a:tr h="510713">
                <a:tc>
                  <a:txBody>
                    <a:bodyPr/>
                    <a:lstStyle/>
                    <a:p>
                      <a:pPr marL="180340" marR="22796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100" b="1" dirty="0">
                          <a:effectLst/>
                        </a:rPr>
                        <a:t>password</a:t>
                      </a:r>
                      <a:endParaRPr lang="en-IN" sz="105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6166" marR="56166" marT="0" marB="0" anchor="ctr"/>
                </a:tc>
                <a:tc>
                  <a:txBody>
                    <a:bodyPr/>
                    <a:lstStyle/>
                    <a:p>
                      <a:pPr marL="180340" marR="22796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100" b="0">
                          <a:effectLst/>
                        </a:rPr>
                        <a:t>varchar(128)</a:t>
                      </a:r>
                      <a:endParaRPr lang="en-IN" sz="105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6166" marR="56166" marT="0" marB="0" anchor="ctr"/>
                </a:tc>
                <a:tc>
                  <a:txBody>
                    <a:bodyPr/>
                    <a:lstStyle/>
                    <a:p>
                      <a:pPr marL="180340" marR="22796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100" b="0">
                          <a:effectLst/>
                        </a:rPr>
                        <a:t>NOT NULL</a:t>
                      </a:r>
                      <a:endParaRPr lang="en-IN" sz="105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6166" marR="56166" marT="0" marB="0" anchor="ctr"/>
                </a:tc>
                <a:extLst>
                  <a:ext uri="{0D108BD9-81ED-4DB2-BD59-A6C34878D82A}">
                    <a16:rowId xmlns:a16="http://schemas.microsoft.com/office/drawing/2014/main" val="2439646971"/>
                  </a:ext>
                </a:extLst>
              </a:tr>
              <a:tr h="248638">
                <a:tc>
                  <a:txBody>
                    <a:bodyPr/>
                    <a:lstStyle/>
                    <a:p>
                      <a:pPr marL="180340" marR="22796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100" b="1">
                          <a:effectLst/>
                        </a:rPr>
                        <a:t>last_login</a:t>
                      </a:r>
                      <a:endParaRPr lang="en-IN" sz="105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6166" marR="56166" marT="0" marB="0" anchor="ctr"/>
                </a:tc>
                <a:tc>
                  <a:txBody>
                    <a:bodyPr/>
                    <a:lstStyle/>
                    <a:p>
                      <a:pPr marL="180340" marR="22796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100" b="0">
                          <a:effectLst/>
                        </a:rPr>
                        <a:t>Datetime</a:t>
                      </a:r>
                      <a:endParaRPr lang="en-IN" sz="105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6166" marR="56166" marT="0" marB="0" anchor="ctr"/>
                </a:tc>
                <a:tc>
                  <a:txBody>
                    <a:bodyPr/>
                    <a:lstStyle/>
                    <a:p>
                      <a:pPr marL="180340" marR="22796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100" b="0">
                          <a:effectLst/>
                        </a:rPr>
                        <a:t> </a:t>
                      </a:r>
                      <a:endParaRPr lang="en-IN" sz="105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6166" marR="56166" marT="0" marB="0" anchor="ctr"/>
                </a:tc>
                <a:extLst>
                  <a:ext uri="{0D108BD9-81ED-4DB2-BD59-A6C34878D82A}">
                    <a16:rowId xmlns:a16="http://schemas.microsoft.com/office/drawing/2014/main" val="1217519356"/>
                  </a:ext>
                </a:extLst>
              </a:tr>
              <a:tr h="248638">
                <a:tc>
                  <a:txBody>
                    <a:bodyPr/>
                    <a:lstStyle/>
                    <a:p>
                      <a:pPr marL="180340" marR="22796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100" b="1">
                          <a:effectLst/>
                        </a:rPr>
                        <a:t>is_superuser</a:t>
                      </a:r>
                      <a:endParaRPr lang="en-IN" sz="105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6166" marR="56166" marT="0" marB="0" anchor="ctr"/>
                </a:tc>
                <a:tc>
                  <a:txBody>
                    <a:bodyPr/>
                    <a:lstStyle/>
                    <a:p>
                      <a:pPr marL="180340" marR="22796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100" b="0">
                          <a:effectLst/>
                        </a:rPr>
                        <a:t>Bool</a:t>
                      </a:r>
                      <a:endParaRPr lang="en-IN" sz="105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6166" marR="56166" marT="0" marB="0" anchor="ctr"/>
                </a:tc>
                <a:tc>
                  <a:txBody>
                    <a:bodyPr/>
                    <a:lstStyle/>
                    <a:p>
                      <a:pPr marL="180340" marR="22796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100" b="0">
                          <a:effectLst/>
                        </a:rPr>
                        <a:t>NOT NULL</a:t>
                      </a:r>
                      <a:endParaRPr lang="en-IN" sz="105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6166" marR="56166" marT="0" marB="0" anchor="ctr"/>
                </a:tc>
                <a:extLst>
                  <a:ext uri="{0D108BD9-81ED-4DB2-BD59-A6C34878D82A}">
                    <a16:rowId xmlns:a16="http://schemas.microsoft.com/office/drawing/2014/main" val="3858588133"/>
                  </a:ext>
                </a:extLst>
              </a:tr>
              <a:tr h="510713">
                <a:tc>
                  <a:txBody>
                    <a:bodyPr/>
                    <a:lstStyle/>
                    <a:p>
                      <a:pPr marL="180340" marR="22796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100" b="1" dirty="0">
                          <a:effectLst/>
                        </a:rPr>
                        <a:t>username</a:t>
                      </a:r>
                      <a:endParaRPr lang="en-IN" sz="105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6166" marR="56166" marT="0" marB="0" anchor="ctr"/>
                </a:tc>
                <a:tc>
                  <a:txBody>
                    <a:bodyPr/>
                    <a:lstStyle/>
                    <a:p>
                      <a:pPr marL="180340" marR="22796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100" b="0">
                          <a:effectLst/>
                        </a:rPr>
                        <a:t>varchar(150)</a:t>
                      </a:r>
                      <a:endParaRPr lang="en-IN" sz="105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6166" marR="56166" marT="0" marB="0" anchor="ctr"/>
                </a:tc>
                <a:tc>
                  <a:txBody>
                    <a:bodyPr/>
                    <a:lstStyle/>
                    <a:p>
                      <a:pPr marL="180340" marR="22796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100" b="0" dirty="0">
                          <a:effectLst/>
                        </a:rPr>
                        <a:t>NOT NULL UNIQUE</a:t>
                      </a:r>
                      <a:endParaRPr lang="en-IN" sz="105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6166" marR="56166" marT="0" marB="0" anchor="ctr"/>
                </a:tc>
                <a:extLst>
                  <a:ext uri="{0D108BD9-81ED-4DB2-BD59-A6C34878D82A}">
                    <a16:rowId xmlns:a16="http://schemas.microsoft.com/office/drawing/2014/main" val="2280507925"/>
                  </a:ext>
                </a:extLst>
              </a:tr>
              <a:tr h="510713">
                <a:tc>
                  <a:txBody>
                    <a:bodyPr/>
                    <a:lstStyle/>
                    <a:p>
                      <a:pPr marL="180340" marR="22796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100" b="1">
                          <a:effectLst/>
                        </a:rPr>
                        <a:t>first_name</a:t>
                      </a:r>
                      <a:endParaRPr lang="en-IN" sz="105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6166" marR="56166" marT="0" marB="0" anchor="ctr"/>
                </a:tc>
                <a:tc>
                  <a:txBody>
                    <a:bodyPr/>
                    <a:lstStyle/>
                    <a:p>
                      <a:pPr marL="180340" marR="22796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100" b="0">
                          <a:effectLst/>
                        </a:rPr>
                        <a:t>varchar(30)</a:t>
                      </a:r>
                      <a:endParaRPr lang="en-IN" sz="105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6166" marR="56166" marT="0" marB="0" anchor="ctr"/>
                </a:tc>
                <a:tc>
                  <a:txBody>
                    <a:bodyPr/>
                    <a:lstStyle/>
                    <a:p>
                      <a:pPr marL="180340" marR="22796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100" b="0">
                          <a:effectLst/>
                        </a:rPr>
                        <a:t>NOT NULL</a:t>
                      </a:r>
                      <a:endParaRPr lang="en-IN" sz="105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6166" marR="56166" marT="0" marB="0" anchor="ctr"/>
                </a:tc>
                <a:extLst>
                  <a:ext uri="{0D108BD9-81ED-4DB2-BD59-A6C34878D82A}">
                    <a16:rowId xmlns:a16="http://schemas.microsoft.com/office/drawing/2014/main" val="2873872976"/>
                  </a:ext>
                </a:extLst>
              </a:tr>
              <a:tr h="510713">
                <a:tc>
                  <a:txBody>
                    <a:bodyPr/>
                    <a:lstStyle/>
                    <a:p>
                      <a:pPr marL="180340" marR="22796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100" b="1">
                          <a:effectLst/>
                        </a:rPr>
                        <a:t>email</a:t>
                      </a:r>
                      <a:endParaRPr lang="en-IN" sz="105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6166" marR="56166" marT="0" marB="0" anchor="ctr"/>
                </a:tc>
                <a:tc>
                  <a:txBody>
                    <a:bodyPr/>
                    <a:lstStyle/>
                    <a:p>
                      <a:pPr marL="180340" marR="22796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100" b="0">
                          <a:effectLst/>
                        </a:rPr>
                        <a:t>varchar(254)</a:t>
                      </a:r>
                      <a:endParaRPr lang="en-IN" sz="105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6166" marR="56166" marT="0" marB="0" anchor="ctr"/>
                </a:tc>
                <a:tc>
                  <a:txBody>
                    <a:bodyPr/>
                    <a:lstStyle/>
                    <a:p>
                      <a:pPr marL="180340" marR="22796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100" b="0">
                          <a:effectLst/>
                        </a:rPr>
                        <a:t>NOT NULL</a:t>
                      </a:r>
                      <a:endParaRPr lang="en-IN" sz="105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6166" marR="56166" marT="0" marB="0" anchor="ctr"/>
                </a:tc>
                <a:extLst>
                  <a:ext uri="{0D108BD9-81ED-4DB2-BD59-A6C34878D82A}">
                    <a16:rowId xmlns:a16="http://schemas.microsoft.com/office/drawing/2014/main" val="2148478876"/>
                  </a:ext>
                </a:extLst>
              </a:tr>
              <a:tr h="248638">
                <a:tc>
                  <a:txBody>
                    <a:bodyPr/>
                    <a:lstStyle/>
                    <a:p>
                      <a:pPr marL="180340" marR="22796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100" b="1">
                          <a:effectLst/>
                        </a:rPr>
                        <a:t>s_staff</a:t>
                      </a:r>
                      <a:endParaRPr lang="en-IN" sz="105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6166" marR="56166" marT="0" marB="0" anchor="ctr"/>
                </a:tc>
                <a:tc>
                  <a:txBody>
                    <a:bodyPr/>
                    <a:lstStyle/>
                    <a:p>
                      <a:pPr marL="180340" marR="22796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100" b="0">
                          <a:effectLst/>
                        </a:rPr>
                        <a:t>Bool</a:t>
                      </a:r>
                      <a:endParaRPr lang="en-IN" sz="105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6166" marR="56166" marT="0" marB="0" anchor="ctr"/>
                </a:tc>
                <a:tc>
                  <a:txBody>
                    <a:bodyPr/>
                    <a:lstStyle/>
                    <a:p>
                      <a:pPr marL="180340" marR="22796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100" b="0">
                          <a:effectLst/>
                        </a:rPr>
                        <a:t>NOT NULL</a:t>
                      </a:r>
                      <a:endParaRPr lang="en-IN" sz="105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6166" marR="56166" marT="0" marB="0" anchor="ctr"/>
                </a:tc>
                <a:extLst>
                  <a:ext uri="{0D108BD9-81ED-4DB2-BD59-A6C34878D82A}">
                    <a16:rowId xmlns:a16="http://schemas.microsoft.com/office/drawing/2014/main" val="2141653242"/>
                  </a:ext>
                </a:extLst>
              </a:tr>
              <a:tr h="248638">
                <a:tc>
                  <a:txBody>
                    <a:bodyPr/>
                    <a:lstStyle/>
                    <a:p>
                      <a:pPr marL="180340" marR="22796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100" b="1">
                          <a:effectLst/>
                        </a:rPr>
                        <a:t>is_active</a:t>
                      </a:r>
                      <a:endParaRPr lang="en-IN" sz="105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6166" marR="56166" marT="0" marB="0" anchor="ctr"/>
                </a:tc>
                <a:tc>
                  <a:txBody>
                    <a:bodyPr/>
                    <a:lstStyle/>
                    <a:p>
                      <a:pPr marL="180340" marR="22796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100" b="0">
                          <a:effectLst/>
                        </a:rPr>
                        <a:t>Bool</a:t>
                      </a:r>
                      <a:endParaRPr lang="en-IN" sz="105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6166" marR="56166" marT="0" marB="0" anchor="ctr"/>
                </a:tc>
                <a:tc>
                  <a:txBody>
                    <a:bodyPr/>
                    <a:lstStyle/>
                    <a:p>
                      <a:pPr marL="180340" marR="22796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100" b="0">
                          <a:effectLst/>
                        </a:rPr>
                        <a:t>NOT NULL</a:t>
                      </a:r>
                      <a:endParaRPr lang="en-IN" sz="105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6166" marR="56166" marT="0" marB="0" anchor="ctr"/>
                </a:tc>
                <a:extLst>
                  <a:ext uri="{0D108BD9-81ED-4DB2-BD59-A6C34878D82A}">
                    <a16:rowId xmlns:a16="http://schemas.microsoft.com/office/drawing/2014/main" val="4089168610"/>
                  </a:ext>
                </a:extLst>
              </a:tr>
              <a:tr h="248638">
                <a:tc>
                  <a:txBody>
                    <a:bodyPr/>
                    <a:lstStyle/>
                    <a:p>
                      <a:pPr marL="180340" marR="22796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100" b="1">
                          <a:effectLst/>
                        </a:rPr>
                        <a:t>date_joined</a:t>
                      </a:r>
                      <a:endParaRPr lang="en-IN" sz="105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6166" marR="56166" marT="0" marB="0" anchor="ctr"/>
                </a:tc>
                <a:tc>
                  <a:txBody>
                    <a:bodyPr/>
                    <a:lstStyle/>
                    <a:p>
                      <a:pPr marL="180340" marR="22796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100" b="0">
                          <a:effectLst/>
                        </a:rPr>
                        <a:t>datetime</a:t>
                      </a:r>
                      <a:endParaRPr lang="en-IN" sz="105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6166" marR="56166" marT="0" marB="0" anchor="ctr"/>
                </a:tc>
                <a:tc>
                  <a:txBody>
                    <a:bodyPr/>
                    <a:lstStyle/>
                    <a:p>
                      <a:pPr marL="180340" marR="22796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100" b="0">
                          <a:effectLst/>
                        </a:rPr>
                        <a:t>NOT NULL</a:t>
                      </a:r>
                      <a:endParaRPr lang="en-IN" sz="105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6166" marR="56166" marT="0" marB="0" anchor="ctr"/>
                </a:tc>
                <a:extLst>
                  <a:ext uri="{0D108BD9-81ED-4DB2-BD59-A6C34878D82A}">
                    <a16:rowId xmlns:a16="http://schemas.microsoft.com/office/drawing/2014/main" val="154385218"/>
                  </a:ext>
                </a:extLst>
              </a:tr>
              <a:tr h="510713">
                <a:tc>
                  <a:txBody>
                    <a:bodyPr/>
                    <a:lstStyle/>
                    <a:p>
                      <a:pPr marL="180340" marR="22796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100" b="1" dirty="0" err="1">
                          <a:effectLst/>
                        </a:rPr>
                        <a:t>last_name</a:t>
                      </a:r>
                      <a:endParaRPr lang="en-IN" sz="105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6166" marR="56166" marT="0" marB="0" anchor="ctr"/>
                </a:tc>
                <a:tc>
                  <a:txBody>
                    <a:bodyPr/>
                    <a:lstStyle/>
                    <a:p>
                      <a:pPr marL="180340" marR="22796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100" b="0">
                          <a:effectLst/>
                        </a:rPr>
                        <a:t>varchar(150)</a:t>
                      </a:r>
                      <a:endParaRPr lang="en-IN" sz="105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6166" marR="56166" marT="0" marB="0" anchor="ctr"/>
                </a:tc>
                <a:tc>
                  <a:txBody>
                    <a:bodyPr/>
                    <a:lstStyle/>
                    <a:p>
                      <a:pPr marL="180340" marR="22796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100" b="0" dirty="0">
                          <a:effectLst/>
                        </a:rPr>
                        <a:t>NOT NULL</a:t>
                      </a:r>
                      <a:endParaRPr lang="en-IN" sz="105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6166" marR="56166" marT="0" marB="0" anchor="ctr"/>
                </a:tc>
                <a:extLst>
                  <a:ext uri="{0D108BD9-81ED-4DB2-BD59-A6C34878D82A}">
                    <a16:rowId xmlns:a16="http://schemas.microsoft.com/office/drawing/2014/main" val="79168964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D7A2BDC-E6F7-44A0-AF88-B0AA73E74085}"/>
              </a:ext>
            </a:extLst>
          </p:cNvPr>
          <p:cNvSpPr txBox="1"/>
          <p:nvPr/>
        </p:nvSpPr>
        <p:spPr>
          <a:xfrm>
            <a:off x="1259360" y="1553797"/>
            <a:ext cx="268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user table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8089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E32B9-1CC7-4A8A-83E8-EB861FF21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OF TABLE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7A2BDC-E6F7-44A0-AF88-B0AA73E74085}"/>
              </a:ext>
            </a:extLst>
          </p:cNvPr>
          <p:cNvSpPr txBox="1"/>
          <p:nvPr/>
        </p:nvSpPr>
        <p:spPr>
          <a:xfrm>
            <a:off x="1259360" y="1553797"/>
            <a:ext cx="268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institute table</a:t>
            </a:r>
            <a:endParaRPr lang="en-IN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F73509F-647D-455E-B0EA-0115DEA30A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6272931"/>
              </p:ext>
            </p:extLst>
          </p:nvPr>
        </p:nvGraphicFramePr>
        <p:xfrm>
          <a:off x="1649254" y="2601249"/>
          <a:ext cx="5845492" cy="2604233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1969991">
                  <a:extLst>
                    <a:ext uri="{9D8B030D-6E8A-4147-A177-3AD203B41FA5}">
                      <a16:colId xmlns:a16="http://schemas.microsoft.com/office/drawing/2014/main" val="3216753468"/>
                    </a:ext>
                  </a:extLst>
                </a:gridCol>
                <a:gridCol w="1926149">
                  <a:extLst>
                    <a:ext uri="{9D8B030D-6E8A-4147-A177-3AD203B41FA5}">
                      <a16:colId xmlns:a16="http://schemas.microsoft.com/office/drawing/2014/main" val="2187876526"/>
                    </a:ext>
                  </a:extLst>
                </a:gridCol>
                <a:gridCol w="1949352">
                  <a:extLst>
                    <a:ext uri="{9D8B030D-6E8A-4147-A177-3AD203B41FA5}">
                      <a16:colId xmlns:a16="http://schemas.microsoft.com/office/drawing/2014/main" val="142117205"/>
                    </a:ext>
                  </a:extLst>
                </a:gridCol>
              </a:tblGrid>
              <a:tr h="652575">
                <a:tc>
                  <a:txBody>
                    <a:bodyPr/>
                    <a:lstStyle/>
                    <a:p>
                      <a:pPr marL="180340" marR="22796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Field  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80340" marR="22796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Datatype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80340" marR="22796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Description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49496872"/>
                  </a:ext>
                </a:extLst>
              </a:tr>
              <a:tr h="323254">
                <a:tc>
                  <a:txBody>
                    <a:bodyPr/>
                    <a:lstStyle/>
                    <a:p>
                      <a:pPr marL="180340" marR="22796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Id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80340" marR="22796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Integer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80340" marR="22796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NOT NULL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24760030"/>
                  </a:ext>
                </a:extLst>
              </a:tr>
              <a:tr h="652575">
                <a:tc>
                  <a:txBody>
                    <a:bodyPr/>
                    <a:lstStyle/>
                    <a:p>
                      <a:pPr marL="180340" marR="22796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profile_pic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80340" marR="22796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varchar(100)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80340" marR="22796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 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2865836"/>
                  </a:ext>
                </a:extLst>
              </a:tr>
              <a:tr h="652575">
                <a:tc>
                  <a:txBody>
                    <a:bodyPr/>
                    <a:lstStyle/>
                    <a:p>
                      <a:pPr marL="180340" marR="22796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Mobile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80340" marR="22796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varchar(50)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80340" marR="22796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NOT NULL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85078525"/>
                  </a:ext>
                </a:extLst>
              </a:tr>
              <a:tr h="323254">
                <a:tc>
                  <a:txBody>
                    <a:bodyPr/>
                    <a:lstStyle/>
                    <a:p>
                      <a:pPr marL="180340" marR="22796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user_id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80340" marR="22796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Integer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80340" marR="22796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NOT NULL UNIQUE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859563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9874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A9FBD-8BA8-4FCD-AA76-8B60102B1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775" y="3116517"/>
            <a:ext cx="7390785" cy="742950"/>
          </a:xfrm>
        </p:spPr>
        <p:txBody>
          <a:bodyPr>
            <a:normAutofit fontScale="90000"/>
          </a:bodyPr>
          <a:lstStyle/>
          <a:p>
            <a:pPr algn="ctr"/>
            <a:r>
              <a:rPr lang="en-GB" sz="5400" dirty="0"/>
              <a:t>INTRODUCTION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1551983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E32B9-1CC7-4A8A-83E8-EB861FF21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OF TABLE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7A2BDC-E6F7-44A0-AF88-B0AA73E74085}"/>
              </a:ext>
            </a:extLst>
          </p:cNvPr>
          <p:cNvSpPr txBox="1"/>
          <p:nvPr/>
        </p:nvSpPr>
        <p:spPr>
          <a:xfrm>
            <a:off x="1259360" y="1553797"/>
            <a:ext cx="3607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User feedback table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11FD6CE-75C2-4C65-A90A-4CEA6A952B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5548424"/>
              </p:ext>
            </p:extLst>
          </p:nvPr>
        </p:nvGraphicFramePr>
        <p:xfrm>
          <a:off x="1873418" y="3039697"/>
          <a:ext cx="5987099" cy="1974132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1905167">
                  <a:extLst>
                    <a:ext uri="{9D8B030D-6E8A-4147-A177-3AD203B41FA5}">
                      <a16:colId xmlns:a16="http://schemas.microsoft.com/office/drawing/2014/main" val="3582077994"/>
                    </a:ext>
                  </a:extLst>
                </a:gridCol>
                <a:gridCol w="1671800">
                  <a:extLst>
                    <a:ext uri="{9D8B030D-6E8A-4147-A177-3AD203B41FA5}">
                      <a16:colId xmlns:a16="http://schemas.microsoft.com/office/drawing/2014/main" val="1679298721"/>
                    </a:ext>
                  </a:extLst>
                </a:gridCol>
                <a:gridCol w="2410132">
                  <a:extLst>
                    <a:ext uri="{9D8B030D-6E8A-4147-A177-3AD203B41FA5}">
                      <a16:colId xmlns:a16="http://schemas.microsoft.com/office/drawing/2014/main" val="87746192"/>
                    </a:ext>
                  </a:extLst>
                </a:gridCol>
              </a:tblGrid>
              <a:tr h="493533">
                <a:tc>
                  <a:txBody>
                    <a:bodyPr/>
                    <a:lstStyle/>
                    <a:p>
                      <a:pPr marL="180340" marR="22796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Field  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80340" marR="22796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Datatype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80340" marR="22796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Description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63044018"/>
                  </a:ext>
                </a:extLst>
              </a:tr>
              <a:tr h="493533">
                <a:tc>
                  <a:txBody>
                    <a:bodyPr/>
                    <a:lstStyle/>
                    <a:p>
                      <a:pPr marL="180340" marR="22796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Id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80340" marR="22796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Integer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80340" marR="22796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NOT NULL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78638834"/>
                  </a:ext>
                </a:extLst>
              </a:tr>
              <a:tr h="493533">
                <a:tc>
                  <a:txBody>
                    <a:bodyPr/>
                    <a:lstStyle/>
                    <a:p>
                      <a:pPr marL="180340" marR="22796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feedback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80340" marR="22796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Text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80340" marR="22796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 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14134868"/>
                  </a:ext>
                </a:extLst>
              </a:tr>
              <a:tr h="493533">
                <a:tc>
                  <a:txBody>
                    <a:bodyPr/>
                    <a:lstStyle/>
                    <a:p>
                      <a:pPr marL="180340" marR="22796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timestamp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80340" marR="22796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Datetime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80340" marR="22796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NOT NULL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34266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6402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E32B9-1CC7-4A8A-83E8-EB861FF21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OF TABLE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7A2BDC-E6F7-44A0-AF88-B0AA73E74085}"/>
              </a:ext>
            </a:extLst>
          </p:cNvPr>
          <p:cNvSpPr txBox="1"/>
          <p:nvPr/>
        </p:nvSpPr>
        <p:spPr>
          <a:xfrm>
            <a:off x="1259360" y="1553797"/>
            <a:ext cx="3607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</a:rPr>
              <a:t>User positivity log</a:t>
            </a:r>
            <a:r>
              <a:rPr lang="en-GB" dirty="0"/>
              <a:t> table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82BCB4D-C4CD-49E7-AF0D-778299CAD7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8787937"/>
              </p:ext>
            </p:extLst>
          </p:nvPr>
        </p:nvGraphicFramePr>
        <p:xfrm>
          <a:off x="1578450" y="2996981"/>
          <a:ext cx="5987099" cy="2458570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1905167">
                  <a:extLst>
                    <a:ext uri="{9D8B030D-6E8A-4147-A177-3AD203B41FA5}">
                      <a16:colId xmlns:a16="http://schemas.microsoft.com/office/drawing/2014/main" val="1596706091"/>
                    </a:ext>
                  </a:extLst>
                </a:gridCol>
                <a:gridCol w="1671800">
                  <a:extLst>
                    <a:ext uri="{9D8B030D-6E8A-4147-A177-3AD203B41FA5}">
                      <a16:colId xmlns:a16="http://schemas.microsoft.com/office/drawing/2014/main" val="1061571817"/>
                    </a:ext>
                  </a:extLst>
                </a:gridCol>
                <a:gridCol w="2410132">
                  <a:extLst>
                    <a:ext uri="{9D8B030D-6E8A-4147-A177-3AD203B41FA5}">
                      <a16:colId xmlns:a16="http://schemas.microsoft.com/office/drawing/2014/main" val="2291200426"/>
                    </a:ext>
                  </a:extLst>
                </a:gridCol>
              </a:tblGrid>
              <a:tr h="408484">
                <a:tc>
                  <a:txBody>
                    <a:bodyPr/>
                    <a:lstStyle/>
                    <a:p>
                      <a:pPr marL="180340" marR="22796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Field  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80340" marR="22796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Datatype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80340" marR="22796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Description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17033818"/>
                  </a:ext>
                </a:extLst>
              </a:tr>
              <a:tr h="408484">
                <a:tc>
                  <a:txBody>
                    <a:bodyPr/>
                    <a:lstStyle/>
                    <a:p>
                      <a:pPr marL="180340" marR="22796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Id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80340" marR="22796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Integer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80340" marR="22796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NOT NULL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48873990"/>
                  </a:ext>
                </a:extLst>
              </a:tr>
              <a:tr h="824634">
                <a:tc>
                  <a:txBody>
                    <a:bodyPr/>
                    <a:lstStyle/>
                    <a:p>
                      <a:pPr marL="180340" marR="22796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covid_status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80340" marR="22796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varchar(125)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80340" marR="22796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 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73406230"/>
                  </a:ext>
                </a:extLst>
              </a:tr>
              <a:tr h="408484">
                <a:tc>
                  <a:txBody>
                    <a:bodyPr/>
                    <a:lstStyle/>
                    <a:p>
                      <a:pPr marL="180340" marR="22796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Timestamp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80340" marR="22796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Datetime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80340" marR="22796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NOT NULL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59691096"/>
                  </a:ext>
                </a:extLst>
              </a:tr>
              <a:tr h="408484">
                <a:tc>
                  <a:txBody>
                    <a:bodyPr/>
                    <a:lstStyle/>
                    <a:p>
                      <a:pPr marL="180340" marR="22796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customer_id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80340" marR="22796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Integer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80340" marR="22796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NOT NULL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50705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9987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C6011-6B3D-46EF-9FE8-B3AA8EA6E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SCREENSHOTS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69B695-74C4-4124-AC20-F2639B3169CB}"/>
              </a:ext>
            </a:extLst>
          </p:cNvPr>
          <p:cNvSpPr txBox="1"/>
          <p:nvPr/>
        </p:nvSpPr>
        <p:spPr>
          <a:xfrm>
            <a:off x="1259360" y="1553797"/>
            <a:ext cx="3607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Admin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F9B4D2-1DBE-4DF0-9375-5A1DA9DF988F}"/>
              </a:ext>
            </a:extLst>
          </p:cNvPr>
          <p:cNvSpPr txBox="1"/>
          <p:nvPr/>
        </p:nvSpPr>
        <p:spPr>
          <a:xfrm>
            <a:off x="1028700" y="5695495"/>
            <a:ext cx="7588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			Users List							Institutions List</a:t>
            </a:r>
            <a:r>
              <a:rPr lang="en-GB" dirty="0"/>
              <a:t>			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9346ABE-4718-4550-B142-D26A4FFC9A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471" y="3039420"/>
            <a:ext cx="3837766" cy="2157690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D4D9E5C-C120-413D-B986-21F8595D38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52" y="3039419"/>
            <a:ext cx="3837764" cy="215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0658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C6011-6B3D-46EF-9FE8-B3AA8EA6E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SCREENSHOTS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BB8EF7-0CD7-4025-B13A-E4DB0B3A71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004" y="2483427"/>
            <a:ext cx="2014537" cy="35814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8A15A5-6B24-4FFF-AEF5-BA65EF1207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2483428"/>
            <a:ext cx="2014538" cy="3581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AEEE01-D313-41A2-9515-214554C695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881" y="2483426"/>
            <a:ext cx="2014538" cy="35814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C69B695-74C4-4124-AC20-F2639B3169CB}"/>
              </a:ext>
            </a:extLst>
          </p:cNvPr>
          <p:cNvSpPr txBox="1"/>
          <p:nvPr/>
        </p:nvSpPr>
        <p:spPr>
          <a:xfrm>
            <a:off x="1028700" y="1331765"/>
            <a:ext cx="3607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F9B4D2-1DBE-4DF0-9375-5A1DA9DF988F}"/>
              </a:ext>
            </a:extLst>
          </p:cNvPr>
          <p:cNvSpPr txBox="1"/>
          <p:nvPr/>
        </p:nvSpPr>
        <p:spPr>
          <a:xfrm>
            <a:off x="1028700" y="6064828"/>
            <a:ext cx="75888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	Registration				Home				   Feedback 			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5234073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C6011-6B3D-46EF-9FE8-B3AA8EA6E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SCREENSHOTS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69B695-74C4-4124-AC20-F2639B3169CB}"/>
              </a:ext>
            </a:extLst>
          </p:cNvPr>
          <p:cNvSpPr txBox="1"/>
          <p:nvPr/>
        </p:nvSpPr>
        <p:spPr>
          <a:xfrm>
            <a:off x="1028700" y="1368779"/>
            <a:ext cx="3607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Institute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F9B4D2-1DBE-4DF0-9375-5A1DA9DF988F}"/>
              </a:ext>
            </a:extLst>
          </p:cNvPr>
          <p:cNvSpPr txBox="1"/>
          <p:nvPr/>
        </p:nvSpPr>
        <p:spPr>
          <a:xfrm>
            <a:off x="1028700" y="6064828"/>
            <a:ext cx="75888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	Registration				Home				Sending Alert 			</a:t>
            </a:r>
            <a:endParaRPr lang="en-IN" sz="16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FA35F32-D12E-42A6-A138-189B4F118D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110" y="2327564"/>
            <a:ext cx="2014537" cy="3581400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CD980A5-9176-4F2D-8D16-8A36F77829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797" y="2327564"/>
            <a:ext cx="2067370" cy="365933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AB09BB9-F9CB-48E2-986C-25A9FFDAD4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85" y="2389504"/>
            <a:ext cx="2067370" cy="367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3594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B40F9-5911-4C46-B7BB-9ED850B7E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ENHANCEMENTS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37F62-F6CA-4BF1-ABB6-4F5CA9572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Covid prediction based on symptoms.</a:t>
            </a:r>
          </a:p>
          <a:p>
            <a:r>
              <a:rPr lang="en-GB" dirty="0"/>
              <a:t>More efficient contact tracing using Bluetooth Technology.</a:t>
            </a:r>
          </a:p>
          <a:p>
            <a:r>
              <a:rPr lang="en-GB" dirty="0"/>
              <a:t>Covid info and update feeds</a:t>
            </a:r>
          </a:p>
          <a:p>
            <a:r>
              <a:rPr lang="en-GB" dirty="0"/>
              <a:t>Browsing  and Institutions availability status for users.</a:t>
            </a:r>
          </a:p>
          <a:p>
            <a:r>
              <a:rPr lang="en-GB" dirty="0"/>
              <a:t>More interactive UI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09991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B9936-245D-453D-9A51-00C4C55F9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2979174"/>
            <a:ext cx="7200900" cy="3581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4000" dirty="0"/>
              <a:t>Thank You…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906122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9322E-2196-4CAA-82AE-79B511F01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ABSTRACT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86FEB-21C6-4965-8C9F-DBF991948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r>
              <a:rPr lang="en-GB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Case investigation and </a:t>
            </a:r>
            <a:r>
              <a:rPr lang="en-GB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contact tracing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are most effective when part of a multifaceted response to an outbreak. </a:t>
            </a:r>
          </a:p>
          <a:p>
            <a:r>
              <a:rPr lang="en-GB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Currently contact tracing done by maintaining a </a:t>
            </a:r>
            <a:r>
              <a:rPr lang="en-GB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diary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for entering customer info in institutes </a:t>
            </a:r>
            <a:endParaRPr lang="en-GB" sz="1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GB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We check user identity through </a:t>
            </a:r>
            <a:r>
              <a:rPr lang="en-GB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facial recognition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It is done by mobile camera </a:t>
            </a:r>
          </a:p>
          <a:p>
            <a:r>
              <a:rPr lang="en-GB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irst we may store our personal details such as mobile, address etc. with a face id. After that when any of the institutes take our picture and thereby, they can understand who you are.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2085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D9486-59B0-4795-B116-D82584437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EXISTING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0C57B-33C0-45A4-BA71-A37AA4467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GB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hysical records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to keep track of visiting users. </a:t>
            </a:r>
          </a:p>
          <a:p>
            <a:r>
              <a:rPr lang="en-GB" sz="1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GB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hysical contact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existing as people share same record.</a:t>
            </a:r>
          </a:p>
          <a:p>
            <a:r>
              <a:rPr lang="en-GB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o mechanism to </a:t>
            </a:r>
            <a:r>
              <a:rPr lang="en-GB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search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through, </a:t>
            </a:r>
            <a:r>
              <a:rPr lang="en-GB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categorize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and </a:t>
            </a:r>
            <a:r>
              <a:rPr lang="en-GB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access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these data.</a:t>
            </a:r>
          </a:p>
          <a:p>
            <a:r>
              <a:rPr lang="en-GB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Less practical approach.</a:t>
            </a:r>
            <a:endParaRPr lang="en-GB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033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411D4-A266-4E36-BF94-EC99CE300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 PROPOSE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D8D34-E4B4-4906-9118-E94F0309C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b="1" dirty="0">
                <a:solidFill>
                  <a:srgbClr val="000000"/>
                </a:solidFill>
              </a:rPr>
              <a:t>Total digitalization </a:t>
            </a:r>
            <a:r>
              <a:rPr lang="en-IN" sz="1800" dirty="0">
                <a:solidFill>
                  <a:srgbClr val="000000"/>
                </a:solidFill>
              </a:rPr>
              <a:t>of the system.</a:t>
            </a:r>
          </a:p>
          <a:p>
            <a:r>
              <a:rPr lang="en-IN" sz="1800" b="1" dirty="0">
                <a:solidFill>
                  <a:srgbClr val="000000"/>
                </a:solidFill>
              </a:rPr>
              <a:t>F</a:t>
            </a:r>
            <a:r>
              <a:rPr lang="en-IN" sz="1800" b="1" i="0" u="none" strike="noStrike" baseline="0" dirty="0">
                <a:solidFill>
                  <a:srgbClr val="000000"/>
                </a:solidFill>
              </a:rPr>
              <a:t>acial recognition </a:t>
            </a:r>
            <a:r>
              <a:rPr lang="en-IN" sz="1800" b="0" i="0" u="none" strike="noStrike" baseline="0" dirty="0">
                <a:solidFill>
                  <a:srgbClr val="000000"/>
                </a:solidFill>
              </a:rPr>
              <a:t>to identify the customers.</a:t>
            </a:r>
          </a:p>
          <a:p>
            <a:r>
              <a:rPr lang="en-GB" sz="1800" b="0" i="0" u="none" strike="noStrike" baseline="0" dirty="0">
                <a:solidFill>
                  <a:srgbClr val="000000"/>
                </a:solidFill>
              </a:rPr>
              <a:t>The app also simplifies the work that has to be put in for tracking the people.</a:t>
            </a:r>
          </a:p>
          <a:p>
            <a:r>
              <a:rPr lang="en-GB" sz="1800" b="1" dirty="0">
                <a:solidFill>
                  <a:srgbClr val="000000"/>
                </a:solidFill>
              </a:rPr>
              <a:t>Centralized database </a:t>
            </a:r>
            <a:r>
              <a:rPr lang="en-GB" sz="1800" dirty="0">
                <a:solidFill>
                  <a:srgbClr val="000000"/>
                </a:solidFill>
              </a:rPr>
              <a:t>to maintain records.</a:t>
            </a:r>
            <a:endParaRPr lang="en-IN" sz="1800" b="0" i="0" u="none" strike="noStrike" baseline="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3C54D8-C04D-4900-8D4E-1315FCAE80D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300" y="5981700"/>
            <a:ext cx="717100" cy="71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188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11B89-C7EE-4591-9EBB-238DFF597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Advantages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FA0A2-DB17-482D-89E4-E3612B5C6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Institutions can record visit information using face recognition.</a:t>
            </a:r>
          </a:p>
          <a:p>
            <a:r>
              <a:rPr lang="en-GB" dirty="0"/>
              <a:t>Institutions can view the visited customer details as a list.</a:t>
            </a:r>
          </a:p>
          <a:p>
            <a:r>
              <a:rPr lang="en-GB" dirty="0"/>
              <a:t>Admin can change covid status of a user.</a:t>
            </a:r>
          </a:p>
          <a:p>
            <a:r>
              <a:rPr lang="en-GB" dirty="0"/>
              <a:t>User can report themselves positive</a:t>
            </a:r>
          </a:p>
          <a:p>
            <a:r>
              <a:rPr lang="en-GB" dirty="0"/>
              <a:t>Emergency alert system.</a:t>
            </a:r>
          </a:p>
          <a:p>
            <a:r>
              <a:rPr lang="en-GB" dirty="0"/>
              <a:t>Effective feedback reception.</a:t>
            </a:r>
          </a:p>
          <a:p>
            <a:r>
              <a:rPr lang="en-GB" dirty="0"/>
              <a:t>Admin can manage users and institutions under the system.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3517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A90BB-7C7E-4588-8567-9D8DCE2A4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 DESCRIPTION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DC028-CBC8-40E1-B7E3-76DFCEA40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Login</a:t>
            </a:r>
          </a:p>
          <a:p>
            <a:r>
              <a:rPr lang="en-IN" dirty="0"/>
              <a:t>Verify institutes</a:t>
            </a:r>
          </a:p>
          <a:p>
            <a:r>
              <a:rPr lang="en-IN" dirty="0"/>
              <a:t>Change user’s covid status</a:t>
            </a:r>
          </a:p>
          <a:p>
            <a:r>
              <a:rPr lang="en-IN" dirty="0"/>
              <a:t>View institutions list</a:t>
            </a:r>
          </a:p>
          <a:p>
            <a:r>
              <a:rPr lang="en-IN" dirty="0"/>
              <a:t>View user list</a:t>
            </a:r>
          </a:p>
          <a:p>
            <a:r>
              <a:rPr lang="en-IN" dirty="0"/>
              <a:t>Track contact list</a:t>
            </a:r>
          </a:p>
          <a:p>
            <a:r>
              <a:rPr lang="en-IN" dirty="0"/>
              <a:t>View contact list</a:t>
            </a:r>
          </a:p>
          <a:p>
            <a:r>
              <a:rPr lang="en-IN" dirty="0"/>
              <a:t>View feedback</a:t>
            </a:r>
          </a:p>
          <a:p>
            <a:r>
              <a:rPr lang="en-IN" dirty="0"/>
              <a:t>View alert log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2F76806B-87E6-4FB1-9530-31445614A8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193" y="1934737"/>
            <a:ext cx="6994814" cy="39326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90B7D6-4ABE-4E8F-8968-CC7875908265}"/>
              </a:ext>
            </a:extLst>
          </p:cNvPr>
          <p:cNvSpPr txBox="1"/>
          <p:nvPr/>
        </p:nvSpPr>
        <p:spPr>
          <a:xfrm>
            <a:off x="1028700" y="1638299"/>
            <a:ext cx="3144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u="sng" dirty="0"/>
              <a:t>Admin</a:t>
            </a:r>
            <a:endParaRPr lang="en-IN" sz="2400" u="sng" dirty="0"/>
          </a:p>
        </p:txBody>
      </p:sp>
    </p:spTree>
    <p:extLst>
      <p:ext uri="{BB962C8B-B14F-4D97-AF65-F5344CB8AC3E}">
        <p14:creationId xmlns:p14="http://schemas.microsoft.com/office/powerpoint/2010/main" val="4131871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6FABA-2233-4DC6-B503-58A4B1CC9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 DESCRIPTION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FF00C-C561-41A1-9A73-E19DC54F2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Registration</a:t>
            </a:r>
          </a:p>
          <a:p>
            <a:r>
              <a:rPr lang="en-GB" dirty="0"/>
              <a:t>Login</a:t>
            </a:r>
          </a:p>
          <a:p>
            <a:r>
              <a:rPr lang="en-GB" dirty="0"/>
              <a:t>Manage profile</a:t>
            </a:r>
          </a:p>
          <a:p>
            <a:r>
              <a:rPr lang="en-GB" dirty="0"/>
              <a:t>View contact details with date</a:t>
            </a:r>
          </a:p>
          <a:p>
            <a:r>
              <a:rPr lang="en-GB" dirty="0"/>
              <a:t>User identification by using </a:t>
            </a:r>
          </a:p>
          <a:p>
            <a:pPr marL="0" indent="0">
              <a:buNone/>
            </a:pPr>
            <a:r>
              <a:rPr lang="en-GB" dirty="0"/>
              <a:t>	face recognition</a:t>
            </a:r>
          </a:p>
          <a:p>
            <a:r>
              <a:rPr lang="en-GB" dirty="0"/>
              <a:t>Send alert to users</a:t>
            </a:r>
            <a:endParaRPr lang="en-IN" dirty="0"/>
          </a:p>
        </p:txBody>
      </p:sp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E20D981D-7E30-407E-B6AB-F4ACEC7C2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418" y="1945687"/>
            <a:ext cx="2486874" cy="44211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106539-F28D-4DD8-BA35-7809232B5E94}"/>
              </a:ext>
            </a:extLst>
          </p:cNvPr>
          <p:cNvSpPr txBox="1"/>
          <p:nvPr/>
        </p:nvSpPr>
        <p:spPr>
          <a:xfrm>
            <a:off x="1028700" y="1638299"/>
            <a:ext cx="3144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u="sng" dirty="0"/>
              <a:t>Institute</a:t>
            </a:r>
            <a:endParaRPr lang="en-IN" sz="2400" u="sng" dirty="0"/>
          </a:p>
        </p:txBody>
      </p:sp>
    </p:spTree>
    <p:extLst>
      <p:ext uri="{BB962C8B-B14F-4D97-AF65-F5344CB8AC3E}">
        <p14:creationId xmlns:p14="http://schemas.microsoft.com/office/powerpoint/2010/main" val="723128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4F381-0CE0-4F69-BA42-AFE15B772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 DESCRIPTION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21B56-814E-47B0-B912-2E7CD1FE8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Registration (face id generation)</a:t>
            </a:r>
          </a:p>
          <a:p>
            <a:r>
              <a:rPr lang="en-IN" dirty="0"/>
              <a:t>Login</a:t>
            </a:r>
          </a:p>
          <a:p>
            <a:r>
              <a:rPr lang="en-IN" dirty="0"/>
              <a:t>Manage profile</a:t>
            </a:r>
          </a:p>
          <a:p>
            <a:r>
              <a:rPr lang="en-IN" dirty="0"/>
              <a:t>Add feedback</a:t>
            </a:r>
          </a:p>
          <a:p>
            <a:r>
              <a:rPr lang="en-IN" dirty="0"/>
              <a:t>Report positive</a:t>
            </a:r>
          </a:p>
          <a:p>
            <a:r>
              <a:rPr lang="en-IN" dirty="0"/>
              <a:t>Change password</a:t>
            </a:r>
          </a:p>
        </p:txBody>
      </p:sp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DA076B15-56BD-4103-84A1-C29945AD8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61600" y="1981200"/>
            <a:ext cx="2495703" cy="44368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9DE362-FD94-4464-B1D1-5798EB733C1E}"/>
              </a:ext>
            </a:extLst>
          </p:cNvPr>
          <p:cNvSpPr txBox="1"/>
          <p:nvPr/>
        </p:nvSpPr>
        <p:spPr>
          <a:xfrm>
            <a:off x="1028700" y="1638299"/>
            <a:ext cx="3144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u="sng" dirty="0"/>
              <a:t>User</a:t>
            </a:r>
            <a:endParaRPr lang="en-IN" sz="2400" u="sng" dirty="0"/>
          </a:p>
        </p:txBody>
      </p:sp>
    </p:spTree>
    <p:extLst>
      <p:ext uri="{BB962C8B-B14F-4D97-AF65-F5344CB8AC3E}">
        <p14:creationId xmlns:p14="http://schemas.microsoft.com/office/powerpoint/2010/main" val="164604899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173</TotalTime>
  <Words>713</Words>
  <Application>Microsoft Office PowerPoint</Application>
  <PresentationFormat>On-screen Show (4:3)</PresentationFormat>
  <Paragraphs>190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Calibri</vt:lpstr>
      <vt:lpstr>Franklin Gothic Book</vt:lpstr>
      <vt:lpstr>Times New Roman</vt:lpstr>
      <vt:lpstr>Crop</vt:lpstr>
      <vt:lpstr>coviTracker</vt:lpstr>
      <vt:lpstr>INTRODUCTION</vt:lpstr>
      <vt:lpstr>ABSTRACT</vt:lpstr>
      <vt:lpstr>EXISTING SYSTEM</vt:lpstr>
      <vt:lpstr>WHAT WE PROPOSE</vt:lpstr>
      <vt:lpstr>Advantages</vt:lpstr>
      <vt:lpstr>MODULE DESCRIPTION </vt:lpstr>
      <vt:lpstr>MODULE DESCRIPTION </vt:lpstr>
      <vt:lpstr>MODULE DESCRIPTION </vt:lpstr>
      <vt:lpstr>HARDWARE REQUIREMENTS</vt:lpstr>
      <vt:lpstr>SOFTWARE REQUIREMENTS </vt:lpstr>
      <vt:lpstr>We Are Feasible</vt:lpstr>
      <vt:lpstr>DATA FLOW DIAGRAMS</vt:lpstr>
      <vt:lpstr>DATA FLOW DIAGRAMS</vt:lpstr>
      <vt:lpstr>DATA FLOW DIAGRAMS</vt:lpstr>
      <vt:lpstr>DATA FLOW DIAGRAMS</vt:lpstr>
      <vt:lpstr>E R Model</vt:lpstr>
      <vt:lpstr>STRUCTURE OF TABLE</vt:lpstr>
      <vt:lpstr>STRUCTURE OF TABLE</vt:lpstr>
      <vt:lpstr>STRUCTURE OF TABLE</vt:lpstr>
      <vt:lpstr>STRUCTURE OF TABLE</vt:lpstr>
      <vt:lpstr>SCREENSHOTS</vt:lpstr>
      <vt:lpstr>SCREENSHOTS</vt:lpstr>
      <vt:lpstr>SCREENSHOTS</vt:lpstr>
      <vt:lpstr>FUTURE ENHANCEMENTS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CoviTracker</dc:title>
  <dc:creator>abdu musowir</dc:creator>
  <cp:lastModifiedBy>abdu musowir</cp:lastModifiedBy>
  <cp:revision>22</cp:revision>
  <dcterms:created xsi:type="dcterms:W3CDTF">2021-07-13T08:43:47Z</dcterms:created>
  <dcterms:modified xsi:type="dcterms:W3CDTF">2021-07-14T01:43:22Z</dcterms:modified>
</cp:coreProperties>
</file>