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erriweather-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677007a0b7ae9be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677007a0b7ae9be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677007a0b7ae9be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677007a0b7ae9be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677007a0b7ae9be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677007a0b7ae9be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705e6797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05e6797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5677007a0b7ae9be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677007a0b7ae9be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23b7371d7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23b7371d7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3da367b7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3da367b7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3da367b7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3da367b7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3defc5f2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3defc5f2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3defc5f2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3defc5f2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3da367b7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3da367b7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3defc5f2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3defc5f2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63defc5f2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3defc5f2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1600"/>
              </a:spcBef>
              <a:spcAft>
                <a:spcPts val="0"/>
              </a:spcAft>
              <a:buClr>
                <a:schemeClr val="accent2"/>
              </a:buClr>
              <a:buSzPts val="1100"/>
              <a:buChar char="○"/>
              <a:defRPr>
                <a:solidFill>
                  <a:schemeClr val="accent2"/>
                </a:solidFill>
              </a:defRPr>
            </a:lvl2pPr>
            <a:lvl3pPr indent="-298450" lvl="2" marL="1371600" rtl="0">
              <a:spcBef>
                <a:spcPts val="1600"/>
              </a:spcBef>
              <a:spcAft>
                <a:spcPts val="0"/>
              </a:spcAft>
              <a:buClr>
                <a:schemeClr val="accent2"/>
              </a:buClr>
              <a:buSzPts val="1100"/>
              <a:buChar char="■"/>
              <a:defRPr>
                <a:solidFill>
                  <a:schemeClr val="accent2"/>
                </a:solidFill>
              </a:defRPr>
            </a:lvl3pPr>
            <a:lvl4pPr indent="-298450" lvl="3" marL="1828800" rtl="0">
              <a:spcBef>
                <a:spcPts val="1600"/>
              </a:spcBef>
              <a:spcAft>
                <a:spcPts val="0"/>
              </a:spcAft>
              <a:buClr>
                <a:schemeClr val="accent2"/>
              </a:buClr>
              <a:buSzPts val="1100"/>
              <a:buChar char="●"/>
              <a:defRPr>
                <a:solidFill>
                  <a:schemeClr val="accent2"/>
                </a:solidFill>
              </a:defRPr>
            </a:lvl4pPr>
            <a:lvl5pPr indent="-298450" lvl="4" marL="2286000" rtl="0">
              <a:spcBef>
                <a:spcPts val="1600"/>
              </a:spcBef>
              <a:spcAft>
                <a:spcPts val="0"/>
              </a:spcAft>
              <a:buClr>
                <a:schemeClr val="accent2"/>
              </a:buClr>
              <a:buSzPts val="1100"/>
              <a:buChar char="○"/>
              <a:defRPr>
                <a:solidFill>
                  <a:schemeClr val="accent2"/>
                </a:solidFill>
              </a:defRPr>
            </a:lvl5pPr>
            <a:lvl6pPr indent="-298450" lvl="5" marL="2743200" rtl="0">
              <a:spcBef>
                <a:spcPts val="1600"/>
              </a:spcBef>
              <a:spcAft>
                <a:spcPts val="0"/>
              </a:spcAft>
              <a:buClr>
                <a:schemeClr val="accent2"/>
              </a:buClr>
              <a:buSzPts val="1100"/>
              <a:buChar char="■"/>
              <a:defRPr>
                <a:solidFill>
                  <a:schemeClr val="accent2"/>
                </a:solidFill>
              </a:defRPr>
            </a:lvl6pPr>
            <a:lvl7pPr indent="-298450" lvl="6" marL="3200400" rtl="0">
              <a:spcBef>
                <a:spcPts val="1600"/>
              </a:spcBef>
              <a:spcAft>
                <a:spcPts val="0"/>
              </a:spcAft>
              <a:buClr>
                <a:schemeClr val="accent2"/>
              </a:buClr>
              <a:buSzPts val="1100"/>
              <a:buChar char="●"/>
              <a:defRPr>
                <a:solidFill>
                  <a:schemeClr val="accent2"/>
                </a:solidFill>
              </a:defRPr>
            </a:lvl7pPr>
            <a:lvl8pPr indent="-298450" lvl="7" marL="3657600" rtl="0">
              <a:spcBef>
                <a:spcPts val="1600"/>
              </a:spcBef>
              <a:spcAft>
                <a:spcPts val="0"/>
              </a:spcAft>
              <a:buClr>
                <a:schemeClr val="accent2"/>
              </a:buClr>
              <a:buSzPts val="1100"/>
              <a:buChar char="○"/>
              <a:defRPr>
                <a:solidFill>
                  <a:schemeClr val="accent2"/>
                </a:solidFill>
              </a:defRPr>
            </a:lvl8pPr>
            <a:lvl9pPr indent="-298450" lvl="8" marL="4114800" rtl="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1600"/>
              </a:spcBef>
              <a:spcAft>
                <a:spcPts val="0"/>
              </a:spcAft>
              <a:buClr>
                <a:schemeClr val="accent2"/>
              </a:buClr>
              <a:buSzPts val="1100"/>
              <a:buChar char="○"/>
              <a:defRPr>
                <a:solidFill>
                  <a:schemeClr val="accent2"/>
                </a:solidFill>
              </a:defRPr>
            </a:lvl2pPr>
            <a:lvl3pPr indent="-298450" lvl="2" marL="1371600" rtl="0">
              <a:spcBef>
                <a:spcPts val="1600"/>
              </a:spcBef>
              <a:spcAft>
                <a:spcPts val="0"/>
              </a:spcAft>
              <a:buClr>
                <a:schemeClr val="accent2"/>
              </a:buClr>
              <a:buSzPts val="1100"/>
              <a:buChar char="■"/>
              <a:defRPr>
                <a:solidFill>
                  <a:schemeClr val="accent2"/>
                </a:solidFill>
              </a:defRPr>
            </a:lvl3pPr>
            <a:lvl4pPr indent="-298450" lvl="3" marL="1828800" rtl="0">
              <a:spcBef>
                <a:spcPts val="1600"/>
              </a:spcBef>
              <a:spcAft>
                <a:spcPts val="0"/>
              </a:spcAft>
              <a:buClr>
                <a:schemeClr val="accent2"/>
              </a:buClr>
              <a:buSzPts val="1100"/>
              <a:buChar char="●"/>
              <a:defRPr>
                <a:solidFill>
                  <a:schemeClr val="accent2"/>
                </a:solidFill>
              </a:defRPr>
            </a:lvl4pPr>
            <a:lvl5pPr indent="-298450" lvl="4" marL="2286000" rtl="0">
              <a:spcBef>
                <a:spcPts val="1600"/>
              </a:spcBef>
              <a:spcAft>
                <a:spcPts val="0"/>
              </a:spcAft>
              <a:buClr>
                <a:schemeClr val="accent2"/>
              </a:buClr>
              <a:buSzPts val="1100"/>
              <a:buChar char="○"/>
              <a:defRPr>
                <a:solidFill>
                  <a:schemeClr val="accent2"/>
                </a:solidFill>
              </a:defRPr>
            </a:lvl5pPr>
            <a:lvl6pPr indent="-298450" lvl="5" marL="2743200" rtl="0">
              <a:spcBef>
                <a:spcPts val="1600"/>
              </a:spcBef>
              <a:spcAft>
                <a:spcPts val="0"/>
              </a:spcAft>
              <a:buClr>
                <a:schemeClr val="accent2"/>
              </a:buClr>
              <a:buSzPts val="1100"/>
              <a:buChar char="■"/>
              <a:defRPr>
                <a:solidFill>
                  <a:schemeClr val="accent2"/>
                </a:solidFill>
              </a:defRPr>
            </a:lvl6pPr>
            <a:lvl7pPr indent="-298450" lvl="6" marL="3200400" rtl="0">
              <a:spcBef>
                <a:spcPts val="1600"/>
              </a:spcBef>
              <a:spcAft>
                <a:spcPts val="0"/>
              </a:spcAft>
              <a:buClr>
                <a:schemeClr val="accent2"/>
              </a:buClr>
              <a:buSzPts val="1100"/>
              <a:buChar char="●"/>
              <a:defRPr>
                <a:solidFill>
                  <a:schemeClr val="accent2"/>
                </a:solidFill>
              </a:defRPr>
            </a:lvl7pPr>
            <a:lvl8pPr indent="-298450" lvl="7" marL="3657600" rtl="0">
              <a:spcBef>
                <a:spcPts val="1600"/>
              </a:spcBef>
              <a:spcAft>
                <a:spcPts val="0"/>
              </a:spcAft>
              <a:buClr>
                <a:schemeClr val="accent2"/>
              </a:buClr>
              <a:buSzPts val="1100"/>
              <a:buChar char="○"/>
              <a:defRPr>
                <a:solidFill>
                  <a:schemeClr val="accent2"/>
                </a:solidFill>
              </a:defRPr>
            </a:lvl8pPr>
            <a:lvl9pPr indent="-298450" lvl="8" marL="4114800" rtl="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s://lora.readthedocs.io/en/latest/#id17"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22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Power consumption and </a:t>
            </a:r>
            <a:r>
              <a:rPr lang="en"/>
              <a:t>Management using Machine Learning Algorithms for LPWAN networks</a:t>
            </a:r>
            <a:r>
              <a:rPr lang="en"/>
              <a:t> </a:t>
            </a:r>
            <a:endParaRPr/>
          </a:p>
        </p:txBody>
      </p:sp>
      <p:sp>
        <p:nvSpPr>
          <p:cNvPr id="65" name="Google Shape;65;p13"/>
          <p:cNvSpPr txBox="1"/>
          <p:nvPr>
            <p:ph idx="1" type="subTitle"/>
          </p:nvPr>
        </p:nvSpPr>
        <p:spPr>
          <a:xfrm>
            <a:off x="311700" y="3119135"/>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Prepared by: Mussa Ebrahim</a:t>
            </a:r>
            <a:endParaRPr/>
          </a:p>
          <a:p>
            <a:pPr indent="0" lvl="0" marL="0" rtl="0" algn="l">
              <a:spcBef>
                <a:spcPts val="0"/>
              </a:spcBef>
              <a:spcAft>
                <a:spcPts val="0"/>
              </a:spcAft>
              <a:buNone/>
            </a:pPr>
            <a:r>
              <a:rPr lang="en"/>
              <a:t>Neptune</a:t>
            </a:r>
            <a:r>
              <a:rPr lang="en"/>
              <a:t> code: Q1DWS7</a:t>
            </a:r>
            <a:endParaRPr/>
          </a:p>
        </p:txBody>
      </p:sp>
      <p:sp>
        <p:nvSpPr>
          <p:cNvPr id="66" name="Google Shape;66;p13"/>
          <p:cNvSpPr txBox="1"/>
          <p:nvPr/>
        </p:nvSpPr>
        <p:spPr>
          <a:xfrm>
            <a:off x="6365925" y="4197850"/>
            <a:ext cx="2675700" cy="8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9D9D9"/>
                </a:solidFill>
                <a:latin typeface="Roboto"/>
                <a:ea typeface="Roboto"/>
                <a:cs typeface="Roboto"/>
                <a:sym typeface="Roboto"/>
              </a:rPr>
              <a:t>Submitted</a:t>
            </a:r>
            <a:r>
              <a:rPr lang="en">
                <a:solidFill>
                  <a:srgbClr val="D9D9D9"/>
                </a:solidFill>
                <a:latin typeface="Roboto"/>
                <a:ea typeface="Roboto"/>
                <a:cs typeface="Roboto"/>
                <a:sym typeface="Roboto"/>
              </a:rPr>
              <a:t> to:  Hussam Rajab</a:t>
            </a:r>
            <a:endParaRPr>
              <a:solidFill>
                <a:srgbClr val="D9D9D9"/>
              </a:solidFill>
              <a:latin typeface="Roboto"/>
              <a:ea typeface="Roboto"/>
              <a:cs typeface="Roboto"/>
              <a:sym typeface="Roboto"/>
            </a:endParaRPr>
          </a:p>
          <a:p>
            <a:pPr indent="0" lvl="0" marL="0" rtl="0" algn="l">
              <a:spcBef>
                <a:spcPts val="0"/>
              </a:spcBef>
              <a:spcAft>
                <a:spcPts val="0"/>
              </a:spcAft>
              <a:buNone/>
            </a:pPr>
            <a:r>
              <a:rPr lang="en">
                <a:solidFill>
                  <a:srgbClr val="D9D9D9"/>
                </a:solidFill>
                <a:latin typeface="Roboto"/>
                <a:ea typeface="Roboto"/>
                <a:cs typeface="Roboto"/>
                <a:sym typeface="Roboto"/>
              </a:rPr>
              <a:t>Submission Date: 17/10/2019</a:t>
            </a:r>
            <a:endParaRPr>
              <a:solidFill>
                <a:srgbClr val="D9D9D9"/>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Propagation</a:t>
            </a:r>
            <a:endParaRPr/>
          </a:p>
        </p:txBody>
      </p:sp>
      <p:sp>
        <p:nvSpPr>
          <p:cNvPr id="182" name="Google Shape;182;p22"/>
          <p:cNvSpPr txBox="1"/>
          <p:nvPr>
            <p:ph type="title"/>
          </p:nvPr>
        </p:nvSpPr>
        <p:spPr>
          <a:xfrm>
            <a:off x="311725" y="1518275"/>
            <a:ext cx="8520600" cy="3025500"/>
          </a:xfrm>
          <a:prstGeom prst="rect">
            <a:avLst/>
          </a:prstGeom>
        </p:spPr>
        <p:txBody>
          <a:bodyPr anchorCtr="0" anchor="t" bIns="91425" lIns="91425" spcFirstLastPara="1" rIns="91425" wrap="square" tIns="91425">
            <a:noAutofit/>
          </a:bodyPr>
          <a:lstStyle/>
          <a:p>
            <a:pPr indent="0" lvl="0" marL="0" marR="38100" rtl="0" algn="l">
              <a:lnSpc>
                <a:spcPct val="115000"/>
              </a:lnSpc>
              <a:spcBef>
                <a:spcPts val="2300"/>
              </a:spcBef>
              <a:spcAft>
                <a:spcPts val="0"/>
              </a:spcAft>
              <a:buNone/>
            </a:pPr>
            <a:r>
              <a:rPr lang="en" sz="2300" u="sng">
                <a:solidFill>
                  <a:srgbClr val="004B6B"/>
                </a:solidFill>
                <a:highlight>
                  <a:srgbClr val="FFFFFF"/>
                </a:highlight>
                <a:latin typeface="Georgia"/>
                <a:ea typeface="Georgia"/>
                <a:cs typeface="Georgia"/>
                <a:sym typeface="Georgia"/>
                <a:hlinkClick r:id="rId3"/>
              </a:rPr>
              <a:t>Free space losses</a:t>
            </a:r>
            <a:endParaRPr sz="2300" u="sng">
              <a:solidFill>
                <a:srgbClr val="004B6B"/>
              </a:solidFill>
              <a:highlight>
                <a:srgbClr val="FFFFFF"/>
              </a:highlight>
              <a:latin typeface="Georgia"/>
              <a:ea typeface="Georgia"/>
              <a:cs typeface="Georgia"/>
              <a:sym typeface="Georgia"/>
            </a:endParaRPr>
          </a:p>
          <a:p>
            <a:pPr indent="0" lvl="0" marL="0" rtl="0" algn="l">
              <a:lnSpc>
                <a:spcPct val="140000"/>
              </a:lnSpc>
              <a:spcBef>
                <a:spcPts val="1300"/>
              </a:spcBef>
              <a:spcAft>
                <a:spcPts val="0"/>
              </a:spcAft>
              <a:buNone/>
            </a:pPr>
            <a:r>
              <a:rPr lang="en" sz="1400">
                <a:solidFill>
                  <a:srgbClr val="3E4349"/>
                </a:solidFill>
                <a:highlight>
                  <a:srgbClr val="FFFFFF"/>
                </a:highlight>
                <a:latin typeface="Georgia"/>
                <a:ea typeface="Georgia"/>
                <a:cs typeface="Georgia"/>
                <a:sym typeface="Georgia"/>
              </a:rPr>
              <a:t>L(fs) = 32.45 + 20log(D) + 20log(f)</a:t>
            </a:r>
            <a:endParaRPr sz="1400">
              <a:solidFill>
                <a:srgbClr val="3E4349"/>
              </a:solidFill>
              <a:highlight>
                <a:srgbClr val="FFFFFF"/>
              </a:highlight>
              <a:latin typeface="Georgia"/>
              <a:ea typeface="Georgia"/>
              <a:cs typeface="Georgia"/>
              <a:sym typeface="Georgia"/>
            </a:endParaRPr>
          </a:p>
          <a:p>
            <a:pPr indent="-317500" lvl="0" marL="749300" rtl="0" algn="l">
              <a:lnSpc>
                <a:spcPct val="140000"/>
              </a:lnSpc>
              <a:spcBef>
                <a:spcPts val="1600"/>
              </a:spcBef>
              <a:spcAft>
                <a:spcPts val="0"/>
              </a:spcAft>
              <a:buClr>
                <a:srgbClr val="3E4349"/>
              </a:buClr>
              <a:buSzPts val="1400"/>
              <a:buFont typeface="Georgia"/>
              <a:buChar char="●"/>
            </a:pPr>
            <a:r>
              <a:rPr lang="en" sz="1400">
                <a:solidFill>
                  <a:srgbClr val="3E4349"/>
                </a:solidFill>
                <a:highlight>
                  <a:srgbClr val="FFFFFF"/>
                </a:highlight>
                <a:latin typeface="Georgia"/>
                <a:ea typeface="Georgia"/>
                <a:cs typeface="Georgia"/>
                <a:sym typeface="Georgia"/>
              </a:rPr>
              <a:t>Lfs = Free space loss in dB</a:t>
            </a:r>
            <a:endParaRPr sz="1400">
              <a:solidFill>
                <a:srgbClr val="3E4349"/>
              </a:solidFill>
              <a:highlight>
                <a:srgbClr val="FFFFFF"/>
              </a:highlight>
              <a:latin typeface="Georgia"/>
              <a:ea typeface="Georgia"/>
              <a:cs typeface="Georgia"/>
              <a:sym typeface="Georgia"/>
            </a:endParaRPr>
          </a:p>
          <a:p>
            <a:pPr indent="-317500" lvl="0" marL="749300" rtl="0" algn="l">
              <a:lnSpc>
                <a:spcPct val="140000"/>
              </a:lnSpc>
              <a:spcBef>
                <a:spcPts val="0"/>
              </a:spcBef>
              <a:spcAft>
                <a:spcPts val="0"/>
              </a:spcAft>
              <a:buClr>
                <a:srgbClr val="3E4349"/>
              </a:buClr>
              <a:buSzPts val="1400"/>
              <a:buFont typeface="Georgia"/>
              <a:buChar char="●"/>
            </a:pPr>
            <a:r>
              <a:rPr lang="en" sz="1400">
                <a:solidFill>
                  <a:srgbClr val="3E4349"/>
                </a:solidFill>
                <a:highlight>
                  <a:srgbClr val="FFFFFF"/>
                </a:highlight>
                <a:latin typeface="Georgia"/>
                <a:ea typeface="Georgia"/>
                <a:cs typeface="Georgia"/>
                <a:sym typeface="Georgia"/>
              </a:rPr>
              <a:t>D = Distance between end node and gateway in km</a:t>
            </a:r>
            <a:endParaRPr sz="1400">
              <a:solidFill>
                <a:srgbClr val="3E4349"/>
              </a:solidFill>
              <a:highlight>
                <a:srgbClr val="FFFFFF"/>
              </a:highlight>
              <a:latin typeface="Georgia"/>
              <a:ea typeface="Georgia"/>
              <a:cs typeface="Georgia"/>
              <a:sym typeface="Georgia"/>
            </a:endParaRPr>
          </a:p>
          <a:p>
            <a:pPr indent="-317500" lvl="0" marL="749300" rtl="0" algn="l">
              <a:lnSpc>
                <a:spcPct val="140000"/>
              </a:lnSpc>
              <a:spcBef>
                <a:spcPts val="0"/>
              </a:spcBef>
              <a:spcAft>
                <a:spcPts val="0"/>
              </a:spcAft>
              <a:buClr>
                <a:srgbClr val="3E4349"/>
              </a:buClr>
              <a:buSzPts val="1400"/>
              <a:buFont typeface="Georgia"/>
              <a:buChar char="●"/>
            </a:pPr>
            <a:r>
              <a:rPr lang="en" sz="1400">
                <a:solidFill>
                  <a:srgbClr val="3E4349"/>
                </a:solidFill>
                <a:highlight>
                  <a:srgbClr val="FFFFFF"/>
                </a:highlight>
                <a:latin typeface="Georgia"/>
                <a:ea typeface="Georgia"/>
                <a:cs typeface="Georgia"/>
                <a:sym typeface="Georgia"/>
              </a:rPr>
              <a:t>f = frequency in MHz</a:t>
            </a:r>
            <a:endParaRPr sz="1400">
              <a:solidFill>
                <a:srgbClr val="3E4349"/>
              </a:solidFill>
              <a:highlight>
                <a:srgbClr val="FFFFFF"/>
              </a:highlight>
              <a:latin typeface="Georgia"/>
              <a:ea typeface="Georgia"/>
              <a:cs typeface="Georgia"/>
              <a:sym typeface="Georgia"/>
            </a:endParaRPr>
          </a:p>
          <a:p>
            <a:pPr indent="0" lvl="0" marL="0" rtl="0" algn="l">
              <a:lnSpc>
                <a:spcPct val="140000"/>
              </a:lnSpc>
              <a:spcBef>
                <a:spcPts val="1600"/>
              </a:spcBef>
              <a:spcAft>
                <a:spcPts val="0"/>
              </a:spcAft>
              <a:buNone/>
            </a:pPr>
            <a:r>
              <a:rPr lang="en" sz="1400">
                <a:solidFill>
                  <a:srgbClr val="3E4349"/>
                </a:solidFill>
                <a:highlight>
                  <a:srgbClr val="FFFFFF"/>
                </a:highlight>
                <a:latin typeface="Georgia"/>
                <a:ea typeface="Georgia"/>
                <a:cs typeface="Georgia"/>
                <a:sym typeface="Georgia"/>
              </a:rPr>
              <a:t>For example: f=868MHz</a:t>
            </a:r>
            <a:endParaRPr sz="1400">
              <a:solidFill>
                <a:srgbClr val="3E4349"/>
              </a:solidFill>
              <a:highlight>
                <a:srgbClr val="FFFFFF"/>
              </a:highlight>
              <a:latin typeface="Georgia"/>
              <a:ea typeface="Georgia"/>
              <a:cs typeface="Georgia"/>
              <a:sym typeface="Georgia"/>
            </a:endParaRPr>
          </a:p>
          <a:p>
            <a:pPr indent="-317500" lvl="0" marL="749300" rtl="0" algn="l">
              <a:lnSpc>
                <a:spcPct val="140000"/>
              </a:lnSpc>
              <a:spcBef>
                <a:spcPts val="1600"/>
              </a:spcBef>
              <a:spcAft>
                <a:spcPts val="0"/>
              </a:spcAft>
              <a:buClr>
                <a:srgbClr val="3E4349"/>
              </a:buClr>
              <a:buSzPts val="1400"/>
              <a:buFont typeface="Georgia"/>
              <a:buChar char="●"/>
            </a:pPr>
            <a:r>
              <a:rPr lang="en" sz="1400">
                <a:solidFill>
                  <a:srgbClr val="3E4349"/>
                </a:solidFill>
                <a:highlight>
                  <a:srgbClr val="FFFFFF"/>
                </a:highlight>
                <a:latin typeface="Georgia"/>
                <a:ea typeface="Georgia"/>
                <a:cs typeface="Georgia"/>
                <a:sym typeface="Georgia"/>
              </a:rPr>
              <a:t>D=0.01 km, Lfs = 32.45 + 20log(0.01) + 20log(868) = 51 dB</a:t>
            </a:r>
            <a:endParaRPr sz="1400">
              <a:solidFill>
                <a:srgbClr val="3E4349"/>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a:solidFill>
                <a:srgbClr val="434343"/>
              </a:solidFill>
            </a:endParaRPr>
          </a:p>
        </p:txBody>
      </p:sp>
      <p:sp>
        <p:nvSpPr>
          <p:cNvPr id="183" name="Google Shape;183;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Propagation</a:t>
            </a:r>
            <a:endParaRPr/>
          </a:p>
        </p:txBody>
      </p:sp>
      <p:sp>
        <p:nvSpPr>
          <p:cNvPr id="189" name="Google Shape;189;p23"/>
          <p:cNvSpPr txBox="1"/>
          <p:nvPr>
            <p:ph type="title"/>
          </p:nvPr>
        </p:nvSpPr>
        <p:spPr>
          <a:xfrm>
            <a:off x="311725" y="1518275"/>
            <a:ext cx="8520600" cy="3025500"/>
          </a:xfrm>
          <a:prstGeom prst="rect">
            <a:avLst/>
          </a:prstGeom>
        </p:spPr>
        <p:txBody>
          <a:bodyPr anchorCtr="0" anchor="t" bIns="91425" lIns="91425" spcFirstLastPara="1" rIns="91425" wrap="square" tIns="91425">
            <a:noAutofit/>
          </a:bodyPr>
          <a:lstStyle/>
          <a:p>
            <a:pPr indent="0" lvl="0" marL="38100" marR="38100" rtl="0" algn="l">
              <a:lnSpc>
                <a:spcPct val="115000"/>
              </a:lnSpc>
              <a:spcBef>
                <a:spcPts val="2300"/>
              </a:spcBef>
              <a:spcAft>
                <a:spcPts val="0"/>
              </a:spcAft>
              <a:buNone/>
            </a:pPr>
            <a:r>
              <a:rPr lang="en" sz="2300" u="sng">
                <a:solidFill>
                  <a:srgbClr val="004B6B"/>
                </a:solidFill>
                <a:highlight>
                  <a:srgbClr val="FFFFFF"/>
                </a:highlight>
                <a:latin typeface="Georgia"/>
                <a:ea typeface="Georgia"/>
                <a:cs typeface="Georgia"/>
                <a:sym typeface="Georgia"/>
              </a:rPr>
              <a:t>Main types of propagation</a:t>
            </a:r>
            <a:endParaRPr sz="2300" u="sng">
              <a:solidFill>
                <a:srgbClr val="004B6B"/>
              </a:solidFill>
              <a:highlight>
                <a:srgbClr val="FFFFFF"/>
              </a:highlight>
              <a:latin typeface="Georgia"/>
              <a:ea typeface="Georgia"/>
              <a:cs typeface="Georgia"/>
              <a:sym typeface="Georgia"/>
            </a:endParaRPr>
          </a:p>
          <a:p>
            <a:pPr indent="-311150" lvl="0" marL="749300" rtl="0" algn="l">
              <a:lnSpc>
                <a:spcPct val="140000"/>
              </a:lnSpc>
              <a:spcBef>
                <a:spcPts val="1600"/>
              </a:spcBef>
              <a:spcAft>
                <a:spcPts val="0"/>
              </a:spcAft>
              <a:buClr>
                <a:srgbClr val="3E4349"/>
              </a:buClr>
              <a:buSzPts val="1300"/>
              <a:buFont typeface="Georgia"/>
              <a:buChar char="●"/>
            </a:pPr>
            <a:r>
              <a:rPr lang="en" sz="1800">
                <a:solidFill>
                  <a:srgbClr val="3E4349"/>
                </a:solidFill>
                <a:highlight>
                  <a:srgbClr val="FFFFFF"/>
                </a:highlight>
                <a:latin typeface="Georgia"/>
                <a:ea typeface="Georgia"/>
                <a:cs typeface="Georgia"/>
                <a:sym typeface="Georgia"/>
              </a:rPr>
              <a:t>Line of site</a:t>
            </a:r>
            <a:endParaRPr sz="1800">
              <a:solidFill>
                <a:srgbClr val="3E4349"/>
              </a:solidFill>
              <a:highlight>
                <a:srgbClr val="FFFFFF"/>
              </a:highlight>
              <a:latin typeface="Georgia"/>
              <a:ea typeface="Georgia"/>
              <a:cs typeface="Georgia"/>
              <a:sym typeface="Georgia"/>
            </a:endParaRPr>
          </a:p>
          <a:p>
            <a:pPr indent="-342900" lvl="0" marL="749300" rtl="0" algn="l">
              <a:lnSpc>
                <a:spcPct val="140000"/>
              </a:lnSpc>
              <a:spcBef>
                <a:spcPts val="0"/>
              </a:spcBef>
              <a:spcAft>
                <a:spcPts val="0"/>
              </a:spcAft>
              <a:buClr>
                <a:srgbClr val="3E4349"/>
              </a:buClr>
              <a:buSzPts val="1800"/>
              <a:buFont typeface="Georgia"/>
              <a:buChar char="●"/>
            </a:pPr>
            <a:r>
              <a:rPr lang="en" sz="1800">
                <a:solidFill>
                  <a:srgbClr val="3E4349"/>
                </a:solidFill>
                <a:highlight>
                  <a:srgbClr val="FFFFFF"/>
                </a:highlight>
                <a:latin typeface="Georgia"/>
                <a:ea typeface="Georgia"/>
                <a:cs typeface="Georgia"/>
                <a:sym typeface="Georgia"/>
              </a:rPr>
              <a:t>Obstacle</a:t>
            </a:r>
            <a:endParaRPr sz="1800">
              <a:solidFill>
                <a:srgbClr val="3E4349"/>
              </a:solidFill>
              <a:highlight>
                <a:srgbClr val="FFFFFF"/>
              </a:highlight>
              <a:latin typeface="Georgia"/>
              <a:ea typeface="Georgia"/>
              <a:cs typeface="Georgia"/>
              <a:sym typeface="Georgia"/>
            </a:endParaRPr>
          </a:p>
          <a:p>
            <a:pPr indent="-342900" lvl="0" marL="749300" rtl="0" algn="l">
              <a:lnSpc>
                <a:spcPct val="140000"/>
              </a:lnSpc>
              <a:spcBef>
                <a:spcPts val="0"/>
              </a:spcBef>
              <a:spcAft>
                <a:spcPts val="0"/>
              </a:spcAft>
              <a:buClr>
                <a:srgbClr val="3E4349"/>
              </a:buClr>
              <a:buSzPts val="1800"/>
              <a:buFont typeface="Georgia"/>
              <a:buChar char="●"/>
            </a:pPr>
            <a:r>
              <a:rPr lang="en" sz="1800">
                <a:solidFill>
                  <a:srgbClr val="3E4349"/>
                </a:solidFill>
                <a:highlight>
                  <a:srgbClr val="FFFFFF"/>
                </a:highlight>
                <a:latin typeface="Georgia"/>
                <a:ea typeface="Georgia"/>
                <a:cs typeface="Georgia"/>
                <a:sym typeface="Georgia"/>
              </a:rPr>
              <a:t>Reflection</a:t>
            </a:r>
            <a:endParaRPr sz="1800">
              <a:solidFill>
                <a:srgbClr val="3E4349"/>
              </a:solidFill>
              <a:highlight>
                <a:srgbClr val="FFFFFF"/>
              </a:highlight>
              <a:latin typeface="Georgia"/>
              <a:ea typeface="Georgia"/>
              <a:cs typeface="Georgia"/>
              <a:sym typeface="Georgia"/>
            </a:endParaRPr>
          </a:p>
          <a:p>
            <a:pPr indent="-342900" lvl="0" marL="749300" rtl="0" algn="l">
              <a:lnSpc>
                <a:spcPct val="140000"/>
              </a:lnSpc>
              <a:spcBef>
                <a:spcPts val="0"/>
              </a:spcBef>
              <a:spcAft>
                <a:spcPts val="0"/>
              </a:spcAft>
              <a:buClr>
                <a:srgbClr val="3E4349"/>
              </a:buClr>
              <a:buSzPts val="1800"/>
              <a:buFont typeface="Georgia"/>
              <a:buChar char="●"/>
            </a:pPr>
            <a:r>
              <a:rPr lang="en" sz="1800">
                <a:solidFill>
                  <a:srgbClr val="3E4349"/>
                </a:solidFill>
                <a:highlight>
                  <a:srgbClr val="FFFFFF"/>
                </a:highlight>
                <a:latin typeface="Georgia"/>
                <a:ea typeface="Georgia"/>
                <a:cs typeface="Georgia"/>
                <a:sym typeface="Georgia"/>
              </a:rPr>
              <a:t>diffraction</a:t>
            </a:r>
            <a:endParaRPr sz="1800">
              <a:solidFill>
                <a:srgbClr val="3E4349"/>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a:solidFill>
                <a:srgbClr val="434343"/>
              </a:solidFill>
            </a:endParaRPr>
          </a:p>
        </p:txBody>
      </p:sp>
      <p:sp>
        <p:nvSpPr>
          <p:cNvPr id="190" name="Google Shape;19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Fresnel Zone</a:t>
            </a:r>
            <a:endParaRPr/>
          </a:p>
        </p:txBody>
      </p:sp>
      <p:sp>
        <p:nvSpPr>
          <p:cNvPr id="196" name="Google Shape;196;p24"/>
          <p:cNvSpPr txBox="1"/>
          <p:nvPr>
            <p:ph type="title"/>
          </p:nvPr>
        </p:nvSpPr>
        <p:spPr>
          <a:xfrm>
            <a:off x="311725" y="1518275"/>
            <a:ext cx="8520600" cy="3025500"/>
          </a:xfrm>
          <a:prstGeom prst="rect">
            <a:avLst/>
          </a:prstGeom>
        </p:spPr>
        <p:txBody>
          <a:bodyPr anchorCtr="0" anchor="t" bIns="91425" lIns="91425" spcFirstLastPara="1" rIns="91425" wrap="square" tIns="91425">
            <a:noAutofit/>
          </a:bodyPr>
          <a:lstStyle/>
          <a:p>
            <a:pPr indent="-342900" lvl="0" marL="457200" rtl="0" algn="l">
              <a:lnSpc>
                <a:spcPct val="140000"/>
              </a:lnSpc>
              <a:spcBef>
                <a:spcPts val="1300"/>
              </a:spcBef>
              <a:spcAft>
                <a:spcPts val="0"/>
              </a:spcAft>
              <a:buClr>
                <a:srgbClr val="3E4349"/>
              </a:buClr>
              <a:buSzPts val="1800"/>
              <a:buFont typeface="Georgia"/>
              <a:buChar char="●"/>
            </a:pPr>
            <a:r>
              <a:rPr lang="en" sz="1300">
                <a:solidFill>
                  <a:srgbClr val="3E4349"/>
                </a:solidFill>
                <a:highlight>
                  <a:srgbClr val="FFFFFF"/>
                </a:highlight>
                <a:latin typeface="Georgia"/>
                <a:ea typeface="Georgia"/>
                <a:cs typeface="Georgia"/>
                <a:sym typeface="Georgia"/>
              </a:rPr>
              <a:t>The Fresnel zone is an elliptical shaped body around the direct line of sight path between the end node and the gateway.</a:t>
            </a:r>
            <a:endParaRPr sz="1300">
              <a:solidFill>
                <a:srgbClr val="3E4349"/>
              </a:solidFill>
              <a:highlight>
                <a:srgbClr val="FFFFFF"/>
              </a:highlight>
              <a:latin typeface="Georgia"/>
              <a:ea typeface="Georgia"/>
              <a:cs typeface="Georgia"/>
              <a:sym typeface="Georgia"/>
            </a:endParaRPr>
          </a:p>
          <a:p>
            <a:pPr indent="-342900" lvl="0" marL="457200" rtl="0" algn="l">
              <a:lnSpc>
                <a:spcPct val="140000"/>
              </a:lnSpc>
              <a:spcBef>
                <a:spcPts val="0"/>
              </a:spcBef>
              <a:spcAft>
                <a:spcPts val="0"/>
              </a:spcAft>
              <a:buClr>
                <a:srgbClr val="3E4349"/>
              </a:buClr>
              <a:buSzPts val="1800"/>
              <a:buFont typeface="Georgia"/>
              <a:buChar char="●"/>
            </a:pPr>
            <a:r>
              <a:rPr lang="en" sz="1300">
                <a:solidFill>
                  <a:srgbClr val="3E4349"/>
                </a:solidFill>
                <a:highlight>
                  <a:srgbClr val="FFFFFF"/>
                </a:highlight>
                <a:latin typeface="Georgia"/>
                <a:ea typeface="Georgia"/>
                <a:cs typeface="Georgia"/>
                <a:sym typeface="Georgia"/>
              </a:rPr>
              <a:t>Any obstacle within this volume, for example buildings, trees, hilltops or ground can weaken the transmitted signal even if there is a direct line of sight between the end node and the gateway.</a:t>
            </a:r>
            <a:endParaRPr sz="1800">
              <a:solidFill>
                <a:srgbClr val="3E4349"/>
              </a:solidFill>
              <a:highlight>
                <a:srgbClr val="FFFFFF"/>
              </a:highlight>
              <a:latin typeface="Georgia"/>
              <a:ea typeface="Georgia"/>
              <a:cs typeface="Georgia"/>
              <a:sym typeface="Georgia"/>
            </a:endParaRPr>
          </a:p>
          <a:p>
            <a:pPr indent="0" lvl="0" marL="0" rtl="0" algn="l">
              <a:spcBef>
                <a:spcPts val="1300"/>
              </a:spcBef>
              <a:spcAft>
                <a:spcPts val="0"/>
              </a:spcAft>
              <a:buNone/>
            </a:pPr>
            <a:r>
              <a:t/>
            </a:r>
            <a:endParaRPr>
              <a:solidFill>
                <a:srgbClr val="434343"/>
              </a:solidFill>
            </a:endParaRPr>
          </a:p>
        </p:txBody>
      </p:sp>
      <p:sp>
        <p:nvSpPr>
          <p:cNvPr id="197" name="Google Shape;197;p24"/>
          <p:cNvSpPr/>
          <p:nvPr/>
        </p:nvSpPr>
        <p:spPr>
          <a:xfrm>
            <a:off x="1130200" y="3581575"/>
            <a:ext cx="5777700" cy="1176300"/>
          </a:xfrm>
          <a:prstGeom prst="ellipse">
            <a:avLst/>
          </a:prstGeom>
          <a:solidFill>
            <a:srgbClr val="B7B7B7"/>
          </a:solidFill>
          <a:ln cap="flat" cmpd="sng" w="3810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4"/>
          <p:cNvSpPr/>
          <p:nvPr/>
        </p:nvSpPr>
        <p:spPr>
          <a:xfrm>
            <a:off x="2525575" y="3612600"/>
            <a:ext cx="472800" cy="1091100"/>
          </a:xfrm>
          <a:prstGeom prst="ellipse">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9" name="Google Shape;199;p24"/>
          <p:cNvCxnSpPr>
            <a:stCxn id="198" idx="2"/>
            <a:endCxn id="198" idx="6"/>
          </p:cNvCxnSpPr>
          <p:nvPr/>
        </p:nvCxnSpPr>
        <p:spPr>
          <a:xfrm>
            <a:off x="2525575" y="4158150"/>
            <a:ext cx="472800" cy="0"/>
          </a:xfrm>
          <a:prstGeom prst="straightConnector1">
            <a:avLst/>
          </a:prstGeom>
          <a:noFill/>
          <a:ln cap="flat" cmpd="sng" w="9525">
            <a:solidFill>
              <a:schemeClr val="dk2"/>
            </a:solidFill>
            <a:prstDash val="solid"/>
            <a:round/>
            <a:headEnd len="med" w="med" type="none"/>
            <a:tailEnd len="med" w="med" type="none"/>
          </a:ln>
        </p:spPr>
      </p:cxnSp>
      <p:sp>
        <p:nvSpPr>
          <p:cNvPr id="200" name="Google Shape;200;p24"/>
          <p:cNvSpPr/>
          <p:nvPr/>
        </p:nvSpPr>
        <p:spPr>
          <a:xfrm>
            <a:off x="3782650" y="3581575"/>
            <a:ext cx="472800" cy="1233900"/>
          </a:xfrm>
          <a:prstGeom prst="ellipse">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4"/>
          <p:cNvSpPr/>
          <p:nvPr/>
        </p:nvSpPr>
        <p:spPr>
          <a:xfrm>
            <a:off x="5448300" y="3648775"/>
            <a:ext cx="472800" cy="1023900"/>
          </a:xfrm>
          <a:prstGeom prst="ellipse">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2" name="Google Shape;202;p24"/>
          <p:cNvCxnSpPr>
            <a:stCxn id="197" idx="2"/>
            <a:endCxn id="197" idx="6"/>
          </p:cNvCxnSpPr>
          <p:nvPr/>
        </p:nvCxnSpPr>
        <p:spPr>
          <a:xfrm>
            <a:off x="1130200" y="4169725"/>
            <a:ext cx="5777700" cy="0"/>
          </a:xfrm>
          <a:prstGeom prst="straightConnector1">
            <a:avLst/>
          </a:prstGeom>
          <a:noFill/>
          <a:ln cap="flat" cmpd="sng" w="9525">
            <a:solidFill>
              <a:schemeClr val="dk2"/>
            </a:solidFill>
            <a:prstDash val="dot"/>
            <a:round/>
            <a:headEnd len="med" w="med" type="none"/>
            <a:tailEnd len="med" w="med" type="none"/>
          </a:ln>
        </p:spPr>
      </p:cxnSp>
      <p:cxnSp>
        <p:nvCxnSpPr>
          <p:cNvPr id="203" name="Google Shape;203;p24"/>
          <p:cNvCxnSpPr>
            <a:stCxn id="198" idx="0"/>
            <a:endCxn id="198" idx="4"/>
          </p:cNvCxnSpPr>
          <p:nvPr/>
        </p:nvCxnSpPr>
        <p:spPr>
          <a:xfrm>
            <a:off x="2761975" y="3612600"/>
            <a:ext cx="0" cy="1091100"/>
          </a:xfrm>
          <a:prstGeom prst="straightConnector1">
            <a:avLst/>
          </a:prstGeom>
          <a:noFill/>
          <a:ln cap="flat" cmpd="sng" w="9525">
            <a:solidFill>
              <a:schemeClr val="dk2"/>
            </a:solidFill>
            <a:prstDash val="dot"/>
            <a:round/>
            <a:headEnd len="med" w="med" type="none"/>
            <a:tailEnd len="med" w="med" type="none"/>
          </a:ln>
        </p:spPr>
      </p:cxnSp>
      <p:cxnSp>
        <p:nvCxnSpPr>
          <p:cNvPr id="204" name="Google Shape;204;p24"/>
          <p:cNvCxnSpPr>
            <a:stCxn id="201" idx="0"/>
            <a:endCxn id="201" idx="4"/>
          </p:cNvCxnSpPr>
          <p:nvPr/>
        </p:nvCxnSpPr>
        <p:spPr>
          <a:xfrm>
            <a:off x="5684700" y="3648775"/>
            <a:ext cx="0" cy="1023900"/>
          </a:xfrm>
          <a:prstGeom prst="straightConnector1">
            <a:avLst/>
          </a:prstGeom>
          <a:noFill/>
          <a:ln cap="flat" cmpd="sng" w="9525">
            <a:solidFill>
              <a:schemeClr val="dk2"/>
            </a:solidFill>
            <a:prstDash val="dot"/>
            <a:round/>
            <a:headEnd len="med" w="med" type="none"/>
            <a:tailEnd len="med" w="med" type="none"/>
          </a:ln>
        </p:spPr>
      </p:cxnSp>
      <p:cxnSp>
        <p:nvCxnSpPr>
          <p:cNvPr id="205" name="Google Shape;205;p24"/>
          <p:cNvCxnSpPr>
            <a:endCxn id="200" idx="0"/>
          </p:cNvCxnSpPr>
          <p:nvPr/>
        </p:nvCxnSpPr>
        <p:spPr>
          <a:xfrm rot="10800000">
            <a:off x="4019050" y="3581575"/>
            <a:ext cx="14100" cy="555000"/>
          </a:xfrm>
          <a:prstGeom prst="straightConnector1">
            <a:avLst/>
          </a:prstGeom>
          <a:noFill/>
          <a:ln cap="flat" cmpd="sng" w="19050">
            <a:solidFill>
              <a:schemeClr val="dk2"/>
            </a:solidFill>
            <a:prstDash val="solid"/>
            <a:round/>
            <a:headEnd len="med" w="med" type="none"/>
            <a:tailEnd len="med" w="med" type="triangle"/>
          </a:ln>
        </p:spPr>
      </p:cxnSp>
      <p:sp>
        <p:nvSpPr>
          <p:cNvPr id="206" name="Google Shape;206;p24"/>
          <p:cNvSpPr/>
          <p:nvPr/>
        </p:nvSpPr>
        <p:spPr>
          <a:xfrm>
            <a:off x="6974550" y="3961350"/>
            <a:ext cx="650100" cy="393600"/>
          </a:xfrm>
          <a:prstGeom prst="corner">
            <a:avLst>
              <a:gd fmla="val 50000" name="adj1"/>
              <a:gd fmla="val 50000" name="adj2"/>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
          <p:cNvSpPr/>
          <p:nvPr/>
        </p:nvSpPr>
        <p:spPr>
          <a:xfrm>
            <a:off x="696950" y="4021375"/>
            <a:ext cx="366600" cy="294000"/>
          </a:xfrm>
          <a:prstGeom prst="rect">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8" name="Google Shape;208;p24"/>
          <p:cNvCxnSpPr/>
          <p:nvPr/>
        </p:nvCxnSpPr>
        <p:spPr>
          <a:xfrm flipH="1" rot="10800000">
            <a:off x="1120300" y="3199825"/>
            <a:ext cx="9900" cy="960900"/>
          </a:xfrm>
          <a:prstGeom prst="straightConnector1">
            <a:avLst/>
          </a:prstGeom>
          <a:noFill/>
          <a:ln cap="flat" cmpd="sng" w="9525">
            <a:solidFill>
              <a:schemeClr val="dk2"/>
            </a:solidFill>
            <a:prstDash val="solid"/>
            <a:round/>
            <a:headEnd len="med" w="med" type="none"/>
            <a:tailEnd len="med" w="med" type="none"/>
          </a:ln>
        </p:spPr>
      </p:cxnSp>
      <p:cxnSp>
        <p:nvCxnSpPr>
          <p:cNvPr id="209" name="Google Shape;209;p24"/>
          <p:cNvCxnSpPr/>
          <p:nvPr/>
        </p:nvCxnSpPr>
        <p:spPr>
          <a:xfrm rot="10800000">
            <a:off x="6907900" y="3187975"/>
            <a:ext cx="5100" cy="984600"/>
          </a:xfrm>
          <a:prstGeom prst="straightConnector1">
            <a:avLst/>
          </a:prstGeom>
          <a:noFill/>
          <a:ln cap="flat" cmpd="sng" w="9525">
            <a:solidFill>
              <a:schemeClr val="dk2"/>
            </a:solidFill>
            <a:prstDash val="solid"/>
            <a:round/>
            <a:headEnd len="med" w="med" type="none"/>
            <a:tailEnd len="med" w="med" type="none"/>
          </a:ln>
        </p:spPr>
      </p:cxnSp>
      <p:cxnSp>
        <p:nvCxnSpPr>
          <p:cNvPr id="210" name="Google Shape;210;p24"/>
          <p:cNvCxnSpPr/>
          <p:nvPr/>
        </p:nvCxnSpPr>
        <p:spPr>
          <a:xfrm flipH="1" rot="10800000">
            <a:off x="1156950" y="3408950"/>
            <a:ext cx="5770800" cy="27900"/>
          </a:xfrm>
          <a:prstGeom prst="straightConnector1">
            <a:avLst/>
          </a:prstGeom>
          <a:noFill/>
          <a:ln cap="flat" cmpd="sng" w="9525">
            <a:solidFill>
              <a:schemeClr val="dk2"/>
            </a:solidFill>
            <a:prstDash val="solid"/>
            <a:round/>
            <a:headEnd len="med" w="med" type="none"/>
            <a:tailEnd len="med" w="med" type="none"/>
          </a:ln>
        </p:spPr>
      </p:cxnSp>
      <p:sp>
        <p:nvSpPr>
          <p:cNvPr id="211" name="Google Shape;211;p24"/>
          <p:cNvSpPr txBox="1"/>
          <p:nvPr/>
        </p:nvSpPr>
        <p:spPr>
          <a:xfrm>
            <a:off x="3168700" y="3130250"/>
            <a:ext cx="1700700" cy="2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Distance(D)</a:t>
            </a:r>
            <a:endParaRPr b="1">
              <a:latin typeface="Roboto"/>
              <a:ea typeface="Roboto"/>
              <a:cs typeface="Roboto"/>
              <a:sym typeface="Roboto"/>
            </a:endParaRPr>
          </a:p>
        </p:txBody>
      </p:sp>
      <p:sp>
        <p:nvSpPr>
          <p:cNvPr id="212" name="Google Shape;212;p24"/>
          <p:cNvSpPr txBox="1"/>
          <p:nvPr/>
        </p:nvSpPr>
        <p:spPr>
          <a:xfrm>
            <a:off x="120650" y="3743500"/>
            <a:ext cx="942900" cy="2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End node</a:t>
            </a:r>
            <a:endParaRPr b="1">
              <a:latin typeface="Roboto"/>
              <a:ea typeface="Roboto"/>
              <a:cs typeface="Roboto"/>
              <a:sym typeface="Roboto"/>
            </a:endParaRPr>
          </a:p>
        </p:txBody>
      </p:sp>
      <p:sp>
        <p:nvSpPr>
          <p:cNvPr id="213" name="Google Shape;213;p24"/>
          <p:cNvSpPr txBox="1"/>
          <p:nvPr/>
        </p:nvSpPr>
        <p:spPr>
          <a:xfrm>
            <a:off x="6974550" y="3648775"/>
            <a:ext cx="975600" cy="2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Gateway</a:t>
            </a:r>
            <a:endParaRPr b="1">
              <a:latin typeface="Roboto"/>
              <a:ea typeface="Roboto"/>
              <a:cs typeface="Roboto"/>
              <a:sym typeface="Roboto"/>
            </a:endParaRPr>
          </a:p>
        </p:txBody>
      </p:sp>
      <p:sp>
        <p:nvSpPr>
          <p:cNvPr id="214" name="Google Shape;214;p24"/>
          <p:cNvSpPr txBox="1"/>
          <p:nvPr/>
        </p:nvSpPr>
        <p:spPr>
          <a:xfrm>
            <a:off x="1923575" y="4747100"/>
            <a:ext cx="1519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Fresnel zone</a:t>
            </a:r>
            <a:endParaRPr b="1">
              <a:latin typeface="Roboto"/>
              <a:ea typeface="Roboto"/>
              <a:cs typeface="Roboto"/>
              <a:sym typeface="Roboto"/>
            </a:endParaRPr>
          </a:p>
        </p:txBody>
      </p:sp>
      <p:sp>
        <p:nvSpPr>
          <p:cNvPr id="215" name="Google Shape;215;p24"/>
          <p:cNvSpPr txBox="1"/>
          <p:nvPr/>
        </p:nvSpPr>
        <p:spPr>
          <a:xfrm>
            <a:off x="4307150" y="3743500"/>
            <a:ext cx="1283100" cy="2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Fresnel zone</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Radius(R)</a:t>
            </a:r>
            <a:endParaRPr b="1">
              <a:latin typeface="Roboto"/>
              <a:ea typeface="Roboto"/>
              <a:cs typeface="Roboto"/>
              <a:sym typeface="Roboto"/>
            </a:endParaRPr>
          </a:p>
        </p:txBody>
      </p:sp>
      <p:sp>
        <p:nvSpPr>
          <p:cNvPr id="216" name="Google Shape;216;p24"/>
          <p:cNvSpPr txBox="1"/>
          <p:nvPr/>
        </p:nvSpPr>
        <p:spPr>
          <a:xfrm>
            <a:off x="4595025" y="4663225"/>
            <a:ext cx="1700700" cy="2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Fresnel zone Clearance</a:t>
            </a:r>
            <a:endParaRPr>
              <a:latin typeface="Roboto"/>
              <a:ea typeface="Roboto"/>
              <a:cs typeface="Roboto"/>
              <a:sym typeface="Roboto"/>
            </a:endParaRPr>
          </a:p>
        </p:txBody>
      </p:sp>
      <p:cxnSp>
        <p:nvCxnSpPr>
          <p:cNvPr id="217" name="Google Shape;217;p24"/>
          <p:cNvCxnSpPr>
            <a:stCxn id="200" idx="4"/>
          </p:cNvCxnSpPr>
          <p:nvPr/>
        </p:nvCxnSpPr>
        <p:spPr>
          <a:xfrm>
            <a:off x="4019050" y="4815475"/>
            <a:ext cx="9300" cy="294000"/>
          </a:xfrm>
          <a:prstGeom prst="straightConnector1">
            <a:avLst/>
          </a:prstGeom>
          <a:noFill/>
          <a:ln cap="flat" cmpd="sng" w="38100">
            <a:solidFill>
              <a:schemeClr val="dk2"/>
            </a:solidFill>
            <a:prstDash val="solid"/>
            <a:round/>
            <a:headEnd len="med" w="med" type="none"/>
            <a:tailEnd len="med" w="med" type="none"/>
          </a:ln>
        </p:spPr>
      </p:cxnSp>
      <p:sp>
        <p:nvSpPr>
          <p:cNvPr id="218" name="Google Shape;218;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Radio signal performance</a:t>
            </a:r>
            <a:endParaRPr/>
          </a:p>
        </p:txBody>
      </p:sp>
      <p:sp>
        <p:nvSpPr>
          <p:cNvPr id="224" name="Google Shape;224;p25"/>
          <p:cNvSpPr txBox="1"/>
          <p:nvPr>
            <p:ph type="title"/>
          </p:nvPr>
        </p:nvSpPr>
        <p:spPr>
          <a:xfrm>
            <a:off x="311725" y="1518275"/>
            <a:ext cx="8520600" cy="3025500"/>
          </a:xfrm>
          <a:prstGeom prst="rect">
            <a:avLst/>
          </a:prstGeom>
        </p:spPr>
        <p:txBody>
          <a:bodyPr anchorCtr="0" anchor="t" bIns="91425" lIns="91425" spcFirstLastPara="1" rIns="91425" wrap="square" tIns="91425">
            <a:noAutofit/>
          </a:bodyPr>
          <a:lstStyle/>
          <a:p>
            <a:pPr indent="0" lvl="0" marL="457200" rtl="0" algn="l">
              <a:lnSpc>
                <a:spcPct val="140000"/>
              </a:lnSpc>
              <a:spcBef>
                <a:spcPts val="1300"/>
              </a:spcBef>
              <a:spcAft>
                <a:spcPts val="0"/>
              </a:spcAft>
              <a:buNone/>
            </a:pPr>
            <a:r>
              <a:rPr b="1" lang="en" sz="1800">
                <a:solidFill>
                  <a:srgbClr val="3E4349"/>
                </a:solidFill>
                <a:highlight>
                  <a:srgbClr val="FFFFFF"/>
                </a:highlight>
                <a:latin typeface="Georgia"/>
                <a:ea typeface="Georgia"/>
                <a:cs typeface="Georgia"/>
                <a:sym typeface="Georgia"/>
              </a:rPr>
              <a:t>For the best Radio signal performance</a:t>
            </a:r>
            <a:endParaRPr b="1" sz="1800">
              <a:solidFill>
                <a:srgbClr val="3E4349"/>
              </a:solidFill>
              <a:highlight>
                <a:srgbClr val="FFFFFF"/>
              </a:highlight>
              <a:latin typeface="Georgia"/>
              <a:ea typeface="Georgia"/>
              <a:cs typeface="Georgia"/>
              <a:sym typeface="Georgia"/>
            </a:endParaRPr>
          </a:p>
          <a:p>
            <a:pPr indent="-342900" lvl="0" marL="457200" rtl="0" algn="l">
              <a:lnSpc>
                <a:spcPct val="140000"/>
              </a:lnSpc>
              <a:spcBef>
                <a:spcPts val="1300"/>
              </a:spcBef>
              <a:spcAft>
                <a:spcPts val="0"/>
              </a:spcAft>
              <a:buClr>
                <a:srgbClr val="3E4349"/>
              </a:buClr>
              <a:buSzPts val="1800"/>
              <a:buFont typeface="Georgia"/>
              <a:buChar char="●"/>
            </a:pPr>
            <a:r>
              <a:rPr lang="en" sz="1800">
                <a:solidFill>
                  <a:srgbClr val="3E4349"/>
                </a:solidFill>
                <a:highlight>
                  <a:srgbClr val="FFFFFF"/>
                </a:highlight>
                <a:latin typeface="Georgia"/>
                <a:ea typeface="Georgia"/>
                <a:cs typeface="Georgia"/>
                <a:sym typeface="Georgia"/>
              </a:rPr>
              <a:t>The gateway antenna must be placed outdoors at a high location (avoiding obstacles in the Fresnel zone). </a:t>
            </a:r>
            <a:endParaRPr sz="1800">
              <a:solidFill>
                <a:srgbClr val="3E4349"/>
              </a:solidFill>
              <a:highlight>
                <a:srgbClr val="FFFFFF"/>
              </a:highlight>
              <a:latin typeface="Georgia"/>
              <a:ea typeface="Georgia"/>
              <a:cs typeface="Georgia"/>
              <a:sym typeface="Georgia"/>
            </a:endParaRPr>
          </a:p>
          <a:p>
            <a:pPr indent="-342900" lvl="0" marL="457200" rtl="0" algn="l">
              <a:lnSpc>
                <a:spcPct val="140000"/>
              </a:lnSpc>
              <a:spcBef>
                <a:spcPts val="0"/>
              </a:spcBef>
              <a:spcAft>
                <a:spcPts val="0"/>
              </a:spcAft>
              <a:buClr>
                <a:srgbClr val="3E4349"/>
              </a:buClr>
              <a:buSzPts val="1800"/>
              <a:buFont typeface="Georgia"/>
              <a:buChar char="●"/>
            </a:pPr>
            <a:r>
              <a:rPr lang="en" sz="1800">
                <a:solidFill>
                  <a:srgbClr val="3E4349"/>
                </a:solidFill>
                <a:highlight>
                  <a:srgbClr val="FFFFFF"/>
                </a:highlight>
                <a:latin typeface="Georgia"/>
                <a:ea typeface="Georgia"/>
                <a:cs typeface="Georgia"/>
                <a:sym typeface="Georgia"/>
              </a:rPr>
              <a:t> </a:t>
            </a:r>
            <a:r>
              <a:rPr lang="en" sz="1800">
                <a:solidFill>
                  <a:srgbClr val="3E4349"/>
                </a:solidFill>
                <a:highlight>
                  <a:srgbClr val="FFFFFF"/>
                </a:highlight>
                <a:latin typeface="Georgia"/>
                <a:ea typeface="Georgia"/>
                <a:cs typeface="Georgia"/>
                <a:sym typeface="Georgia"/>
              </a:rPr>
              <a:t>The antenna design for both gateway and end nodes must be optimised for its regional frequency.  </a:t>
            </a:r>
            <a:endParaRPr sz="1800">
              <a:solidFill>
                <a:srgbClr val="3E4349"/>
              </a:solidFill>
              <a:highlight>
                <a:srgbClr val="FFFFFF"/>
              </a:highlight>
              <a:latin typeface="Georgia"/>
              <a:ea typeface="Georgia"/>
              <a:cs typeface="Georgia"/>
              <a:sym typeface="Georgia"/>
            </a:endParaRPr>
          </a:p>
          <a:p>
            <a:pPr indent="-342900" lvl="0" marL="457200" rtl="0" algn="l">
              <a:lnSpc>
                <a:spcPct val="140000"/>
              </a:lnSpc>
              <a:spcBef>
                <a:spcPts val="0"/>
              </a:spcBef>
              <a:spcAft>
                <a:spcPts val="0"/>
              </a:spcAft>
              <a:buClr>
                <a:srgbClr val="3E4349"/>
              </a:buClr>
              <a:buSzPts val="1800"/>
              <a:buFont typeface="Georgia"/>
              <a:buChar char="●"/>
            </a:pPr>
            <a:r>
              <a:rPr lang="en" sz="1800">
                <a:solidFill>
                  <a:srgbClr val="3E4349"/>
                </a:solidFill>
                <a:highlight>
                  <a:srgbClr val="FFFFFF"/>
                </a:highlight>
                <a:latin typeface="Georgia"/>
                <a:ea typeface="Georgia"/>
                <a:cs typeface="Georgia"/>
                <a:sym typeface="Georgia"/>
              </a:rPr>
              <a:t>Keep the antenna polarisation vertical for both gateway and end nodes and use omnidirectional antenna to cover a large area</a:t>
            </a:r>
            <a:endParaRPr sz="1800">
              <a:solidFill>
                <a:srgbClr val="3E4349"/>
              </a:solidFill>
              <a:highlight>
                <a:srgbClr val="FFFFFF"/>
              </a:highlight>
              <a:latin typeface="Georgia"/>
              <a:ea typeface="Georgia"/>
              <a:cs typeface="Georgia"/>
              <a:sym typeface="Georgia"/>
            </a:endParaRPr>
          </a:p>
          <a:p>
            <a:pPr indent="0" lvl="0" marL="0" rtl="0" algn="l">
              <a:spcBef>
                <a:spcPts val="1300"/>
              </a:spcBef>
              <a:spcAft>
                <a:spcPts val="0"/>
              </a:spcAft>
              <a:buNone/>
            </a:pPr>
            <a:r>
              <a:t/>
            </a:r>
            <a:endParaRPr>
              <a:solidFill>
                <a:srgbClr val="434343"/>
              </a:solidFill>
            </a:endParaRPr>
          </a:p>
        </p:txBody>
      </p:sp>
      <p:sp>
        <p:nvSpPr>
          <p:cNvPr id="225" name="Google Shape;225;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6"/>
          <p:cNvSpPr txBox="1"/>
          <p:nvPr>
            <p:ph type="ctrTitle"/>
          </p:nvPr>
        </p:nvSpPr>
        <p:spPr>
          <a:xfrm>
            <a:off x="500550" y="1640875"/>
            <a:ext cx="8520600" cy="1282500"/>
          </a:xfrm>
          <a:prstGeom prst="rect">
            <a:avLst/>
          </a:prstGeom>
          <a:effectLst>
            <a:outerShdw blurRad="71438" rotWithShape="0" algn="bl" dir="21540000" dist="438150">
              <a:srgbClr val="000000">
                <a:alpha val="50000"/>
              </a:srgbClr>
            </a:outerShdw>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4000"/>
              <a:t>Thank you for your attentio</a:t>
            </a:r>
            <a:r>
              <a:rPr lang="en" sz="4000"/>
              <a:t>n</a:t>
            </a:r>
            <a:endParaRPr sz="4000"/>
          </a:p>
        </p:txBody>
      </p:sp>
      <p:sp>
        <p:nvSpPr>
          <p:cNvPr id="231" name="Google Shape;231;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Agenda</a:t>
            </a:r>
            <a:endParaRPr b="1"/>
          </a:p>
        </p:txBody>
      </p:sp>
      <p:sp>
        <p:nvSpPr>
          <p:cNvPr id="72" name="Google Shape;72;p14"/>
          <p:cNvSpPr txBox="1"/>
          <p:nvPr/>
        </p:nvSpPr>
        <p:spPr>
          <a:xfrm>
            <a:off x="357500" y="1430025"/>
            <a:ext cx="8395800" cy="34827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oboto"/>
              <a:buChar char="●"/>
            </a:pPr>
            <a:r>
              <a:rPr lang="en" sz="2400">
                <a:latin typeface="Roboto"/>
                <a:ea typeface="Roboto"/>
                <a:cs typeface="Roboto"/>
                <a:sym typeface="Roboto"/>
              </a:rPr>
              <a:t>LoRaWAN Device Classes</a:t>
            </a:r>
            <a:endParaRPr sz="2400">
              <a:latin typeface="Roboto"/>
              <a:ea typeface="Roboto"/>
              <a:cs typeface="Roboto"/>
              <a:sym typeface="Roboto"/>
            </a:endParaRPr>
          </a:p>
          <a:p>
            <a:pPr indent="-381000" lvl="1" marL="914400" rtl="0" algn="l">
              <a:spcBef>
                <a:spcPts val="0"/>
              </a:spcBef>
              <a:spcAft>
                <a:spcPts val="0"/>
              </a:spcAft>
              <a:buSzPts val="2400"/>
              <a:buFont typeface="Roboto"/>
              <a:buChar char="○"/>
            </a:pPr>
            <a:r>
              <a:rPr lang="en" sz="2400">
                <a:latin typeface="Roboto"/>
                <a:ea typeface="Roboto"/>
                <a:cs typeface="Roboto"/>
                <a:sym typeface="Roboto"/>
              </a:rPr>
              <a:t>Class A</a:t>
            </a:r>
            <a:endParaRPr sz="2400">
              <a:latin typeface="Roboto"/>
              <a:ea typeface="Roboto"/>
              <a:cs typeface="Roboto"/>
              <a:sym typeface="Roboto"/>
            </a:endParaRPr>
          </a:p>
          <a:p>
            <a:pPr indent="-381000" lvl="1" marL="914400" rtl="0" algn="l">
              <a:spcBef>
                <a:spcPts val="0"/>
              </a:spcBef>
              <a:spcAft>
                <a:spcPts val="0"/>
              </a:spcAft>
              <a:buSzPts val="2400"/>
              <a:buFont typeface="Roboto"/>
              <a:buChar char="○"/>
            </a:pPr>
            <a:r>
              <a:rPr lang="en" sz="2400">
                <a:latin typeface="Roboto"/>
                <a:ea typeface="Roboto"/>
                <a:cs typeface="Roboto"/>
                <a:sym typeface="Roboto"/>
              </a:rPr>
              <a:t>Class B</a:t>
            </a:r>
            <a:endParaRPr sz="2400">
              <a:latin typeface="Roboto"/>
              <a:ea typeface="Roboto"/>
              <a:cs typeface="Roboto"/>
              <a:sym typeface="Roboto"/>
            </a:endParaRPr>
          </a:p>
          <a:p>
            <a:pPr indent="-381000" lvl="1" marL="914400" rtl="0" algn="l">
              <a:spcBef>
                <a:spcPts val="0"/>
              </a:spcBef>
              <a:spcAft>
                <a:spcPts val="0"/>
              </a:spcAft>
              <a:buSzPts val="2400"/>
              <a:buFont typeface="Roboto"/>
              <a:buChar char="○"/>
            </a:pPr>
            <a:r>
              <a:rPr lang="en" sz="2400">
                <a:latin typeface="Roboto"/>
                <a:ea typeface="Roboto"/>
                <a:cs typeface="Roboto"/>
                <a:sym typeface="Roboto"/>
              </a:rPr>
              <a:t>Class C</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en" sz="2400">
                <a:latin typeface="Roboto"/>
                <a:ea typeface="Roboto"/>
                <a:cs typeface="Roboto"/>
                <a:sym typeface="Roboto"/>
              </a:rPr>
              <a:t>dBm, dBi  and dBd</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en" sz="2400">
                <a:latin typeface="Roboto"/>
                <a:ea typeface="Roboto"/>
                <a:cs typeface="Roboto"/>
                <a:sym typeface="Roboto"/>
              </a:rPr>
              <a:t>Free space loses</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en" sz="2400">
                <a:latin typeface="Roboto"/>
                <a:ea typeface="Roboto"/>
                <a:cs typeface="Roboto"/>
                <a:sym typeface="Roboto"/>
              </a:rPr>
              <a:t>Fresnel</a:t>
            </a:r>
            <a:r>
              <a:rPr lang="en" sz="2400">
                <a:latin typeface="Roboto"/>
                <a:ea typeface="Roboto"/>
                <a:cs typeface="Roboto"/>
                <a:sym typeface="Roboto"/>
              </a:rPr>
              <a:t> zone</a:t>
            </a:r>
            <a:endParaRPr sz="2400">
              <a:latin typeface="Roboto"/>
              <a:ea typeface="Roboto"/>
              <a:cs typeface="Roboto"/>
              <a:sym typeface="Roboto"/>
            </a:endParaRPr>
          </a:p>
        </p:txBody>
      </p:sp>
      <p:sp>
        <p:nvSpPr>
          <p:cNvPr id="73" name="Google Shape;7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LoRaWAN Device Classes</a:t>
            </a:r>
            <a:endParaRPr b="1"/>
          </a:p>
        </p:txBody>
      </p:sp>
      <p:sp>
        <p:nvSpPr>
          <p:cNvPr id="79" name="Google Shape;79;p15"/>
          <p:cNvSpPr txBox="1"/>
          <p:nvPr>
            <p:ph type="title"/>
          </p:nvPr>
        </p:nvSpPr>
        <p:spPr>
          <a:xfrm>
            <a:off x="311700" y="1702800"/>
            <a:ext cx="8520600" cy="3025500"/>
          </a:xfrm>
          <a:prstGeom prst="rect">
            <a:avLst/>
          </a:prstGeom>
        </p:spPr>
        <p:txBody>
          <a:bodyPr anchorCtr="0" anchor="t" bIns="91425" lIns="91425" spcFirstLastPara="1" rIns="91425" wrap="square" tIns="91425">
            <a:noAutofit/>
          </a:bodyPr>
          <a:lstStyle/>
          <a:p>
            <a:pPr indent="0" lvl="0" marL="0" rtl="0" algn="l">
              <a:lnSpc>
                <a:spcPct val="140000"/>
              </a:lnSpc>
              <a:spcBef>
                <a:spcPts val="1300"/>
              </a:spcBef>
              <a:spcAft>
                <a:spcPts val="0"/>
              </a:spcAft>
              <a:buNone/>
            </a:pPr>
            <a:r>
              <a:rPr lang="en" sz="1800">
                <a:solidFill>
                  <a:srgbClr val="3E4349"/>
                </a:solidFill>
                <a:highlight>
                  <a:srgbClr val="FFFFFF"/>
                </a:highlight>
                <a:latin typeface="Georgia"/>
                <a:ea typeface="Georgia"/>
                <a:cs typeface="Georgia"/>
                <a:sym typeface="Georgia"/>
              </a:rPr>
              <a:t>The LoRaWAN specification defines three device classes:</a:t>
            </a:r>
            <a:endParaRPr sz="1800">
              <a:solidFill>
                <a:srgbClr val="3E4349"/>
              </a:solidFill>
              <a:highlight>
                <a:srgbClr val="FFFFFF"/>
              </a:highlight>
              <a:latin typeface="Georgia"/>
              <a:ea typeface="Georgia"/>
              <a:cs typeface="Georgia"/>
              <a:sym typeface="Georgia"/>
            </a:endParaRPr>
          </a:p>
          <a:p>
            <a:pPr indent="-342900" lvl="0" marL="749300" rtl="0" algn="l">
              <a:lnSpc>
                <a:spcPct val="140000"/>
              </a:lnSpc>
              <a:spcBef>
                <a:spcPts val="1600"/>
              </a:spcBef>
              <a:spcAft>
                <a:spcPts val="0"/>
              </a:spcAft>
              <a:buClr>
                <a:srgbClr val="3E4349"/>
              </a:buClr>
              <a:buSzPts val="1800"/>
              <a:buFont typeface="Georgia"/>
              <a:buChar char="●"/>
            </a:pPr>
            <a:r>
              <a:rPr lang="en" sz="1800">
                <a:solidFill>
                  <a:srgbClr val="3E4349"/>
                </a:solidFill>
                <a:highlight>
                  <a:srgbClr val="FFFFFF"/>
                </a:highlight>
                <a:latin typeface="Georgia"/>
                <a:ea typeface="Georgia"/>
                <a:cs typeface="Georgia"/>
                <a:sym typeface="Georgia"/>
              </a:rPr>
              <a:t>Class A(ll) Battery powered devices. Each device uplink to the gateway and is followed by two short downlink receive windows.</a:t>
            </a:r>
            <a:endParaRPr sz="1800">
              <a:solidFill>
                <a:srgbClr val="3E4349"/>
              </a:solidFill>
              <a:highlight>
                <a:srgbClr val="FFFFFF"/>
              </a:highlight>
              <a:latin typeface="Georgia"/>
              <a:ea typeface="Georgia"/>
              <a:cs typeface="Georgia"/>
              <a:sym typeface="Georgia"/>
            </a:endParaRPr>
          </a:p>
          <a:p>
            <a:pPr indent="-342900" lvl="0" marL="749300" rtl="0" algn="l">
              <a:lnSpc>
                <a:spcPct val="140000"/>
              </a:lnSpc>
              <a:spcBef>
                <a:spcPts val="0"/>
              </a:spcBef>
              <a:spcAft>
                <a:spcPts val="0"/>
              </a:spcAft>
              <a:buClr>
                <a:srgbClr val="3E4349"/>
              </a:buClr>
              <a:buSzPts val="1800"/>
              <a:buFont typeface="Georgia"/>
              <a:buChar char="●"/>
            </a:pPr>
            <a:r>
              <a:rPr lang="en" sz="1800">
                <a:solidFill>
                  <a:srgbClr val="3E4349"/>
                </a:solidFill>
                <a:highlight>
                  <a:srgbClr val="FFFFFF"/>
                </a:highlight>
                <a:latin typeface="Georgia"/>
                <a:ea typeface="Georgia"/>
                <a:cs typeface="Georgia"/>
                <a:sym typeface="Georgia"/>
              </a:rPr>
              <a:t>Class B(eacon) Same as class A but these devices also opens extra receive windows at scheduled times.</a:t>
            </a:r>
            <a:endParaRPr sz="1800">
              <a:solidFill>
                <a:srgbClr val="3E4349"/>
              </a:solidFill>
              <a:highlight>
                <a:srgbClr val="FFFFFF"/>
              </a:highlight>
              <a:latin typeface="Georgia"/>
              <a:ea typeface="Georgia"/>
              <a:cs typeface="Georgia"/>
              <a:sym typeface="Georgia"/>
            </a:endParaRPr>
          </a:p>
          <a:p>
            <a:pPr indent="-342900" lvl="0" marL="749300" rtl="0" algn="l">
              <a:lnSpc>
                <a:spcPct val="140000"/>
              </a:lnSpc>
              <a:spcBef>
                <a:spcPts val="0"/>
              </a:spcBef>
              <a:spcAft>
                <a:spcPts val="0"/>
              </a:spcAft>
              <a:buClr>
                <a:srgbClr val="3E4349"/>
              </a:buClr>
              <a:buSzPts val="1800"/>
              <a:buFont typeface="Georgia"/>
              <a:buChar char="●"/>
            </a:pPr>
            <a:r>
              <a:rPr lang="en" sz="1800">
                <a:solidFill>
                  <a:srgbClr val="3E4349"/>
                </a:solidFill>
                <a:highlight>
                  <a:srgbClr val="FFFFFF"/>
                </a:highlight>
                <a:latin typeface="Georgia"/>
                <a:ea typeface="Georgia"/>
                <a:cs typeface="Georgia"/>
                <a:sym typeface="Georgia"/>
              </a:rPr>
              <a:t>Class C(ontinuous) Same as A but these devices are continuously listening. Hence these devices uses more power and are often mains powered</a:t>
            </a:r>
            <a:endParaRPr sz="1800">
              <a:solidFill>
                <a:srgbClr val="434343"/>
              </a:solidFill>
            </a:endParaRPr>
          </a:p>
        </p:txBody>
      </p:sp>
      <p:sp>
        <p:nvSpPr>
          <p:cNvPr id="80" name="Google Shape;8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Class A(ll)</a:t>
            </a:r>
            <a:endParaRPr b="1"/>
          </a:p>
        </p:txBody>
      </p:sp>
      <p:sp>
        <p:nvSpPr>
          <p:cNvPr id="86" name="Google Shape;86;p16"/>
          <p:cNvSpPr txBox="1"/>
          <p:nvPr>
            <p:ph type="title"/>
          </p:nvPr>
        </p:nvSpPr>
        <p:spPr>
          <a:xfrm>
            <a:off x="311725" y="1518275"/>
            <a:ext cx="8520600" cy="3025500"/>
          </a:xfrm>
          <a:prstGeom prst="rect">
            <a:avLst/>
          </a:prstGeom>
        </p:spPr>
        <p:txBody>
          <a:bodyPr anchorCtr="0" anchor="t" bIns="91425" lIns="91425" spcFirstLastPara="1" rIns="91425" wrap="square" tIns="91425">
            <a:noAutofit/>
          </a:bodyPr>
          <a:lstStyle/>
          <a:p>
            <a:pPr indent="-311150" lvl="0" marL="457200" rtl="0" algn="l">
              <a:lnSpc>
                <a:spcPct val="140000"/>
              </a:lnSpc>
              <a:spcBef>
                <a:spcPts val="1300"/>
              </a:spcBef>
              <a:spcAft>
                <a:spcPts val="0"/>
              </a:spcAft>
              <a:buClr>
                <a:srgbClr val="3E4349"/>
              </a:buClr>
              <a:buSzPts val="1300"/>
              <a:buFont typeface="Georgia"/>
              <a:buChar char="●"/>
            </a:pPr>
            <a:r>
              <a:rPr lang="en" sz="1300">
                <a:solidFill>
                  <a:srgbClr val="3E4349"/>
                </a:solidFill>
                <a:highlight>
                  <a:srgbClr val="FFFFFF"/>
                </a:highlight>
                <a:latin typeface="Georgia"/>
                <a:ea typeface="Georgia"/>
                <a:cs typeface="Georgia"/>
                <a:sym typeface="Georgia"/>
              </a:rPr>
              <a:t>At any time an end node can broadcast a signal. After this uplink transmission (tx) the end node will listen for a response from the gateway.</a:t>
            </a:r>
            <a:endParaRPr sz="1300">
              <a:solidFill>
                <a:srgbClr val="3E4349"/>
              </a:solidFill>
              <a:highlight>
                <a:srgbClr val="FFFFFF"/>
              </a:highlight>
              <a:latin typeface="Georgia"/>
              <a:ea typeface="Georgia"/>
              <a:cs typeface="Georgia"/>
              <a:sym typeface="Georgia"/>
            </a:endParaRPr>
          </a:p>
          <a:p>
            <a:pPr indent="-311150" lvl="0" marL="457200" rtl="0" algn="l">
              <a:lnSpc>
                <a:spcPct val="140000"/>
              </a:lnSpc>
              <a:spcBef>
                <a:spcPts val="0"/>
              </a:spcBef>
              <a:spcAft>
                <a:spcPts val="0"/>
              </a:spcAft>
              <a:buClr>
                <a:srgbClr val="3E4349"/>
              </a:buClr>
              <a:buSzPts val="1300"/>
              <a:buFont typeface="Georgia"/>
              <a:buChar char="●"/>
            </a:pPr>
            <a:r>
              <a:rPr lang="en" sz="1300">
                <a:solidFill>
                  <a:srgbClr val="3E4349"/>
                </a:solidFill>
                <a:highlight>
                  <a:srgbClr val="FFFFFF"/>
                </a:highlight>
                <a:latin typeface="Georgia"/>
                <a:ea typeface="Georgia"/>
                <a:cs typeface="Georgia"/>
                <a:sym typeface="Georgia"/>
              </a:rPr>
              <a:t>The end node opens two receive slots at t1 and t2 seconds after an uplink transmission. The gateway can respond within the first receive slot or the second receive slot, but not both. </a:t>
            </a:r>
            <a:endParaRPr sz="1300">
              <a:solidFill>
                <a:srgbClr val="3E4349"/>
              </a:solidFill>
              <a:highlight>
                <a:srgbClr val="FFFFFF"/>
              </a:highlight>
              <a:latin typeface="Georgia"/>
              <a:ea typeface="Georgia"/>
              <a:cs typeface="Georgia"/>
              <a:sym typeface="Georgia"/>
            </a:endParaRPr>
          </a:p>
          <a:p>
            <a:pPr indent="-311150" lvl="0" marL="457200" rtl="0" algn="l">
              <a:lnSpc>
                <a:spcPct val="140000"/>
              </a:lnSpc>
              <a:spcBef>
                <a:spcPts val="0"/>
              </a:spcBef>
              <a:spcAft>
                <a:spcPts val="0"/>
              </a:spcAft>
              <a:buClr>
                <a:srgbClr val="3E4349"/>
              </a:buClr>
              <a:buSzPts val="1300"/>
              <a:buFont typeface="Georgia"/>
              <a:buChar char="●"/>
            </a:pPr>
            <a:r>
              <a:rPr lang="en" sz="1300">
                <a:solidFill>
                  <a:srgbClr val="3E4349"/>
                </a:solidFill>
                <a:highlight>
                  <a:srgbClr val="FFFFFF"/>
                </a:highlight>
                <a:latin typeface="Georgia"/>
                <a:ea typeface="Georgia"/>
                <a:cs typeface="Georgia"/>
                <a:sym typeface="Georgia"/>
              </a:rPr>
              <a:t>Class B and C devices must also support class A functionality.</a:t>
            </a:r>
            <a:endParaRPr sz="1300">
              <a:solidFill>
                <a:srgbClr val="3E4349"/>
              </a:solidFill>
              <a:highlight>
                <a:srgbClr val="FFFFFF"/>
              </a:highlight>
              <a:latin typeface="Georgia"/>
              <a:ea typeface="Georgia"/>
              <a:cs typeface="Georgia"/>
              <a:sym typeface="Georgia"/>
            </a:endParaRPr>
          </a:p>
          <a:p>
            <a:pPr indent="-311150" lvl="0" marL="457200" rtl="0" algn="l">
              <a:lnSpc>
                <a:spcPct val="140000"/>
              </a:lnSpc>
              <a:spcBef>
                <a:spcPts val="0"/>
              </a:spcBef>
              <a:spcAft>
                <a:spcPts val="0"/>
              </a:spcAft>
              <a:buClr>
                <a:srgbClr val="3E4349"/>
              </a:buClr>
              <a:buSzPts val="1300"/>
              <a:buFont typeface="Georgia"/>
              <a:buChar char="●"/>
            </a:pPr>
            <a:r>
              <a:rPr lang="en" sz="1300">
                <a:solidFill>
                  <a:srgbClr val="3E4349"/>
                </a:solidFill>
                <a:highlight>
                  <a:srgbClr val="FFFFFF"/>
                </a:highlight>
                <a:latin typeface="Georgia"/>
                <a:ea typeface="Georgia"/>
                <a:cs typeface="Georgia"/>
                <a:sym typeface="Georgia"/>
              </a:rPr>
              <a:t>All means Class A mode is </a:t>
            </a:r>
            <a:r>
              <a:rPr lang="en" sz="1300">
                <a:solidFill>
                  <a:srgbClr val="3E4349"/>
                </a:solidFill>
                <a:highlight>
                  <a:srgbClr val="FFFFFF"/>
                </a:highlight>
                <a:latin typeface="Georgia"/>
                <a:ea typeface="Georgia"/>
                <a:cs typeface="Georgia"/>
                <a:sym typeface="Georgia"/>
              </a:rPr>
              <a:t>supported</a:t>
            </a:r>
            <a:r>
              <a:rPr lang="en" sz="1300">
                <a:solidFill>
                  <a:srgbClr val="3E4349"/>
                </a:solidFill>
                <a:highlight>
                  <a:srgbClr val="FFFFFF"/>
                </a:highlight>
                <a:latin typeface="Georgia"/>
                <a:ea typeface="Georgia"/>
                <a:cs typeface="Georgia"/>
                <a:sym typeface="Georgia"/>
              </a:rPr>
              <a:t> by all classes.</a:t>
            </a:r>
            <a:endParaRPr sz="1300">
              <a:solidFill>
                <a:srgbClr val="3E4349"/>
              </a:solidFill>
              <a:highlight>
                <a:srgbClr val="FFFFFF"/>
              </a:highlight>
              <a:latin typeface="Georgia"/>
              <a:ea typeface="Georgia"/>
              <a:cs typeface="Georgia"/>
              <a:sym typeface="Georgia"/>
            </a:endParaRPr>
          </a:p>
          <a:p>
            <a:pPr indent="0" lvl="0" marL="0" rtl="0" algn="l">
              <a:spcBef>
                <a:spcPts val="1300"/>
              </a:spcBef>
              <a:spcAft>
                <a:spcPts val="0"/>
              </a:spcAft>
              <a:buNone/>
            </a:pPr>
            <a:r>
              <a:t/>
            </a:r>
            <a:endParaRPr>
              <a:solidFill>
                <a:srgbClr val="434343"/>
              </a:solidFill>
            </a:endParaRPr>
          </a:p>
        </p:txBody>
      </p:sp>
      <p:sp>
        <p:nvSpPr>
          <p:cNvPr id="87" name="Google Shape;87;p16"/>
          <p:cNvSpPr/>
          <p:nvPr/>
        </p:nvSpPr>
        <p:spPr>
          <a:xfrm>
            <a:off x="588150" y="3725000"/>
            <a:ext cx="1407000" cy="5304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Node uplink </a:t>
            </a:r>
            <a:r>
              <a:rPr lang="en"/>
              <a:t>transmission</a:t>
            </a:r>
            <a:endParaRPr/>
          </a:p>
        </p:txBody>
      </p:sp>
      <p:sp>
        <p:nvSpPr>
          <p:cNvPr id="88" name="Google Shape;88;p16"/>
          <p:cNvSpPr/>
          <p:nvPr/>
        </p:nvSpPr>
        <p:spPr>
          <a:xfrm>
            <a:off x="2940800" y="3725000"/>
            <a:ext cx="622800" cy="530400"/>
          </a:xfrm>
          <a:prstGeom prst="rect">
            <a:avLst/>
          </a:prstGeom>
          <a:solidFill>
            <a:srgbClr val="CCCCCC"/>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Rx slot 1</a:t>
            </a:r>
            <a:endParaRPr/>
          </a:p>
        </p:txBody>
      </p:sp>
      <p:sp>
        <p:nvSpPr>
          <p:cNvPr id="89" name="Google Shape;89;p16"/>
          <p:cNvSpPr/>
          <p:nvPr/>
        </p:nvSpPr>
        <p:spPr>
          <a:xfrm>
            <a:off x="4993550" y="3725000"/>
            <a:ext cx="622800" cy="530400"/>
          </a:xfrm>
          <a:prstGeom prst="rect">
            <a:avLst/>
          </a:prstGeom>
          <a:solidFill>
            <a:srgbClr val="CCCCCC"/>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Rx slot 2</a:t>
            </a:r>
            <a:endParaRPr/>
          </a:p>
        </p:txBody>
      </p:sp>
      <p:cxnSp>
        <p:nvCxnSpPr>
          <p:cNvPr id="90" name="Google Shape;90;p16"/>
          <p:cNvCxnSpPr/>
          <p:nvPr/>
        </p:nvCxnSpPr>
        <p:spPr>
          <a:xfrm>
            <a:off x="438225" y="4370825"/>
            <a:ext cx="6596700" cy="11700"/>
          </a:xfrm>
          <a:prstGeom prst="straightConnector1">
            <a:avLst/>
          </a:prstGeom>
          <a:noFill/>
          <a:ln cap="flat" cmpd="sng" w="38100">
            <a:solidFill>
              <a:schemeClr val="dk2"/>
            </a:solidFill>
            <a:prstDash val="solid"/>
            <a:round/>
            <a:headEnd len="med" w="med" type="none"/>
            <a:tailEnd len="med" w="med" type="triangle"/>
          </a:ln>
        </p:spPr>
      </p:cxnSp>
      <p:cxnSp>
        <p:nvCxnSpPr>
          <p:cNvPr id="91" name="Google Shape;91;p16"/>
          <p:cNvCxnSpPr/>
          <p:nvPr/>
        </p:nvCxnSpPr>
        <p:spPr>
          <a:xfrm rot="10800000">
            <a:off x="438225" y="3321300"/>
            <a:ext cx="0" cy="1038000"/>
          </a:xfrm>
          <a:prstGeom prst="straightConnector1">
            <a:avLst/>
          </a:prstGeom>
          <a:noFill/>
          <a:ln cap="flat" cmpd="sng" w="38100">
            <a:solidFill>
              <a:schemeClr val="dk2"/>
            </a:solidFill>
            <a:prstDash val="solid"/>
            <a:round/>
            <a:headEnd len="med" w="med" type="none"/>
            <a:tailEnd len="med" w="med" type="triangle"/>
          </a:ln>
        </p:spPr>
      </p:cxnSp>
      <p:cxnSp>
        <p:nvCxnSpPr>
          <p:cNvPr id="92" name="Google Shape;92;p16"/>
          <p:cNvCxnSpPr/>
          <p:nvPr/>
        </p:nvCxnSpPr>
        <p:spPr>
          <a:xfrm>
            <a:off x="2006650" y="4393875"/>
            <a:ext cx="0" cy="484500"/>
          </a:xfrm>
          <a:prstGeom prst="straightConnector1">
            <a:avLst/>
          </a:prstGeom>
          <a:noFill/>
          <a:ln cap="flat" cmpd="sng" w="9525">
            <a:solidFill>
              <a:schemeClr val="dk2"/>
            </a:solidFill>
            <a:prstDash val="solid"/>
            <a:round/>
            <a:headEnd len="med" w="med" type="none"/>
            <a:tailEnd len="med" w="med" type="none"/>
          </a:ln>
        </p:spPr>
      </p:cxnSp>
      <p:cxnSp>
        <p:nvCxnSpPr>
          <p:cNvPr id="93" name="Google Shape;93;p16"/>
          <p:cNvCxnSpPr/>
          <p:nvPr/>
        </p:nvCxnSpPr>
        <p:spPr>
          <a:xfrm>
            <a:off x="2940800" y="4393875"/>
            <a:ext cx="11400" cy="276900"/>
          </a:xfrm>
          <a:prstGeom prst="straightConnector1">
            <a:avLst/>
          </a:prstGeom>
          <a:noFill/>
          <a:ln cap="flat" cmpd="sng" w="9525">
            <a:solidFill>
              <a:schemeClr val="dk2"/>
            </a:solidFill>
            <a:prstDash val="solid"/>
            <a:round/>
            <a:headEnd len="med" w="med" type="none"/>
            <a:tailEnd len="med" w="med" type="none"/>
          </a:ln>
        </p:spPr>
      </p:cxnSp>
      <p:cxnSp>
        <p:nvCxnSpPr>
          <p:cNvPr id="94" name="Google Shape;94;p16"/>
          <p:cNvCxnSpPr/>
          <p:nvPr/>
        </p:nvCxnSpPr>
        <p:spPr>
          <a:xfrm>
            <a:off x="4993550" y="4393875"/>
            <a:ext cx="0" cy="484500"/>
          </a:xfrm>
          <a:prstGeom prst="straightConnector1">
            <a:avLst/>
          </a:prstGeom>
          <a:noFill/>
          <a:ln cap="flat" cmpd="sng" w="9525">
            <a:solidFill>
              <a:schemeClr val="dk2"/>
            </a:solidFill>
            <a:prstDash val="solid"/>
            <a:round/>
            <a:headEnd len="med" w="med" type="none"/>
            <a:tailEnd len="med" w="med" type="none"/>
          </a:ln>
        </p:spPr>
      </p:cxnSp>
      <p:cxnSp>
        <p:nvCxnSpPr>
          <p:cNvPr id="95" name="Google Shape;95;p16"/>
          <p:cNvCxnSpPr/>
          <p:nvPr/>
        </p:nvCxnSpPr>
        <p:spPr>
          <a:xfrm>
            <a:off x="2029725" y="4555350"/>
            <a:ext cx="888000" cy="11400"/>
          </a:xfrm>
          <a:prstGeom prst="straightConnector1">
            <a:avLst/>
          </a:prstGeom>
          <a:noFill/>
          <a:ln cap="flat" cmpd="sng" w="9525">
            <a:solidFill>
              <a:schemeClr val="dk2"/>
            </a:solidFill>
            <a:prstDash val="solid"/>
            <a:round/>
            <a:headEnd len="med" w="med" type="none"/>
            <a:tailEnd len="med" w="med" type="none"/>
          </a:ln>
        </p:spPr>
      </p:cxnSp>
      <p:cxnSp>
        <p:nvCxnSpPr>
          <p:cNvPr id="96" name="Google Shape;96;p16"/>
          <p:cNvCxnSpPr/>
          <p:nvPr/>
        </p:nvCxnSpPr>
        <p:spPr>
          <a:xfrm>
            <a:off x="2029725" y="4751400"/>
            <a:ext cx="2975400" cy="0"/>
          </a:xfrm>
          <a:prstGeom prst="straightConnector1">
            <a:avLst/>
          </a:prstGeom>
          <a:noFill/>
          <a:ln cap="flat" cmpd="sng" w="9525">
            <a:solidFill>
              <a:schemeClr val="dk2"/>
            </a:solidFill>
            <a:prstDash val="solid"/>
            <a:round/>
            <a:headEnd len="med" w="med" type="none"/>
            <a:tailEnd len="med" w="med" type="none"/>
          </a:ln>
        </p:spPr>
      </p:cxnSp>
      <p:sp>
        <p:nvSpPr>
          <p:cNvPr id="97" name="Google Shape;97;p16"/>
          <p:cNvSpPr txBox="1"/>
          <p:nvPr/>
        </p:nvSpPr>
        <p:spPr>
          <a:xfrm>
            <a:off x="2225775" y="4463075"/>
            <a:ext cx="449700" cy="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t1</a:t>
            </a:r>
            <a:endParaRPr>
              <a:latin typeface="Roboto"/>
              <a:ea typeface="Roboto"/>
              <a:cs typeface="Roboto"/>
              <a:sym typeface="Roboto"/>
            </a:endParaRPr>
          </a:p>
        </p:txBody>
      </p:sp>
      <p:sp>
        <p:nvSpPr>
          <p:cNvPr id="98" name="Google Shape;98;p16"/>
          <p:cNvSpPr txBox="1"/>
          <p:nvPr/>
        </p:nvSpPr>
        <p:spPr>
          <a:xfrm>
            <a:off x="3609663" y="4474775"/>
            <a:ext cx="449700" cy="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t2</a:t>
            </a:r>
            <a:endParaRPr>
              <a:latin typeface="Roboto"/>
              <a:ea typeface="Roboto"/>
              <a:cs typeface="Roboto"/>
              <a:sym typeface="Roboto"/>
            </a:endParaRPr>
          </a:p>
        </p:txBody>
      </p:sp>
      <p:sp>
        <p:nvSpPr>
          <p:cNvPr id="99" name="Google Shape;99;p16"/>
          <p:cNvSpPr txBox="1"/>
          <p:nvPr/>
        </p:nvSpPr>
        <p:spPr>
          <a:xfrm>
            <a:off x="7034900" y="4497675"/>
            <a:ext cx="622800" cy="2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time</a:t>
            </a:r>
            <a:endParaRPr>
              <a:latin typeface="Roboto"/>
              <a:ea typeface="Roboto"/>
              <a:cs typeface="Roboto"/>
              <a:sym typeface="Roboto"/>
            </a:endParaRPr>
          </a:p>
        </p:txBody>
      </p:sp>
      <p:sp>
        <p:nvSpPr>
          <p:cNvPr id="100" name="Google Shape;100;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Class B(eacon)</a:t>
            </a:r>
            <a:endParaRPr b="1"/>
          </a:p>
        </p:txBody>
      </p:sp>
      <p:sp>
        <p:nvSpPr>
          <p:cNvPr id="106" name="Google Shape;106;p17"/>
          <p:cNvSpPr txBox="1"/>
          <p:nvPr>
            <p:ph type="title"/>
          </p:nvPr>
        </p:nvSpPr>
        <p:spPr>
          <a:xfrm>
            <a:off x="311725" y="1518275"/>
            <a:ext cx="8520600" cy="3025500"/>
          </a:xfrm>
          <a:prstGeom prst="rect">
            <a:avLst/>
          </a:prstGeom>
        </p:spPr>
        <p:txBody>
          <a:bodyPr anchorCtr="0" anchor="t" bIns="91425" lIns="91425" spcFirstLastPara="1" rIns="91425" wrap="square" tIns="91425">
            <a:noAutofit/>
          </a:bodyPr>
          <a:lstStyle/>
          <a:p>
            <a:pPr indent="-320675" lvl="0" marL="457200" rtl="0" algn="l">
              <a:lnSpc>
                <a:spcPct val="140000"/>
              </a:lnSpc>
              <a:spcBef>
                <a:spcPts val="1300"/>
              </a:spcBef>
              <a:spcAft>
                <a:spcPts val="0"/>
              </a:spcAft>
              <a:buClr>
                <a:srgbClr val="3E4349"/>
              </a:buClr>
              <a:buSzPts val="1450"/>
              <a:buFont typeface="Georgia"/>
              <a:buChar char="●"/>
            </a:pPr>
            <a:r>
              <a:rPr lang="en" sz="1450">
                <a:solidFill>
                  <a:srgbClr val="3E4349"/>
                </a:solidFill>
                <a:highlight>
                  <a:srgbClr val="FFFFFF"/>
                </a:highlight>
                <a:latin typeface="Georgia"/>
                <a:ea typeface="Georgia"/>
                <a:cs typeface="Georgia"/>
                <a:sym typeface="Georgia"/>
              </a:rPr>
              <a:t>In addition to Class A receive slots, class B devices opens extra receive slots at scheduled times.</a:t>
            </a:r>
            <a:endParaRPr sz="1450">
              <a:solidFill>
                <a:srgbClr val="3E4349"/>
              </a:solidFill>
              <a:highlight>
                <a:srgbClr val="FFFFFF"/>
              </a:highlight>
              <a:latin typeface="Georgia"/>
              <a:ea typeface="Georgia"/>
              <a:cs typeface="Georgia"/>
              <a:sym typeface="Georgia"/>
            </a:endParaRPr>
          </a:p>
          <a:p>
            <a:pPr indent="-320675" lvl="0" marL="457200" rtl="0" algn="l">
              <a:lnSpc>
                <a:spcPct val="140000"/>
              </a:lnSpc>
              <a:spcBef>
                <a:spcPts val="0"/>
              </a:spcBef>
              <a:spcAft>
                <a:spcPts val="0"/>
              </a:spcAft>
              <a:buClr>
                <a:srgbClr val="3E4349"/>
              </a:buClr>
              <a:buSzPts val="1450"/>
              <a:buFont typeface="Georgia"/>
              <a:buChar char="●"/>
            </a:pPr>
            <a:r>
              <a:rPr lang="en" sz="1450">
                <a:solidFill>
                  <a:srgbClr val="3E4349"/>
                </a:solidFill>
                <a:highlight>
                  <a:srgbClr val="FFFFFF"/>
                </a:highlight>
                <a:latin typeface="Georgia"/>
                <a:ea typeface="Georgia"/>
                <a:cs typeface="Georgia"/>
                <a:sym typeface="Georgia"/>
              </a:rPr>
              <a:t>The end node receives a time synchronised beacon from the gateway, allowing the gateway to know when the node is listening. A class B device does not support device C functionality.</a:t>
            </a:r>
            <a:endParaRPr sz="1450">
              <a:solidFill>
                <a:srgbClr val="434343"/>
              </a:solidFill>
            </a:endParaRPr>
          </a:p>
        </p:txBody>
      </p:sp>
      <p:sp>
        <p:nvSpPr>
          <p:cNvPr id="107" name="Google Shape;107;p17"/>
          <p:cNvSpPr/>
          <p:nvPr/>
        </p:nvSpPr>
        <p:spPr>
          <a:xfrm>
            <a:off x="1083850" y="3770900"/>
            <a:ext cx="622800" cy="4845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Node tx</a:t>
            </a:r>
            <a:endParaRPr/>
          </a:p>
        </p:txBody>
      </p:sp>
      <p:sp>
        <p:nvSpPr>
          <p:cNvPr id="108" name="Google Shape;108;p17"/>
          <p:cNvSpPr/>
          <p:nvPr/>
        </p:nvSpPr>
        <p:spPr>
          <a:xfrm>
            <a:off x="1914425" y="3759875"/>
            <a:ext cx="622800" cy="530400"/>
          </a:xfrm>
          <a:prstGeom prst="rect">
            <a:avLst/>
          </a:prstGeom>
          <a:solidFill>
            <a:srgbClr val="CCCCCC"/>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Rx slot 1</a:t>
            </a:r>
            <a:endParaRPr/>
          </a:p>
        </p:txBody>
      </p:sp>
      <p:sp>
        <p:nvSpPr>
          <p:cNvPr id="109" name="Google Shape;109;p17"/>
          <p:cNvSpPr/>
          <p:nvPr/>
        </p:nvSpPr>
        <p:spPr>
          <a:xfrm>
            <a:off x="2635100" y="3759875"/>
            <a:ext cx="622800" cy="530400"/>
          </a:xfrm>
          <a:prstGeom prst="rect">
            <a:avLst/>
          </a:prstGeom>
          <a:solidFill>
            <a:srgbClr val="CCCCCC"/>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Rx slot 2</a:t>
            </a:r>
            <a:endParaRPr/>
          </a:p>
        </p:txBody>
      </p:sp>
      <p:cxnSp>
        <p:nvCxnSpPr>
          <p:cNvPr id="110" name="Google Shape;110;p17"/>
          <p:cNvCxnSpPr/>
          <p:nvPr/>
        </p:nvCxnSpPr>
        <p:spPr>
          <a:xfrm>
            <a:off x="438225" y="4370825"/>
            <a:ext cx="8259600" cy="6000"/>
          </a:xfrm>
          <a:prstGeom prst="straightConnector1">
            <a:avLst/>
          </a:prstGeom>
          <a:noFill/>
          <a:ln cap="flat" cmpd="sng" w="38100">
            <a:solidFill>
              <a:schemeClr val="dk2"/>
            </a:solidFill>
            <a:prstDash val="solid"/>
            <a:round/>
            <a:headEnd len="med" w="med" type="none"/>
            <a:tailEnd len="med" w="med" type="triangle"/>
          </a:ln>
        </p:spPr>
      </p:cxnSp>
      <p:cxnSp>
        <p:nvCxnSpPr>
          <p:cNvPr id="111" name="Google Shape;111;p17"/>
          <p:cNvCxnSpPr/>
          <p:nvPr/>
        </p:nvCxnSpPr>
        <p:spPr>
          <a:xfrm>
            <a:off x="682450" y="4370825"/>
            <a:ext cx="0" cy="484500"/>
          </a:xfrm>
          <a:prstGeom prst="straightConnector1">
            <a:avLst/>
          </a:prstGeom>
          <a:noFill/>
          <a:ln cap="flat" cmpd="sng" w="9525">
            <a:solidFill>
              <a:schemeClr val="dk2"/>
            </a:solidFill>
            <a:prstDash val="solid"/>
            <a:round/>
            <a:headEnd len="med" w="med" type="none"/>
            <a:tailEnd len="med" w="med" type="none"/>
          </a:ln>
        </p:spPr>
      </p:cxnSp>
      <p:cxnSp>
        <p:nvCxnSpPr>
          <p:cNvPr id="112" name="Google Shape;112;p17"/>
          <p:cNvCxnSpPr/>
          <p:nvPr/>
        </p:nvCxnSpPr>
        <p:spPr>
          <a:xfrm>
            <a:off x="5766350" y="3402425"/>
            <a:ext cx="11400" cy="276900"/>
          </a:xfrm>
          <a:prstGeom prst="straightConnector1">
            <a:avLst/>
          </a:prstGeom>
          <a:noFill/>
          <a:ln cap="flat" cmpd="sng" w="9525">
            <a:solidFill>
              <a:schemeClr val="dk2"/>
            </a:solidFill>
            <a:prstDash val="solid"/>
            <a:round/>
            <a:headEnd len="med" w="med" type="none"/>
            <a:tailEnd len="med" w="med" type="none"/>
          </a:ln>
        </p:spPr>
      </p:cxnSp>
      <p:cxnSp>
        <p:nvCxnSpPr>
          <p:cNvPr id="113" name="Google Shape;113;p17"/>
          <p:cNvCxnSpPr/>
          <p:nvPr/>
        </p:nvCxnSpPr>
        <p:spPr>
          <a:xfrm>
            <a:off x="8014050" y="4457375"/>
            <a:ext cx="0" cy="484500"/>
          </a:xfrm>
          <a:prstGeom prst="straightConnector1">
            <a:avLst/>
          </a:prstGeom>
          <a:noFill/>
          <a:ln cap="flat" cmpd="sng" w="9525">
            <a:solidFill>
              <a:schemeClr val="dk2"/>
            </a:solidFill>
            <a:prstDash val="solid"/>
            <a:round/>
            <a:headEnd len="med" w="med" type="none"/>
            <a:tailEnd len="med" w="med" type="none"/>
          </a:ln>
        </p:spPr>
      </p:cxnSp>
      <p:cxnSp>
        <p:nvCxnSpPr>
          <p:cNvPr id="114" name="Google Shape;114;p17"/>
          <p:cNvCxnSpPr/>
          <p:nvPr/>
        </p:nvCxnSpPr>
        <p:spPr>
          <a:xfrm>
            <a:off x="4223525" y="3526575"/>
            <a:ext cx="1561200" cy="13800"/>
          </a:xfrm>
          <a:prstGeom prst="straightConnector1">
            <a:avLst/>
          </a:prstGeom>
          <a:noFill/>
          <a:ln cap="flat" cmpd="sng" w="9525">
            <a:solidFill>
              <a:schemeClr val="dk2"/>
            </a:solidFill>
            <a:prstDash val="solid"/>
            <a:round/>
            <a:headEnd len="med" w="med" type="none"/>
            <a:tailEnd len="med" w="med" type="none"/>
          </a:ln>
        </p:spPr>
      </p:cxnSp>
      <p:cxnSp>
        <p:nvCxnSpPr>
          <p:cNvPr id="115" name="Google Shape;115;p17"/>
          <p:cNvCxnSpPr/>
          <p:nvPr/>
        </p:nvCxnSpPr>
        <p:spPr>
          <a:xfrm>
            <a:off x="696200" y="4687825"/>
            <a:ext cx="7304100" cy="55800"/>
          </a:xfrm>
          <a:prstGeom prst="straightConnector1">
            <a:avLst/>
          </a:prstGeom>
          <a:noFill/>
          <a:ln cap="flat" cmpd="sng" w="9525">
            <a:solidFill>
              <a:schemeClr val="dk2"/>
            </a:solidFill>
            <a:prstDash val="solid"/>
            <a:round/>
            <a:headEnd len="med" w="med" type="none"/>
            <a:tailEnd len="med" w="med" type="none"/>
          </a:ln>
        </p:spPr>
      </p:cxnSp>
      <p:sp>
        <p:nvSpPr>
          <p:cNvPr id="116" name="Google Shape;116;p17"/>
          <p:cNvSpPr txBox="1"/>
          <p:nvPr/>
        </p:nvSpPr>
        <p:spPr>
          <a:xfrm>
            <a:off x="1706650" y="3402400"/>
            <a:ext cx="830700" cy="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Class A</a:t>
            </a:r>
            <a:endParaRPr>
              <a:latin typeface="Roboto"/>
              <a:ea typeface="Roboto"/>
              <a:cs typeface="Roboto"/>
              <a:sym typeface="Roboto"/>
            </a:endParaRPr>
          </a:p>
        </p:txBody>
      </p:sp>
      <p:sp>
        <p:nvSpPr>
          <p:cNvPr id="117" name="Google Shape;117;p17"/>
          <p:cNvSpPr txBox="1"/>
          <p:nvPr/>
        </p:nvSpPr>
        <p:spPr>
          <a:xfrm>
            <a:off x="3642525" y="4671725"/>
            <a:ext cx="1851000" cy="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Beacon</a:t>
            </a:r>
            <a:r>
              <a:rPr lang="en">
                <a:latin typeface="Roboto"/>
                <a:ea typeface="Roboto"/>
                <a:cs typeface="Roboto"/>
                <a:sym typeface="Roboto"/>
              </a:rPr>
              <a:t> period</a:t>
            </a:r>
            <a:endParaRPr>
              <a:latin typeface="Roboto"/>
              <a:ea typeface="Roboto"/>
              <a:cs typeface="Roboto"/>
              <a:sym typeface="Roboto"/>
            </a:endParaRPr>
          </a:p>
        </p:txBody>
      </p:sp>
      <p:sp>
        <p:nvSpPr>
          <p:cNvPr id="118" name="Google Shape;118;p17"/>
          <p:cNvSpPr txBox="1"/>
          <p:nvPr/>
        </p:nvSpPr>
        <p:spPr>
          <a:xfrm>
            <a:off x="8209525" y="4561175"/>
            <a:ext cx="622800" cy="2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time</a:t>
            </a:r>
            <a:endParaRPr>
              <a:latin typeface="Roboto"/>
              <a:ea typeface="Roboto"/>
              <a:cs typeface="Roboto"/>
              <a:sym typeface="Roboto"/>
            </a:endParaRPr>
          </a:p>
        </p:txBody>
      </p:sp>
      <p:sp>
        <p:nvSpPr>
          <p:cNvPr id="119" name="Google Shape;119;p17"/>
          <p:cNvSpPr/>
          <p:nvPr/>
        </p:nvSpPr>
        <p:spPr>
          <a:xfrm>
            <a:off x="1054913" y="3407700"/>
            <a:ext cx="2277600" cy="865200"/>
          </a:xfrm>
          <a:prstGeom prst="rect">
            <a:avLst/>
          </a:prstGeom>
          <a:noFill/>
          <a:ln cap="flat" cmpd="sng" w="2857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p:nvPr/>
        </p:nvSpPr>
        <p:spPr>
          <a:xfrm>
            <a:off x="3949200" y="3748175"/>
            <a:ext cx="622800" cy="530400"/>
          </a:xfrm>
          <a:prstGeom prst="rect">
            <a:avLst/>
          </a:prstGeom>
          <a:solidFill>
            <a:srgbClr val="CCCCCC"/>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Rx </a:t>
            </a:r>
            <a:endParaRPr/>
          </a:p>
        </p:txBody>
      </p:sp>
      <p:sp>
        <p:nvSpPr>
          <p:cNvPr id="121" name="Google Shape;121;p17"/>
          <p:cNvSpPr/>
          <p:nvPr/>
        </p:nvSpPr>
        <p:spPr>
          <a:xfrm>
            <a:off x="5460650" y="3759875"/>
            <a:ext cx="622800" cy="530400"/>
          </a:xfrm>
          <a:prstGeom prst="rect">
            <a:avLst/>
          </a:prstGeom>
          <a:solidFill>
            <a:srgbClr val="CCCCCC"/>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Rx </a:t>
            </a:r>
            <a:endParaRPr/>
          </a:p>
        </p:txBody>
      </p:sp>
      <p:sp>
        <p:nvSpPr>
          <p:cNvPr id="122" name="Google Shape;122;p17"/>
          <p:cNvSpPr/>
          <p:nvPr/>
        </p:nvSpPr>
        <p:spPr>
          <a:xfrm>
            <a:off x="6972100" y="3759875"/>
            <a:ext cx="622800" cy="530400"/>
          </a:xfrm>
          <a:prstGeom prst="rect">
            <a:avLst/>
          </a:prstGeom>
          <a:solidFill>
            <a:srgbClr val="CCCCCC"/>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Rx </a:t>
            </a:r>
            <a:endParaRPr/>
          </a:p>
        </p:txBody>
      </p:sp>
      <p:sp>
        <p:nvSpPr>
          <p:cNvPr id="123" name="Google Shape;123;p17"/>
          <p:cNvSpPr/>
          <p:nvPr/>
        </p:nvSpPr>
        <p:spPr>
          <a:xfrm>
            <a:off x="613325" y="3486600"/>
            <a:ext cx="139500" cy="707400"/>
          </a:xfrm>
          <a:prstGeom prst="roundRect">
            <a:avLst>
              <a:gd fmla="val 16667" name="adj"/>
            </a:avLst>
          </a:prstGeom>
          <a:solidFill>
            <a:srgbClr val="9FC5E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a:off x="7944300" y="3582875"/>
            <a:ext cx="139500" cy="707400"/>
          </a:xfrm>
          <a:prstGeom prst="roundRect">
            <a:avLst>
              <a:gd fmla="val 16667" name="adj"/>
            </a:avLst>
          </a:prstGeom>
          <a:solidFill>
            <a:srgbClr val="6FA8D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 name="Google Shape;125;p17"/>
          <p:cNvCxnSpPr/>
          <p:nvPr/>
        </p:nvCxnSpPr>
        <p:spPr>
          <a:xfrm flipH="1" rot="10800000">
            <a:off x="432100" y="2773825"/>
            <a:ext cx="27900" cy="1589100"/>
          </a:xfrm>
          <a:prstGeom prst="straightConnector1">
            <a:avLst/>
          </a:prstGeom>
          <a:noFill/>
          <a:ln cap="flat" cmpd="sng" w="38100">
            <a:solidFill>
              <a:schemeClr val="dk2"/>
            </a:solidFill>
            <a:prstDash val="solid"/>
            <a:round/>
            <a:headEnd len="med" w="med" type="none"/>
            <a:tailEnd len="med" w="med" type="triangle"/>
          </a:ln>
        </p:spPr>
      </p:cxnSp>
      <p:cxnSp>
        <p:nvCxnSpPr>
          <p:cNvPr id="126" name="Google Shape;126;p17"/>
          <p:cNvCxnSpPr/>
          <p:nvPr/>
        </p:nvCxnSpPr>
        <p:spPr>
          <a:xfrm>
            <a:off x="4196450" y="3379025"/>
            <a:ext cx="11400" cy="276900"/>
          </a:xfrm>
          <a:prstGeom prst="straightConnector1">
            <a:avLst/>
          </a:prstGeom>
          <a:noFill/>
          <a:ln cap="flat" cmpd="sng" w="9525">
            <a:solidFill>
              <a:schemeClr val="dk2"/>
            </a:solidFill>
            <a:prstDash val="solid"/>
            <a:round/>
            <a:headEnd len="med" w="med" type="none"/>
            <a:tailEnd len="med" w="med" type="none"/>
          </a:ln>
        </p:spPr>
      </p:cxnSp>
      <p:sp>
        <p:nvSpPr>
          <p:cNvPr id="127" name="Google Shape;127;p17"/>
          <p:cNvSpPr txBox="1"/>
          <p:nvPr/>
        </p:nvSpPr>
        <p:spPr>
          <a:xfrm>
            <a:off x="4357900" y="3151475"/>
            <a:ext cx="1533900" cy="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Ping </a:t>
            </a:r>
            <a:r>
              <a:rPr lang="en">
                <a:latin typeface="Roboto"/>
                <a:ea typeface="Roboto"/>
                <a:cs typeface="Roboto"/>
                <a:sym typeface="Roboto"/>
              </a:rPr>
              <a:t> period</a:t>
            </a:r>
            <a:endParaRPr>
              <a:latin typeface="Roboto"/>
              <a:ea typeface="Roboto"/>
              <a:cs typeface="Roboto"/>
              <a:sym typeface="Roboto"/>
            </a:endParaRPr>
          </a:p>
        </p:txBody>
      </p:sp>
      <p:cxnSp>
        <p:nvCxnSpPr>
          <p:cNvPr id="128" name="Google Shape;128;p17"/>
          <p:cNvCxnSpPr>
            <a:stCxn id="129" idx="2"/>
            <a:endCxn id="124" idx="0"/>
          </p:cNvCxnSpPr>
          <p:nvPr/>
        </p:nvCxnSpPr>
        <p:spPr>
          <a:xfrm>
            <a:off x="8014050" y="3044675"/>
            <a:ext cx="0" cy="538200"/>
          </a:xfrm>
          <a:prstGeom prst="straightConnector1">
            <a:avLst/>
          </a:prstGeom>
          <a:noFill/>
          <a:ln cap="flat" cmpd="sng" w="9525">
            <a:solidFill>
              <a:schemeClr val="dk2"/>
            </a:solidFill>
            <a:prstDash val="solid"/>
            <a:round/>
            <a:headEnd len="med" w="med" type="none"/>
            <a:tailEnd len="med" w="med" type="triangle"/>
          </a:ln>
        </p:spPr>
      </p:cxnSp>
      <p:cxnSp>
        <p:nvCxnSpPr>
          <p:cNvPr id="130" name="Google Shape;130;p17"/>
          <p:cNvCxnSpPr>
            <a:endCxn id="123" idx="0"/>
          </p:cNvCxnSpPr>
          <p:nvPr/>
        </p:nvCxnSpPr>
        <p:spPr>
          <a:xfrm flipH="1">
            <a:off x="683075" y="2997000"/>
            <a:ext cx="13800" cy="489600"/>
          </a:xfrm>
          <a:prstGeom prst="straightConnector1">
            <a:avLst/>
          </a:prstGeom>
          <a:noFill/>
          <a:ln cap="flat" cmpd="sng" w="9525">
            <a:solidFill>
              <a:schemeClr val="dk2"/>
            </a:solidFill>
            <a:prstDash val="solid"/>
            <a:round/>
            <a:headEnd len="med" w="med" type="none"/>
            <a:tailEnd len="med" w="med" type="triangle"/>
          </a:ln>
        </p:spPr>
      </p:cxnSp>
      <p:sp>
        <p:nvSpPr>
          <p:cNvPr id="131" name="Google Shape;131;p17"/>
          <p:cNvSpPr txBox="1"/>
          <p:nvPr/>
        </p:nvSpPr>
        <p:spPr>
          <a:xfrm>
            <a:off x="460000" y="2719900"/>
            <a:ext cx="830700" cy="2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Beacon</a:t>
            </a:r>
            <a:endParaRPr>
              <a:latin typeface="Roboto"/>
              <a:ea typeface="Roboto"/>
              <a:cs typeface="Roboto"/>
              <a:sym typeface="Roboto"/>
            </a:endParaRPr>
          </a:p>
        </p:txBody>
      </p:sp>
      <p:sp>
        <p:nvSpPr>
          <p:cNvPr id="129" name="Google Shape;129;p17"/>
          <p:cNvSpPr txBox="1"/>
          <p:nvPr/>
        </p:nvSpPr>
        <p:spPr>
          <a:xfrm>
            <a:off x="7598700" y="2767775"/>
            <a:ext cx="830700" cy="2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Beacon</a:t>
            </a:r>
            <a:endParaRPr>
              <a:latin typeface="Roboto"/>
              <a:ea typeface="Roboto"/>
              <a:cs typeface="Roboto"/>
              <a:sym typeface="Roboto"/>
            </a:endParaRPr>
          </a:p>
        </p:txBody>
      </p:sp>
      <p:sp>
        <p:nvSpPr>
          <p:cNvPr id="132" name="Google Shape;13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Class C(</a:t>
            </a:r>
            <a:r>
              <a:rPr b="1" lang="en"/>
              <a:t>ontinuous</a:t>
            </a:r>
            <a:r>
              <a:rPr b="1" lang="en"/>
              <a:t>)</a:t>
            </a:r>
            <a:endParaRPr b="1"/>
          </a:p>
        </p:txBody>
      </p:sp>
      <p:sp>
        <p:nvSpPr>
          <p:cNvPr id="138" name="Google Shape;138;p18"/>
          <p:cNvSpPr txBox="1"/>
          <p:nvPr>
            <p:ph type="title"/>
          </p:nvPr>
        </p:nvSpPr>
        <p:spPr>
          <a:xfrm>
            <a:off x="311725" y="1518275"/>
            <a:ext cx="8520600" cy="3025500"/>
          </a:xfrm>
          <a:prstGeom prst="rect">
            <a:avLst/>
          </a:prstGeom>
        </p:spPr>
        <p:txBody>
          <a:bodyPr anchorCtr="0" anchor="t" bIns="91425" lIns="91425" spcFirstLastPara="1" rIns="91425" wrap="square" tIns="91425">
            <a:noAutofit/>
          </a:bodyPr>
          <a:lstStyle/>
          <a:p>
            <a:pPr indent="-342900" lvl="0" marL="457200" rtl="0" algn="l">
              <a:lnSpc>
                <a:spcPct val="140000"/>
              </a:lnSpc>
              <a:spcBef>
                <a:spcPts val="1300"/>
              </a:spcBef>
              <a:spcAft>
                <a:spcPts val="0"/>
              </a:spcAft>
              <a:buClr>
                <a:srgbClr val="3E4349"/>
              </a:buClr>
              <a:buSzPts val="1800"/>
              <a:buFont typeface="Georgia"/>
              <a:buChar char="●"/>
            </a:pPr>
            <a:r>
              <a:rPr lang="en" sz="1800">
                <a:solidFill>
                  <a:srgbClr val="3E4349"/>
                </a:solidFill>
                <a:highlight>
                  <a:srgbClr val="FFFFFF"/>
                </a:highlight>
                <a:latin typeface="Georgia"/>
                <a:ea typeface="Georgia"/>
                <a:cs typeface="Georgia"/>
                <a:sym typeface="Georgia"/>
              </a:rPr>
              <a:t>In addition to Class A receive slots a class C device will listen continuously for responses from the gateway. </a:t>
            </a:r>
            <a:endParaRPr sz="1800">
              <a:solidFill>
                <a:srgbClr val="3E4349"/>
              </a:solidFill>
              <a:highlight>
                <a:srgbClr val="FFFFFF"/>
              </a:highlight>
              <a:latin typeface="Georgia"/>
              <a:ea typeface="Georgia"/>
              <a:cs typeface="Georgia"/>
              <a:sym typeface="Georgia"/>
            </a:endParaRPr>
          </a:p>
          <a:p>
            <a:pPr indent="-342900" lvl="0" marL="457200" rtl="0" algn="l">
              <a:lnSpc>
                <a:spcPct val="140000"/>
              </a:lnSpc>
              <a:spcBef>
                <a:spcPts val="0"/>
              </a:spcBef>
              <a:spcAft>
                <a:spcPts val="0"/>
              </a:spcAft>
              <a:buClr>
                <a:srgbClr val="3E4349"/>
              </a:buClr>
              <a:buSzPts val="1800"/>
              <a:buFont typeface="Georgia"/>
              <a:buChar char="●"/>
            </a:pPr>
            <a:r>
              <a:rPr lang="en" sz="1800">
                <a:solidFill>
                  <a:srgbClr val="3E4349"/>
                </a:solidFill>
                <a:highlight>
                  <a:srgbClr val="FFFFFF"/>
                </a:highlight>
                <a:latin typeface="Georgia"/>
                <a:ea typeface="Georgia"/>
                <a:cs typeface="Georgia"/>
                <a:sym typeface="Georgia"/>
              </a:rPr>
              <a:t>A class C device does not support device B functionality.</a:t>
            </a:r>
            <a:endParaRPr sz="1800">
              <a:solidFill>
                <a:srgbClr val="434343"/>
              </a:solidFill>
            </a:endParaRPr>
          </a:p>
        </p:txBody>
      </p:sp>
      <p:sp>
        <p:nvSpPr>
          <p:cNvPr id="139" name="Google Shape;139;p18"/>
          <p:cNvSpPr/>
          <p:nvPr/>
        </p:nvSpPr>
        <p:spPr>
          <a:xfrm>
            <a:off x="1083850" y="3770900"/>
            <a:ext cx="622800" cy="4845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Node tx</a:t>
            </a:r>
            <a:endParaRPr/>
          </a:p>
        </p:txBody>
      </p:sp>
      <p:sp>
        <p:nvSpPr>
          <p:cNvPr id="140" name="Google Shape;140;p18"/>
          <p:cNvSpPr/>
          <p:nvPr/>
        </p:nvSpPr>
        <p:spPr>
          <a:xfrm>
            <a:off x="1914425" y="3759875"/>
            <a:ext cx="622800" cy="530400"/>
          </a:xfrm>
          <a:prstGeom prst="rect">
            <a:avLst/>
          </a:prstGeom>
          <a:solidFill>
            <a:srgbClr val="CCCCCC"/>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Rx slot 1</a:t>
            </a:r>
            <a:endParaRPr/>
          </a:p>
        </p:txBody>
      </p:sp>
      <p:sp>
        <p:nvSpPr>
          <p:cNvPr id="141" name="Google Shape;141;p18"/>
          <p:cNvSpPr/>
          <p:nvPr/>
        </p:nvSpPr>
        <p:spPr>
          <a:xfrm>
            <a:off x="2635100" y="3759875"/>
            <a:ext cx="622800" cy="530400"/>
          </a:xfrm>
          <a:prstGeom prst="rect">
            <a:avLst/>
          </a:prstGeom>
          <a:solidFill>
            <a:srgbClr val="CCCCCC"/>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Rx slot 2</a:t>
            </a:r>
            <a:endParaRPr/>
          </a:p>
        </p:txBody>
      </p:sp>
      <p:cxnSp>
        <p:nvCxnSpPr>
          <p:cNvPr id="142" name="Google Shape;142;p18"/>
          <p:cNvCxnSpPr/>
          <p:nvPr/>
        </p:nvCxnSpPr>
        <p:spPr>
          <a:xfrm>
            <a:off x="438225" y="4370825"/>
            <a:ext cx="8259600" cy="6000"/>
          </a:xfrm>
          <a:prstGeom prst="straightConnector1">
            <a:avLst/>
          </a:prstGeom>
          <a:noFill/>
          <a:ln cap="flat" cmpd="sng" w="38100">
            <a:solidFill>
              <a:schemeClr val="dk2"/>
            </a:solidFill>
            <a:prstDash val="solid"/>
            <a:round/>
            <a:headEnd len="med" w="med" type="none"/>
            <a:tailEnd len="med" w="med" type="triangle"/>
          </a:ln>
        </p:spPr>
      </p:cxnSp>
      <p:sp>
        <p:nvSpPr>
          <p:cNvPr id="143" name="Google Shape;143;p18"/>
          <p:cNvSpPr txBox="1"/>
          <p:nvPr/>
        </p:nvSpPr>
        <p:spPr>
          <a:xfrm>
            <a:off x="1706650" y="3402400"/>
            <a:ext cx="830700" cy="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Class A</a:t>
            </a:r>
            <a:endParaRPr>
              <a:latin typeface="Roboto"/>
              <a:ea typeface="Roboto"/>
              <a:cs typeface="Roboto"/>
              <a:sym typeface="Roboto"/>
            </a:endParaRPr>
          </a:p>
        </p:txBody>
      </p:sp>
      <p:sp>
        <p:nvSpPr>
          <p:cNvPr id="144" name="Google Shape;144;p18"/>
          <p:cNvSpPr txBox="1"/>
          <p:nvPr/>
        </p:nvSpPr>
        <p:spPr>
          <a:xfrm>
            <a:off x="8209525" y="4561175"/>
            <a:ext cx="622800" cy="2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time</a:t>
            </a:r>
            <a:endParaRPr>
              <a:latin typeface="Roboto"/>
              <a:ea typeface="Roboto"/>
              <a:cs typeface="Roboto"/>
              <a:sym typeface="Roboto"/>
            </a:endParaRPr>
          </a:p>
        </p:txBody>
      </p:sp>
      <p:sp>
        <p:nvSpPr>
          <p:cNvPr id="145" name="Google Shape;145;p18"/>
          <p:cNvSpPr/>
          <p:nvPr/>
        </p:nvSpPr>
        <p:spPr>
          <a:xfrm>
            <a:off x="1054913" y="3407700"/>
            <a:ext cx="2277600" cy="865200"/>
          </a:xfrm>
          <a:prstGeom prst="rect">
            <a:avLst/>
          </a:prstGeom>
          <a:noFill/>
          <a:ln cap="flat" cmpd="sng" w="2857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p:nvPr/>
        </p:nvSpPr>
        <p:spPr>
          <a:xfrm>
            <a:off x="3257900" y="3748175"/>
            <a:ext cx="3714300" cy="530400"/>
          </a:xfrm>
          <a:prstGeom prst="rect">
            <a:avLst/>
          </a:prstGeom>
          <a:solidFill>
            <a:srgbClr val="D0E0E3"/>
          </a:solidFill>
          <a:ln cap="flat" cmpd="sng" w="2857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Rx (remains open until next uplink) </a:t>
            </a:r>
            <a:endParaRPr/>
          </a:p>
        </p:txBody>
      </p:sp>
      <p:sp>
        <p:nvSpPr>
          <p:cNvPr id="147" name="Google Shape;147;p18"/>
          <p:cNvSpPr/>
          <p:nvPr/>
        </p:nvSpPr>
        <p:spPr>
          <a:xfrm>
            <a:off x="6972100" y="3759875"/>
            <a:ext cx="622800" cy="530400"/>
          </a:xfrm>
          <a:prstGeom prst="rect">
            <a:avLst/>
          </a:prstGeom>
          <a:solidFill>
            <a:srgbClr val="666666"/>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Node       tx</a:t>
            </a:r>
            <a:r>
              <a:rPr lang="en"/>
              <a:t> </a:t>
            </a:r>
            <a:endParaRPr/>
          </a:p>
        </p:txBody>
      </p:sp>
      <p:cxnSp>
        <p:nvCxnSpPr>
          <p:cNvPr id="148" name="Google Shape;148;p18"/>
          <p:cNvCxnSpPr/>
          <p:nvPr/>
        </p:nvCxnSpPr>
        <p:spPr>
          <a:xfrm flipH="1" rot="10800000">
            <a:off x="432100" y="2773825"/>
            <a:ext cx="27900" cy="1589100"/>
          </a:xfrm>
          <a:prstGeom prst="straightConnector1">
            <a:avLst/>
          </a:prstGeom>
          <a:noFill/>
          <a:ln cap="flat" cmpd="sng" w="38100">
            <a:solidFill>
              <a:schemeClr val="dk2"/>
            </a:solidFill>
            <a:prstDash val="solid"/>
            <a:round/>
            <a:headEnd len="med" w="med" type="none"/>
            <a:tailEnd len="med" w="med" type="triangle"/>
          </a:ln>
        </p:spPr>
      </p:cxnSp>
      <p:sp>
        <p:nvSpPr>
          <p:cNvPr id="149" name="Google Shape;149;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Decibel (dB)</a:t>
            </a:r>
            <a:endParaRPr b="1"/>
          </a:p>
        </p:txBody>
      </p:sp>
      <p:sp>
        <p:nvSpPr>
          <p:cNvPr id="155" name="Google Shape;155;p19"/>
          <p:cNvSpPr txBox="1"/>
          <p:nvPr>
            <p:ph type="title"/>
          </p:nvPr>
        </p:nvSpPr>
        <p:spPr>
          <a:xfrm>
            <a:off x="311725" y="1518275"/>
            <a:ext cx="8520600" cy="3451800"/>
          </a:xfrm>
          <a:prstGeom prst="rect">
            <a:avLst/>
          </a:prstGeom>
        </p:spPr>
        <p:txBody>
          <a:bodyPr anchorCtr="0" anchor="t" bIns="91425" lIns="91425" spcFirstLastPara="1" rIns="91425" wrap="square" tIns="91425">
            <a:noAutofit/>
          </a:bodyPr>
          <a:lstStyle/>
          <a:p>
            <a:pPr indent="-317500" lvl="0" marL="457200" rtl="0" algn="l">
              <a:lnSpc>
                <a:spcPct val="140000"/>
              </a:lnSpc>
              <a:spcBef>
                <a:spcPts val="1300"/>
              </a:spcBef>
              <a:spcAft>
                <a:spcPts val="0"/>
              </a:spcAft>
              <a:buClr>
                <a:srgbClr val="3E4349"/>
              </a:buClr>
              <a:buSzPts val="1400"/>
              <a:buFont typeface="Georgia"/>
              <a:buChar char="●"/>
            </a:pPr>
            <a:r>
              <a:rPr lang="en" sz="1400">
                <a:solidFill>
                  <a:srgbClr val="3E4349"/>
                </a:solidFill>
                <a:highlight>
                  <a:srgbClr val="FFFFFF"/>
                </a:highlight>
                <a:latin typeface="Georgia"/>
                <a:ea typeface="Georgia"/>
                <a:cs typeface="Georgia"/>
                <a:sym typeface="Georgia"/>
              </a:rPr>
              <a:t>A deciBel (dB) is a unit of measurement used to express the ratio of powers, sound pressures or others things on a logarithmic scale. The deciBel was invented by Bell Labs and named after Alexander Graham Bell.  e.g. the decibel is used to </a:t>
            </a:r>
            <a:r>
              <a:rPr lang="en" sz="1400">
                <a:solidFill>
                  <a:srgbClr val="3E4349"/>
                </a:solidFill>
                <a:highlight>
                  <a:srgbClr val="FFFFFF"/>
                </a:highlight>
                <a:latin typeface="Georgia"/>
                <a:ea typeface="Georgia"/>
                <a:cs typeface="Georgia"/>
                <a:sym typeface="Georgia"/>
              </a:rPr>
              <a:t>express</a:t>
            </a:r>
            <a:r>
              <a:rPr lang="en" sz="1400">
                <a:solidFill>
                  <a:srgbClr val="3E4349"/>
                </a:solidFill>
                <a:highlight>
                  <a:srgbClr val="FFFFFF"/>
                </a:highlight>
                <a:latin typeface="Georgia"/>
                <a:ea typeface="Georgia"/>
                <a:cs typeface="Georgia"/>
                <a:sym typeface="Georgia"/>
              </a:rPr>
              <a:t> the ratio of electrical power(Watts).</a:t>
            </a:r>
            <a:endParaRPr sz="1400">
              <a:solidFill>
                <a:srgbClr val="3E4349"/>
              </a:solidFill>
              <a:highlight>
                <a:srgbClr val="FFFFFF"/>
              </a:highlight>
              <a:latin typeface="Georgia"/>
              <a:ea typeface="Georgia"/>
              <a:cs typeface="Georgia"/>
              <a:sym typeface="Georgia"/>
            </a:endParaRPr>
          </a:p>
          <a:p>
            <a:pPr indent="-317500" lvl="0" marL="457200" rtl="0" algn="l">
              <a:lnSpc>
                <a:spcPct val="140000"/>
              </a:lnSpc>
              <a:spcBef>
                <a:spcPts val="0"/>
              </a:spcBef>
              <a:spcAft>
                <a:spcPts val="0"/>
              </a:spcAft>
              <a:buClr>
                <a:srgbClr val="3E4349"/>
              </a:buClr>
              <a:buSzPts val="1400"/>
              <a:buFont typeface="Georgia"/>
              <a:buChar char="●"/>
            </a:pPr>
            <a:r>
              <a:rPr lang="en" sz="1400">
                <a:solidFill>
                  <a:srgbClr val="3E4349"/>
                </a:solidFill>
                <a:highlight>
                  <a:srgbClr val="FFFFFF"/>
                </a:highlight>
                <a:latin typeface="Georgia"/>
                <a:ea typeface="Georgia"/>
                <a:cs typeface="Georgia"/>
                <a:sym typeface="Georgia"/>
              </a:rPr>
              <a:t>A = 10 x log10(Po / Pi) dB Where Pi is the input power and Po the output power</a:t>
            </a:r>
            <a:r>
              <a:rPr lang="en" sz="1400">
                <a:solidFill>
                  <a:srgbClr val="3E4349"/>
                </a:solidFill>
                <a:highlight>
                  <a:srgbClr val="FFFFFF"/>
                </a:highlight>
                <a:latin typeface="Georgia"/>
                <a:ea typeface="Georgia"/>
                <a:cs typeface="Georgia"/>
                <a:sym typeface="Georgia"/>
              </a:rPr>
              <a:t> </a:t>
            </a:r>
            <a:endParaRPr sz="1400">
              <a:solidFill>
                <a:srgbClr val="3E4349"/>
              </a:solidFill>
              <a:highlight>
                <a:srgbClr val="FFFFFF"/>
              </a:highlight>
              <a:latin typeface="Georgia"/>
              <a:ea typeface="Georgia"/>
              <a:cs typeface="Georgia"/>
              <a:sym typeface="Georgia"/>
            </a:endParaRPr>
          </a:p>
          <a:p>
            <a:pPr indent="0" lvl="0" marL="457200" rtl="0" algn="l">
              <a:lnSpc>
                <a:spcPct val="140000"/>
              </a:lnSpc>
              <a:spcBef>
                <a:spcPts val="1300"/>
              </a:spcBef>
              <a:spcAft>
                <a:spcPts val="0"/>
              </a:spcAft>
              <a:buNone/>
            </a:pPr>
            <a:r>
              <a:rPr lang="en" sz="1400">
                <a:solidFill>
                  <a:srgbClr val="3E4349"/>
                </a:solidFill>
                <a:highlight>
                  <a:srgbClr val="FFFFFF"/>
                </a:highlight>
                <a:latin typeface="Georgia"/>
                <a:ea typeface="Georgia"/>
                <a:cs typeface="Georgia"/>
                <a:sym typeface="Georgia"/>
              </a:rPr>
              <a:t>				</a:t>
            </a:r>
            <a:endParaRPr sz="1400">
              <a:solidFill>
                <a:srgbClr val="3E4349"/>
              </a:solidFill>
              <a:highlight>
                <a:srgbClr val="FFFFFF"/>
              </a:highlight>
              <a:latin typeface="Georgia"/>
              <a:ea typeface="Georgia"/>
              <a:cs typeface="Georgia"/>
              <a:sym typeface="Georgia"/>
            </a:endParaRPr>
          </a:p>
          <a:p>
            <a:pPr indent="0" lvl="0" marL="0" rtl="0" algn="l">
              <a:lnSpc>
                <a:spcPct val="140000"/>
              </a:lnSpc>
              <a:spcBef>
                <a:spcPts val="1300"/>
              </a:spcBef>
              <a:spcAft>
                <a:spcPts val="0"/>
              </a:spcAft>
              <a:buNone/>
            </a:pPr>
            <a:r>
              <a:rPr lang="en" sz="1400">
                <a:solidFill>
                  <a:srgbClr val="3E4349"/>
                </a:solidFill>
                <a:highlight>
                  <a:srgbClr val="FFFFFF"/>
                </a:highlight>
                <a:latin typeface="Georgia"/>
                <a:ea typeface="Georgia"/>
                <a:cs typeface="Georgia"/>
                <a:sym typeface="Georgia"/>
              </a:rPr>
              <a:t>					A(gain)= 10 x log10(6/2) = 4.7 dB</a:t>
            </a:r>
            <a:endParaRPr sz="1400">
              <a:solidFill>
                <a:srgbClr val="3E4349"/>
              </a:solidFill>
              <a:highlight>
                <a:srgbClr val="FFFFFF"/>
              </a:highlight>
              <a:latin typeface="Georgia"/>
              <a:ea typeface="Georgia"/>
              <a:cs typeface="Georgia"/>
              <a:sym typeface="Georgia"/>
            </a:endParaRPr>
          </a:p>
          <a:p>
            <a:pPr indent="-317500" lvl="0" marL="457200" rtl="0" algn="l">
              <a:lnSpc>
                <a:spcPct val="140000"/>
              </a:lnSpc>
              <a:spcBef>
                <a:spcPts val="1300"/>
              </a:spcBef>
              <a:spcAft>
                <a:spcPts val="0"/>
              </a:spcAft>
              <a:buClr>
                <a:srgbClr val="3E4349"/>
              </a:buClr>
              <a:buSzPts val="1400"/>
              <a:buFont typeface="Georgia"/>
              <a:buChar char="●"/>
            </a:pPr>
            <a:r>
              <a:rPr lang="en" sz="1400">
                <a:solidFill>
                  <a:srgbClr val="3E4349"/>
                </a:solidFill>
                <a:highlight>
                  <a:srgbClr val="FFFFFF"/>
                </a:highlight>
                <a:latin typeface="Georgia"/>
                <a:ea typeface="Georgia"/>
                <a:cs typeface="Georgia"/>
                <a:sym typeface="Georgia"/>
              </a:rPr>
              <a:t>To convert Decibel power ratio: Po/Pi = 10(A/10).</a:t>
            </a:r>
            <a:endParaRPr sz="1400">
              <a:solidFill>
                <a:srgbClr val="3E4349"/>
              </a:solidFill>
              <a:highlight>
                <a:srgbClr val="FFFFFF"/>
              </a:highlight>
              <a:latin typeface="Georgia"/>
              <a:ea typeface="Georgia"/>
              <a:cs typeface="Georgia"/>
              <a:sym typeface="Georgia"/>
            </a:endParaRPr>
          </a:p>
          <a:p>
            <a:pPr indent="-317500" lvl="0" marL="457200" rtl="0" algn="l">
              <a:lnSpc>
                <a:spcPct val="140000"/>
              </a:lnSpc>
              <a:spcBef>
                <a:spcPts val="0"/>
              </a:spcBef>
              <a:spcAft>
                <a:spcPts val="0"/>
              </a:spcAft>
              <a:buClr>
                <a:srgbClr val="3E4349"/>
              </a:buClr>
              <a:buSzPts val="1400"/>
              <a:buFont typeface="Georgia"/>
              <a:buChar char="●"/>
            </a:pPr>
            <a:r>
              <a:rPr lang="en" sz="1400">
                <a:solidFill>
                  <a:srgbClr val="3E4349"/>
                </a:solidFill>
                <a:highlight>
                  <a:srgbClr val="FFFFFF"/>
                </a:highlight>
                <a:latin typeface="Georgia"/>
                <a:ea typeface="Georgia"/>
                <a:cs typeface="Georgia"/>
                <a:sym typeface="Georgia"/>
              </a:rPr>
              <a:t>A unit dB is a ratio, it does not represent an absolute value, it's a logarithmic scale to represent a very big or very small number.</a:t>
            </a:r>
            <a:endParaRPr sz="1400">
              <a:solidFill>
                <a:srgbClr val="3E4349"/>
              </a:solidFill>
              <a:highlight>
                <a:srgbClr val="FFFFFF"/>
              </a:highlight>
              <a:latin typeface="Georgia"/>
              <a:ea typeface="Georgia"/>
              <a:cs typeface="Georgia"/>
              <a:sym typeface="Georgia"/>
            </a:endParaRPr>
          </a:p>
          <a:p>
            <a:pPr indent="0" lvl="0" marL="0" rtl="0" algn="l">
              <a:lnSpc>
                <a:spcPct val="140000"/>
              </a:lnSpc>
              <a:spcBef>
                <a:spcPts val="1300"/>
              </a:spcBef>
              <a:spcAft>
                <a:spcPts val="0"/>
              </a:spcAft>
              <a:buNone/>
            </a:pPr>
            <a:r>
              <a:t/>
            </a:r>
            <a:endParaRPr sz="1300">
              <a:solidFill>
                <a:srgbClr val="3E4349"/>
              </a:solidFill>
              <a:highlight>
                <a:srgbClr val="FFFFFF"/>
              </a:highlight>
              <a:latin typeface="Georgia"/>
              <a:ea typeface="Georgia"/>
              <a:cs typeface="Georgia"/>
              <a:sym typeface="Georgia"/>
            </a:endParaRPr>
          </a:p>
          <a:p>
            <a:pPr indent="0" lvl="0" marL="0" rtl="0" algn="l">
              <a:lnSpc>
                <a:spcPct val="140000"/>
              </a:lnSpc>
              <a:spcBef>
                <a:spcPts val="1300"/>
              </a:spcBef>
              <a:spcAft>
                <a:spcPts val="0"/>
              </a:spcAft>
              <a:buNone/>
            </a:pPr>
            <a:r>
              <a:t/>
            </a:r>
            <a:endParaRPr sz="1300">
              <a:solidFill>
                <a:srgbClr val="3E4349"/>
              </a:solidFill>
              <a:highlight>
                <a:srgbClr val="FFFFFF"/>
              </a:highlight>
              <a:latin typeface="Georgia"/>
              <a:ea typeface="Georgia"/>
              <a:cs typeface="Georgia"/>
              <a:sym typeface="Georgia"/>
            </a:endParaRPr>
          </a:p>
          <a:p>
            <a:pPr indent="0" lvl="0" marL="0" rtl="0" algn="l">
              <a:spcBef>
                <a:spcPts val="1300"/>
              </a:spcBef>
              <a:spcAft>
                <a:spcPts val="0"/>
              </a:spcAft>
              <a:buNone/>
            </a:pPr>
            <a:r>
              <a:t/>
            </a:r>
            <a:endParaRPr>
              <a:solidFill>
                <a:srgbClr val="434343"/>
              </a:solidFill>
            </a:endParaRPr>
          </a:p>
        </p:txBody>
      </p:sp>
      <p:sp>
        <p:nvSpPr>
          <p:cNvPr id="156" name="Google Shape;156;p19"/>
          <p:cNvSpPr/>
          <p:nvPr/>
        </p:nvSpPr>
        <p:spPr>
          <a:xfrm>
            <a:off x="1087225" y="3024750"/>
            <a:ext cx="1198800" cy="523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Amplifier</a:t>
            </a:r>
            <a:endParaRPr/>
          </a:p>
        </p:txBody>
      </p:sp>
      <p:cxnSp>
        <p:nvCxnSpPr>
          <p:cNvPr id="157" name="Google Shape;157;p19"/>
          <p:cNvCxnSpPr>
            <a:endCxn id="156" idx="1"/>
          </p:cNvCxnSpPr>
          <p:nvPr/>
        </p:nvCxnSpPr>
        <p:spPr>
          <a:xfrm flipH="1" rot="10800000">
            <a:off x="613225" y="3286500"/>
            <a:ext cx="474000" cy="11100"/>
          </a:xfrm>
          <a:prstGeom prst="straightConnector1">
            <a:avLst/>
          </a:prstGeom>
          <a:noFill/>
          <a:ln cap="flat" cmpd="sng" w="9525">
            <a:solidFill>
              <a:schemeClr val="dk2"/>
            </a:solidFill>
            <a:prstDash val="solid"/>
            <a:round/>
            <a:headEnd len="med" w="med" type="none"/>
            <a:tailEnd len="med" w="med" type="triangle"/>
          </a:ln>
        </p:spPr>
      </p:cxnSp>
      <p:cxnSp>
        <p:nvCxnSpPr>
          <p:cNvPr id="158" name="Google Shape;158;p19"/>
          <p:cNvCxnSpPr>
            <a:stCxn id="156" idx="3"/>
          </p:cNvCxnSpPr>
          <p:nvPr/>
        </p:nvCxnSpPr>
        <p:spPr>
          <a:xfrm flipH="1" rot="10800000">
            <a:off x="2286025" y="3283500"/>
            <a:ext cx="529800" cy="3000"/>
          </a:xfrm>
          <a:prstGeom prst="straightConnector1">
            <a:avLst/>
          </a:prstGeom>
          <a:noFill/>
          <a:ln cap="flat" cmpd="sng" w="9525">
            <a:solidFill>
              <a:schemeClr val="dk2"/>
            </a:solidFill>
            <a:prstDash val="solid"/>
            <a:round/>
            <a:headEnd len="med" w="med" type="none"/>
            <a:tailEnd len="med" w="med" type="triangle"/>
          </a:ln>
        </p:spPr>
      </p:cxnSp>
      <p:sp>
        <p:nvSpPr>
          <p:cNvPr id="159" name="Google Shape;159;p19"/>
          <p:cNvSpPr txBox="1"/>
          <p:nvPr/>
        </p:nvSpPr>
        <p:spPr>
          <a:xfrm>
            <a:off x="543500" y="3024750"/>
            <a:ext cx="474000" cy="2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2W</a:t>
            </a:r>
            <a:endParaRPr>
              <a:latin typeface="Roboto"/>
              <a:ea typeface="Roboto"/>
              <a:cs typeface="Roboto"/>
              <a:sym typeface="Roboto"/>
            </a:endParaRPr>
          </a:p>
        </p:txBody>
      </p:sp>
      <p:sp>
        <p:nvSpPr>
          <p:cNvPr id="160" name="Google Shape;160;p19"/>
          <p:cNvSpPr txBox="1"/>
          <p:nvPr/>
        </p:nvSpPr>
        <p:spPr>
          <a:xfrm>
            <a:off x="2313925" y="3024750"/>
            <a:ext cx="474000" cy="2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6</a:t>
            </a:r>
            <a:r>
              <a:rPr lang="en">
                <a:latin typeface="Roboto"/>
                <a:ea typeface="Roboto"/>
                <a:cs typeface="Roboto"/>
                <a:sym typeface="Roboto"/>
              </a:rPr>
              <a:t>W</a:t>
            </a:r>
            <a:endParaRPr>
              <a:latin typeface="Roboto"/>
              <a:ea typeface="Roboto"/>
              <a:cs typeface="Roboto"/>
              <a:sym typeface="Roboto"/>
            </a:endParaRPr>
          </a:p>
        </p:txBody>
      </p:sp>
      <p:sp>
        <p:nvSpPr>
          <p:cNvPr id="161" name="Google Shape;16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Decibel dBm</a:t>
            </a:r>
            <a:endParaRPr b="1"/>
          </a:p>
        </p:txBody>
      </p:sp>
      <p:sp>
        <p:nvSpPr>
          <p:cNvPr id="167" name="Google Shape;167;p20"/>
          <p:cNvSpPr txBox="1"/>
          <p:nvPr>
            <p:ph type="title"/>
          </p:nvPr>
        </p:nvSpPr>
        <p:spPr>
          <a:xfrm>
            <a:off x="311725" y="1518275"/>
            <a:ext cx="8520600" cy="3025500"/>
          </a:xfrm>
          <a:prstGeom prst="rect">
            <a:avLst/>
          </a:prstGeom>
        </p:spPr>
        <p:txBody>
          <a:bodyPr anchorCtr="0" anchor="t" bIns="91425" lIns="91425" spcFirstLastPara="1" rIns="91425" wrap="square" tIns="91425">
            <a:noAutofit/>
          </a:bodyPr>
          <a:lstStyle/>
          <a:p>
            <a:pPr indent="-342900" lvl="0" marL="457200" rtl="0" algn="l">
              <a:lnSpc>
                <a:spcPct val="140000"/>
              </a:lnSpc>
              <a:spcBef>
                <a:spcPts val="1300"/>
              </a:spcBef>
              <a:spcAft>
                <a:spcPts val="0"/>
              </a:spcAft>
              <a:buClr>
                <a:srgbClr val="3E4349"/>
              </a:buClr>
              <a:buSzPts val="1800"/>
              <a:buFont typeface="Georgia"/>
              <a:buChar char="●"/>
            </a:pPr>
            <a:r>
              <a:rPr lang="en" sz="1800">
                <a:solidFill>
                  <a:srgbClr val="3E4349"/>
                </a:solidFill>
                <a:highlight>
                  <a:srgbClr val="FFFFFF"/>
                </a:highlight>
                <a:latin typeface="Georgia"/>
                <a:ea typeface="Georgia"/>
                <a:cs typeface="Georgia"/>
                <a:sym typeface="Georgia"/>
              </a:rPr>
              <a:t>Unit dBm represents an absolute value because it uses a fixed reference value 1mW</a:t>
            </a:r>
            <a:endParaRPr sz="1800">
              <a:solidFill>
                <a:srgbClr val="3E4349"/>
              </a:solidFill>
              <a:highlight>
                <a:srgbClr val="FFFFFF"/>
              </a:highlight>
              <a:latin typeface="Georgia"/>
              <a:ea typeface="Georgia"/>
              <a:cs typeface="Georgia"/>
              <a:sym typeface="Georgia"/>
            </a:endParaRPr>
          </a:p>
          <a:p>
            <a:pPr indent="-342900" lvl="0" marL="457200" rtl="0" algn="l">
              <a:lnSpc>
                <a:spcPct val="140000"/>
              </a:lnSpc>
              <a:spcBef>
                <a:spcPts val="0"/>
              </a:spcBef>
              <a:spcAft>
                <a:spcPts val="0"/>
              </a:spcAft>
              <a:buClr>
                <a:srgbClr val="3E4349"/>
              </a:buClr>
              <a:buSzPts val="1800"/>
              <a:buFont typeface="Georgia"/>
              <a:buChar char="●"/>
            </a:pPr>
            <a:r>
              <a:rPr lang="en" sz="1800">
                <a:solidFill>
                  <a:srgbClr val="3E4349"/>
                </a:solidFill>
                <a:highlight>
                  <a:srgbClr val="FFFFFF"/>
                </a:highlight>
                <a:latin typeface="Georgia"/>
                <a:ea typeface="Georgia"/>
                <a:cs typeface="Georgia"/>
                <a:sym typeface="Georgia"/>
              </a:rPr>
              <a:t>If we use a reference input power of 1mW (Pi =1 mW) the unit is expressed as dBm. A = 10 x log10(Po / 1) dBm Po/Pi = 10(A/10) P = 10(A/10) mW.</a:t>
            </a:r>
            <a:endParaRPr sz="1800">
              <a:solidFill>
                <a:srgbClr val="3E4349"/>
              </a:solidFill>
              <a:highlight>
                <a:srgbClr val="FFFFFF"/>
              </a:highlight>
              <a:latin typeface="Georgia"/>
              <a:ea typeface="Georgia"/>
              <a:cs typeface="Georgia"/>
              <a:sym typeface="Georgia"/>
            </a:endParaRPr>
          </a:p>
          <a:p>
            <a:pPr indent="457200" lvl="0" marL="1828800" rtl="0" algn="l">
              <a:lnSpc>
                <a:spcPct val="140000"/>
              </a:lnSpc>
              <a:spcBef>
                <a:spcPts val="1300"/>
              </a:spcBef>
              <a:spcAft>
                <a:spcPts val="0"/>
              </a:spcAft>
              <a:buNone/>
            </a:pPr>
            <a:r>
              <a:rPr lang="en" sz="1800">
                <a:solidFill>
                  <a:srgbClr val="3E4349"/>
                </a:solidFill>
                <a:highlight>
                  <a:srgbClr val="FFFFFF"/>
                </a:highlight>
                <a:latin typeface="Georgia"/>
                <a:ea typeface="Georgia"/>
                <a:cs typeface="Georgia"/>
                <a:sym typeface="Georgia"/>
              </a:rPr>
              <a:t>P=10(80/10)= 108 mW = 105 W = 100 kW</a:t>
            </a:r>
            <a:r>
              <a:rPr lang="en" sz="1800">
                <a:solidFill>
                  <a:srgbClr val="3E4349"/>
                </a:solidFill>
                <a:highlight>
                  <a:srgbClr val="FFFFFF"/>
                </a:highlight>
                <a:latin typeface="Georgia"/>
                <a:ea typeface="Georgia"/>
                <a:cs typeface="Georgia"/>
                <a:sym typeface="Georgia"/>
              </a:rPr>
              <a:t> </a:t>
            </a:r>
            <a:endParaRPr sz="1800">
              <a:solidFill>
                <a:srgbClr val="3E4349"/>
              </a:solidFill>
              <a:highlight>
                <a:srgbClr val="FFFFFF"/>
              </a:highlight>
              <a:latin typeface="Georgia"/>
              <a:ea typeface="Georgia"/>
              <a:cs typeface="Georgia"/>
              <a:sym typeface="Georgia"/>
            </a:endParaRPr>
          </a:p>
          <a:p>
            <a:pPr indent="-342900" lvl="0" marL="457200" rtl="0" algn="l">
              <a:lnSpc>
                <a:spcPct val="140000"/>
              </a:lnSpc>
              <a:spcBef>
                <a:spcPts val="1300"/>
              </a:spcBef>
              <a:spcAft>
                <a:spcPts val="0"/>
              </a:spcAft>
              <a:buClr>
                <a:srgbClr val="3E4349"/>
              </a:buClr>
              <a:buSzPts val="1800"/>
              <a:buFont typeface="Georgia"/>
              <a:buChar char="●"/>
            </a:pPr>
            <a:r>
              <a:t/>
            </a:r>
            <a:endParaRPr sz="1800">
              <a:solidFill>
                <a:srgbClr val="3E4349"/>
              </a:solidFill>
              <a:highlight>
                <a:srgbClr val="FFFFFF"/>
              </a:highlight>
              <a:latin typeface="Georgia"/>
              <a:ea typeface="Georgia"/>
              <a:cs typeface="Georgia"/>
              <a:sym typeface="Georgia"/>
            </a:endParaRPr>
          </a:p>
          <a:p>
            <a:pPr indent="0" lvl="0" marL="0" rtl="0" algn="l">
              <a:spcBef>
                <a:spcPts val="1300"/>
              </a:spcBef>
              <a:spcAft>
                <a:spcPts val="0"/>
              </a:spcAft>
              <a:buNone/>
            </a:pPr>
            <a:r>
              <a:t/>
            </a:r>
            <a:endParaRPr>
              <a:solidFill>
                <a:srgbClr val="434343"/>
              </a:solidFill>
            </a:endParaRPr>
          </a:p>
        </p:txBody>
      </p:sp>
      <p:sp>
        <p:nvSpPr>
          <p:cNvPr id="168" name="Google Shape;168;p20"/>
          <p:cNvSpPr/>
          <p:nvPr/>
        </p:nvSpPr>
        <p:spPr>
          <a:xfrm>
            <a:off x="1003600" y="3442950"/>
            <a:ext cx="1519200" cy="3936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Transmitter</a:t>
            </a:r>
            <a:r>
              <a:rPr lang="en"/>
              <a:t> </a:t>
            </a:r>
            <a:endParaRPr/>
          </a:p>
          <a:p>
            <a:pPr indent="0" lvl="0" marL="0" rtl="0" algn="ctr">
              <a:spcBef>
                <a:spcPts val="0"/>
              </a:spcBef>
              <a:spcAft>
                <a:spcPts val="0"/>
              </a:spcAft>
              <a:buNone/>
            </a:pPr>
            <a:r>
              <a:rPr lang="en"/>
              <a:t>80dBm</a:t>
            </a:r>
            <a:endParaRPr/>
          </a:p>
        </p:txBody>
      </p:sp>
      <p:sp>
        <p:nvSpPr>
          <p:cNvPr id="169" name="Google Shape;16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Decibel dBi,dBd</a:t>
            </a:r>
            <a:endParaRPr/>
          </a:p>
        </p:txBody>
      </p:sp>
      <p:sp>
        <p:nvSpPr>
          <p:cNvPr id="175" name="Google Shape;175;p21"/>
          <p:cNvSpPr txBox="1"/>
          <p:nvPr>
            <p:ph type="title"/>
          </p:nvPr>
        </p:nvSpPr>
        <p:spPr>
          <a:xfrm>
            <a:off x="311725" y="1518275"/>
            <a:ext cx="8520600" cy="3025500"/>
          </a:xfrm>
          <a:prstGeom prst="rect">
            <a:avLst/>
          </a:prstGeom>
        </p:spPr>
        <p:txBody>
          <a:bodyPr anchorCtr="0" anchor="t" bIns="91425" lIns="91425" spcFirstLastPara="1" rIns="91425" wrap="square" tIns="91425">
            <a:noAutofit/>
          </a:bodyPr>
          <a:lstStyle/>
          <a:p>
            <a:pPr indent="-342900" lvl="0" marL="457200" rtl="0" algn="l">
              <a:lnSpc>
                <a:spcPct val="140000"/>
              </a:lnSpc>
              <a:spcBef>
                <a:spcPts val="1300"/>
              </a:spcBef>
              <a:spcAft>
                <a:spcPts val="0"/>
              </a:spcAft>
              <a:buClr>
                <a:srgbClr val="3E4349"/>
              </a:buClr>
              <a:buSzPts val="1800"/>
              <a:buFont typeface="Georgia"/>
              <a:buChar char="●"/>
            </a:pPr>
            <a:r>
              <a:rPr lang="en" sz="1800">
                <a:solidFill>
                  <a:srgbClr val="3E4349"/>
                </a:solidFill>
                <a:highlight>
                  <a:srgbClr val="FFFFFF"/>
                </a:highlight>
                <a:latin typeface="Georgia"/>
                <a:ea typeface="Georgia"/>
                <a:cs typeface="Georgia"/>
                <a:sym typeface="Georgia"/>
              </a:rPr>
              <a:t>dBi and dBd also represents a ratio not an absolute value.</a:t>
            </a:r>
            <a:endParaRPr sz="1800">
              <a:solidFill>
                <a:srgbClr val="3E4349"/>
              </a:solidFill>
              <a:highlight>
                <a:srgbClr val="FFFFFF"/>
              </a:highlight>
              <a:latin typeface="Georgia"/>
              <a:ea typeface="Georgia"/>
              <a:cs typeface="Georgia"/>
              <a:sym typeface="Georgia"/>
            </a:endParaRPr>
          </a:p>
          <a:p>
            <a:pPr indent="-342900" lvl="0" marL="457200" rtl="0" algn="l">
              <a:lnSpc>
                <a:spcPct val="140000"/>
              </a:lnSpc>
              <a:spcBef>
                <a:spcPts val="0"/>
              </a:spcBef>
              <a:spcAft>
                <a:spcPts val="0"/>
              </a:spcAft>
              <a:buClr>
                <a:srgbClr val="3E4349"/>
              </a:buClr>
              <a:buSzPts val="1800"/>
              <a:buFont typeface="Georgia"/>
              <a:buChar char="●"/>
            </a:pPr>
            <a:r>
              <a:rPr lang="en" sz="1800">
                <a:solidFill>
                  <a:srgbClr val="3E4349"/>
                </a:solidFill>
                <a:highlight>
                  <a:srgbClr val="FFFFFF"/>
                </a:highlight>
                <a:latin typeface="Georgia"/>
                <a:ea typeface="Georgia"/>
                <a:cs typeface="Georgia"/>
                <a:sym typeface="Georgia"/>
              </a:rPr>
              <a:t>Antenna manufacturers are using these units to measure antenna performance and for comparison purpose. </a:t>
            </a:r>
            <a:endParaRPr sz="1800">
              <a:solidFill>
                <a:srgbClr val="3E4349"/>
              </a:solidFill>
              <a:highlight>
                <a:srgbClr val="FFFFFF"/>
              </a:highlight>
              <a:latin typeface="Georgia"/>
              <a:ea typeface="Georgia"/>
              <a:cs typeface="Georgia"/>
              <a:sym typeface="Georgia"/>
            </a:endParaRPr>
          </a:p>
          <a:p>
            <a:pPr indent="-342900" lvl="0" marL="457200" rtl="0" algn="l">
              <a:lnSpc>
                <a:spcPct val="140000"/>
              </a:lnSpc>
              <a:spcBef>
                <a:spcPts val="0"/>
              </a:spcBef>
              <a:spcAft>
                <a:spcPts val="0"/>
              </a:spcAft>
              <a:buClr>
                <a:srgbClr val="3E4349"/>
              </a:buClr>
              <a:buSzPts val="1800"/>
              <a:buFont typeface="Georgia"/>
              <a:buChar char="●"/>
            </a:pPr>
            <a:r>
              <a:rPr lang="en" sz="1800">
                <a:solidFill>
                  <a:srgbClr val="3E4349"/>
                </a:solidFill>
                <a:highlight>
                  <a:srgbClr val="FFFFFF"/>
                </a:highlight>
                <a:latin typeface="Georgia"/>
                <a:ea typeface="Georgia"/>
                <a:cs typeface="Georgia"/>
                <a:sym typeface="Georgia"/>
              </a:rPr>
              <a:t>Manufacturer A has an 868MHz antenna, its gain is 3 dBi</a:t>
            </a:r>
            <a:endParaRPr sz="1800">
              <a:solidFill>
                <a:srgbClr val="3E4349"/>
              </a:solidFill>
              <a:highlight>
                <a:srgbClr val="FFFFFF"/>
              </a:highlight>
              <a:latin typeface="Georgia"/>
              <a:ea typeface="Georgia"/>
              <a:cs typeface="Georgia"/>
              <a:sym typeface="Georgia"/>
            </a:endParaRPr>
          </a:p>
          <a:p>
            <a:pPr indent="-342900" lvl="0" marL="457200" rtl="0" algn="l">
              <a:lnSpc>
                <a:spcPct val="140000"/>
              </a:lnSpc>
              <a:spcBef>
                <a:spcPts val="0"/>
              </a:spcBef>
              <a:spcAft>
                <a:spcPts val="0"/>
              </a:spcAft>
              <a:buClr>
                <a:srgbClr val="3E4349"/>
              </a:buClr>
              <a:buSzPts val="1800"/>
              <a:buFont typeface="Georgia"/>
              <a:buChar char="●"/>
            </a:pPr>
            <a:r>
              <a:rPr lang="en" sz="1800">
                <a:solidFill>
                  <a:srgbClr val="3E4349"/>
                </a:solidFill>
                <a:highlight>
                  <a:srgbClr val="FFFFFF"/>
                </a:highlight>
                <a:latin typeface="Georgia"/>
                <a:ea typeface="Georgia"/>
                <a:cs typeface="Georgia"/>
                <a:sym typeface="Georgia"/>
              </a:rPr>
              <a:t> Manufacturer B has an 868MHz antenna, its gain is 2.5 dBi</a:t>
            </a:r>
            <a:endParaRPr sz="1800">
              <a:solidFill>
                <a:srgbClr val="3E4349"/>
              </a:solidFill>
              <a:highlight>
                <a:srgbClr val="FFFFFF"/>
              </a:highlight>
              <a:latin typeface="Georgia"/>
              <a:ea typeface="Georgia"/>
              <a:cs typeface="Georgia"/>
              <a:sym typeface="Georgia"/>
            </a:endParaRPr>
          </a:p>
          <a:p>
            <a:pPr indent="-342900" lvl="0" marL="457200" rtl="0" algn="l">
              <a:lnSpc>
                <a:spcPct val="140000"/>
              </a:lnSpc>
              <a:spcBef>
                <a:spcPts val="0"/>
              </a:spcBef>
              <a:spcAft>
                <a:spcPts val="0"/>
              </a:spcAft>
              <a:buClr>
                <a:srgbClr val="3E4349"/>
              </a:buClr>
              <a:buSzPts val="1800"/>
              <a:buFont typeface="Georgia"/>
              <a:buChar char="●"/>
            </a:pPr>
            <a:r>
              <a:rPr lang="en" sz="1800">
                <a:solidFill>
                  <a:srgbClr val="3E4349"/>
                </a:solidFill>
                <a:highlight>
                  <a:srgbClr val="FFFFFF"/>
                </a:highlight>
                <a:latin typeface="Georgia"/>
                <a:ea typeface="Georgia"/>
                <a:cs typeface="Georgia"/>
                <a:sym typeface="Georgia"/>
              </a:rPr>
              <a:t>dBi: refers to the antenna gain with respect to an isotropic antenna.</a:t>
            </a:r>
            <a:endParaRPr sz="1800">
              <a:solidFill>
                <a:srgbClr val="3E4349"/>
              </a:solidFill>
              <a:highlight>
                <a:srgbClr val="FFFFFF"/>
              </a:highlight>
              <a:latin typeface="Georgia"/>
              <a:ea typeface="Georgia"/>
              <a:cs typeface="Georgia"/>
              <a:sym typeface="Georgia"/>
            </a:endParaRPr>
          </a:p>
          <a:p>
            <a:pPr indent="-342900" lvl="0" marL="457200" rtl="0" algn="l">
              <a:lnSpc>
                <a:spcPct val="140000"/>
              </a:lnSpc>
              <a:spcBef>
                <a:spcPts val="0"/>
              </a:spcBef>
              <a:spcAft>
                <a:spcPts val="0"/>
              </a:spcAft>
              <a:buClr>
                <a:srgbClr val="3E4349"/>
              </a:buClr>
              <a:buSzPts val="1800"/>
              <a:buFont typeface="Georgia"/>
              <a:buChar char="●"/>
            </a:pPr>
            <a:r>
              <a:rPr lang="en" sz="1800">
                <a:solidFill>
                  <a:srgbClr val="3E4349"/>
                </a:solidFill>
                <a:highlight>
                  <a:srgbClr val="FFFFFF"/>
                </a:highlight>
                <a:latin typeface="Georgia"/>
                <a:ea typeface="Georgia"/>
                <a:cs typeface="Georgia"/>
                <a:sym typeface="Georgia"/>
              </a:rPr>
              <a:t>dBd : dBd refers to the antenna gain with respect to a reference dipole antenna</a:t>
            </a:r>
            <a:endParaRPr sz="1800">
              <a:solidFill>
                <a:srgbClr val="3E4349"/>
              </a:solidFill>
              <a:highlight>
                <a:srgbClr val="FFFFFF"/>
              </a:highlight>
              <a:latin typeface="Georgia"/>
              <a:ea typeface="Georgia"/>
              <a:cs typeface="Georgia"/>
              <a:sym typeface="Georgia"/>
            </a:endParaRPr>
          </a:p>
          <a:p>
            <a:pPr indent="-342900" lvl="0" marL="457200" rtl="0" algn="l">
              <a:lnSpc>
                <a:spcPct val="140000"/>
              </a:lnSpc>
              <a:spcBef>
                <a:spcPts val="0"/>
              </a:spcBef>
              <a:spcAft>
                <a:spcPts val="0"/>
              </a:spcAft>
              <a:buClr>
                <a:srgbClr val="3E4349"/>
              </a:buClr>
              <a:buSzPts val="1800"/>
              <a:buFont typeface="Georgia"/>
              <a:buChar char="●"/>
            </a:pPr>
            <a:r>
              <a:rPr lang="en" sz="1800">
                <a:solidFill>
                  <a:srgbClr val="3E4349"/>
                </a:solidFill>
                <a:highlight>
                  <a:srgbClr val="FFFFFF"/>
                </a:highlight>
                <a:latin typeface="Georgia"/>
                <a:ea typeface="Georgia"/>
                <a:cs typeface="Georgia"/>
                <a:sym typeface="Georgia"/>
              </a:rPr>
              <a:t>dBi = dBd + 2.15.</a:t>
            </a:r>
            <a:endParaRPr sz="1800">
              <a:solidFill>
                <a:srgbClr val="3E4349"/>
              </a:solidFill>
              <a:highlight>
                <a:srgbClr val="FFFFFF"/>
              </a:highlight>
              <a:latin typeface="Georgia"/>
              <a:ea typeface="Georgia"/>
              <a:cs typeface="Georgia"/>
              <a:sym typeface="Georgia"/>
            </a:endParaRPr>
          </a:p>
          <a:p>
            <a:pPr indent="0" lvl="0" marL="0" rtl="0" algn="l">
              <a:spcBef>
                <a:spcPts val="1300"/>
              </a:spcBef>
              <a:spcAft>
                <a:spcPts val="0"/>
              </a:spcAft>
              <a:buNone/>
            </a:pPr>
            <a:r>
              <a:t/>
            </a:r>
            <a:endParaRPr>
              <a:solidFill>
                <a:srgbClr val="434343"/>
              </a:solidFill>
            </a:endParaRPr>
          </a:p>
        </p:txBody>
      </p:sp>
      <p:sp>
        <p:nvSpPr>
          <p:cNvPr id="176" name="Google Shape;176;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