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82" r:id="rId3"/>
    <p:sldId id="286" r:id="rId4"/>
    <p:sldId id="287" r:id="rId5"/>
    <p:sldId id="288" r:id="rId6"/>
    <p:sldId id="291" r:id="rId7"/>
    <p:sldId id="292" r:id="rId8"/>
    <p:sldId id="293" r:id="rId9"/>
    <p:sldId id="295" r:id="rId10"/>
    <p:sldId id="298" r:id="rId11"/>
    <p:sldId id="299" r:id="rId12"/>
    <p:sldId id="309" r:id="rId13"/>
    <p:sldId id="300" r:id="rId14"/>
    <p:sldId id="302" r:id="rId15"/>
    <p:sldId id="303" r:id="rId16"/>
    <p:sldId id="307" r:id="rId17"/>
    <p:sldId id="308" r:id="rId18"/>
    <p:sldId id="30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A6"/>
    <a:srgbClr val="B4EBFE"/>
    <a:srgbClr val="DAFDBF"/>
    <a:srgbClr val="C1C3CD"/>
    <a:srgbClr val="EDD4F0"/>
    <a:srgbClr val="F8CFC4"/>
    <a:srgbClr val="E7FED6"/>
    <a:srgbClr val="EFDAF2"/>
    <a:srgbClr val="C8CAD2"/>
    <a:srgbClr val="DFB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7" autoAdjust="0"/>
  </p:normalViewPr>
  <p:slideViewPr>
    <p:cSldViewPr snapToGrid="0" snapToObjects="1">
      <p:cViewPr>
        <p:scale>
          <a:sx n="110" d="100"/>
          <a:sy n="110" d="100"/>
        </p:scale>
        <p:origin x="658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9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000" y="1"/>
            <a:ext cx="7254000" cy="51434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375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00" y="3207335"/>
            <a:ext cx="3871163" cy="465012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1800" b="1" i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00000" y="4696560"/>
            <a:ext cx="5670000" cy="27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0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327"/>
            <a:ext cx="9144000" cy="514382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7845" y="2555673"/>
            <a:ext cx="1525604" cy="184414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7845" y="2253792"/>
            <a:ext cx="1525604" cy="270334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9772" y="2555673"/>
            <a:ext cx="1525604" cy="184414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99772" y="2253792"/>
            <a:ext cx="1525604" cy="270334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21698" y="2555673"/>
            <a:ext cx="1525604" cy="184414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21698" y="2253792"/>
            <a:ext cx="1525604" cy="270334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400783" y="1236640"/>
            <a:ext cx="679728" cy="904718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22710" y="1236640"/>
            <a:ext cx="679728" cy="904718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044636" y="1236640"/>
            <a:ext cx="679728" cy="904718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7845" y="4302494"/>
            <a:ext cx="1525604" cy="184414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845" y="4000613"/>
            <a:ext cx="1525604" cy="270334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9772" y="4302494"/>
            <a:ext cx="1525604" cy="184414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9772" y="4000613"/>
            <a:ext cx="1525604" cy="270334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21698" y="4302494"/>
            <a:ext cx="1525604" cy="184414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21698" y="4000613"/>
            <a:ext cx="1525604" cy="270334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400783" y="2983461"/>
            <a:ext cx="679728" cy="904718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222710" y="2983461"/>
            <a:ext cx="679728" cy="904718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044636" y="2983461"/>
            <a:ext cx="679728" cy="904718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8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35000" y="134332"/>
            <a:ext cx="8874000" cy="488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71626" y="1494700"/>
            <a:ext cx="7041374" cy="8215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3160" y="1494701"/>
            <a:ext cx="821531" cy="821531"/>
          </a:xfrm>
        </p:spPr>
        <p:txBody>
          <a:bodyPr anchor="ctr"/>
          <a:lstStyle>
            <a:lvl1pPr marL="0" indent="0" algn="ctr">
              <a:buNone/>
              <a:defRPr sz="788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3160" y="2573351"/>
            <a:ext cx="821531" cy="821531"/>
          </a:xfrm>
        </p:spPr>
        <p:txBody>
          <a:bodyPr anchor="ctr"/>
          <a:lstStyle>
            <a:lvl1pPr marL="0" indent="0" algn="ctr">
              <a:buNone/>
              <a:defRPr sz="788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160" y="3652001"/>
            <a:ext cx="821531" cy="821531"/>
          </a:xfrm>
        </p:spPr>
        <p:txBody>
          <a:bodyPr anchor="ctr"/>
          <a:lstStyle>
            <a:lvl1pPr marL="0" indent="0" algn="ctr">
              <a:buNone/>
              <a:defRPr sz="788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571626" y="2567055"/>
            <a:ext cx="7041374" cy="8215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571626" y="3650888"/>
            <a:ext cx="7041374" cy="8215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52189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35000" y="134332"/>
            <a:ext cx="8874000" cy="488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0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9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7254000" cy="51434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75" y="3381375"/>
            <a:ext cx="2486025" cy="24765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accent1"/>
                </a:solidFill>
              </a:defRPr>
            </a:lvl2pPr>
            <a:lvl3pPr marL="335756" indent="0">
              <a:buNone/>
              <a:defRPr>
                <a:solidFill>
                  <a:schemeClr val="accent1"/>
                </a:solidFill>
              </a:defRPr>
            </a:lvl3pPr>
            <a:lvl4pPr marL="471488" indent="0">
              <a:buNone/>
              <a:defRPr>
                <a:solidFill>
                  <a:schemeClr val="accent1"/>
                </a:solidFill>
              </a:defRPr>
            </a:lvl4pPr>
            <a:lvl5pPr marL="607219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8275" y="3885018"/>
            <a:ext cx="2486025" cy="153772"/>
          </a:xfrm>
          <a:ln>
            <a:noFill/>
          </a:ln>
        </p:spPr>
        <p:txBody>
          <a:bodyPr anchor="t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accent1"/>
                </a:solidFill>
              </a:defRPr>
            </a:lvl2pPr>
            <a:lvl3pPr marL="335756" indent="0">
              <a:buNone/>
              <a:defRPr>
                <a:solidFill>
                  <a:schemeClr val="accent1"/>
                </a:solidFill>
              </a:defRPr>
            </a:lvl3pPr>
            <a:lvl4pPr marL="471488" indent="0">
              <a:buNone/>
              <a:defRPr>
                <a:solidFill>
                  <a:schemeClr val="accent1"/>
                </a:solidFill>
              </a:defRPr>
            </a:lvl4pPr>
            <a:lvl5pPr marL="607219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8275" y="4262671"/>
            <a:ext cx="2486025" cy="153772"/>
          </a:xfrm>
          <a:ln>
            <a:noFill/>
          </a:ln>
        </p:spPr>
        <p:txBody>
          <a:bodyPr anchor="t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accent1"/>
                </a:solidFill>
              </a:defRPr>
            </a:lvl2pPr>
            <a:lvl3pPr marL="335756" indent="0">
              <a:buNone/>
              <a:defRPr>
                <a:solidFill>
                  <a:schemeClr val="accent1"/>
                </a:solidFill>
              </a:defRPr>
            </a:lvl3pPr>
            <a:lvl4pPr marL="471488" indent="0">
              <a:buNone/>
              <a:defRPr>
                <a:solidFill>
                  <a:schemeClr val="accent1"/>
                </a:solidFill>
              </a:defRPr>
            </a:lvl4pPr>
            <a:lvl5pPr marL="607219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8275" y="3616433"/>
            <a:ext cx="2486025" cy="153772"/>
          </a:xfrm>
        </p:spPr>
        <p:txBody>
          <a:bodyPr anchor="t"/>
          <a:lstStyle>
            <a:lvl1pPr marL="0" indent="0">
              <a:buNone/>
              <a:defRPr sz="750" i="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accent1"/>
                </a:solidFill>
              </a:defRPr>
            </a:lvl2pPr>
            <a:lvl3pPr marL="335756" indent="0">
              <a:buNone/>
              <a:defRPr>
                <a:solidFill>
                  <a:schemeClr val="accent1"/>
                </a:solidFill>
              </a:defRPr>
            </a:lvl3pPr>
            <a:lvl4pPr marL="471488" indent="0">
              <a:buNone/>
              <a:defRPr>
                <a:solidFill>
                  <a:schemeClr val="accent1"/>
                </a:solidFill>
              </a:defRPr>
            </a:lvl4pPr>
            <a:lvl5pPr marL="607219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029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508" y="2048950"/>
            <a:ext cx="5177440" cy="2513005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15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009000" cy="51435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9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2999" y="4696560"/>
            <a:ext cx="4643201" cy="27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33" y="2322065"/>
            <a:ext cx="4091813" cy="756000"/>
          </a:xfrm>
        </p:spPr>
        <p:txBody>
          <a:bodyPr/>
          <a:lstStyle>
            <a:lvl1pPr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1958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000" y="134332"/>
            <a:ext cx="8874000" cy="488544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9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606139"/>
            <a:ext cx="5670000" cy="27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160" y="2309680"/>
            <a:ext cx="1239440" cy="3267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2" y="2849886"/>
            <a:ext cx="1499917" cy="6346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28260" y="2309680"/>
            <a:ext cx="1239440" cy="3267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97941" y="2849886"/>
            <a:ext cx="1499917" cy="6346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2281" y="2309680"/>
            <a:ext cx="1239440" cy="3267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2042" y="2849886"/>
            <a:ext cx="1499917" cy="6346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460" y="2309680"/>
            <a:ext cx="1239440" cy="3267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8142" y="2849886"/>
            <a:ext cx="1499917" cy="6346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3560" y="2309680"/>
            <a:ext cx="1239440" cy="3267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43241" y="2849886"/>
            <a:ext cx="1499917" cy="6346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5750" y="3953627"/>
            <a:ext cx="1492501" cy="465012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1800" b="1" i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913" y="1663189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539013" y="1663189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63033" y="1663189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969213" y="1663189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84312" y="1663189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797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7089" y="3253588"/>
            <a:ext cx="8129823" cy="3428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327"/>
            <a:ext cx="9144000" cy="325787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6165225" y="278775"/>
            <a:ext cx="3257550" cy="27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6851025" y="2850525"/>
            <a:ext cx="1885950" cy="27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268226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000" y="134332"/>
            <a:ext cx="8874000" cy="488544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9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606139"/>
            <a:ext cx="5670000" cy="277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2936" y="1639833"/>
            <a:ext cx="2109212" cy="93191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2936" y="1331855"/>
            <a:ext cx="2109212" cy="223416"/>
          </a:xfrm>
        </p:spPr>
        <p:txBody>
          <a:bodyPr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3468" y="1639833"/>
            <a:ext cx="2109212" cy="93191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73468" y="1331855"/>
            <a:ext cx="2109212" cy="223416"/>
          </a:xfrm>
        </p:spPr>
        <p:txBody>
          <a:bodyPr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4000" y="1639833"/>
            <a:ext cx="2109212" cy="93191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4000" y="1331855"/>
            <a:ext cx="2109212" cy="223416"/>
          </a:xfrm>
        </p:spPr>
        <p:txBody>
          <a:bodyPr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936" y="3251893"/>
            <a:ext cx="2109212" cy="93191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2936" y="2943914"/>
            <a:ext cx="2109212" cy="223416"/>
          </a:xfrm>
        </p:spPr>
        <p:txBody>
          <a:bodyPr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73468" y="3251893"/>
            <a:ext cx="2109212" cy="93191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73468" y="2943914"/>
            <a:ext cx="2109212" cy="223416"/>
          </a:xfrm>
        </p:spPr>
        <p:txBody>
          <a:bodyPr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4000" y="3251893"/>
            <a:ext cx="2109212" cy="93191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44000" y="2943914"/>
            <a:ext cx="2109212" cy="223416"/>
          </a:xfrm>
        </p:spPr>
        <p:txBody>
          <a:bodyPr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8145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6508125" y="2507625"/>
            <a:ext cx="2571750" cy="27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327"/>
            <a:ext cx="9144000" cy="257207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606139"/>
            <a:ext cx="5670000" cy="277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47" y="2751375"/>
            <a:ext cx="2457000" cy="1679111"/>
          </a:xfrm>
        </p:spPr>
        <p:txBody>
          <a:bodyPr lIns="108000"/>
          <a:lstStyle>
            <a:lvl1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47" y="2301417"/>
            <a:ext cx="2457000" cy="270334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4074" y="2751375"/>
            <a:ext cx="2457000" cy="1679111"/>
          </a:xfrm>
        </p:spPr>
        <p:txBody>
          <a:bodyPr lIns="108000"/>
          <a:lstStyle>
            <a:lvl1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4074" y="2301417"/>
            <a:ext cx="2457000" cy="270334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6000" y="2751375"/>
            <a:ext cx="2457000" cy="1679111"/>
          </a:xfrm>
        </p:spPr>
        <p:txBody>
          <a:bodyPr lIns="108000"/>
          <a:lstStyle>
            <a:lvl1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6000" y="2301417"/>
            <a:ext cx="2457000" cy="270334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350" b="0" cap="none" baseline="0">
                <a:solidFill>
                  <a:schemeClr val="accent1"/>
                </a:solidFill>
                <a:latin typeface="+mj-lt"/>
              </a:defRPr>
            </a:lvl1pPr>
            <a:lvl2pPr marL="200025" indent="0">
              <a:buNone/>
              <a:defRPr>
                <a:solidFill>
                  <a:schemeClr val="bg1"/>
                </a:solidFill>
              </a:defRPr>
            </a:lvl2pPr>
            <a:lvl3pPr marL="335756" indent="0">
              <a:buNone/>
              <a:defRPr>
                <a:solidFill>
                  <a:schemeClr val="bg1"/>
                </a:solidFill>
              </a:defRPr>
            </a:lvl3pPr>
            <a:lvl4pPr marL="471488" indent="0">
              <a:buNone/>
              <a:defRPr>
                <a:solidFill>
                  <a:schemeClr val="bg1"/>
                </a:solidFill>
              </a:defRPr>
            </a:lvl4pPr>
            <a:lvl5pPr marL="6072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431681" y="1503857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53607" y="1503857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075533" y="1503857"/>
            <a:ext cx="617935" cy="617935"/>
          </a:xfrm>
        </p:spPr>
        <p:txBody>
          <a:bodyPr anchor="ctr"/>
          <a:lstStyle>
            <a:lvl1pPr marL="0" indent="0" algn="ctr">
              <a:buNone/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6508125" y="-64125"/>
            <a:ext cx="2571750" cy="27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6848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6141364" y="2140864"/>
            <a:ext cx="3305273" cy="27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327"/>
            <a:ext cx="9144000" cy="183855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606139"/>
            <a:ext cx="5670000" cy="277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6874887" y="-430886"/>
            <a:ext cx="1838227" cy="27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118642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000" y="134332"/>
            <a:ext cx="8874000" cy="488544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9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606139"/>
            <a:ext cx="5670000" cy="27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0339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35000" y="134332"/>
            <a:ext cx="8874000" cy="488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160" y="1054232"/>
            <a:ext cx="5669756" cy="270000"/>
          </a:xfrm>
        </p:spPr>
        <p:txBody>
          <a:bodyPr/>
          <a:lstStyle>
            <a:lvl1pPr marL="0" indent="0"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5222250" y="1221750"/>
            <a:ext cx="5143500" cy="27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243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606139"/>
            <a:ext cx="5670000" cy="277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000" y="1369219"/>
            <a:ext cx="8100000" cy="32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6000" y="4644000"/>
            <a:ext cx="5670000" cy="27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1823" y="4681323"/>
            <a:ext cx="202856" cy="202856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spc="-113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35756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chemeClr val="accent2"/>
        </a:buClr>
        <a:buFontTx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7219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42950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B777196-875B-3388-4134-A438DA4B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" y="-6"/>
            <a:ext cx="9139427" cy="5143500"/>
          </a:xfrm>
          <a:solidFill>
            <a:schemeClr val="tx2">
              <a:alpha val="53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 anchorCtr="0">
            <a:normAutofit/>
          </a:bodyPr>
          <a:lstStyle/>
          <a:p>
            <a:pPr algn="ctr"/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9B1A314C-1AD5-305F-8873-02AD5B9C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915" y="2072229"/>
            <a:ext cx="6320790" cy="1373916"/>
          </a:xfrm>
          <a:gradFill>
            <a:gsLst>
              <a:gs pos="44000">
                <a:schemeClr val="tx2"/>
              </a:gs>
              <a:gs pos="90000">
                <a:schemeClr val="accent2"/>
              </a:gs>
            </a:gsLst>
          </a:gradFill>
          <a:effectLst>
            <a:outerShdw blurRad="50800" dist="317500" dir="13440000" algn="tl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2700" i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MEDANALYTICA</a:t>
            </a:r>
          </a:p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1200" i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Platform to Empower Healthcare Decisions with Advanced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4652-F5A4-46B8-CAF7-B84B92BB8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200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EAE83-28E9-B90E-CA5B-261D8685B444}"/>
              </a:ext>
            </a:extLst>
          </p:cNvPr>
          <p:cNvSpPr txBox="1"/>
          <p:nvPr/>
        </p:nvSpPr>
        <p:spPr>
          <a:xfrm>
            <a:off x="78659" y="656729"/>
            <a:ext cx="8909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3200" b="1" dirty="0">
                <a:solidFill>
                  <a:srgbClr val="FFFFFF"/>
                </a:solidFill>
                <a:latin typeface="Gill Sans MT"/>
                <a:cs typeface="Aharoni" panose="02010803020104030203" pitchFamily="2" charset="-79"/>
              </a:rPr>
              <a:t>DISTRIBUTED PROGRAMMING &amp; NETWORKING</a:t>
            </a:r>
            <a:endParaRPr lang="en-US" sz="3200" b="1" dirty="0">
              <a:solidFill>
                <a:prstClr val="black"/>
              </a:solidFill>
              <a:latin typeface="Gill Sans MT"/>
              <a:cs typeface="Aharoni" panose="02010803020104030203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DDE96-DA04-6DA2-6D72-642015849020}"/>
              </a:ext>
            </a:extLst>
          </p:cNvPr>
          <p:cNvCxnSpPr>
            <a:cxnSpLocks/>
          </p:cNvCxnSpPr>
          <p:nvPr/>
        </p:nvCxnSpPr>
        <p:spPr>
          <a:xfrm>
            <a:off x="3444430" y="2762928"/>
            <a:ext cx="2636330" cy="0"/>
          </a:xfrm>
          <a:prstGeom prst="line">
            <a:avLst/>
          </a:prstGeom>
          <a:ln w="28575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3490F-AE76-104D-CED5-B99AC97B797B}"/>
              </a:ext>
            </a:extLst>
          </p:cNvPr>
          <p:cNvSpPr txBox="1"/>
          <p:nvPr/>
        </p:nvSpPr>
        <p:spPr>
          <a:xfrm>
            <a:off x="318379" y="4262237"/>
            <a:ext cx="39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500" b="1" dirty="0">
                <a:solidFill>
                  <a:prstClr val="white"/>
                </a:solidFill>
                <a:latin typeface="Gill Sans MT"/>
              </a:rPr>
              <a:t>MAHDI ISLAM, MUSARRAT TABASSUM</a:t>
            </a:r>
          </a:p>
          <a:p>
            <a:pPr defTabSz="685800"/>
            <a:r>
              <a:rPr lang="en-US" sz="1050" dirty="0">
                <a:solidFill>
                  <a:prstClr val="white"/>
                </a:solidFill>
                <a:latin typeface="Gill Sans MT"/>
              </a:rPr>
              <a:t>MAIA 8</a:t>
            </a:r>
          </a:p>
          <a:p>
            <a:pPr defTabSz="685800"/>
            <a:r>
              <a:rPr lang="en-US" sz="1050" dirty="0">
                <a:solidFill>
                  <a:prstClr val="white"/>
                </a:solidFill>
                <a:latin typeface="Gill Sans MT"/>
              </a:rPr>
              <a:t>University of Cassino and Southern Lazio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CE1B8E7-3D9C-E2E0-70DF-784E228B9E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011" y="774136"/>
            <a:ext cx="726934" cy="29201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6" name="Picture 2" descr="A white circle with yellow sun and text&#10;&#10;Description automatically generated with low confidence">
            <a:extLst>
              <a:ext uri="{FF2B5EF4-FFF2-40B4-BE49-F238E27FC236}">
                <a16:creationId xmlns:a16="http://schemas.microsoft.com/office/drawing/2014/main" id="{BAE7B7F2-F209-6E49-6BBC-CF979370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71" y="-169675"/>
            <a:ext cx="1550464" cy="10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4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0"/>
            <a:ext cx="9146285" cy="5143500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42" y="-191572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57" y="700270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174870" y="2039854"/>
            <a:ext cx="3129750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Doctor’s can see patients’ information; access to the medical images uploaded by the patients.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916397-1E8E-C258-58E8-59515F87274E}"/>
              </a:ext>
            </a:extLst>
          </p:cNvPr>
          <p:cNvSpPr/>
          <p:nvPr/>
        </p:nvSpPr>
        <p:spPr>
          <a:xfrm>
            <a:off x="8903969" y="4899041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08CF8-29FC-2A8F-30DE-47FA87BAA9F4}"/>
              </a:ext>
            </a:extLst>
          </p:cNvPr>
          <p:cNvSpPr txBox="1"/>
          <p:nvPr/>
        </p:nvSpPr>
        <p:spPr>
          <a:xfrm>
            <a:off x="8835009" y="4866700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  <p:pic>
        <p:nvPicPr>
          <p:cNvPr id="12" name="Picture 11" descr="A screenshot of a doctor dashboard&#10;&#10;Description automatically generated">
            <a:extLst>
              <a:ext uri="{FF2B5EF4-FFF2-40B4-BE49-F238E27FC236}">
                <a16:creationId xmlns:a16="http://schemas.microsoft.com/office/drawing/2014/main" id="{3C4CDDDF-7D57-2866-0F05-9DB9706EB3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766"/>
          <a:stretch/>
        </p:blipFill>
        <p:spPr>
          <a:xfrm>
            <a:off x="3306907" y="1289068"/>
            <a:ext cx="5592044" cy="31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6"/>
            <a:ext cx="9146285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42" y="-191572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57" y="700270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480008" y="2484799"/>
            <a:ext cx="3699551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Admin Register Page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BC4712-8FE2-5E71-77B3-A548796BCB26}"/>
              </a:ext>
            </a:extLst>
          </p:cNvPr>
          <p:cNvSpPr/>
          <p:nvPr/>
        </p:nvSpPr>
        <p:spPr>
          <a:xfrm>
            <a:off x="8903778" y="4907151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85517-E109-B31C-3401-F558D053404B}"/>
              </a:ext>
            </a:extLst>
          </p:cNvPr>
          <p:cNvSpPr txBox="1"/>
          <p:nvPr/>
        </p:nvSpPr>
        <p:spPr>
          <a:xfrm>
            <a:off x="8837295" y="4874810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</a:p>
        </p:txBody>
      </p:sp>
      <p:pic>
        <p:nvPicPr>
          <p:cNvPr id="15" name="Picture 14" descr="A screenshot of a login form&#10;&#10;Description automatically generated">
            <a:extLst>
              <a:ext uri="{FF2B5EF4-FFF2-40B4-BE49-F238E27FC236}">
                <a16:creationId xmlns:a16="http://schemas.microsoft.com/office/drawing/2014/main" id="{D6363339-DCC5-8CC4-0781-859A36FB2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223" y="700270"/>
            <a:ext cx="3999961" cy="40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6"/>
            <a:ext cx="9146285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42" y="-191572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57" y="700270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209507" y="1750612"/>
            <a:ext cx="3468876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u="sng" dirty="0">
                <a:solidFill>
                  <a:schemeClr val="bg1"/>
                </a:solidFill>
                <a:latin typeface="+mj-lt"/>
              </a:rPr>
              <a:t>Admin Page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Admin can add and remove patients/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users.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Can approve the doctor’s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request for account creation.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BC4712-8FE2-5E71-77B3-A548796BCB26}"/>
              </a:ext>
            </a:extLst>
          </p:cNvPr>
          <p:cNvSpPr/>
          <p:nvPr/>
        </p:nvSpPr>
        <p:spPr>
          <a:xfrm>
            <a:off x="8903778" y="4907151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85517-E109-B31C-3401-F558D053404B}"/>
              </a:ext>
            </a:extLst>
          </p:cNvPr>
          <p:cNvSpPr txBox="1"/>
          <p:nvPr/>
        </p:nvSpPr>
        <p:spPr>
          <a:xfrm>
            <a:off x="8837295" y="4874810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7528765-13E7-AD92-4025-72B8345F5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582" y="1075729"/>
            <a:ext cx="5214331" cy="37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6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209023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Gill Sans MT"/>
              </a:rPr>
              <a:t>Should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278210" y="2137449"/>
            <a:ext cx="3667139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Doctors can contact patients regarding the test results and reports via messages;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A40588-DB97-5AAC-E194-76B4EE4C571E}"/>
              </a:ext>
            </a:extLst>
          </p:cNvPr>
          <p:cNvSpPr/>
          <p:nvPr/>
        </p:nvSpPr>
        <p:spPr>
          <a:xfrm>
            <a:off x="8885543" y="4889510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9AD4C-2629-DDEE-5C67-A6617A7CDF70}"/>
              </a:ext>
            </a:extLst>
          </p:cNvPr>
          <p:cNvSpPr txBox="1"/>
          <p:nvPr/>
        </p:nvSpPr>
        <p:spPr>
          <a:xfrm>
            <a:off x="8822677" y="4857169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13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E61FC6C-8A66-99E9-5990-41823491FD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780"/>
          <a:stretch/>
        </p:blipFill>
        <p:spPr>
          <a:xfrm>
            <a:off x="3820658" y="1343891"/>
            <a:ext cx="4831506" cy="34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0" y="7"/>
            <a:ext cx="9144000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AE8CC5-7C2F-1B64-5AED-1CB83DEDA2D6}"/>
              </a:ext>
            </a:extLst>
          </p:cNvPr>
          <p:cNvSpPr/>
          <p:nvPr/>
        </p:nvSpPr>
        <p:spPr>
          <a:xfrm>
            <a:off x="521233" y="426886"/>
            <a:ext cx="2082482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Gill Sans MT"/>
              </a:rPr>
              <a:t>Sho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uld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A8D707-00E9-F02D-A74F-D6A73AC9A421}"/>
              </a:ext>
            </a:extLst>
          </p:cNvPr>
          <p:cNvSpPr txBox="1">
            <a:spLocks/>
          </p:cNvSpPr>
          <p:nvPr/>
        </p:nvSpPr>
        <p:spPr>
          <a:xfrm>
            <a:off x="1643379" y="1176168"/>
            <a:ext cx="6026873" cy="6360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Analysis of the Medical images uploaded by the patients.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6F14EF-BAE0-439F-F8C6-C075DE50C18E}"/>
              </a:ext>
            </a:extLst>
          </p:cNvPr>
          <p:cNvSpPr/>
          <p:nvPr/>
        </p:nvSpPr>
        <p:spPr>
          <a:xfrm>
            <a:off x="8879959" y="4893110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470CB-BEC0-A282-AF81-5EFE700BCCBA}"/>
              </a:ext>
            </a:extLst>
          </p:cNvPr>
          <p:cNvSpPr txBox="1"/>
          <p:nvPr/>
        </p:nvSpPr>
        <p:spPr>
          <a:xfrm>
            <a:off x="8817093" y="4860769"/>
            <a:ext cx="3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14\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FA6F877-CE39-2A8E-64D6-16C07FD2B6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240"/>
          <a:stretch/>
        </p:blipFill>
        <p:spPr>
          <a:xfrm>
            <a:off x="1652337" y="1742216"/>
            <a:ext cx="6026873" cy="31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4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0" y="7"/>
            <a:ext cx="914171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AE8CC5-7C2F-1B64-5AED-1CB83DEDA2D6}"/>
              </a:ext>
            </a:extLst>
          </p:cNvPr>
          <p:cNvSpPr/>
          <p:nvPr/>
        </p:nvSpPr>
        <p:spPr>
          <a:xfrm>
            <a:off x="521233" y="426886"/>
            <a:ext cx="2082482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Could-Have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A8D707-00E9-F02D-A74F-D6A73AC9A421}"/>
              </a:ext>
            </a:extLst>
          </p:cNvPr>
          <p:cNvSpPr txBox="1">
            <a:spLocks/>
          </p:cNvSpPr>
          <p:nvPr/>
        </p:nvSpPr>
        <p:spPr>
          <a:xfrm>
            <a:off x="1696219" y="1568385"/>
            <a:ext cx="6519526" cy="27127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Predictive analysis (AI) to improve diagnostic accuracy;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Cross checking the results with ground truth through doctors;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Generating prescription; reports(using AI) with treatment plan; medicine dose for patients.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F6ABC7-D1BF-AB43-5196-9AB92041ACE5}"/>
              </a:ext>
            </a:extLst>
          </p:cNvPr>
          <p:cNvSpPr/>
          <p:nvPr/>
        </p:nvSpPr>
        <p:spPr>
          <a:xfrm>
            <a:off x="8879959" y="4891959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4AC59-5C8F-E99D-FC37-CCB5255DB3E4}"/>
              </a:ext>
            </a:extLst>
          </p:cNvPr>
          <p:cNvSpPr txBox="1"/>
          <p:nvPr/>
        </p:nvSpPr>
        <p:spPr>
          <a:xfrm>
            <a:off x="8817093" y="4859618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159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0"/>
            <a:ext cx="913485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42BE-6F60-163D-F55B-70A7ACCBF32A}"/>
              </a:ext>
            </a:extLst>
          </p:cNvPr>
          <p:cNvSpPr txBox="1"/>
          <p:nvPr/>
        </p:nvSpPr>
        <p:spPr>
          <a:xfrm>
            <a:off x="195204" y="212770"/>
            <a:ext cx="5988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Environment and Technologies</a:t>
            </a:r>
          </a:p>
          <a:p>
            <a:pPr defTabSz="685800"/>
            <a:endParaRPr lang="en-US" sz="2400" b="1" dirty="0">
              <a:solidFill>
                <a:schemeClr val="bg1"/>
              </a:solidFill>
              <a:latin typeface="Gill Sans MT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C4CE6-0900-98D6-D17C-B53700821C28}"/>
              </a:ext>
            </a:extLst>
          </p:cNvPr>
          <p:cNvCxnSpPr>
            <a:cxnSpLocks/>
          </p:cNvCxnSpPr>
          <p:nvPr/>
        </p:nvCxnSpPr>
        <p:spPr>
          <a:xfrm>
            <a:off x="303030" y="837815"/>
            <a:ext cx="5764556" cy="0"/>
          </a:xfrm>
          <a:prstGeom prst="line">
            <a:avLst/>
          </a:prstGeom>
          <a:ln w="28575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97A631-B5CF-9A66-3B29-688570A3E2D6}"/>
              </a:ext>
            </a:extLst>
          </p:cNvPr>
          <p:cNvSpPr txBox="1">
            <a:spLocks/>
          </p:cNvSpPr>
          <p:nvPr/>
        </p:nvSpPr>
        <p:spPr>
          <a:xfrm>
            <a:off x="697190" y="1013400"/>
            <a:ext cx="8001000" cy="38200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1145EF8-FADD-A0A7-7B18-3186AD834BA4}"/>
              </a:ext>
            </a:extLst>
          </p:cNvPr>
          <p:cNvSpPr/>
          <p:nvPr/>
        </p:nvSpPr>
        <p:spPr>
          <a:xfrm>
            <a:off x="6178694" y="1616331"/>
            <a:ext cx="2280426" cy="2351444"/>
          </a:xfrm>
          <a:prstGeom prst="wedgeRoundRectCallout">
            <a:avLst/>
          </a:prstGeom>
          <a:gradFill>
            <a:gsLst>
              <a:gs pos="37063">
                <a:schemeClr val="bg1">
                  <a:lumMod val="95000"/>
                </a:schemeClr>
              </a:gs>
              <a:gs pos="100000">
                <a:srgbClr val="074651"/>
              </a:gs>
              <a:gs pos="38000">
                <a:schemeClr val="bg1">
                  <a:lumMod val="9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1D83384-0C1F-D289-940B-455FAA81FCA1}"/>
              </a:ext>
            </a:extLst>
          </p:cNvPr>
          <p:cNvSpPr/>
          <p:nvPr/>
        </p:nvSpPr>
        <p:spPr>
          <a:xfrm>
            <a:off x="3360137" y="1616331"/>
            <a:ext cx="2280426" cy="2351444"/>
          </a:xfrm>
          <a:prstGeom prst="wedgeRoundRectCallout">
            <a:avLst/>
          </a:prstGeom>
          <a:gradFill>
            <a:gsLst>
              <a:gs pos="37063">
                <a:schemeClr val="bg1">
                  <a:lumMod val="95000"/>
                </a:schemeClr>
              </a:gs>
              <a:gs pos="100000">
                <a:srgbClr val="074651"/>
              </a:gs>
              <a:gs pos="38000">
                <a:schemeClr val="bg1">
                  <a:lumMod val="9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C7E5573-8F25-484C-A408-5FA0B142E55B}"/>
              </a:ext>
            </a:extLst>
          </p:cNvPr>
          <p:cNvSpPr/>
          <p:nvPr/>
        </p:nvSpPr>
        <p:spPr>
          <a:xfrm>
            <a:off x="541581" y="1598176"/>
            <a:ext cx="2280426" cy="2351444"/>
          </a:xfrm>
          <a:prstGeom prst="wedgeRoundRectCallout">
            <a:avLst/>
          </a:prstGeom>
          <a:gradFill>
            <a:gsLst>
              <a:gs pos="37063">
                <a:schemeClr val="bg1">
                  <a:lumMod val="95000"/>
                </a:schemeClr>
              </a:gs>
              <a:gs pos="100000">
                <a:srgbClr val="074651"/>
              </a:gs>
              <a:gs pos="38000">
                <a:schemeClr val="bg1">
                  <a:lumMod val="9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EC7B7-803F-38C5-FAAC-24A7D8367F8F}"/>
              </a:ext>
            </a:extLst>
          </p:cNvPr>
          <p:cNvSpPr txBox="1"/>
          <p:nvPr/>
        </p:nvSpPr>
        <p:spPr>
          <a:xfrm>
            <a:off x="686940" y="1972756"/>
            <a:ext cx="1937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+mj-lt"/>
              </a:rPr>
              <a:t>Client Side</a:t>
            </a:r>
          </a:p>
          <a:p>
            <a:pPr algn="ctr"/>
            <a:r>
              <a:rPr lang="en-US" sz="2000" dirty="0">
                <a:latin typeface="+mj-lt"/>
              </a:rPr>
              <a:t>HTML</a:t>
            </a:r>
          </a:p>
          <a:p>
            <a:pPr algn="ctr"/>
            <a:r>
              <a:rPr lang="en-US" sz="2000" dirty="0">
                <a:latin typeface="+mj-lt"/>
              </a:rPr>
              <a:t>CSS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JavaScript</a:t>
            </a:r>
          </a:p>
          <a:p>
            <a:pPr algn="ctr"/>
            <a:r>
              <a:rPr lang="en-US" sz="2000" dirty="0">
                <a:latin typeface="+mj-lt"/>
              </a:rPr>
              <a:t>JSON</a:t>
            </a:r>
          </a:p>
          <a:p>
            <a:endParaRPr lang="en-US" sz="2000" b="1" u="sng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89E58-5ABD-A585-5F00-1AB9635C21E2}"/>
              </a:ext>
            </a:extLst>
          </p:cNvPr>
          <p:cNvSpPr txBox="1"/>
          <p:nvPr/>
        </p:nvSpPr>
        <p:spPr>
          <a:xfrm>
            <a:off x="6618230" y="2444284"/>
            <a:ext cx="1937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Databases</a:t>
            </a:r>
          </a:p>
          <a:p>
            <a:r>
              <a:rPr lang="en-US" sz="2000" dirty="0">
                <a:latin typeface="+mj-lt"/>
              </a:rPr>
              <a:t>  My SQL</a:t>
            </a:r>
          </a:p>
          <a:p>
            <a:endParaRPr lang="en-US" sz="2000" b="1" u="sng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E370F0-44E5-53A7-DC64-48A85A1EFD4E}"/>
              </a:ext>
            </a:extLst>
          </p:cNvPr>
          <p:cNvSpPr txBox="1"/>
          <p:nvPr/>
        </p:nvSpPr>
        <p:spPr>
          <a:xfrm>
            <a:off x="3548460" y="2112178"/>
            <a:ext cx="1937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+mj-lt"/>
              </a:rPr>
              <a:t>Server Side</a:t>
            </a:r>
          </a:p>
          <a:p>
            <a:pPr algn="ctr"/>
            <a:r>
              <a:rPr lang="en-US" sz="2000" dirty="0">
                <a:latin typeface="+mj-lt"/>
              </a:rPr>
              <a:t>Tomcat</a:t>
            </a:r>
          </a:p>
          <a:p>
            <a:pPr algn="ctr"/>
            <a:r>
              <a:rPr lang="en-US" sz="2000" dirty="0">
                <a:latin typeface="+mj-lt"/>
              </a:rPr>
              <a:t>JAVA</a:t>
            </a:r>
          </a:p>
          <a:p>
            <a:pPr algn="ctr"/>
            <a:r>
              <a:rPr lang="en-US" sz="2000" dirty="0">
                <a:latin typeface="+mj-lt"/>
              </a:rPr>
              <a:t>Struts2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4094ED-EF59-9BE8-E015-9008C9C78E9A}"/>
              </a:ext>
            </a:extLst>
          </p:cNvPr>
          <p:cNvSpPr/>
          <p:nvPr/>
        </p:nvSpPr>
        <p:spPr>
          <a:xfrm>
            <a:off x="8879959" y="4894272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D16EE-2180-DE92-10B8-CC496127B95A}"/>
              </a:ext>
            </a:extLst>
          </p:cNvPr>
          <p:cNvSpPr txBox="1"/>
          <p:nvPr/>
        </p:nvSpPr>
        <p:spPr>
          <a:xfrm>
            <a:off x="8817093" y="4861931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6537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0"/>
            <a:ext cx="913485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42BE-6F60-163D-F55B-70A7ACCBF32A}"/>
              </a:ext>
            </a:extLst>
          </p:cNvPr>
          <p:cNvSpPr txBox="1"/>
          <p:nvPr/>
        </p:nvSpPr>
        <p:spPr>
          <a:xfrm>
            <a:off x="195204" y="212770"/>
            <a:ext cx="598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200" b="1" dirty="0">
                <a:solidFill>
                  <a:schemeClr val="bg1"/>
                </a:solidFill>
                <a:latin typeface="Gill Sans MT"/>
                <a:cs typeface="Aharoni" panose="02010803020104030203" pitchFamily="2" charset="-79"/>
              </a:rPr>
              <a:t>Project Timeline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C4CE6-0900-98D6-D17C-B53700821C28}"/>
              </a:ext>
            </a:extLst>
          </p:cNvPr>
          <p:cNvCxnSpPr>
            <a:cxnSpLocks/>
          </p:cNvCxnSpPr>
          <p:nvPr/>
        </p:nvCxnSpPr>
        <p:spPr>
          <a:xfrm>
            <a:off x="303030" y="837815"/>
            <a:ext cx="3145343" cy="0"/>
          </a:xfrm>
          <a:prstGeom prst="line">
            <a:avLst/>
          </a:prstGeom>
          <a:ln w="28575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8F0FF1-3F7F-AA6F-3AE8-58C6E08D1761}"/>
              </a:ext>
            </a:extLst>
          </p:cNvPr>
          <p:cNvSpPr/>
          <p:nvPr/>
        </p:nvSpPr>
        <p:spPr>
          <a:xfrm>
            <a:off x="622252" y="2383781"/>
            <a:ext cx="1969306" cy="682898"/>
          </a:xfrm>
          <a:prstGeom prst="rect">
            <a:avLst/>
          </a:prstGeom>
          <a:solidFill>
            <a:srgbClr val="B4E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A7578-16DE-33DC-8E4F-51969913A071}"/>
              </a:ext>
            </a:extLst>
          </p:cNvPr>
          <p:cNvSpPr/>
          <p:nvPr/>
        </p:nvSpPr>
        <p:spPr>
          <a:xfrm>
            <a:off x="2591440" y="2383781"/>
            <a:ext cx="1963957" cy="682898"/>
          </a:xfrm>
          <a:prstGeom prst="rect">
            <a:avLst/>
          </a:prstGeom>
          <a:solidFill>
            <a:srgbClr val="DA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01F54-CB64-A23B-4802-C7CD38250549}"/>
              </a:ext>
            </a:extLst>
          </p:cNvPr>
          <p:cNvSpPr/>
          <p:nvPr/>
        </p:nvSpPr>
        <p:spPr>
          <a:xfrm>
            <a:off x="6513960" y="2383767"/>
            <a:ext cx="1909603" cy="682912"/>
          </a:xfrm>
          <a:prstGeom prst="rect">
            <a:avLst/>
          </a:prstGeom>
          <a:solidFill>
            <a:srgbClr val="FCF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A270F2-2857-5B40-895C-D99D963BEB00}"/>
              </a:ext>
            </a:extLst>
          </p:cNvPr>
          <p:cNvSpPr/>
          <p:nvPr/>
        </p:nvSpPr>
        <p:spPr>
          <a:xfrm>
            <a:off x="4547717" y="2383774"/>
            <a:ext cx="1963958" cy="682898"/>
          </a:xfrm>
          <a:prstGeom prst="rect">
            <a:avLst/>
          </a:prstGeom>
          <a:solidFill>
            <a:srgbClr val="F8C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B9231-0E71-1929-4613-849FC64E44F0}"/>
              </a:ext>
            </a:extLst>
          </p:cNvPr>
          <p:cNvSpPr txBox="1"/>
          <p:nvPr/>
        </p:nvSpPr>
        <p:spPr>
          <a:xfrm>
            <a:off x="1002376" y="2524105"/>
            <a:ext cx="12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Week 01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80B591-2684-2A1E-797F-522A0070303D}"/>
              </a:ext>
            </a:extLst>
          </p:cNvPr>
          <p:cNvSpPr txBox="1"/>
          <p:nvPr/>
        </p:nvSpPr>
        <p:spPr>
          <a:xfrm>
            <a:off x="2916262" y="2547291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Week 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83C6D-D338-5C52-0222-AD25A1244B74}"/>
              </a:ext>
            </a:extLst>
          </p:cNvPr>
          <p:cNvSpPr txBox="1"/>
          <p:nvPr/>
        </p:nvSpPr>
        <p:spPr>
          <a:xfrm>
            <a:off x="4908222" y="2531268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Week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47042-8551-F9B2-92CE-45AF7F537486}"/>
              </a:ext>
            </a:extLst>
          </p:cNvPr>
          <p:cNvSpPr txBox="1"/>
          <p:nvPr/>
        </p:nvSpPr>
        <p:spPr>
          <a:xfrm>
            <a:off x="6859927" y="2545577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Week 04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BC965-629B-E260-E159-B9E710054BE0}"/>
              </a:ext>
            </a:extLst>
          </p:cNvPr>
          <p:cNvCxnSpPr/>
          <p:nvPr/>
        </p:nvCxnSpPr>
        <p:spPr>
          <a:xfrm>
            <a:off x="3345873" y="3066679"/>
            <a:ext cx="0" cy="77795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81CF22-5C78-9A95-DFEF-95EDCD2D58C8}"/>
              </a:ext>
            </a:extLst>
          </p:cNvPr>
          <p:cNvCxnSpPr>
            <a:cxnSpLocks/>
          </p:cNvCxnSpPr>
          <p:nvPr/>
        </p:nvCxnSpPr>
        <p:spPr>
          <a:xfrm flipV="1">
            <a:off x="5500254" y="1667608"/>
            <a:ext cx="0" cy="7229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E4C3D2-2042-35F6-FC2B-EC8088BAB795}"/>
              </a:ext>
            </a:extLst>
          </p:cNvPr>
          <p:cNvCxnSpPr>
            <a:cxnSpLocks/>
          </p:cNvCxnSpPr>
          <p:nvPr/>
        </p:nvCxnSpPr>
        <p:spPr>
          <a:xfrm>
            <a:off x="6961909" y="3064825"/>
            <a:ext cx="0" cy="109661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9202AC-395C-DF24-9ECB-FA8869E92885}"/>
              </a:ext>
            </a:extLst>
          </p:cNvPr>
          <p:cNvCxnSpPr>
            <a:cxnSpLocks/>
          </p:cNvCxnSpPr>
          <p:nvPr/>
        </p:nvCxnSpPr>
        <p:spPr>
          <a:xfrm flipV="1">
            <a:off x="1056646" y="2009902"/>
            <a:ext cx="0" cy="36663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78F458-E6B6-6491-F5BB-013B0DEBA58B}"/>
              </a:ext>
            </a:extLst>
          </p:cNvPr>
          <p:cNvSpPr txBox="1"/>
          <p:nvPr/>
        </p:nvSpPr>
        <p:spPr>
          <a:xfrm>
            <a:off x="208639" y="1605507"/>
            <a:ext cx="37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Frontend &amp; Backend development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E820C6-9727-5957-EA7A-A0772A8C989A}"/>
              </a:ext>
            </a:extLst>
          </p:cNvPr>
          <p:cNvSpPr txBox="1"/>
          <p:nvPr/>
        </p:nvSpPr>
        <p:spPr>
          <a:xfrm>
            <a:off x="1063643" y="3896046"/>
            <a:ext cx="372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Frontend &amp; Backend development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542AD-413A-12B5-50F1-5E749442BEF4}"/>
              </a:ext>
            </a:extLst>
          </p:cNvPr>
          <p:cNvSpPr txBox="1"/>
          <p:nvPr/>
        </p:nvSpPr>
        <p:spPr>
          <a:xfrm>
            <a:off x="1056646" y="2002653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May 17-23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B53700-2611-8CB7-BC33-7C688CF9169B}"/>
              </a:ext>
            </a:extLst>
          </p:cNvPr>
          <p:cNvSpPr txBox="1"/>
          <p:nvPr/>
        </p:nvSpPr>
        <p:spPr>
          <a:xfrm>
            <a:off x="2126742" y="3279885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May 24-31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269B33-130F-2D57-288F-1E5802C2E7BD}"/>
              </a:ext>
            </a:extLst>
          </p:cNvPr>
          <p:cNvSpPr txBox="1"/>
          <p:nvPr/>
        </p:nvSpPr>
        <p:spPr>
          <a:xfrm>
            <a:off x="7017258" y="3428465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June 08-15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60338-3FA2-DA49-067E-9564E27AC4A4}"/>
              </a:ext>
            </a:extLst>
          </p:cNvPr>
          <p:cNvSpPr txBox="1"/>
          <p:nvPr/>
        </p:nvSpPr>
        <p:spPr>
          <a:xfrm>
            <a:off x="4128535" y="1242202"/>
            <a:ext cx="372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Database management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F098CE-60B9-DE9F-145A-567243E3F85F}"/>
              </a:ext>
            </a:extLst>
          </p:cNvPr>
          <p:cNvSpPr txBox="1"/>
          <p:nvPr/>
        </p:nvSpPr>
        <p:spPr>
          <a:xfrm>
            <a:off x="5527264" y="1809604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June 01-07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833893-C9C2-50B8-3A96-D58510B7717F}"/>
              </a:ext>
            </a:extLst>
          </p:cNvPr>
          <p:cNvSpPr txBox="1"/>
          <p:nvPr/>
        </p:nvSpPr>
        <p:spPr>
          <a:xfrm>
            <a:off x="5200280" y="4250869"/>
            <a:ext cx="34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Integration &amp; testing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01F393-390F-6DA9-D09C-2A7DD7656A7A}"/>
              </a:ext>
            </a:extLst>
          </p:cNvPr>
          <p:cNvSpPr/>
          <p:nvPr/>
        </p:nvSpPr>
        <p:spPr>
          <a:xfrm>
            <a:off x="208638" y="1517073"/>
            <a:ext cx="3710593" cy="492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35160C-0248-0433-DBC3-15E0C7321D5E}"/>
              </a:ext>
            </a:extLst>
          </p:cNvPr>
          <p:cNvSpPr/>
          <p:nvPr/>
        </p:nvSpPr>
        <p:spPr>
          <a:xfrm>
            <a:off x="1034259" y="3841118"/>
            <a:ext cx="3710593" cy="492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31511A-1951-8BC5-186D-0942C0DC8403}"/>
              </a:ext>
            </a:extLst>
          </p:cNvPr>
          <p:cNvSpPr/>
          <p:nvPr/>
        </p:nvSpPr>
        <p:spPr>
          <a:xfrm>
            <a:off x="4744852" y="1162872"/>
            <a:ext cx="2508003" cy="492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AE8ACC3-7ABE-6399-B346-20F268C23CCD}"/>
              </a:ext>
            </a:extLst>
          </p:cNvPr>
          <p:cNvSpPr/>
          <p:nvPr/>
        </p:nvSpPr>
        <p:spPr>
          <a:xfrm>
            <a:off x="5631533" y="4189121"/>
            <a:ext cx="2544936" cy="492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FA0C21A-C6E3-4CC6-F670-BADA8BD1C18D}"/>
              </a:ext>
            </a:extLst>
          </p:cNvPr>
          <p:cNvSpPr/>
          <p:nvPr/>
        </p:nvSpPr>
        <p:spPr>
          <a:xfrm>
            <a:off x="8879959" y="4894272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8274D9-BE1F-95EC-E0F1-B03F848C3454}"/>
              </a:ext>
            </a:extLst>
          </p:cNvPr>
          <p:cNvSpPr txBox="1"/>
          <p:nvPr/>
        </p:nvSpPr>
        <p:spPr>
          <a:xfrm>
            <a:off x="8817093" y="4861931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965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B777196-875B-3388-4134-A438DA4B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" y="-6"/>
            <a:ext cx="9139427" cy="5143500"/>
          </a:xfrm>
          <a:solidFill>
            <a:schemeClr val="tx2">
              <a:alpha val="53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 anchorCtr="0">
            <a:normAutofit/>
          </a:bodyPr>
          <a:lstStyle/>
          <a:p>
            <a:pPr algn="ctr"/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9B1A314C-1AD5-305F-8873-02AD5B9C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915" y="2072229"/>
            <a:ext cx="6320790" cy="1373916"/>
          </a:xfrm>
          <a:gradFill>
            <a:gsLst>
              <a:gs pos="44000">
                <a:schemeClr val="tx2"/>
              </a:gs>
              <a:gs pos="90000">
                <a:schemeClr val="accent2"/>
              </a:gs>
            </a:gsLst>
          </a:gradFill>
          <a:effectLst>
            <a:outerShdw blurRad="50800" dist="317500" dir="13440000" algn="tl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4400" i="0" dirty="0">
                <a:solidFill>
                  <a:srgbClr val="FFFFFF"/>
                </a:solidFill>
                <a:latin typeface="+mj-lt"/>
                <a:cs typeface="Aharoni" panose="02010803020104030203" pitchFamily="2" charset="-79"/>
              </a:rPr>
              <a:t>THANK YOU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CE1B8E7-3D9C-E2E0-70DF-784E228B9E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011" y="774136"/>
            <a:ext cx="726934" cy="29201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6" name="Picture 2" descr="A white circle with yellow sun and text&#10;&#10;Description automatically generated with low confidence">
            <a:extLst>
              <a:ext uri="{FF2B5EF4-FFF2-40B4-BE49-F238E27FC236}">
                <a16:creationId xmlns:a16="http://schemas.microsoft.com/office/drawing/2014/main" id="{BAE7B7F2-F209-6E49-6BBC-CF979370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71" y="-169675"/>
            <a:ext cx="1550464" cy="10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E020F14-9999-4E09-803E-EB419B81C305}"/>
              </a:ext>
            </a:extLst>
          </p:cNvPr>
          <p:cNvSpPr/>
          <p:nvPr/>
        </p:nvSpPr>
        <p:spPr>
          <a:xfrm>
            <a:off x="8903970" y="4894272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2330A-1B0F-06CD-D421-60C892E142BE}"/>
              </a:ext>
            </a:extLst>
          </p:cNvPr>
          <p:cNvSpPr txBox="1"/>
          <p:nvPr/>
        </p:nvSpPr>
        <p:spPr>
          <a:xfrm>
            <a:off x="8835008" y="4861931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526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0"/>
            <a:ext cx="913485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42BE-6F60-163D-F55B-70A7ACCBF32A}"/>
              </a:ext>
            </a:extLst>
          </p:cNvPr>
          <p:cNvSpPr txBox="1"/>
          <p:nvPr/>
        </p:nvSpPr>
        <p:spPr>
          <a:xfrm>
            <a:off x="303030" y="345594"/>
            <a:ext cx="695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200" b="1" dirty="0">
                <a:solidFill>
                  <a:schemeClr val="bg1"/>
                </a:solidFill>
                <a:latin typeface="Gill Sans MT"/>
                <a:cs typeface="Aharoni" panose="02010803020104030203" pitchFamily="2" charset="-79"/>
              </a:rPr>
              <a:t>Outline</a:t>
            </a:r>
            <a:endParaRPr lang="en-US" sz="2400" b="1" dirty="0">
              <a:solidFill>
                <a:schemeClr val="bg1"/>
              </a:solidFill>
              <a:latin typeface="Gill Sans MT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C4CE6-0900-98D6-D17C-B53700821C28}"/>
              </a:ext>
            </a:extLst>
          </p:cNvPr>
          <p:cNvCxnSpPr>
            <a:cxnSpLocks/>
          </p:cNvCxnSpPr>
          <p:nvPr/>
        </p:nvCxnSpPr>
        <p:spPr>
          <a:xfrm>
            <a:off x="207780" y="972078"/>
            <a:ext cx="1890375" cy="0"/>
          </a:xfrm>
          <a:prstGeom prst="line">
            <a:avLst/>
          </a:prstGeom>
          <a:ln w="28575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97A631-B5CF-9A66-3B29-688570A3E2D6}"/>
              </a:ext>
            </a:extLst>
          </p:cNvPr>
          <p:cNvSpPr txBox="1">
            <a:spLocks/>
          </p:cNvSpPr>
          <p:nvPr/>
        </p:nvSpPr>
        <p:spPr>
          <a:xfrm>
            <a:off x="2371658" y="833712"/>
            <a:ext cx="5385488" cy="38200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Objective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Features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Must - Have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Should-Have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Could-Have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Environment and Technologies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Project Timeline</a:t>
            </a: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93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0"/>
            <a:ext cx="913485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42BE-6F60-163D-F55B-70A7ACCBF32A}"/>
              </a:ext>
            </a:extLst>
          </p:cNvPr>
          <p:cNvSpPr txBox="1"/>
          <p:nvPr/>
        </p:nvSpPr>
        <p:spPr>
          <a:xfrm>
            <a:off x="290099" y="313574"/>
            <a:ext cx="695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200" b="1" dirty="0">
                <a:solidFill>
                  <a:schemeClr val="bg1"/>
                </a:solidFill>
                <a:latin typeface="Gill Sans MT"/>
                <a:cs typeface="Aharoni" panose="02010803020104030203" pitchFamily="2" charset="-79"/>
              </a:rPr>
              <a:t>Objective</a:t>
            </a:r>
            <a:endParaRPr lang="en-US" sz="2400" b="1" dirty="0">
              <a:solidFill>
                <a:schemeClr val="bg1"/>
              </a:solidFill>
              <a:latin typeface="Gill Sans MT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C4CE6-0900-98D6-D17C-B53700821C28}"/>
              </a:ext>
            </a:extLst>
          </p:cNvPr>
          <p:cNvCxnSpPr>
            <a:cxnSpLocks/>
          </p:cNvCxnSpPr>
          <p:nvPr/>
        </p:nvCxnSpPr>
        <p:spPr>
          <a:xfrm>
            <a:off x="303030" y="955874"/>
            <a:ext cx="2098656" cy="0"/>
          </a:xfrm>
          <a:prstGeom prst="line">
            <a:avLst/>
          </a:prstGeom>
          <a:ln w="28575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97A631-B5CF-9A66-3B29-688570A3E2D6}"/>
              </a:ext>
            </a:extLst>
          </p:cNvPr>
          <p:cNvSpPr txBox="1">
            <a:spLocks/>
          </p:cNvSpPr>
          <p:nvPr/>
        </p:nvSpPr>
        <p:spPr>
          <a:xfrm>
            <a:off x="697190" y="1013400"/>
            <a:ext cx="8001000" cy="38200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 a robust Healthcare Information Management System designed to streamline healthcare data management and enhance service delivery efficiency. This system will include advanced features such as AI-generated test results and predictive analysis to improve diagnostic accuracy and patient outcomes.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97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7918"/>
            <a:ext cx="9141712" cy="5135576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42BE-6F60-163D-F55B-70A7ACCBF32A}"/>
              </a:ext>
            </a:extLst>
          </p:cNvPr>
          <p:cNvSpPr txBox="1"/>
          <p:nvPr/>
        </p:nvSpPr>
        <p:spPr>
          <a:xfrm>
            <a:off x="242975" y="108363"/>
            <a:ext cx="695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Features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C4CE6-0900-98D6-D17C-B53700821C28}"/>
              </a:ext>
            </a:extLst>
          </p:cNvPr>
          <p:cNvCxnSpPr>
            <a:cxnSpLocks/>
          </p:cNvCxnSpPr>
          <p:nvPr/>
        </p:nvCxnSpPr>
        <p:spPr>
          <a:xfrm>
            <a:off x="282935" y="721828"/>
            <a:ext cx="4043275" cy="13862"/>
          </a:xfrm>
          <a:prstGeom prst="line">
            <a:avLst/>
          </a:prstGeom>
          <a:ln w="28575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97A631-B5CF-9A66-3B29-688570A3E2D6}"/>
              </a:ext>
            </a:extLst>
          </p:cNvPr>
          <p:cNvSpPr txBox="1">
            <a:spLocks/>
          </p:cNvSpPr>
          <p:nvPr/>
        </p:nvSpPr>
        <p:spPr>
          <a:xfrm>
            <a:off x="3234154" y="764380"/>
            <a:ext cx="5385488" cy="37394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Main page: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Information about the system and service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Patient registration and management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Patient Login page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Doctor registration and management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Doctor Login page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User authentication and access control for doctors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Medical image upload system for patients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6F121-2A03-AF6F-9E8E-CCE5E4F29B76}"/>
              </a:ext>
            </a:extLst>
          </p:cNvPr>
          <p:cNvSpPr txBox="1"/>
          <p:nvPr/>
        </p:nvSpPr>
        <p:spPr>
          <a:xfrm>
            <a:off x="620324" y="2348832"/>
            <a:ext cx="276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Must-Have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8F3C1-7F0C-8997-2EF6-8EFBD3131268}"/>
              </a:ext>
            </a:extLst>
          </p:cNvPr>
          <p:cNvSpPr/>
          <p:nvPr/>
        </p:nvSpPr>
        <p:spPr>
          <a:xfrm>
            <a:off x="598733" y="2294738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7"/>
            <a:ext cx="9141714" cy="5143486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145702" y="1684417"/>
            <a:ext cx="3931694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Patient Registration and Signup page: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P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atients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can register or create new account.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B098F96-0A16-DD00-7E01-2CC748E1A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530CDB43-C33B-0A58-679B-C9FED0D55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36" r="3536" b="9699"/>
          <a:stretch/>
        </p:blipFill>
        <p:spPr>
          <a:xfrm>
            <a:off x="4269885" y="758093"/>
            <a:ext cx="3987067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6"/>
            <a:ext cx="914171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325835" y="1896575"/>
            <a:ext cx="3597488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Patient Login page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atients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can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access their accounts.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24B8A90-962C-313C-075C-1DFB4A39E8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2889" b="15880"/>
          <a:stretch/>
        </p:blipFill>
        <p:spPr>
          <a:xfrm>
            <a:off x="3782645" y="1399016"/>
            <a:ext cx="4884617" cy="28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0"/>
            <a:ext cx="9141714" cy="5143500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75356" y="1639497"/>
            <a:ext cx="4036735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sz="2000" u="sng" dirty="0">
                <a:solidFill>
                  <a:schemeClr val="bg1"/>
                </a:solidFill>
                <a:latin typeface="+mj-lt"/>
              </a:rPr>
              <a:t>Doctor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Registration and Signup page:</a:t>
            </a:r>
          </a:p>
          <a:p>
            <a:pPr marL="0" indent="0">
              <a:buNone/>
              <a:defRPr/>
            </a:pPr>
            <a:r>
              <a:rPr lang="en-US" sz="2000" u="sng" dirty="0">
                <a:solidFill>
                  <a:schemeClr val="bg1"/>
                </a:solidFill>
                <a:latin typeface="+mj-lt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octors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can register or create new account.</a:t>
            </a:r>
          </a:p>
        </p:txBody>
      </p:sp>
      <p:pic>
        <p:nvPicPr>
          <p:cNvPr id="10" name="Picture 9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19EB09E0-5D6F-282A-8191-811A63D97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144" y="601222"/>
            <a:ext cx="4096807" cy="41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-2285" y="6"/>
            <a:ext cx="9141714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6DE661-33D4-38C3-4870-362BD0B83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3970" y="4903470"/>
            <a:ext cx="180975" cy="162225"/>
          </a:xfr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 anchor="ctr">
            <a:no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9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415250" y="1424839"/>
            <a:ext cx="2945366" cy="18898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sz="2000" u="sng" dirty="0">
                <a:solidFill>
                  <a:schemeClr val="bg1"/>
                </a:solidFill>
                <a:latin typeface="+mj-lt"/>
              </a:rPr>
              <a:t>Doctor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Login page: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octors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can access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their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accounts.</a:t>
            </a:r>
          </a:p>
        </p:txBody>
      </p:sp>
      <p:pic>
        <p:nvPicPr>
          <p:cNvPr id="8" name="Picture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CE9382D-A6BF-6638-B368-3FD67DD709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2889" b="15880"/>
          <a:stretch/>
        </p:blipFill>
        <p:spPr>
          <a:xfrm>
            <a:off x="3610707" y="1399016"/>
            <a:ext cx="4884617" cy="28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pic>
        <p:nvPicPr>
          <p:cNvPr id="11" name="Picture 10" descr="A doctor holding a glowing screen&#10;&#10;Description automatically generated">
            <a:extLst>
              <a:ext uri="{FF2B5EF4-FFF2-40B4-BE49-F238E27FC236}">
                <a16:creationId xmlns:a16="http://schemas.microsoft.com/office/drawing/2014/main" id="{CDFA947C-4748-7BE5-1B9B-A40F2711C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55701"/>
            <a:ext cx="9143999" cy="237161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49E-FAEB-EEF3-7B10-C1B67400E5B3}"/>
              </a:ext>
            </a:extLst>
          </p:cNvPr>
          <p:cNvSpPr/>
          <p:nvPr/>
        </p:nvSpPr>
        <p:spPr>
          <a:xfrm>
            <a:off x="1" y="6"/>
            <a:ext cx="9143999" cy="5143493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A60B8-450A-7FF3-ABE7-421BD832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00" y="-101421"/>
            <a:ext cx="1548518" cy="1091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40A6-23A0-FB26-2871-BDF58AAA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7" y="827338"/>
            <a:ext cx="725487" cy="292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3C282-753C-2DFF-EEB8-393CA71A081D}"/>
              </a:ext>
            </a:extLst>
          </p:cNvPr>
          <p:cNvSpPr/>
          <p:nvPr/>
        </p:nvSpPr>
        <p:spPr>
          <a:xfrm>
            <a:off x="521233" y="426886"/>
            <a:ext cx="1808551" cy="546768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Must-Have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1A654-80BF-6279-7F8A-9D9CE02951F6}"/>
              </a:ext>
            </a:extLst>
          </p:cNvPr>
          <p:cNvSpPr txBox="1">
            <a:spLocks/>
          </p:cNvSpPr>
          <p:nvPr/>
        </p:nvSpPr>
        <p:spPr>
          <a:xfrm>
            <a:off x="2329784" y="1203007"/>
            <a:ext cx="5835112" cy="4274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Medical image upload system for patients.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355-EDC7-B433-91B8-AE335663AC44}"/>
              </a:ext>
            </a:extLst>
          </p:cNvPr>
          <p:cNvSpPr/>
          <p:nvPr/>
        </p:nvSpPr>
        <p:spPr>
          <a:xfrm>
            <a:off x="8879959" y="4899041"/>
            <a:ext cx="180975" cy="166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DA7A9-52B9-79BC-3FCE-1D595874FFAC}"/>
              </a:ext>
            </a:extLst>
          </p:cNvPr>
          <p:cNvSpPr txBox="1"/>
          <p:nvPr/>
        </p:nvSpPr>
        <p:spPr>
          <a:xfrm>
            <a:off x="8817093" y="4866700"/>
            <a:ext cx="30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</a:p>
        </p:txBody>
      </p:sp>
      <p:pic>
        <p:nvPicPr>
          <p:cNvPr id="12" name="Picture 11" descr="A screenshot of a patient dashboard&#10;&#10;Description automatically generated">
            <a:extLst>
              <a:ext uri="{FF2B5EF4-FFF2-40B4-BE49-F238E27FC236}">
                <a16:creationId xmlns:a16="http://schemas.microsoft.com/office/drawing/2014/main" id="{4F2D3B01-3E94-88BA-A576-E9A1918E25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127"/>
          <a:stretch/>
        </p:blipFill>
        <p:spPr>
          <a:xfrm>
            <a:off x="1527886" y="1701621"/>
            <a:ext cx="6083656" cy="3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9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361</Words>
  <Application>Microsoft Office PowerPoint</Application>
  <PresentationFormat>On-screen Show (16:9)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 </vt:lpstr>
      <vt:lpstr>Courier New</vt:lpstr>
      <vt:lpstr>Gill Sans MT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Mahdi Islam</dc:creator>
  <cp:keywords/>
  <dc:description>generated using python-pptx</dc:description>
  <cp:lastModifiedBy>Musarrat Tabassum</cp:lastModifiedBy>
  <cp:revision>12</cp:revision>
  <dcterms:created xsi:type="dcterms:W3CDTF">2013-01-27T09:14:16Z</dcterms:created>
  <dcterms:modified xsi:type="dcterms:W3CDTF">2024-05-16T01:15:13Z</dcterms:modified>
  <cp:category/>
</cp:coreProperties>
</file>