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b="1"/>
              <a:t>Facteurs influençants la prise des transports en commun pour l’agglomération grenobloise</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RACHDI Mustapha &amp; SAUNIER Florent &amp; SAADALLAH Malek</a:t>
            </a:r>
          </a:p>
        </p:txBody>
      </p:sp>
      <p:sp>
        <p:nvSpPr>
          <p:cNvPr id="4" name="Date Placeholder 3"/>
          <p:cNvSpPr>
            <a:spLocks noGrp="1"/>
          </p:cNvSpPr>
          <p:nvPr>
            <p:ph idx="10" sz="half" type="dt"/>
          </p:nvPr>
        </p:nvSpPr>
        <p:spPr/>
        <p:txBody>
          <a:bodyPr/>
          <a:lstStyle/>
          <a:p>
            <a:pPr lvl="0" indent="0" marL="0">
              <a:buNone/>
            </a:pPr>
            <a:r>
              <a:rPr b="1"/>
              <a:t>Janvier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marL="0">
              <a:buNone/>
            </a:pPr>
            <a:r>
              <a:rPr i="1"/>
              <a:t>Listes variables à plus de 80% de valeurs manquantes</a:t>
            </a:r>
          </a:p>
          <a:p>
            <a:pPr lvl="0" indent="0" marL="0">
              <a:buNone/>
            </a:pPr>
            <a:r>
              <a:rPr/>
              <a:t>-motoracc -situveil -STAT_TRAV -TYPE_STAT4 -LIEU_STAT4 -POSSES4 -PUIS_VP4 -AN_VP4 -ENERGIE4 -GENRE4 -TYPE_STAT3 -LIEU_STAT3 -POSSES3 -PUIS_VP3 -AN_VP3 -ENERGIE3 -motdeacc -nbarret -abonpeage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Objective</a:t>
            </a:r>
          </a:p>
        </p:txBody>
      </p:sp>
      <p:sp>
        <p:nvSpPr>
          <p:cNvPr id="3" name="Content Placeholder 2"/>
          <p:cNvSpPr>
            <a:spLocks noGrp="1"/>
          </p:cNvSpPr>
          <p:nvPr>
            <p:ph idx="1"/>
          </p:nvPr>
        </p:nvSpPr>
        <p:spPr/>
        <p:txBody>
          <a:bodyPr/>
          <a:lstStyle/>
          <a:p>
            <a:pPr lvl="0" indent="0" marL="0">
              <a:buNone/>
            </a:pPr>
            <a:r>
              <a:rPr/>
              <a:t>This project is based on data collected in 2010 in the Grenoble region. The study aims to determine the factors influencing the use of public transportation. To do this, we set our limits as follows: the Mtag network, which includes buses classified as “city” buses (we did not take into account regional buses such as the Grenoble - Chamrousse bus), and the tramway network, whose lines have been expanded since 2010.</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State of the art</a:t>
            </a:r>
          </a:p>
        </p:txBody>
      </p:sp>
      <p:sp>
        <p:nvSpPr>
          <p:cNvPr id="3" name="Content Placeholder 2"/>
          <p:cNvSpPr>
            <a:spLocks noGrp="1"/>
          </p:cNvSpPr>
          <p:nvPr>
            <p:ph idx="1"/>
          </p:nvPr>
        </p:nvSpPr>
        <p:spPr/>
        <p:txBody>
          <a:bodyPr/>
          <a:lstStyle/>
          <a:p>
            <a:pPr lvl="0"/>
            <a:r>
              <a:rPr i="1"/>
              <a:t>Socio-Economic Characteristics:</a:t>
            </a:r>
            <a:r>
              <a:rPr/>
              <a:t> Factors like age, income, and individual’s financial situation.</a:t>
            </a:r>
          </a:p>
          <a:p>
            <a:pPr lvl="0"/>
            <a:r>
              <a:rPr i="1"/>
              <a:t>Spatial Characteristics:</a:t>
            </a:r>
            <a:r>
              <a:rPr/>
              <a:t> The percentage of origin and destination municipalities located in high-density areas.</a:t>
            </a:r>
          </a:p>
          <a:p>
            <a:pPr lvl="0"/>
            <a:r>
              <a:rPr i="1"/>
              <a:t>Journey Characteristics:</a:t>
            </a:r>
            <a:r>
              <a:rPr/>
              <a:t> Mode of transport for the reference trip, frequency of the trip, and whether there’s an imperative schedule.</a:t>
            </a:r>
          </a:p>
          <a:p>
            <a:pPr lvl="0"/>
            <a:r>
              <a:rPr i="1"/>
              <a:t>General Mobility:</a:t>
            </a:r>
            <a:r>
              <a:rPr/>
              <a:t> Access to a car and the frequency of using alternative modes of transport.</a:t>
            </a:r>
          </a:p>
          <a:p>
            <a:pPr lvl="0"/>
            <a:r>
              <a:rPr i="1"/>
              <a:t>Alternative-Specific Variables:</a:t>
            </a:r>
            <a:r>
              <a:rPr/>
              <a:t> Time, cost, comfort, and a combination of time and comfort.</a:t>
            </a:r>
          </a:p>
          <a:p>
            <a:pPr lvl="0"/>
            <a:r>
              <a:rPr i="1"/>
              <a:t>Instrumental Motives:</a:t>
            </a:r>
            <a:r>
              <a:rPr/>
              <a:t> Objective level of service variables like travel cost, travel time, and frequency of the transport service.</a:t>
            </a:r>
          </a:p>
          <a:p>
            <a:pPr lvl="0"/>
            <a:r>
              <a:rPr i="1"/>
              <a:t>Environmental Concern, Affective, and Symbolic Motives:</a:t>
            </a:r>
            <a:r>
              <a:rPr/>
              <a:t> Influence of environmental awareness and positive image promotion on mode choice.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Familiarisation avec la base de données</a:t>
            </a:r>
          </a:p>
        </p:txBody>
      </p:sp>
      <p:sp>
        <p:nvSpPr>
          <p:cNvPr id="3" name="Content Placeholder 2"/>
          <p:cNvSpPr>
            <a:spLocks noGrp="1"/>
          </p:cNvSpPr>
          <p:nvPr>
            <p:ph idx="1"/>
          </p:nvPr>
        </p:nvSpPr>
        <p:spPr/>
        <p:txBody>
          <a:bodyPr/>
          <a:lstStyle/>
          <a:p>
            <a:pPr lvl="0" indent="0" marL="0">
              <a:buNone/>
            </a:pPr>
            <a:r>
              <a:rPr/>
              <a:t>La base de données contient 30 702 lignes et 116 colonnes ce qui correspond à nos variables , on peut la qualifier de base de données “moyenne” mais qui saura nous occuper. Concernant le nombre de valeurs manquantes, toutes variables confondues nous avons 971 658 valeurs manquantes soit 27.3% de notre base de données. De plus, 0% des lignes ont toutes leurs valeurs et c’est 21% des colonnes qui n’ont pas de valeurs manquantes. Il peut être intéressant de voir où sont les valeurs manquantes. L’échantillon comporte 5189 personnes</a:t>
            </a:r>
          </a:p>
          <a:p>
            <a:pPr lvl="0" indent="0" marL="0">
              <a:buNone/>
            </a:pPr>
            <a:r>
              <a:rPr b="1"/>
              <a:t>Visualisation valeurs manquantes</a:t>
            </a:r>
            <a:r>
              <a:rPr/>
              <a:t> titre à changer peut ête</a:t>
            </a:r>
          </a:p>
          <a:p>
            <a:pPr lvl="0" indent="0" marL="0">
              <a:buNone/>
            </a:pPr>
            <a:r>
              <a:rPr/>
              <a:t>En annexe, quelques graphiques permettant de visualiser quelles variables ont le plus de valeurs manquantes. Ces graphiques nous permettrons d’adopter un regard critique sur les variables que nous choisirons par la suite. Cependant, on peut établir quelques critères avec r : ration de valeurs manquantes dans la colonne.</a:t>
            </a:r>
          </a:p>
          <a:p>
            <a:pPr lvl="0" indent="0" marL="0">
              <a:buNone/>
            </a:pPr>
            <a:r>
              <a:rPr/>
              <a:t>Bon : r&lt;=5% Moyen : 5%&lt;r&lt;=20% Mauvais 20%&lt;r&lt;=45% Très mauvais : r&gt;45%</a:t>
            </a:r>
          </a:p>
          <a:p>
            <a:pPr lvl="0" indent="0" marL="0">
              <a:buNone/>
            </a:pPr>
            <a:r>
              <a:rPr/>
              <a:t>Plusieurs variables ont entre 80% 99% de valeurs manquantes JAI TROUVÉ PQ c’est jusque que beaucoup de gens n’ont tout simplement pas plus de 1 véhicule, ce qui fait que les variables correspondantes sont vides. À CHANGER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 du projet</a:t>
            </a:r>
          </a:p>
        </p:txBody>
      </p:sp>
      <p:sp>
        <p:nvSpPr>
          <p:cNvPr id="3" name="Content Placeholder 2"/>
          <p:cNvSpPr>
            <a:spLocks noGrp="1"/>
          </p:cNvSpPr>
          <p:nvPr>
            <p:ph idx="1"/>
          </p:nvPr>
        </p:nvSpPr>
        <p:spPr/>
        <p:txBody>
          <a:bodyPr/>
          <a:lstStyle/>
          <a:p>
            <a:pPr lvl="0" indent="0" marL="0">
              <a:buNone/>
            </a:pPr>
            <a:r>
              <a:rPr b="1"/>
              <a:t>Frecqtcu</a:t>
            </a:r>
            <a:r>
              <a:rPr/>
              <a:t> : Variable d’intérêt (Y) catégorielle qui indique la fréquence d’utilisation des transports en communs chez une personne.Elle prend les valeurs :</a:t>
            </a:r>
          </a:p>
          <a:p>
            <a:pPr lvl="0" indent="0" marL="0">
              <a:buNone/>
            </a:pPr>
            <a:r>
              <a:rPr/>
              <a:t>1 : Utilisation des transports en commun tous les jours  : Utilisation des transports en commun au moins deux fois par semaine  : Utilisation des transports en commun au moins deux fois par mois : Utilisation des transports en commun très rare  : Utilisation des transports en commun inexistante </a:t>
            </a:r>
          </a:p>
          <a:p>
            <a:pPr lvl="0" indent="0" marL="0">
              <a:buNone/>
            </a:pPr>
            <a:r>
              <a:rPr/>
              <a:t>Nous avons décidié de construire frecqtcu de manière à ce qu’elle prenne la valeur 0 ou 1</a:t>
            </a:r>
          </a:p>
          <a:p>
            <a:pPr lvl="0" indent="0">
              <a:buNone/>
            </a:pPr>
            <a:r>
              <a:rPr>
                <a:latin typeface="Courier"/>
              </a:rPr>
              <a:t> DB_projet_full</a:t>
            </a:r>
            <a:r>
              <a:rPr>
                <a:solidFill>
                  <a:srgbClr val="007020"/>
                </a:solidFill>
                <a:latin typeface="Courier"/>
              </a:rPr>
              <a:t>&lt;-</a:t>
            </a:r>
            <a:r>
              <a:rPr>
                <a:latin typeface="Courier"/>
              </a:rPr>
              <a:t>DB_projet_full</a:t>
            </a:r>
            <a:r>
              <a:rPr>
                <a:solidFill>
                  <a:srgbClr val="4070A0"/>
                </a:solidFill>
                <a:latin typeface="Courier"/>
              </a:rPr>
              <a:t>%&gt;%</a:t>
            </a:r>
            <a:r>
              <a:rPr>
                <a:solidFill>
                  <a:srgbClr val="06287E"/>
                </a:solidFill>
                <a:latin typeface="Courier"/>
              </a:rPr>
              <a:t>mutate</a:t>
            </a:r>
            <a:r>
              <a:rPr>
                <a:latin typeface="Courier"/>
              </a:rPr>
              <a:t>(</a:t>
            </a:r>
            <a:r>
              <a:rPr>
                <a:solidFill>
                  <a:srgbClr val="7D9029"/>
                </a:solidFill>
                <a:latin typeface="Courier"/>
              </a:rPr>
              <a:t>freqtcu=</a:t>
            </a:r>
            <a:r>
              <a:rPr>
                <a:solidFill>
                  <a:srgbClr val="06287E"/>
                </a:solidFill>
                <a:latin typeface="Courier"/>
              </a:rPr>
              <a:t>ifelse</a:t>
            </a:r>
            <a:r>
              <a:rPr>
                <a:latin typeface="Courier"/>
              </a:rPr>
              <a:t>(freqtcu</a:t>
            </a:r>
            <a:r>
              <a:rPr>
                <a:solidFill>
                  <a:srgbClr val="4070A0"/>
                </a:solidFill>
                <a:latin typeface="Courier"/>
              </a:rPr>
              <a:t>&lt;=</a:t>
            </a:r>
            <a:r>
              <a:rPr>
                <a:solidFill>
                  <a:srgbClr val="40A070"/>
                </a:solidFill>
                <a:latin typeface="Courier"/>
              </a:rPr>
              <a:t>3</a:t>
            </a:r>
            <a:r>
              <a:rPr>
                <a:latin typeface="Courier"/>
              </a:rPr>
              <a:t>,</a:t>
            </a:r>
            <a:r>
              <a:rPr>
                <a:solidFill>
                  <a:srgbClr val="40A070"/>
                </a:solidFill>
                <a:latin typeface="Courier"/>
              </a:rPr>
              <a:t>1</a:t>
            </a:r>
            <a:r>
              <a:rPr>
                <a:latin typeface="Courier"/>
              </a:rPr>
              <a:t>,</a:t>
            </a:r>
            <a:r>
              <a:rPr>
                <a:solidFill>
                  <a:srgbClr val="40A070"/>
                </a:solidFill>
                <a:latin typeface="Courier"/>
              </a:rPr>
              <a:t>0</a:t>
            </a:r>
            <a:r>
              <a:rPr>
                <a:latin typeface="Courier"/>
              </a:rPr>
              <a:t>))</a:t>
            </a:r>
            <a:br/>
            <a:r>
              <a:rPr>
                <a:latin typeface="Courier"/>
              </a:rPr>
              <a:t>DB_projet_full</a:t>
            </a:r>
            <a:r>
              <a:rPr>
                <a:solidFill>
                  <a:srgbClr val="4070A0"/>
                </a:solidFill>
                <a:latin typeface="Courier"/>
              </a:rPr>
              <a:t>$</a:t>
            </a:r>
            <a:r>
              <a:rPr>
                <a:latin typeface="Courier"/>
              </a:rPr>
              <a:t>freqtcu</a:t>
            </a:r>
            <a:r>
              <a:rPr>
                <a:solidFill>
                  <a:srgbClr val="007020"/>
                </a:solidFill>
                <a:latin typeface="Courier"/>
              </a:rPr>
              <a:t>&lt;-</a:t>
            </a:r>
            <a:r>
              <a:rPr>
                <a:solidFill>
                  <a:srgbClr val="06287E"/>
                </a:solidFill>
                <a:latin typeface="Courier"/>
              </a:rPr>
              <a:t>factor</a:t>
            </a:r>
            <a:r>
              <a:rPr>
                <a:latin typeface="Courier"/>
              </a:rPr>
              <a:t>(DB_projet_full</a:t>
            </a:r>
            <a:r>
              <a:rPr>
                <a:solidFill>
                  <a:srgbClr val="4070A0"/>
                </a:solidFill>
                <a:latin typeface="Courier"/>
              </a:rPr>
              <a:t>$</a:t>
            </a:r>
            <a:r>
              <a:rPr>
                <a:latin typeface="Courier"/>
              </a:rPr>
              <a:t>freqtcu)</a:t>
            </a:r>
          </a:p>
          <a:p>
            <a:pPr lvl="0" indent="0" marL="0">
              <a:buNone/>
            </a:pPr>
            <a:r>
              <a:rPr/>
              <a:t>Pour toutes les personnes qui prennent les transports de manière : régulière/tous les jours , au moins deux fois par semaine et au moins deux fois par mois se sont vues attribuées la valeur 1 car le “au moins” présage une prise des transports en communs plus élevée. </a:t>
            </a:r>
          </a:p>
          <a:p>
            <a:pPr lvl="0" indent="0" marL="0">
              <a:buNone/>
            </a:pPr>
            <a:r>
              <a:rPr b="1"/>
              <a:t>Tailmng</a:t>
            </a:r>
            <a:r>
              <a:rPr/>
              <a:t> : Variable qui indique le nombre de personnes composant le ménage.</a:t>
            </a:r>
          </a:p>
          <a:p>
            <a:pPr lvl="0" indent="0">
              <a:buNone/>
            </a:pPr>
            <a:r>
              <a:rPr>
                <a:latin typeface="Courier"/>
              </a:rPr>
              <a:t>DB_projet_full</a:t>
            </a:r>
            <a:r>
              <a:rPr>
                <a:solidFill>
                  <a:srgbClr val="007020"/>
                </a:solidFill>
                <a:latin typeface="Courier"/>
              </a:rPr>
              <a:t>&lt;-</a:t>
            </a:r>
            <a:r>
              <a:rPr>
                <a:solidFill>
                  <a:srgbClr val="06287E"/>
                </a:solidFill>
                <a:latin typeface="Courier"/>
              </a:rPr>
              <a:t>rename</a:t>
            </a:r>
            <a:r>
              <a:rPr>
                <a:latin typeface="Courier"/>
              </a:rPr>
              <a:t>(DB_projet_full,</a:t>
            </a:r>
            <a:r>
              <a:rPr>
                <a:solidFill>
                  <a:srgbClr val="4070A0"/>
                </a:solidFill>
                <a:latin typeface="Courier"/>
              </a:rPr>
              <a:t>"tailmng"</a:t>
            </a:r>
            <a:r>
              <a:rPr>
                <a:solidFill>
                  <a:srgbClr val="007020"/>
                </a:solidFill>
                <a:latin typeface="Courier"/>
              </a:rPr>
              <a:t>=</a:t>
            </a:r>
            <a:r>
              <a:rPr>
                <a:solidFill>
                  <a:srgbClr val="4070A0"/>
                </a:solidFill>
                <a:latin typeface="Courier"/>
              </a:rPr>
              <a:t>"NO_PERS"</a:t>
            </a:r>
            <a:r>
              <a:rPr>
                <a:latin typeface="Courier"/>
              </a:rPr>
              <a:t>)</a:t>
            </a:r>
          </a:p>
          <a:p>
            <a:pPr lvl="0" indent="0" marL="0">
              <a:buNone/>
            </a:pPr>
            <a:r>
              <a:rPr/>
              <a:t>On change simplement le nom de la variable “NO_PERS” qui indique le nombre de personne dans le ménage </a:t>
            </a:r>
            <a:r>
              <a:rPr b="1"/>
              <a:t>Permis</a:t>
            </a:r>
            <a:r>
              <a:rPr/>
              <a:t> :Variable indiquant si la personne effectuant le trajet possède le permis ou pas.</a:t>
            </a:r>
          </a:p>
          <a:p>
            <a:pPr lvl="0" indent="0">
              <a:buNone/>
            </a:pPr>
            <a:r>
              <a:rPr>
                <a:latin typeface="Courier"/>
              </a:rPr>
              <a:t>DB_projet_full</a:t>
            </a:r>
            <a:r>
              <a:rPr>
                <a:solidFill>
                  <a:srgbClr val="007020"/>
                </a:solidFill>
                <a:latin typeface="Courier"/>
              </a:rPr>
              <a:t>&lt;-</a:t>
            </a:r>
            <a:r>
              <a:rPr>
                <a:latin typeface="Courier"/>
              </a:rPr>
              <a:t>DB_projet_full</a:t>
            </a:r>
            <a:r>
              <a:rPr>
                <a:solidFill>
                  <a:srgbClr val="4070A0"/>
                </a:solidFill>
                <a:latin typeface="Courier"/>
              </a:rPr>
              <a:t>%&gt;%</a:t>
            </a:r>
            <a:r>
              <a:rPr>
                <a:solidFill>
                  <a:srgbClr val="06287E"/>
                </a:solidFill>
                <a:latin typeface="Courier"/>
              </a:rPr>
              <a:t>mutate</a:t>
            </a:r>
            <a:r>
              <a:rPr>
                <a:latin typeface="Courier"/>
              </a:rPr>
              <a:t>(</a:t>
            </a:r>
            <a:r>
              <a:rPr>
                <a:solidFill>
                  <a:srgbClr val="7D9029"/>
                </a:solidFill>
                <a:latin typeface="Courier"/>
              </a:rPr>
              <a:t>permis=</a:t>
            </a:r>
            <a:r>
              <a:rPr>
                <a:solidFill>
                  <a:srgbClr val="06287E"/>
                </a:solidFill>
                <a:latin typeface="Courier"/>
              </a:rPr>
              <a:t>ifelse</a:t>
            </a:r>
            <a:r>
              <a:rPr>
                <a:latin typeface="Courier"/>
              </a:rPr>
              <a:t>(</a:t>
            </a:r>
            <a:r>
              <a:rPr>
                <a:solidFill>
                  <a:srgbClr val="06287E"/>
                </a:solidFill>
                <a:latin typeface="Courier"/>
              </a:rPr>
              <a:t>any</a:t>
            </a:r>
            <a:r>
              <a:rPr>
                <a:latin typeface="Courier"/>
              </a:rPr>
              <a:t>(permis</a:t>
            </a:r>
            <a:r>
              <a:rPr>
                <a:solidFill>
                  <a:srgbClr val="4070A0"/>
                </a:solidFill>
                <a:latin typeface="Courier"/>
              </a:rPr>
              <a:t>==</a:t>
            </a:r>
            <a:r>
              <a:rPr>
                <a:solidFill>
                  <a:srgbClr val="40A070"/>
                </a:solidFill>
                <a:latin typeface="Courier"/>
              </a:rPr>
              <a:t>1</a:t>
            </a:r>
            <a:r>
              <a:rPr>
                <a:latin typeface="Courier"/>
              </a:rPr>
              <a:t> </a:t>
            </a:r>
            <a:r>
              <a:rPr>
                <a:solidFill>
                  <a:srgbClr val="4070A0"/>
                </a:solidFill>
                <a:latin typeface="Courier"/>
              </a:rPr>
              <a:t>|</a:t>
            </a:r>
            <a:r>
              <a:rPr>
                <a:latin typeface="Courier"/>
              </a:rPr>
              <a:t> permis</a:t>
            </a:r>
            <a:r>
              <a:rPr>
                <a:solidFill>
                  <a:srgbClr val="4070A0"/>
                </a:solidFill>
                <a:latin typeface="Courier"/>
              </a:rPr>
              <a:t>==</a:t>
            </a:r>
            <a:r>
              <a:rPr>
                <a:solidFill>
                  <a:srgbClr val="40A070"/>
                </a:solidFill>
                <a:latin typeface="Courier"/>
              </a:rPr>
              <a:t>3</a:t>
            </a:r>
            <a:r>
              <a:rPr>
                <a:latin typeface="Courier"/>
              </a:rPr>
              <a:t>),</a:t>
            </a:r>
            <a:r>
              <a:rPr>
                <a:solidFill>
                  <a:srgbClr val="4070A0"/>
                </a:solidFill>
                <a:latin typeface="Courier"/>
              </a:rPr>
              <a:t>"YES"</a:t>
            </a:r>
            <a:r>
              <a:rPr>
                <a:latin typeface="Courier"/>
              </a:rPr>
              <a:t>,</a:t>
            </a:r>
            <a:r>
              <a:rPr>
                <a:solidFill>
                  <a:srgbClr val="4070A0"/>
                </a:solidFill>
                <a:latin typeface="Courier"/>
              </a:rPr>
              <a:t>"NO"</a:t>
            </a:r>
            <a:r>
              <a:rPr>
                <a:latin typeface="Courier"/>
              </a:rPr>
              <a:t>))</a:t>
            </a:r>
            <a:br/>
            <a:r>
              <a:rPr>
                <a:latin typeface="Courier"/>
              </a:rPr>
              <a:t>DB_projet_full</a:t>
            </a:r>
            <a:r>
              <a:rPr>
                <a:solidFill>
                  <a:srgbClr val="4070A0"/>
                </a:solidFill>
                <a:latin typeface="Courier"/>
              </a:rPr>
              <a:t>$</a:t>
            </a:r>
            <a:r>
              <a:rPr>
                <a:latin typeface="Courier"/>
              </a:rPr>
              <a:t>permis</a:t>
            </a:r>
            <a:r>
              <a:rPr>
                <a:solidFill>
                  <a:srgbClr val="007020"/>
                </a:solidFill>
                <a:latin typeface="Courier"/>
              </a:rPr>
              <a:t>&lt;-</a:t>
            </a:r>
            <a:r>
              <a:rPr>
                <a:solidFill>
                  <a:srgbClr val="06287E"/>
                </a:solidFill>
                <a:latin typeface="Courier"/>
              </a:rPr>
              <a:t>factor</a:t>
            </a:r>
            <a:r>
              <a:rPr>
                <a:latin typeface="Courier"/>
              </a:rPr>
              <a:t>(DB_projet_full</a:t>
            </a:r>
            <a:r>
              <a:rPr>
                <a:solidFill>
                  <a:srgbClr val="4070A0"/>
                </a:solidFill>
                <a:latin typeface="Courier"/>
              </a:rPr>
              <a:t>$</a:t>
            </a:r>
            <a:r>
              <a:rPr>
                <a:latin typeface="Courier"/>
              </a:rPr>
              <a:t>permis)</a:t>
            </a:r>
          </a:p>
          <a:p>
            <a:pPr lvl="0" indent="0" marL="0">
              <a:buNone/>
            </a:pPr>
            <a:r>
              <a:rPr b="1"/>
              <a:t>Car_ownership</a:t>
            </a:r>
            <a:r>
              <a:rPr/>
              <a:t> : Variable indiquant si la personne effectuant le trajet possède une voiture</a:t>
            </a:r>
          </a:p>
          <a:p>
            <a:pPr lvl="0" indent="0">
              <a:buNone/>
            </a:pPr>
            <a:r>
              <a:rPr>
                <a:latin typeface="Courier"/>
              </a:rPr>
              <a:t>DB_projet_full</a:t>
            </a:r>
            <a:r>
              <a:rPr>
                <a:solidFill>
                  <a:srgbClr val="007020"/>
                </a:solidFill>
                <a:latin typeface="Courier"/>
              </a:rPr>
              <a:t>&lt;-</a:t>
            </a:r>
            <a:r>
              <a:rPr>
                <a:latin typeface="Courier"/>
              </a:rPr>
              <a:t>DB_projet_full</a:t>
            </a:r>
            <a:r>
              <a:rPr>
                <a:solidFill>
                  <a:srgbClr val="4070A0"/>
                </a:solidFill>
                <a:latin typeface="Courier"/>
              </a:rPr>
              <a:t>%&gt;%</a:t>
            </a:r>
            <a:r>
              <a:rPr>
                <a:solidFill>
                  <a:srgbClr val="06287E"/>
                </a:solidFill>
                <a:latin typeface="Courier"/>
              </a:rPr>
              <a:t>mutate</a:t>
            </a:r>
            <a:r>
              <a:rPr>
                <a:latin typeface="Courier"/>
              </a:rPr>
              <a:t>(</a:t>
            </a:r>
            <a:r>
              <a:rPr>
                <a:solidFill>
                  <a:srgbClr val="7D9029"/>
                </a:solidFill>
                <a:latin typeface="Courier"/>
              </a:rPr>
              <a:t>car_ownership=</a:t>
            </a:r>
            <a:r>
              <a:rPr>
                <a:solidFill>
                  <a:srgbClr val="06287E"/>
                </a:solidFill>
                <a:latin typeface="Courier"/>
              </a:rPr>
              <a:t>ifelse</a:t>
            </a:r>
            <a:r>
              <a:rPr>
                <a:latin typeface="Courier"/>
              </a:rPr>
              <a:t>(DB_projet_full</a:t>
            </a:r>
            <a:r>
              <a:rPr>
                <a:solidFill>
                  <a:srgbClr val="4070A0"/>
                </a:solidFill>
                <a:latin typeface="Courier"/>
              </a:rPr>
              <a:t>$</a:t>
            </a:r>
            <a:r>
              <a:rPr>
                <a:latin typeface="Courier"/>
              </a:rPr>
              <a:t>VP_DISPO</a:t>
            </a:r>
            <a:r>
              <a:rPr>
                <a:solidFill>
                  <a:srgbClr val="4070A0"/>
                </a:solidFill>
                <a:latin typeface="Courier"/>
              </a:rPr>
              <a:t>&gt;</a:t>
            </a:r>
            <a:r>
              <a:rPr>
                <a:solidFill>
                  <a:srgbClr val="40A070"/>
                </a:solidFill>
                <a:latin typeface="Courier"/>
              </a:rPr>
              <a:t>0</a:t>
            </a:r>
            <a:r>
              <a:rPr>
                <a:latin typeface="Courier"/>
              </a:rPr>
              <a:t> </a:t>
            </a:r>
            <a:r>
              <a:rPr>
                <a:solidFill>
                  <a:srgbClr val="4070A0"/>
                </a:solidFill>
                <a:latin typeface="Courier"/>
              </a:rPr>
              <a:t>&amp;</a:t>
            </a:r>
            <a:r>
              <a:rPr>
                <a:latin typeface="Courier"/>
              </a:rPr>
              <a:t> (DB_projet_full</a:t>
            </a:r>
            <a:r>
              <a:rPr>
                <a:solidFill>
                  <a:srgbClr val="4070A0"/>
                </a:solidFill>
                <a:latin typeface="Courier"/>
              </a:rPr>
              <a:t>$</a:t>
            </a:r>
            <a:r>
              <a:rPr>
                <a:latin typeface="Courier"/>
              </a:rPr>
              <a:t>GENRE1</a:t>
            </a:r>
            <a:r>
              <a:rPr>
                <a:solidFill>
                  <a:srgbClr val="4070A0"/>
                </a:solidFill>
                <a:latin typeface="Courier"/>
              </a:rPr>
              <a:t>!=</a:t>
            </a:r>
            <a:r>
              <a:rPr>
                <a:solidFill>
                  <a:srgbClr val="40A070"/>
                </a:solidFill>
                <a:latin typeface="Courier"/>
              </a:rPr>
              <a:t>2</a:t>
            </a:r>
            <a:r>
              <a:rPr>
                <a:latin typeface="Courier"/>
              </a:rPr>
              <a:t> </a:t>
            </a:r>
            <a:r>
              <a:rPr>
                <a:solidFill>
                  <a:srgbClr val="4070A0"/>
                </a:solidFill>
                <a:latin typeface="Courier"/>
              </a:rPr>
              <a:t>|</a:t>
            </a:r>
            <a:r>
              <a:rPr>
                <a:latin typeface="Courier"/>
              </a:rPr>
              <a:t> DB_projet_full</a:t>
            </a:r>
            <a:r>
              <a:rPr>
                <a:solidFill>
                  <a:srgbClr val="4070A0"/>
                </a:solidFill>
                <a:latin typeface="Courier"/>
              </a:rPr>
              <a:t>$</a:t>
            </a:r>
            <a:r>
              <a:rPr>
                <a:latin typeface="Courier"/>
              </a:rPr>
              <a:t>GENRE2</a:t>
            </a:r>
            <a:r>
              <a:rPr>
                <a:solidFill>
                  <a:srgbClr val="4070A0"/>
                </a:solidFill>
                <a:latin typeface="Courier"/>
              </a:rPr>
              <a:t>!=</a:t>
            </a:r>
            <a:r>
              <a:rPr>
                <a:solidFill>
                  <a:srgbClr val="40A070"/>
                </a:solidFill>
                <a:latin typeface="Courier"/>
              </a:rPr>
              <a:t>2</a:t>
            </a:r>
            <a:r>
              <a:rPr>
                <a:latin typeface="Courier"/>
              </a:rPr>
              <a:t> </a:t>
            </a:r>
            <a:r>
              <a:rPr>
                <a:solidFill>
                  <a:srgbClr val="4070A0"/>
                </a:solidFill>
                <a:latin typeface="Courier"/>
              </a:rPr>
              <a:t>|</a:t>
            </a:r>
            <a:r>
              <a:rPr>
                <a:latin typeface="Courier"/>
              </a:rPr>
              <a:t> DB_projet_full</a:t>
            </a:r>
            <a:r>
              <a:rPr>
                <a:solidFill>
                  <a:srgbClr val="4070A0"/>
                </a:solidFill>
                <a:latin typeface="Courier"/>
              </a:rPr>
              <a:t>$</a:t>
            </a:r>
            <a:r>
              <a:rPr>
                <a:latin typeface="Courier"/>
              </a:rPr>
              <a:t>GENRE3</a:t>
            </a:r>
            <a:r>
              <a:rPr>
                <a:solidFill>
                  <a:srgbClr val="4070A0"/>
                </a:solidFill>
                <a:latin typeface="Courier"/>
              </a:rPr>
              <a:t>!=</a:t>
            </a:r>
            <a:r>
              <a:rPr>
                <a:solidFill>
                  <a:srgbClr val="40A070"/>
                </a:solidFill>
                <a:latin typeface="Courier"/>
              </a:rPr>
              <a:t>2</a:t>
            </a:r>
            <a:r>
              <a:rPr>
                <a:latin typeface="Courier"/>
              </a:rPr>
              <a:t> </a:t>
            </a:r>
            <a:r>
              <a:rPr>
                <a:solidFill>
                  <a:srgbClr val="4070A0"/>
                </a:solidFill>
                <a:latin typeface="Courier"/>
              </a:rPr>
              <a:t>|</a:t>
            </a:r>
            <a:r>
              <a:rPr>
                <a:latin typeface="Courier"/>
              </a:rPr>
              <a:t> DB_projet_full</a:t>
            </a:r>
            <a:r>
              <a:rPr>
                <a:solidFill>
                  <a:srgbClr val="4070A0"/>
                </a:solidFill>
                <a:latin typeface="Courier"/>
              </a:rPr>
              <a:t>$</a:t>
            </a:r>
            <a:r>
              <a:rPr>
                <a:latin typeface="Courier"/>
              </a:rPr>
              <a:t>GENRE4</a:t>
            </a:r>
            <a:r>
              <a:rPr>
                <a:solidFill>
                  <a:srgbClr val="4070A0"/>
                </a:solidFill>
                <a:latin typeface="Courier"/>
              </a:rPr>
              <a:t>!=</a:t>
            </a:r>
            <a:r>
              <a:rPr>
                <a:solidFill>
                  <a:srgbClr val="40A070"/>
                </a:solidFill>
                <a:latin typeface="Courier"/>
              </a:rPr>
              <a:t>2</a:t>
            </a:r>
            <a:r>
              <a:rPr>
                <a:latin typeface="Courier"/>
              </a:rPr>
              <a:t>) </a:t>
            </a:r>
            <a:r>
              <a:rPr>
                <a:solidFill>
                  <a:srgbClr val="4070A0"/>
                </a:solidFill>
                <a:latin typeface="Courier"/>
              </a:rPr>
              <a:t>&amp;</a:t>
            </a:r>
            <a:r>
              <a:rPr>
                <a:latin typeface="Courier"/>
              </a:rPr>
              <a:t> (DB_projet_full</a:t>
            </a:r>
            <a:r>
              <a:rPr>
                <a:solidFill>
                  <a:srgbClr val="4070A0"/>
                </a:solidFill>
                <a:latin typeface="Courier"/>
              </a:rPr>
              <a:t>$</a:t>
            </a:r>
            <a:r>
              <a:rPr>
                <a:latin typeface="Courier"/>
              </a:rPr>
              <a:t>POSSES1</a:t>
            </a:r>
            <a:r>
              <a:rPr>
                <a:solidFill>
                  <a:srgbClr val="4070A0"/>
                </a:solidFill>
                <a:latin typeface="Courier"/>
              </a:rPr>
              <a:t>==</a:t>
            </a:r>
            <a:r>
              <a:rPr>
                <a:solidFill>
                  <a:srgbClr val="40A070"/>
                </a:solidFill>
                <a:latin typeface="Courier"/>
              </a:rPr>
              <a:t>1</a:t>
            </a:r>
            <a:r>
              <a:rPr>
                <a:latin typeface="Courier"/>
              </a:rPr>
              <a:t> </a:t>
            </a:r>
            <a:r>
              <a:rPr>
                <a:solidFill>
                  <a:srgbClr val="4070A0"/>
                </a:solidFill>
                <a:latin typeface="Courier"/>
              </a:rPr>
              <a:t>|</a:t>
            </a:r>
            <a:r>
              <a:rPr>
                <a:latin typeface="Courier"/>
              </a:rPr>
              <a:t> DB_projet_full</a:t>
            </a:r>
            <a:r>
              <a:rPr>
                <a:solidFill>
                  <a:srgbClr val="4070A0"/>
                </a:solidFill>
                <a:latin typeface="Courier"/>
              </a:rPr>
              <a:t>$</a:t>
            </a:r>
            <a:r>
              <a:rPr>
                <a:latin typeface="Courier"/>
              </a:rPr>
              <a:t>POSSES2</a:t>
            </a:r>
            <a:r>
              <a:rPr>
                <a:solidFill>
                  <a:srgbClr val="4070A0"/>
                </a:solidFill>
                <a:latin typeface="Courier"/>
              </a:rPr>
              <a:t>==</a:t>
            </a:r>
            <a:r>
              <a:rPr>
                <a:solidFill>
                  <a:srgbClr val="40A070"/>
                </a:solidFill>
                <a:latin typeface="Courier"/>
              </a:rPr>
              <a:t>1</a:t>
            </a:r>
            <a:r>
              <a:rPr>
                <a:latin typeface="Courier"/>
              </a:rPr>
              <a:t> </a:t>
            </a:r>
            <a:r>
              <a:rPr>
                <a:solidFill>
                  <a:srgbClr val="4070A0"/>
                </a:solidFill>
                <a:latin typeface="Courier"/>
              </a:rPr>
              <a:t>|</a:t>
            </a:r>
            <a:r>
              <a:rPr>
                <a:latin typeface="Courier"/>
              </a:rPr>
              <a:t> DB_projet_full</a:t>
            </a:r>
            <a:r>
              <a:rPr>
                <a:solidFill>
                  <a:srgbClr val="4070A0"/>
                </a:solidFill>
                <a:latin typeface="Courier"/>
              </a:rPr>
              <a:t>$</a:t>
            </a:r>
            <a:r>
              <a:rPr>
                <a:latin typeface="Courier"/>
              </a:rPr>
              <a:t>POSSES3</a:t>
            </a:r>
            <a:r>
              <a:rPr>
                <a:solidFill>
                  <a:srgbClr val="4070A0"/>
                </a:solidFill>
                <a:latin typeface="Courier"/>
              </a:rPr>
              <a:t>==</a:t>
            </a:r>
            <a:r>
              <a:rPr>
                <a:solidFill>
                  <a:srgbClr val="40A070"/>
                </a:solidFill>
                <a:latin typeface="Courier"/>
              </a:rPr>
              <a:t>1</a:t>
            </a:r>
            <a:r>
              <a:rPr>
                <a:latin typeface="Courier"/>
              </a:rPr>
              <a:t> </a:t>
            </a:r>
            <a:r>
              <a:rPr>
                <a:solidFill>
                  <a:srgbClr val="4070A0"/>
                </a:solidFill>
                <a:latin typeface="Courier"/>
              </a:rPr>
              <a:t>|</a:t>
            </a:r>
            <a:r>
              <a:rPr>
                <a:latin typeface="Courier"/>
              </a:rPr>
              <a:t> DB_projet_full</a:t>
            </a:r>
            <a:r>
              <a:rPr>
                <a:solidFill>
                  <a:srgbClr val="4070A0"/>
                </a:solidFill>
                <a:latin typeface="Courier"/>
              </a:rPr>
              <a:t>$</a:t>
            </a:r>
            <a:r>
              <a:rPr>
                <a:latin typeface="Courier"/>
              </a:rPr>
              <a:t>POSSES4</a:t>
            </a:r>
            <a:r>
              <a:rPr>
                <a:solidFill>
                  <a:srgbClr val="4070A0"/>
                </a:solidFill>
                <a:latin typeface="Courier"/>
              </a:rPr>
              <a:t>==</a:t>
            </a:r>
            <a:r>
              <a:rPr>
                <a:solidFill>
                  <a:srgbClr val="40A070"/>
                </a:solidFill>
                <a:latin typeface="Courier"/>
              </a:rPr>
              <a:t>1</a:t>
            </a:r>
            <a:r>
              <a:rPr>
                <a:latin typeface="Courier"/>
              </a:rPr>
              <a:t>),</a:t>
            </a:r>
            <a:r>
              <a:rPr>
                <a:solidFill>
                  <a:srgbClr val="4070A0"/>
                </a:solidFill>
                <a:latin typeface="Courier"/>
              </a:rPr>
              <a:t>"OUI"</a:t>
            </a:r>
            <a:r>
              <a:rPr>
                <a:latin typeface="Courier"/>
              </a:rPr>
              <a:t>,</a:t>
            </a:r>
            <a:r>
              <a:rPr>
                <a:solidFill>
                  <a:srgbClr val="4070A0"/>
                </a:solidFill>
                <a:latin typeface="Courier"/>
              </a:rPr>
              <a:t>"NON"</a:t>
            </a:r>
            <a:r>
              <a:rPr>
                <a:latin typeface="Courier"/>
              </a:rPr>
              <a:t>))</a:t>
            </a:r>
            <a:br/>
            <a:br/>
            <a:r>
              <a:rPr>
                <a:latin typeface="Courier"/>
              </a:rPr>
              <a:t>DB_projet_full</a:t>
            </a:r>
            <a:r>
              <a:rPr>
                <a:solidFill>
                  <a:srgbClr val="4070A0"/>
                </a:solidFill>
                <a:latin typeface="Courier"/>
              </a:rPr>
              <a:t>$</a:t>
            </a:r>
            <a:r>
              <a:rPr>
                <a:latin typeface="Courier"/>
              </a:rPr>
              <a:t>car_ownership</a:t>
            </a:r>
            <a:r>
              <a:rPr>
                <a:solidFill>
                  <a:srgbClr val="007020"/>
                </a:solidFill>
                <a:latin typeface="Courier"/>
              </a:rPr>
              <a:t>&lt;-</a:t>
            </a:r>
            <a:r>
              <a:rPr>
                <a:solidFill>
                  <a:srgbClr val="06287E"/>
                </a:solidFill>
                <a:latin typeface="Courier"/>
              </a:rPr>
              <a:t>factor</a:t>
            </a:r>
            <a:r>
              <a:rPr>
                <a:latin typeface="Courier"/>
              </a:rPr>
              <a:t>(DB_projet_full</a:t>
            </a:r>
            <a:r>
              <a:rPr>
                <a:solidFill>
                  <a:srgbClr val="4070A0"/>
                </a:solidFill>
                <a:latin typeface="Courier"/>
              </a:rPr>
              <a:t>$</a:t>
            </a:r>
            <a:r>
              <a:rPr>
                <a:latin typeface="Courier"/>
              </a:rPr>
              <a:t>car_ownership)</a:t>
            </a:r>
          </a:p>
          <a:p>
            <a:pPr lvl="0" indent="0" marL="0">
              <a:buNone/>
            </a:pPr>
            <a:r>
              <a:rPr/>
              <a:t>Cette variable dépent de trois variables qui sont VP_dispo qui doit être strictement supérieur à 0, puis GENRE (type de véhicule utilisé) , nous avons exclu les campings cars car notre sujet se prête au milieu urbain et de POSSE (Est ce que la voiture appartient à la personne).Nous nous sommes contentés de prendre exclusivement les véhicules possedés par la personne.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Création de la nouvelle base de données</a:t>
            </a:r>
          </a:p>
        </p:txBody>
      </p:sp>
      <p:sp>
        <p:nvSpPr>
          <p:cNvPr id="4" name="Text Placeholder 3"/>
          <p:cNvSpPr>
            <a:spLocks noGrp="1"/>
          </p:cNvSpPr>
          <p:nvPr>
            <p:ph idx="2" sz="half" type="body"/>
          </p:nvPr>
        </p:nvSpPr>
        <p:spPr/>
        <p:txBody>
          <a:bodyPr/>
          <a:lstStyle/>
          <a:p>
            <a:pPr lvl="0" indent="0" marL="0">
              <a:buNone/>
            </a:pPr>
            <a:r>
              <a:rPr b="1"/>
              <a:t>Variables complémentaires</a:t>
            </a:r>
            <a:r>
              <a:rPr/>
              <a:t> Grâce aux variables précédentes et aux articles que l’on a trouvé dans la littérature, nous allons construire notre base de données pour notre modèle. Nous exploiterons un ensemble de caractéristiques socio-économiques puis certaines variables liées au “confort” du trajet.</a:t>
            </a:r>
          </a:p>
          <a:p>
            <a:pPr lvl="0" indent="0" marL="0">
              <a:buNone/>
            </a:pPr>
            <a:r>
              <a:rPr b="1"/>
              <a:t>Restriction géographique</a:t>
            </a:r>
            <a:r>
              <a:rPr/>
              <a:t> Définissons ce que l’on entend par “transports en communs”. Pour notre étude nous nous concentrons sur les transports en communs de la société MTag,c’est à dire les tram et bus du réseau. Notre délimitation géographique sera simplement les terminaux des différentes lignes de tram/bus confondues. Par la suite, quand on parlera de transports en communs, on se refère à la définition au dessus.</a:t>
            </a:r>
          </a:p>
          <a:p>
            <a:pPr lvl="0" indent="0" marL="0">
              <a:buNone/>
            </a:pPr>
            <a:r>
              <a:rPr/>
              <a:t>Toutes les zones répertoriées dans le vecteur “Vec_zone” ont au moins un arrêt du réseau Mtag.</a:t>
            </a:r>
          </a:p>
          <a:p>
            <a:pPr lvl="0" indent="0" marL="0">
              <a:buNone/>
            </a:pPr>
            <a:r>
              <a:rPr/>
              <a:t>vérifier notre choix avec un clustering</a:t>
            </a:r>
          </a:p>
          <a:p>
            <a:pPr lvl="0" indent="0">
              <a:buNone/>
            </a:pPr>
            <a:r>
              <a:rPr>
                <a:latin typeface="Courier"/>
              </a:rPr>
              <a:t>test </a:t>
            </a:r>
            <a:r>
              <a:rPr>
                <a:solidFill>
                  <a:srgbClr val="007020"/>
                </a:solidFill>
                <a:latin typeface="Courier"/>
              </a:rPr>
              <a:t>&lt;-</a:t>
            </a:r>
            <a:r>
              <a:rPr>
                <a:latin typeface="Courier"/>
              </a:rPr>
              <a:t> New_DB </a:t>
            </a:r>
            <a:r>
              <a:rPr>
                <a:solidFill>
                  <a:srgbClr val="4070A0"/>
                </a:solidFill>
                <a:latin typeface="Courier"/>
              </a:rPr>
              <a:t>%&gt;%</a:t>
            </a:r>
            <a:r>
              <a:rPr>
                <a:latin typeface="Courier"/>
              </a:rPr>
              <a:t> </a:t>
            </a:r>
            <a:r>
              <a:rPr>
                <a:solidFill>
                  <a:srgbClr val="06287E"/>
                </a:solidFill>
                <a:latin typeface="Courier"/>
              </a:rPr>
              <a:t>mutate</a:t>
            </a:r>
            <a:r>
              <a:rPr>
                <a:latin typeface="Courier"/>
              </a:rPr>
              <a:t>(</a:t>
            </a:r>
            <a:r>
              <a:rPr>
                <a:solidFill>
                  <a:srgbClr val="7D9029"/>
                </a:solidFill>
                <a:latin typeface="Courier"/>
              </a:rPr>
              <a:t>is_in_zones =</a:t>
            </a:r>
            <a:r>
              <a:rPr>
                <a:latin typeface="Courier"/>
              </a:rPr>
              <a:t> </a:t>
            </a:r>
            <a:r>
              <a:rPr>
                <a:solidFill>
                  <a:srgbClr val="06287E"/>
                </a:solidFill>
                <a:latin typeface="Courier"/>
              </a:rPr>
              <a:t>ifelse</a:t>
            </a:r>
            <a:r>
              <a:rPr>
                <a:latin typeface="Courier"/>
              </a:rPr>
              <a:t>(tir </a:t>
            </a:r>
            <a:r>
              <a:rPr>
                <a:solidFill>
                  <a:srgbClr val="4070A0"/>
                </a:solidFill>
                <a:latin typeface="Courier"/>
              </a:rPr>
              <a:t>%in%</a:t>
            </a:r>
            <a:r>
              <a:rPr>
                <a:latin typeface="Courier"/>
              </a:rPr>
              <a:t> Vec_zone, </a:t>
            </a:r>
            <a:r>
              <a:rPr>
                <a:solidFill>
                  <a:srgbClr val="40A070"/>
                </a:solidFill>
                <a:latin typeface="Courier"/>
              </a:rPr>
              <a:t>100</a:t>
            </a:r>
            <a:r>
              <a:rPr>
                <a:latin typeface="Courier"/>
              </a:rPr>
              <a:t>, </a:t>
            </a:r>
            <a:r>
              <a:rPr>
                <a:solidFill>
                  <a:srgbClr val="40A070"/>
                </a:solidFill>
                <a:latin typeface="Courier"/>
              </a:rPr>
              <a:t>0</a:t>
            </a:r>
            <a:r>
              <a:rPr>
                <a:latin typeface="Courier"/>
              </a:rPr>
              <a:t>))</a:t>
            </a:r>
            <a:br/>
            <a:r>
              <a:rPr>
                <a:solidFill>
                  <a:srgbClr val="06287E"/>
                </a:solidFill>
                <a:latin typeface="Courier"/>
              </a:rPr>
              <a:t>library</a:t>
            </a:r>
            <a:r>
              <a:rPr>
                <a:latin typeface="Courier"/>
              </a:rPr>
              <a:t>(dbscan)</a:t>
            </a:r>
          </a:p>
          <a:p>
            <a:pPr lvl="0" indent="0">
              <a:buNone/>
            </a:pPr>
            <a:r>
              <a:rPr>
                <a:latin typeface="Courier"/>
              </a:rPr>
              <a:t>## Warning: package 'dbscan' was built under R version 4.3.2</a:t>
            </a:r>
          </a:p>
          <a:p>
            <a:pPr lvl="0" indent="0">
              <a:buNone/>
            </a:pPr>
            <a:r>
              <a:rPr>
                <a:latin typeface="Courier"/>
              </a:rPr>
              <a:t>## 
## Attaching package: 'dbscan'</a:t>
            </a:r>
          </a:p>
          <a:p>
            <a:pPr lvl="0" indent="0">
              <a:buNone/>
            </a:pPr>
            <a:r>
              <a:rPr>
                <a:latin typeface="Courier"/>
              </a:rPr>
              <a:t>## The following object is masked from 'package:stats':
## 
##     as.dendrogram</a:t>
            </a:r>
          </a:p>
          <a:p>
            <a:pPr lvl="0" indent="0">
              <a:buNone/>
            </a:pPr>
            <a:r>
              <a:rPr>
                <a:latin typeface="Courier"/>
              </a:rPr>
              <a:t>a </a:t>
            </a:r>
            <a:r>
              <a:rPr>
                <a:solidFill>
                  <a:srgbClr val="007020"/>
                </a:solidFill>
                <a:latin typeface="Courier"/>
              </a:rPr>
              <a:t>&lt;-</a:t>
            </a:r>
            <a:r>
              <a:rPr>
                <a:latin typeface="Courier"/>
              </a:rPr>
              <a:t> </a:t>
            </a:r>
            <a:r>
              <a:rPr>
                <a:solidFill>
                  <a:srgbClr val="06287E"/>
                </a:solidFill>
                <a:latin typeface="Courier"/>
              </a:rPr>
              <a:t>nrow</a:t>
            </a:r>
            <a:r>
              <a:rPr>
                <a:latin typeface="Courier"/>
              </a:rPr>
              <a:t>(</a:t>
            </a:r>
            <a:r>
              <a:rPr>
                <a:solidFill>
                  <a:srgbClr val="06287E"/>
                </a:solidFill>
                <a:latin typeface="Courier"/>
              </a:rPr>
              <a:t>filter</a:t>
            </a:r>
            <a:r>
              <a:rPr>
                <a:latin typeface="Courier"/>
              </a:rPr>
              <a:t>(test, is_in_zones </a:t>
            </a:r>
            <a:r>
              <a:rPr>
                <a:solidFill>
                  <a:srgbClr val="4070A0"/>
                </a:solidFill>
                <a:latin typeface="Courier"/>
              </a:rPr>
              <a:t>==</a:t>
            </a:r>
            <a:r>
              <a:rPr>
                <a:latin typeface="Courier"/>
              </a:rPr>
              <a:t> </a:t>
            </a:r>
            <a:r>
              <a:rPr>
                <a:solidFill>
                  <a:srgbClr val="40A070"/>
                </a:solidFill>
                <a:latin typeface="Courier"/>
              </a:rPr>
              <a:t>100</a:t>
            </a:r>
            <a:r>
              <a:rPr>
                <a:latin typeface="Courier"/>
              </a:rPr>
              <a:t>))</a:t>
            </a:r>
            <a:br/>
            <a:r>
              <a:rPr>
                <a:latin typeface="Courier"/>
              </a:rPr>
              <a:t>b </a:t>
            </a:r>
            <a:r>
              <a:rPr>
                <a:solidFill>
                  <a:srgbClr val="007020"/>
                </a:solidFill>
                <a:latin typeface="Courier"/>
              </a:rPr>
              <a:t>&lt;-</a:t>
            </a:r>
            <a:r>
              <a:rPr>
                <a:latin typeface="Courier"/>
              </a:rPr>
              <a:t> </a:t>
            </a:r>
            <a:r>
              <a:rPr>
                <a:solidFill>
                  <a:srgbClr val="06287E"/>
                </a:solidFill>
                <a:latin typeface="Courier"/>
              </a:rPr>
              <a:t>nrow</a:t>
            </a:r>
            <a:r>
              <a:rPr>
                <a:latin typeface="Courier"/>
              </a:rPr>
              <a:t>(</a:t>
            </a:r>
            <a:r>
              <a:rPr>
                <a:solidFill>
                  <a:srgbClr val="06287E"/>
                </a:solidFill>
                <a:latin typeface="Courier"/>
              </a:rPr>
              <a:t>filter</a:t>
            </a:r>
            <a:r>
              <a:rPr>
                <a:latin typeface="Courier"/>
              </a:rPr>
              <a:t>(test, is_in_zones </a:t>
            </a:r>
            <a:r>
              <a:rPr>
                <a:solidFill>
                  <a:srgbClr val="4070A0"/>
                </a:solidFill>
                <a:latin typeface="Courier"/>
              </a:rPr>
              <a:t>==</a:t>
            </a:r>
            <a:r>
              <a:rPr>
                <a:latin typeface="Courier"/>
              </a:rPr>
              <a:t> </a:t>
            </a:r>
            <a:r>
              <a:rPr>
                <a:solidFill>
                  <a:srgbClr val="40A070"/>
                </a:solidFill>
                <a:latin typeface="Courier"/>
              </a:rPr>
              <a:t>0</a:t>
            </a:r>
            <a:r>
              <a:rPr>
                <a:latin typeface="Courier"/>
              </a:rPr>
              <a:t>))</a:t>
            </a:r>
            <a:br/>
            <a:r>
              <a:rPr>
                <a:solidFill>
                  <a:srgbClr val="06287E"/>
                </a:solidFill>
                <a:latin typeface="Courier"/>
              </a:rPr>
              <a:t>print</a:t>
            </a:r>
            <a:r>
              <a:rPr>
                <a:latin typeface="Courier"/>
              </a:rPr>
              <a:t>(b)</a:t>
            </a:r>
          </a:p>
          <a:p>
            <a:pPr lvl="0" indent="0">
              <a:buNone/>
            </a:pPr>
            <a:r>
              <a:rPr>
                <a:latin typeface="Courier"/>
              </a:rPr>
              <a:t>## [1] 17444</a:t>
            </a:r>
          </a:p>
          <a:p>
            <a:pPr lvl="0" indent="0">
              <a:buNone/>
            </a:pPr>
            <a:r>
              <a:rPr>
                <a:solidFill>
                  <a:srgbClr val="06287E"/>
                </a:solidFill>
                <a:latin typeface="Courier"/>
              </a:rPr>
              <a:t>print</a:t>
            </a:r>
            <a:r>
              <a:rPr>
                <a:latin typeface="Courier"/>
              </a:rPr>
              <a:t>(a)</a:t>
            </a:r>
          </a:p>
          <a:p>
            <a:pPr lvl="0" indent="0">
              <a:buNone/>
            </a:pPr>
            <a:r>
              <a:rPr>
                <a:latin typeface="Courier"/>
              </a:rPr>
              <a:t>## [1] 13258</a:t>
            </a:r>
          </a:p>
          <a:p>
            <a:pPr lvl="0" indent="0">
              <a:buNone/>
            </a:pPr>
            <a:r>
              <a:rPr>
                <a:latin typeface="Courier"/>
              </a:rPr>
              <a:t>test_age_db </a:t>
            </a:r>
            <a:r>
              <a:rPr>
                <a:solidFill>
                  <a:srgbClr val="007020"/>
                </a:solidFill>
                <a:latin typeface="Courier"/>
              </a:rPr>
              <a:t>&lt;-</a:t>
            </a:r>
            <a:r>
              <a:rPr>
                <a:latin typeface="Courier"/>
              </a:rPr>
              <a:t> test </a:t>
            </a:r>
            <a:r>
              <a:rPr>
                <a:solidFill>
                  <a:srgbClr val="4070A0"/>
                </a:solidFill>
                <a:latin typeface="Courier"/>
              </a:rPr>
              <a:t>%&gt;%</a:t>
            </a:r>
            <a:r>
              <a:rPr>
                <a:latin typeface="Courier"/>
              </a:rPr>
              <a:t> </a:t>
            </a:r>
            <a:r>
              <a:rPr>
                <a:solidFill>
                  <a:srgbClr val="06287E"/>
                </a:solidFill>
                <a:latin typeface="Courier"/>
              </a:rPr>
              <a:t>mutate</a:t>
            </a:r>
            <a:r>
              <a:rPr>
                <a:latin typeface="Courier"/>
              </a:rPr>
              <a:t>(</a:t>
            </a:r>
            <a:r>
              <a:rPr>
                <a:solidFill>
                  <a:srgbClr val="7D9029"/>
                </a:solidFill>
                <a:latin typeface="Courier"/>
              </a:rPr>
              <a:t>RSA =</a:t>
            </a:r>
            <a:r>
              <a:rPr>
                <a:latin typeface="Courier"/>
              </a:rPr>
              <a:t> </a:t>
            </a:r>
            <a:r>
              <a:rPr>
                <a:solidFill>
                  <a:srgbClr val="06287E"/>
                </a:solidFill>
                <a:latin typeface="Courier"/>
              </a:rPr>
              <a:t>ifelse</a:t>
            </a:r>
            <a:r>
              <a:rPr>
                <a:latin typeface="Courier"/>
              </a:rPr>
              <a:t>(OCCU1 </a:t>
            </a:r>
            <a:r>
              <a:rPr>
                <a:solidFill>
                  <a:srgbClr val="4070A0"/>
                </a:solidFill>
                <a:latin typeface="Courier"/>
              </a:rPr>
              <a:t>==</a:t>
            </a:r>
            <a:r>
              <a:rPr>
                <a:latin typeface="Courier"/>
              </a:rPr>
              <a:t> </a:t>
            </a:r>
            <a:r>
              <a:rPr>
                <a:solidFill>
                  <a:srgbClr val="4070A0"/>
                </a:solidFill>
                <a:latin typeface="Courier"/>
              </a:rPr>
              <a:t>"RSA"</a:t>
            </a:r>
            <a:r>
              <a:rPr>
                <a:latin typeface="Courier"/>
              </a:rPr>
              <a:t>, </a:t>
            </a:r>
            <a:r>
              <a:rPr>
                <a:solidFill>
                  <a:srgbClr val="40A070"/>
                </a:solidFill>
                <a:latin typeface="Courier"/>
              </a:rPr>
              <a:t>0</a:t>
            </a:r>
            <a:r>
              <a:rPr>
                <a:latin typeface="Courier"/>
              </a:rPr>
              <a:t>, </a:t>
            </a:r>
            <a:r>
              <a:rPr>
                <a:solidFill>
                  <a:srgbClr val="40A070"/>
                </a:solidFill>
                <a:latin typeface="Courier"/>
              </a:rPr>
              <a:t>100</a:t>
            </a:r>
            <a:r>
              <a:rPr>
                <a:latin typeface="Courier"/>
              </a:rPr>
              <a:t>))</a:t>
            </a:r>
            <a:br/>
            <a:r>
              <a:rPr>
                <a:latin typeface="Courier"/>
              </a:rPr>
              <a:t>test_age_db </a:t>
            </a:r>
            <a:r>
              <a:rPr>
                <a:solidFill>
                  <a:srgbClr val="007020"/>
                </a:solidFill>
                <a:latin typeface="Courier"/>
              </a:rPr>
              <a:t>&lt;-</a:t>
            </a:r>
            <a:r>
              <a:rPr>
                <a:latin typeface="Courier"/>
              </a:rPr>
              <a:t> </a:t>
            </a:r>
            <a:r>
              <a:rPr>
                <a:solidFill>
                  <a:srgbClr val="06287E"/>
                </a:solidFill>
                <a:latin typeface="Courier"/>
              </a:rPr>
              <a:t>select</a:t>
            </a:r>
            <a:r>
              <a:rPr>
                <a:latin typeface="Courier"/>
              </a:rPr>
              <a:t>(test_age_db, RSA, csp)</a:t>
            </a:r>
            <a:br/>
            <a:r>
              <a:rPr>
                <a:latin typeface="Courier"/>
              </a:rPr>
              <a:t>test_age_db </a:t>
            </a:r>
            <a:r>
              <a:rPr>
                <a:solidFill>
                  <a:srgbClr val="007020"/>
                </a:solidFill>
                <a:latin typeface="Courier"/>
              </a:rPr>
              <a:t>&lt;-</a:t>
            </a:r>
            <a:r>
              <a:rPr>
                <a:latin typeface="Courier"/>
              </a:rPr>
              <a:t> </a:t>
            </a:r>
            <a:r>
              <a:rPr>
                <a:solidFill>
                  <a:srgbClr val="06287E"/>
                </a:solidFill>
                <a:latin typeface="Courier"/>
              </a:rPr>
              <a:t>subset</a:t>
            </a:r>
            <a:r>
              <a:rPr>
                <a:latin typeface="Courier"/>
              </a:rPr>
              <a:t>(test_age_db, </a:t>
            </a:r>
            <a:r>
              <a:rPr>
                <a:solidFill>
                  <a:srgbClr val="4070A0"/>
                </a:solidFill>
                <a:latin typeface="Courier"/>
              </a:rPr>
              <a:t>!</a:t>
            </a:r>
            <a:r>
              <a:rPr>
                <a:solidFill>
                  <a:srgbClr val="06287E"/>
                </a:solidFill>
                <a:latin typeface="Courier"/>
              </a:rPr>
              <a:t>is.na</a:t>
            </a:r>
            <a:r>
              <a:rPr>
                <a:latin typeface="Courier"/>
              </a:rPr>
              <a:t>(RSA), </a:t>
            </a:r>
            <a:r>
              <a:rPr>
                <a:solidFill>
                  <a:srgbClr val="4070A0"/>
                </a:solidFill>
                <a:latin typeface="Courier"/>
              </a:rPr>
              <a:t>!</a:t>
            </a:r>
            <a:r>
              <a:rPr>
                <a:solidFill>
                  <a:srgbClr val="06287E"/>
                </a:solidFill>
                <a:latin typeface="Courier"/>
              </a:rPr>
              <a:t>is.na</a:t>
            </a:r>
            <a:r>
              <a:rPr>
                <a:latin typeface="Courier"/>
              </a:rPr>
              <a:t>(csp))</a:t>
            </a:r>
            <a:br/>
            <a:r>
              <a:rPr>
                <a:solidFill>
                  <a:srgbClr val="06287E"/>
                </a:solidFill>
                <a:latin typeface="Courier"/>
              </a:rPr>
              <a:t>summary</a:t>
            </a:r>
            <a:r>
              <a:rPr>
                <a:latin typeface="Courier"/>
              </a:rPr>
              <a:t>(test_age_db)</a:t>
            </a:r>
          </a:p>
          <a:p>
            <a:pPr lvl="0" indent="0">
              <a:buNone/>
            </a:pPr>
            <a:r>
              <a:rPr>
                <a:latin typeface="Courier"/>
              </a:rPr>
              <a:t>##       RSA              csp       
##  Min.   :  0.00   Min.   :10.00  
##  1st Qu.:100.00   1st Qu.:41.00  
##  Median :100.00   Median :54.00  
##  Mean   : 96.51   Mean   :56.05  
##  3rd Qu.:100.00   3rd Qu.:82.00  
##  Max.   :100.00   Max.   :99.00</a:t>
            </a:r>
          </a:p>
          <a:p>
            <a:pPr lvl="0" indent="0">
              <a:buNone/>
            </a:pPr>
            <a:r>
              <a:rPr>
                <a:latin typeface="Courier"/>
              </a:rPr>
              <a:t>dbscan_age </a:t>
            </a:r>
            <a:r>
              <a:rPr>
                <a:solidFill>
                  <a:srgbClr val="007020"/>
                </a:solidFill>
                <a:latin typeface="Courier"/>
              </a:rPr>
              <a:t>&lt;-</a:t>
            </a:r>
            <a:r>
              <a:rPr>
                <a:latin typeface="Courier"/>
              </a:rPr>
              <a:t> </a:t>
            </a:r>
            <a:r>
              <a:rPr>
                <a:solidFill>
                  <a:srgbClr val="06287E"/>
                </a:solidFill>
                <a:latin typeface="Courier"/>
              </a:rPr>
              <a:t>dbscan</a:t>
            </a:r>
            <a:r>
              <a:rPr>
                <a:latin typeface="Courier"/>
              </a:rPr>
              <a:t>(test_age_db, </a:t>
            </a:r>
            <a:r>
              <a:rPr>
                <a:solidFill>
                  <a:srgbClr val="7D9029"/>
                </a:solidFill>
                <a:latin typeface="Courier"/>
              </a:rPr>
              <a:t>eps =</a:t>
            </a:r>
            <a:r>
              <a:rPr>
                <a:latin typeface="Courier"/>
              </a:rPr>
              <a:t> </a:t>
            </a:r>
            <a:r>
              <a:rPr>
                <a:solidFill>
                  <a:srgbClr val="40A070"/>
                </a:solidFill>
                <a:latin typeface="Courier"/>
              </a:rPr>
              <a:t>5</a:t>
            </a:r>
            <a:r>
              <a:rPr>
                <a:latin typeface="Courier"/>
              </a:rPr>
              <a:t>, </a:t>
            </a:r>
            <a:r>
              <a:rPr>
                <a:solidFill>
                  <a:srgbClr val="7D9029"/>
                </a:solidFill>
                <a:latin typeface="Courier"/>
              </a:rPr>
              <a:t>minPts =</a:t>
            </a:r>
            <a:r>
              <a:rPr>
                <a:latin typeface="Courier"/>
              </a:rPr>
              <a:t> </a:t>
            </a:r>
            <a:r>
              <a:rPr>
                <a:solidFill>
                  <a:srgbClr val="40A070"/>
                </a:solidFill>
                <a:latin typeface="Courier"/>
              </a:rPr>
              <a:t>100</a:t>
            </a:r>
            <a:r>
              <a:rPr>
                <a:latin typeface="Courier"/>
              </a:rPr>
              <a:t> )</a:t>
            </a:r>
            <a:br/>
            <a:br/>
            <a:r>
              <a:rPr>
                <a:solidFill>
                  <a:srgbClr val="06287E"/>
                </a:solidFill>
                <a:latin typeface="Courier"/>
              </a:rPr>
              <a:t>plot</a:t>
            </a:r>
            <a:r>
              <a:rPr>
                <a:latin typeface="Courier"/>
              </a:rPr>
              <a:t>(test_age_db, </a:t>
            </a:r>
            <a:r>
              <a:rPr>
                <a:solidFill>
                  <a:srgbClr val="7D9029"/>
                </a:solidFill>
                <a:latin typeface="Courier"/>
              </a:rPr>
              <a:t>col =</a:t>
            </a:r>
            <a:r>
              <a:rPr>
                <a:latin typeface="Courier"/>
              </a:rPr>
              <a:t> dbscan_age</a:t>
            </a:r>
            <a:r>
              <a:rPr>
                <a:solidFill>
                  <a:srgbClr val="4070A0"/>
                </a:solidFill>
                <a:latin typeface="Courier"/>
              </a:rPr>
              <a:t>$</a:t>
            </a:r>
            <a:r>
              <a:rPr>
                <a:latin typeface="Courier"/>
              </a:rPr>
              <a:t>cluster </a:t>
            </a:r>
            <a:r>
              <a:rPr>
                <a:solidFill>
                  <a:srgbClr val="4070A0"/>
                </a:solidFill>
                <a:latin typeface="Courier"/>
              </a:rPr>
              <a:t>+</a:t>
            </a:r>
            <a:r>
              <a:rPr>
                <a:latin typeface="Courier"/>
              </a:rPr>
              <a:t> 1L, </a:t>
            </a:r>
            <a:r>
              <a:rPr>
                <a:solidFill>
                  <a:srgbClr val="7D9029"/>
                </a:solidFill>
                <a:latin typeface="Courier"/>
              </a:rPr>
              <a:t>main =</a:t>
            </a:r>
            <a:r>
              <a:rPr>
                <a:latin typeface="Courier"/>
              </a:rPr>
              <a:t> </a:t>
            </a:r>
            <a:r>
              <a:rPr>
                <a:solidFill>
                  <a:srgbClr val="4070A0"/>
                </a:solidFill>
                <a:latin typeface="Courier"/>
              </a:rPr>
              <a:t>"DBSCAN Clustering on Age"</a:t>
            </a:r>
            <a:r>
              <a:rPr>
                <a:latin typeface="Courier"/>
              </a:rPr>
              <a:t>)</a:t>
            </a:r>
          </a:p>
        </p:txBody>
      </p:sp>
      <p:pic>
        <p:nvPicPr>
          <p:cNvPr descr="Presentation_files/figure-pptx/unnamed-chunk-11-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a:latin typeface="Courier"/>
              </a:rPr>
              <a:t>New_DB</a:t>
            </a:r>
            <a:r>
              <a:rPr>
                <a:solidFill>
                  <a:srgbClr val="007020"/>
                </a:solidFill>
                <a:latin typeface="Courier"/>
              </a:rPr>
              <a:t>&lt;-</a:t>
            </a:r>
            <a:r>
              <a:rPr>
                <a:latin typeface="Courier"/>
              </a:rPr>
              <a:t>dplyr</a:t>
            </a:r>
            <a:r>
              <a:rPr>
                <a:solidFill>
                  <a:srgbClr val="4070A0"/>
                </a:solidFill>
                <a:latin typeface="Courier"/>
              </a:rPr>
              <a:t>::</a:t>
            </a:r>
            <a:r>
              <a:rPr>
                <a:solidFill>
                  <a:srgbClr val="06287E"/>
                </a:solidFill>
                <a:latin typeface="Courier"/>
              </a:rPr>
              <a:t>filter</a:t>
            </a:r>
            <a:r>
              <a:rPr>
                <a:latin typeface="Courier"/>
              </a:rPr>
              <a:t>(New_DB,tir </a:t>
            </a:r>
            <a:r>
              <a:rPr>
                <a:solidFill>
                  <a:srgbClr val="4070A0"/>
                </a:solidFill>
                <a:latin typeface="Courier"/>
              </a:rPr>
              <a:t>%in%</a:t>
            </a:r>
            <a:r>
              <a:rPr>
                <a:latin typeface="Courier"/>
              </a:rPr>
              <a:t> Vec_zone) </a:t>
            </a:r>
            <a:r>
              <a:rPr i="1">
                <a:solidFill>
                  <a:srgbClr val="60A0B0"/>
                </a:solidFill>
                <a:latin typeface="Courier"/>
              </a:rPr>
              <a:t>#on garde que les zones où il y a des transports en communs </a:t>
            </a:r>
            <a:br/>
            <a:r>
              <a:rPr>
                <a:solidFill>
                  <a:srgbClr val="06287E"/>
                </a:solidFill>
                <a:latin typeface="Courier"/>
              </a:rPr>
              <a:t>head</a:t>
            </a:r>
            <a:r>
              <a:rPr>
                <a:latin typeface="Courier"/>
              </a:rPr>
              <a:t>(New_DB)</a:t>
            </a:r>
          </a:p>
          <a:p>
            <a:pPr lvl="0" indent="0">
              <a:buNone/>
            </a:pPr>
            <a:r>
              <a:rPr>
                <a:latin typeface="Courier"/>
              </a:rPr>
              <a:t>##   tir NO_MEN        TYPE_HAB        TYPE_OCU LIEU_STAT1 TYPE_STAT1  sexe age
## 1 101     12 GRAND_COLLECTIF AUTRE_LOCATAIRE          0          0 Homme  24
## 2 101     12 GRAND_COLLECTIF AUTRE_LOCATAIRE          0          0 Homme  24
## 3 101     12 GRAND_COLLECTIF AUTRE_LOCATAIRE          0          0 Homme  24
## 4 101     12 GRAND_COLLECTIF AUTRE_LOCATAIRE          0          0 Homme  24
## 5 101     12 GRAND_COLLECTIF AUTRE_LOCATAIRE          0          0 Homme  24
## 6 101     12 GRAND_COLLECTIF AUTRE_LOCATAIRE          0          0 Homme  24
##   OCCU1   OCCU2 csp ABO_TC travdom PBM_STAT_GENERAL STAT_TRAV duree nbmodemec
## 1   RSA NON_Con  55    NON    &lt;NA&gt;             &lt;NA&gt;      &lt;NA&gt;     5         0
## 2   RSA NON_Con  55    NON    &lt;NA&gt;             &lt;NA&gt;      &lt;NA&gt;     5         0
## 3   RSA NON_Con  55    NON    &lt;NA&gt;             &lt;NA&gt;      &lt;NA&gt;    20         0
## 4   RSA NON_Con  55    NON    &lt;NA&gt;             &lt;NA&gt;      &lt;NA&gt;    20         0
## 5   RSA NON_Con  55    NON    &lt;NA&gt;             &lt;NA&gt;      &lt;NA&gt;    25         0
## 6   RSA NON_Con  55    NON    &lt;NA&gt;             &lt;NA&gt;      &lt;NA&gt;    25         0
##   prisecharge   id_pers    id_depl ntraj btt freqtcu permis tailmng
## 1        &lt;NA&gt; 101012001 1010120011    NA 100       1    YES       1
## 2        &lt;NA&gt; 101012001 1010120012    NA 100       1    YES       1
## 3        &lt;NA&gt; 101012001 1010120013    NA 100       1    YES       1
## 4        &lt;NA&gt; 101012001 1010120014    NA 100       1    YES       1
## 5        &lt;NA&gt; 101012001 1010120015    NA 100       1    YES       1
## 6        &lt;NA&gt; 101012001 1010120016    NA 100       1    YES       1
##   car_ownership
## 1           NON
## 2           NON
## 3           NON
## 4           NON
## 5           NON
## 6           NON</a:t>
            </a:r>
          </a:p>
          <a:p>
            <a:pPr lvl="0" indent="0" marL="0">
              <a:buNone/>
            </a:pPr>
            <a:r>
              <a:rPr b="1"/>
              <a:t>Restriction sur l’âge</a:t>
            </a:r>
          </a:p>
          <a:p>
            <a:pPr lvl="0" indent="0" marL="0">
              <a:buNone/>
            </a:pPr>
            <a:r>
              <a:rPr/>
              <a:t>Faire un dbscan pour choisir les tranches d’âge</a:t>
            </a:r>
          </a:p>
          <a:p>
            <a:pPr lvl="0" indent="0">
              <a:buNone/>
            </a:pPr>
            <a:r>
              <a:rPr>
                <a:solidFill>
                  <a:srgbClr val="06287E"/>
                </a:solidFill>
                <a:latin typeface="Courier"/>
              </a:rPr>
              <a:t>library</a:t>
            </a:r>
            <a:r>
              <a:rPr>
                <a:latin typeface="Courier"/>
              </a:rPr>
              <a:t>(dbscan)</a:t>
            </a:r>
            <a:br/>
            <a:r>
              <a:rPr>
                <a:latin typeface="Courier"/>
              </a:rPr>
              <a:t>test_age_db </a:t>
            </a:r>
            <a:r>
              <a:rPr>
                <a:solidFill>
                  <a:srgbClr val="007020"/>
                </a:solidFill>
                <a:latin typeface="Courier"/>
              </a:rPr>
              <a:t>&lt;-</a:t>
            </a:r>
            <a:r>
              <a:rPr>
                <a:latin typeface="Courier"/>
              </a:rPr>
              <a:t> </a:t>
            </a:r>
            <a:r>
              <a:rPr>
                <a:solidFill>
                  <a:srgbClr val="06287E"/>
                </a:solidFill>
                <a:latin typeface="Courier"/>
              </a:rPr>
              <a:t>select</a:t>
            </a:r>
            <a:r>
              <a:rPr>
                <a:latin typeface="Courier"/>
              </a:rPr>
              <a:t>(New_DB, age, tir)</a:t>
            </a:r>
            <a:br/>
            <a:r>
              <a:rPr>
                <a:solidFill>
                  <a:srgbClr val="06287E"/>
                </a:solidFill>
                <a:latin typeface="Courier"/>
              </a:rPr>
              <a:t>summary</a:t>
            </a:r>
            <a:r>
              <a:rPr>
                <a:latin typeface="Courier"/>
              </a:rPr>
              <a:t>(test_age_db)</a:t>
            </a:r>
          </a:p>
          <a:p>
            <a:pPr lvl="0" indent="0">
              <a:buNone/>
            </a:pPr>
            <a:r>
              <a:rPr>
                <a:latin typeface="Courier"/>
              </a:rPr>
              <a:t>##       age             tir       
##  Min.   : 1.00   Min.   :101.0  
##  1st Qu.:22.00   1st Qu.:111.0  
##  Median :38.00   Median :122.0  
##  Mean   :39.32   Mean   :125.5  
##  3rd Qu.:55.00   3rd Qu.:132.0  
##  Max.   :98.00   Max.   :302.0</a:t>
            </a:r>
          </a:p>
          <a:p>
            <a:pPr lvl="0" indent="0">
              <a:buNone/>
            </a:pPr>
            <a:r>
              <a:rPr>
                <a:latin typeface="Courier"/>
              </a:rPr>
              <a:t>dbscan_age </a:t>
            </a:r>
            <a:r>
              <a:rPr>
                <a:solidFill>
                  <a:srgbClr val="007020"/>
                </a:solidFill>
                <a:latin typeface="Courier"/>
              </a:rPr>
              <a:t>&lt;-</a:t>
            </a:r>
            <a:r>
              <a:rPr>
                <a:latin typeface="Courier"/>
              </a:rPr>
              <a:t> </a:t>
            </a:r>
            <a:r>
              <a:rPr>
                <a:solidFill>
                  <a:srgbClr val="06287E"/>
                </a:solidFill>
                <a:latin typeface="Courier"/>
              </a:rPr>
              <a:t>dbscan</a:t>
            </a:r>
            <a:r>
              <a:rPr>
                <a:latin typeface="Courier"/>
              </a:rPr>
              <a:t>(test_age_db, </a:t>
            </a:r>
            <a:r>
              <a:rPr>
                <a:solidFill>
                  <a:srgbClr val="7D9029"/>
                </a:solidFill>
                <a:latin typeface="Courier"/>
              </a:rPr>
              <a:t>eps =</a:t>
            </a:r>
            <a:r>
              <a:rPr>
                <a:latin typeface="Courier"/>
              </a:rPr>
              <a:t> </a:t>
            </a:r>
            <a:r>
              <a:rPr>
                <a:solidFill>
                  <a:srgbClr val="40A070"/>
                </a:solidFill>
                <a:latin typeface="Courier"/>
              </a:rPr>
              <a:t>1</a:t>
            </a:r>
            <a:r>
              <a:rPr>
                <a:latin typeface="Courier"/>
              </a:rPr>
              <a:t>, </a:t>
            </a:r>
            <a:r>
              <a:rPr>
                <a:solidFill>
                  <a:srgbClr val="7D9029"/>
                </a:solidFill>
                <a:latin typeface="Courier"/>
              </a:rPr>
              <a:t>minPts =</a:t>
            </a:r>
            <a:r>
              <a:rPr>
                <a:latin typeface="Courier"/>
              </a:rPr>
              <a:t> </a:t>
            </a:r>
            <a:r>
              <a:rPr>
                <a:solidFill>
                  <a:srgbClr val="40A070"/>
                </a:solidFill>
                <a:latin typeface="Courier"/>
              </a:rPr>
              <a:t>500</a:t>
            </a:r>
            <a:r>
              <a:rPr>
                <a:latin typeface="Courier"/>
              </a:rPr>
              <a:t>)</a:t>
            </a:r>
            <a:br/>
            <a:br/>
            <a:r>
              <a:rPr>
                <a:solidFill>
                  <a:srgbClr val="06287E"/>
                </a:solidFill>
                <a:latin typeface="Courier"/>
              </a:rPr>
              <a:t>plot</a:t>
            </a:r>
            <a:r>
              <a:rPr>
                <a:latin typeface="Courier"/>
              </a:rPr>
              <a:t>(test_age_db, </a:t>
            </a:r>
            <a:r>
              <a:rPr>
                <a:solidFill>
                  <a:srgbClr val="7D9029"/>
                </a:solidFill>
                <a:latin typeface="Courier"/>
              </a:rPr>
              <a:t>col =</a:t>
            </a:r>
            <a:r>
              <a:rPr>
                <a:latin typeface="Courier"/>
              </a:rPr>
              <a:t> dbscan_age</a:t>
            </a:r>
            <a:r>
              <a:rPr>
                <a:solidFill>
                  <a:srgbClr val="4070A0"/>
                </a:solidFill>
                <a:latin typeface="Courier"/>
              </a:rPr>
              <a:t>$</a:t>
            </a:r>
            <a:r>
              <a:rPr>
                <a:latin typeface="Courier"/>
              </a:rPr>
              <a:t>cluster </a:t>
            </a:r>
            <a:r>
              <a:rPr>
                <a:solidFill>
                  <a:srgbClr val="4070A0"/>
                </a:solidFill>
                <a:latin typeface="Courier"/>
              </a:rPr>
              <a:t>+</a:t>
            </a:r>
            <a:r>
              <a:rPr>
                <a:latin typeface="Courier"/>
              </a:rPr>
              <a:t> 1L, </a:t>
            </a:r>
            <a:r>
              <a:rPr>
                <a:solidFill>
                  <a:srgbClr val="7D9029"/>
                </a:solidFill>
                <a:latin typeface="Courier"/>
              </a:rPr>
              <a:t>main =</a:t>
            </a:r>
            <a:r>
              <a:rPr>
                <a:latin typeface="Courier"/>
              </a:rPr>
              <a:t> </a:t>
            </a:r>
            <a:r>
              <a:rPr>
                <a:solidFill>
                  <a:srgbClr val="4070A0"/>
                </a:solidFill>
                <a:latin typeface="Courier"/>
              </a:rPr>
              <a:t>"DBSCAN Clustering on Age"</a:t>
            </a:r>
            <a:r>
              <a:rPr>
                <a:latin typeface="Courier"/>
              </a:rPr>
              <a:t>)</a:t>
            </a:r>
          </a:p>
        </p:txBody>
      </p:sp>
      <p:pic>
        <p:nvPicPr>
          <p:cNvPr descr="Presentation_files/figure-pptx/unnamed-chunk-13-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marL="0">
              <a:buNone/>
            </a:pPr>
            <a:r>
              <a:rPr/>
              <a:t>Il est nécessaire de préciser que les mineurs se déplacent majoritairement via les transports en communs car ils n’ont tout simplement pas le choix… Pour ne pas être biaisé, il est judicieux de filtrer les mineurs de notre base de données ainsi que les personnes âgées de plus de 80ans.</a:t>
            </a:r>
          </a:p>
          <a:p>
            <a:pPr lvl="0" indent="0" marL="0">
              <a:buNone/>
            </a:pPr>
            <a:r>
              <a:rPr/>
              <a:t>Notre nouvelle base de données comprend maintenant 10 879 observations et 22 variables ## Analyse Univariée</a:t>
            </a:r>
          </a:p>
          <a:p>
            <a:pPr lvl="0" indent="0" marL="0">
              <a:buNone/>
            </a:pPr>
            <a:r>
              <a:rPr b="1"/>
              <a:t>Analyse Univariée : freqtcu</a:t>
            </a:r>
          </a:p>
          <a:p>
            <a:pPr lvl="0" indent="0" marL="0">
              <a:buNone/>
            </a:pPr>
            <a:r>
              <a:rPr/>
              <a:t>Dans notre base de données, il y a 46% des gens qui prennent les transports en communs de manière plus ou moins régulière. </a:t>
            </a:r>
            <a:r>
              <a:rPr b="1"/>
              <a:t>Analyse Univariée :permis</a:t>
            </a:r>
          </a:p>
          <a:p>
            <a:pPr lvl="0" indent="0" marL="0">
              <a:buNone/>
            </a:pPr>
            <a:r>
              <a:rPr/>
              <a:t>Toutes les personnes de notre échantillonnage possède le permis de conduire. </a:t>
            </a:r>
            <a:r>
              <a:rPr b="1"/>
              <a:t>Analyse Univariée : tailmng</a:t>
            </a:r>
          </a:p>
          <a:p>
            <a:pPr lvl="0" indent="0" marL="0">
              <a:buNone/>
            </a:pPr>
            <a:r>
              <a:rPr/>
              <a:t>Pour ce qu’il en est de tailmng, la moyenne étant plus élevée que la médiane nous avons une asymétrie du côté droit , c’est à dire qu’il y a une concentration plus importante de valeurs à gauche de la moyenne.</a:t>
            </a:r>
          </a:p>
          <a:p>
            <a:pPr lvl="0" indent="0" marL="0">
              <a:buNone/>
            </a:pPr>
            <a:r>
              <a:rPr b="1"/>
              <a:t>Analyse Univariée : car_ownership</a:t>
            </a:r>
          </a:p>
          <a:p>
            <a:pPr lvl="0" indent="0" marL="0">
              <a:buNone/>
            </a:pPr>
            <a:r>
              <a:rPr/>
              <a:t>84.4% des gens qui ont le permis sont propriétaires d’un véhicule dans notre étude.Pas de conclusions hâtives, cela sera explicité dans l’analyse bivariée.</a:t>
            </a:r>
          </a:p>
          <a:p>
            <a:pPr lvl="0" indent="0" marL="0">
              <a:buNone/>
            </a:pPr>
            <a:r>
              <a:rPr b="1"/>
              <a:t>Analyse Bivariée</a:t>
            </a:r>
          </a:p>
          <a:p>
            <a:pPr lvl="0" indent="0" marL="0">
              <a:buNone/>
            </a:pPr>
            <a:r>
              <a:rPr/>
              <a:t>Pour cette partie, nous allons faire appel à plusieurs tests statistiques pour tenter de comprendre les relations qu’il peut y avoir entre nos varialbes. Le test statistique du Chi^2 est utile pour établir ou non une relation entre deux variables qualitatives. Tandis que le test statistique d</a:t>
            </a:r>
          </a:p>
          <a:p>
            <a:pPr lvl="0" indent="0">
              <a:buNone/>
            </a:pPr>
            <a:r>
              <a:rPr>
                <a:latin typeface="Courier"/>
              </a:rPr>
              <a:t>DB_var_zg</a:t>
            </a:r>
            <a:r>
              <a:rPr>
                <a:solidFill>
                  <a:srgbClr val="007020"/>
                </a:solidFill>
                <a:latin typeface="Courier"/>
              </a:rPr>
              <a:t>&lt;-</a:t>
            </a:r>
            <a:r>
              <a:rPr>
                <a:latin typeface="Courier"/>
              </a:rPr>
              <a:t>New_DB_filtered[</a:t>
            </a:r>
            <a:r>
              <a:rPr>
                <a:solidFill>
                  <a:srgbClr val="4070A0"/>
                </a:solidFill>
                <a:latin typeface="Courier"/>
              </a:rPr>
              <a:t>!</a:t>
            </a:r>
            <a:r>
              <a:rPr>
                <a:solidFill>
                  <a:srgbClr val="06287E"/>
                </a:solidFill>
                <a:latin typeface="Courier"/>
              </a:rPr>
              <a:t>duplicated</a:t>
            </a:r>
            <a:r>
              <a:rPr>
                <a:latin typeface="Courier"/>
              </a:rPr>
              <a:t>(New_DB_filtered</a:t>
            </a:r>
            <a:r>
              <a:rPr>
                <a:solidFill>
                  <a:srgbClr val="4070A0"/>
                </a:solidFill>
                <a:latin typeface="Courier"/>
              </a:rPr>
              <a:t>$</a:t>
            </a:r>
            <a:r>
              <a:rPr>
                <a:latin typeface="Courier"/>
              </a:rPr>
              <a:t>id_pers),]</a:t>
            </a:r>
          </a:p>
          <a:p>
            <a:pPr lvl="0" indent="0" marL="0">
              <a:buNone/>
            </a:pPr>
            <a:r>
              <a:rPr b="1"/>
              <a:t>Création des variables pour l’analyse bivariée</a:t>
            </a:r>
          </a:p>
          <a:p>
            <a:pPr lvl="0" indent="0">
              <a:buNone/>
            </a:pPr>
            <a:r>
              <a:rPr i="1">
                <a:solidFill>
                  <a:srgbClr val="60A0B0"/>
                </a:solidFill>
                <a:latin typeface="Courier"/>
              </a:rPr>
              <a:t>#DB_var_zg : zone grenoble </a:t>
            </a:r>
            <a:br/>
            <a:r>
              <a:rPr>
                <a:latin typeface="Courier"/>
              </a:rPr>
              <a:t>DB_var_zg</a:t>
            </a:r>
            <a:r>
              <a:rPr>
                <a:solidFill>
                  <a:srgbClr val="007020"/>
                </a:solidFill>
                <a:latin typeface="Courier"/>
              </a:rPr>
              <a:t>&lt;-</a:t>
            </a:r>
            <a:r>
              <a:rPr>
                <a:latin typeface="Courier"/>
              </a:rPr>
              <a:t>DB_var_zg</a:t>
            </a:r>
            <a:r>
              <a:rPr>
                <a:solidFill>
                  <a:srgbClr val="4070A0"/>
                </a:solidFill>
                <a:latin typeface="Courier"/>
              </a:rPr>
              <a:t>%&gt;%</a:t>
            </a:r>
            <a:r>
              <a:rPr>
                <a:solidFill>
                  <a:srgbClr val="06287E"/>
                </a:solidFill>
                <a:latin typeface="Courier"/>
              </a:rPr>
              <a:t>group_by</a:t>
            </a:r>
            <a:r>
              <a:rPr>
                <a:latin typeface="Courier"/>
              </a:rPr>
              <a:t>(tir)</a:t>
            </a:r>
            <a:r>
              <a:rPr>
                <a:solidFill>
                  <a:srgbClr val="4070A0"/>
                </a:solidFill>
                <a:latin typeface="Courier"/>
              </a:rPr>
              <a:t>%&gt;%</a:t>
            </a:r>
            <a:r>
              <a:rPr>
                <a:solidFill>
                  <a:srgbClr val="06287E"/>
                </a:solidFill>
                <a:latin typeface="Courier"/>
              </a:rPr>
              <a:t>mutate</a:t>
            </a:r>
            <a:r>
              <a:rPr>
                <a:latin typeface="Courier"/>
              </a:rPr>
              <a:t>(</a:t>
            </a:r>
            <a:r>
              <a:rPr>
                <a:solidFill>
                  <a:srgbClr val="7D9029"/>
                </a:solidFill>
                <a:latin typeface="Courier"/>
              </a:rPr>
              <a:t>Plus_jeune=</a:t>
            </a:r>
            <a:r>
              <a:rPr>
                <a:solidFill>
                  <a:srgbClr val="06287E"/>
                </a:solidFill>
                <a:latin typeface="Courier"/>
              </a:rPr>
              <a:t>sum</a:t>
            </a:r>
            <a:r>
              <a:rPr>
                <a:latin typeface="Courier"/>
              </a:rPr>
              <a:t>(</a:t>
            </a:r>
            <a:r>
              <a:rPr>
                <a:solidFill>
                  <a:srgbClr val="06287E"/>
                </a:solidFill>
                <a:latin typeface="Courier"/>
              </a:rPr>
              <a:t>min</a:t>
            </a:r>
            <a:r>
              <a:rPr>
                <a:latin typeface="Courier"/>
              </a:rPr>
              <a:t>(age))) </a:t>
            </a:r>
            <a:r>
              <a:rPr i="1">
                <a:solidFill>
                  <a:srgbClr val="60A0B0"/>
                </a:solidFill>
                <a:latin typeface="Courier"/>
              </a:rPr>
              <a:t>#variable plus jeune de la région</a:t>
            </a:r>
            <a:br/>
            <a:r>
              <a:rPr>
                <a:latin typeface="Courier"/>
              </a:rPr>
              <a:t>DB_var_zg</a:t>
            </a:r>
            <a:r>
              <a:rPr>
                <a:solidFill>
                  <a:srgbClr val="007020"/>
                </a:solidFill>
                <a:latin typeface="Courier"/>
              </a:rPr>
              <a:t>&lt;-</a:t>
            </a:r>
            <a:r>
              <a:rPr>
                <a:latin typeface="Courier"/>
              </a:rPr>
              <a:t>DB_var_zg</a:t>
            </a:r>
            <a:r>
              <a:rPr>
                <a:solidFill>
                  <a:srgbClr val="4070A0"/>
                </a:solidFill>
                <a:latin typeface="Courier"/>
              </a:rPr>
              <a:t>%&gt;%</a:t>
            </a:r>
            <a:r>
              <a:rPr>
                <a:solidFill>
                  <a:srgbClr val="06287E"/>
                </a:solidFill>
                <a:latin typeface="Courier"/>
              </a:rPr>
              <a:t>group_by</a:t>
            </a:r>
            <a:r>
              <a:rPr>
                <a:latin typeface="Courier"/>
              </a:rPr>
              <a:t>(tir)</a:t>
            </a:r>
            <a:r>
              <a:rPr>
                <a:solidFill>
                  <a:srgbClr val="4070A0"/>
                </a:solidFill>
                <a:latin typeface="Courier"/>
              </a:rPr>
              <a:t>%&gt;%</a:t>
            </a:r>
            <a:r>
              <a:rPr>
                <a:solidFill>
                  <a:srgbClr val="06287E"/>
                </a:solidFill>
                <a:latin typeface="Courier"/>
              </a:rPr>
              <a:t>mutate</a:t>
            </a:r>
            <a:r>
              <a:rPr>
                <a:latin typeface="Courier"/>
              </a:rPr>
              <a:t>(</a:t>
            </a:r>
            <a:r>
              <a:rPr>
                <a:solidFill>
                  <a:srgbClr val="7D9029"/>
                </a:solidFill>
                <a:latin typeface="Courier"/>
              </a:rPr>
              <a:t>Nb_actif=</a:t>
            </a:r>
            <a:r>
              <a:rPr>
                <a:solidFill>
                  <a:srgbClr val="06287E"/>
                </a:solidFill>
                <a:latin typeface="Courier"/>
              </a:rPr>
              <a:t>sum</a:t>
            </a:r>
            <a:r>
              <a:rPr>
                <a:latin typeface="Courier"/>
              </a:rPr>
              <a:t>(OCCU1</a:t>
            </a:r>
            <a:r>
              <a:rPr>
                <a:solidFill>
                  <a:srgbClr val="4070A0"/>
                </a:solidFill>
                <a:latin typeface="Courier"/>
              </a:rPr>
              <a:t>=="TravailPleinT"</a:t>
            </a:r>
            <a:r>
              <a:rPr>
                <a:latin typeface="Courier"/>
              </a:rPr>
              <a:t> </a:t>
            </a:r>
            <a:r>
              <a:rPr>
                <a:solidFill>
                  <a:srgbClr val="4070A0"/>
                </a:solidFill>
                <a:latin typeface="Courier"/>
              </a:rPr>
              <a:t>|</a:t>
            </a:r>
            <a:r>
              <a:rPr>
                <a:latin typeface="Courier"/>
              </a:rPr>
              <a:t> OCCU1</a:t>
            </a:r>
            <a:r>
              <a:rPr>
                <a:solidFill>
                  <a:srgbClr val="4070A0"/>
                </a:solidFill>
                <a:latin typeface="Courier"/>
              </a:rPr>
              <a:t>=="TravailPartT"</a:t>
            </a:r>
            <a:r>
              <a:rPr>
                <a:latin typeface="Courier"/>
              </a:rPr>
              <a:t>)) </a:t>
            </a:r>
            <a:r>
              <a:rPr i="1">
                <a:solidFill>
                  <a:srgbClr val="60A0B0"/>
                </a:solidFill>
                <a:latin typeface="Courier"/>
              </a:rPr>
              <a:t>#Nb_actif</a:t>
            </a:r>
            <a:br/>
            <a:r>
              <a:rPr>
                <a:latin typeface="Courier"/>
              </a:rPr>
              <a:t>DB_var_zg</a:t>
            </a:r>
            <a:r>
              <a:rPr>
                <a:solidFill>
                  <a:srgbClr val="007020"/>
                </a:solidFill>
                <a:latin typeface="Courier"/>
              </a:rPr>
              <a:t>&lt;-</a:t>
            </a:r>
            <a:r>
              <a:rPr>
                <a:latin typeface="Courier"/>
              </a:rPr>
              <a:t>DB_var_zg</a:t>
            </a:r>
            <a:r>
              <a:rPr>
                <a:solidFill>
                  <a:srgbClr val="4070A0"/>
                </a:solidFill>
                <a:latin typeface="Courier"/>
              </a:rPr>
              <a:t>%&gt;%</a:t>
            </a:r>
            <a:r>
              <a:rPr>
                <a:solidFill>
                  <a:srgbClr val="06287E"/>
                </a:solidFill>
                <a:latin typeface="Courier"/>
              </a:rPr>
              <a:t>group_by</a:t>
            </a:r>
            <a:r>
              <a:rPr>
                <a:latin typeface="Courier"/>
              </a:rPr>
              <a:t>(tir)</a:t>
            </a:r>
            <a:r>
              <a:rPr>
                <a:solidFill>
                  <a:srgbClr val="4070A0"/>
                </a:solidFill>
                <a:latin typeface="Courier"/>
              </a:rPr>
              <a:t>%&gt;%</a:t>
            </a:r>
            <a:r>
              <a:rPr>
                <a:solidFill>
                  <a:srgbClr val="06287E"/>
                </a:solidFill>
                <a:latin typeface="Courier"/>
              </a:rPr>
              <a:t>mutate</a:t>
            </a:r>
            <a:r>
              <a:rPr>
                <a:latin typeface="Courier"/>
              </a:rPr>
              <a:t>(</a:t>
            </a:r>
            <a:r>
              <a:rPr>
                <a:solidFill>
                  <a:srgbClr val="7D9029"/>
                </a:solidFill>
                <a:latin typeface="Courier"/>
              </a:rPr>
              <a:t>Nb_inactif=</a:t>
            </a:r>
            <a:r>
              <a:rPr>
                <a:solidFill>
                  <a:srgbClr val="06287E"/>
                </a:solidFill>
                <a:latin typeface="Courier"/>
              </a:rPr>
              <a:t>sum</a:t>
            </a:r>
            <a:r>
              <a:rPr>
                <a:latin typeface="Courier"/>
              </a:rPr>
              <a:t>(OCCU1</a:t>
            </a:r>
            <a:r>
              <a:rPr>
                <a:solidFill>
                  <a:srgbClr val="4070A0"/>
                </a:solidFill>
                <a:latin typeface="Courier"/>
              </a:rPr>
              <a:t>=="Chomeur"</a:t>
            </a:r>
            <a:r>
              <a:rPr>
                <a:latin typeface="Courier"/>
              </a:rPr>
              <a:t> </a:t>
            </a:r>
            <a:r>
              <a:rPr>
                <a:solidFill>
                  <a:srgbClr val="4070A0"/>
                </a:solidFill>
                <a:latin typeface="Courier"/>
              </a:rPr>
              <a:t>|</a:t>
            </a:r>
            <a:r>
              <a:rPr>
                <a:latin typeface="Courier"/>
              </a:rPr>
              <a:t> OCCU1</a:t>
            </a:r>
            <a:r>
              <a:rPr>
                <a:solidFill>
                  <a:srgbClr val="4070A0"/>
                </a:solidFill>
                <a:latin typeface="Courier"/>
              </a:rPr>
              <a:t>=="Reste_auFoyer"</a:t>
            </a:r>
            <a:r>
              <a:rPr>
                <a:latin typeface="Courier"/>
              </a:rPr>
              <a:t> </a:t>
            </a:r>
            <a:r>
              <a:rPr>
                <a:solidFill>
                  <a:srgbClr val="4070A0"/>
                </a:solidFill>
                <a:latin typeface="Courier"/>
              </a:rPr>
              <a:t>|</a:t>
            </a:r>
            <a:r>
              <a:rPr>
                <a:latin typeface="Courier"/>
              </a:rPr>
              <a:t> OCCU1</a:t>
            </a:r>
            <a:r>
              <a:rPr>
                <a:solidFill>
                  <a:srgbClr val="4070A0"/>
                </a:solidFill>
                <a:latin typeface="Courier"/>
              </a:rPr>
              <a:t>=="Autre"</a:t>
            </a:r>
            <a:r>
              <a:rPr>
                <a:latin typeface="Courier"/>
              </a:rPr>
              <a:t>)) </a:t>
            </a:r>
            <a:r>
              <a:rPr i="1">
                <a:solidFill>
                  <a:srgbClr val="60A0B0"/>
                </a:solidFill>
                <a:latin typeface="Courier"/>
              </a:rPr>
              <a:t>#Nb_inactif</a:t>
            </a:r>
            <a:br/>
            <a:r>
              <a:rPr>
                <a:latin typeface="Courier"/>
              </a:rPr>
              <a:t>DB_var_zg</a:t>
            </a:r>
            <a:r>
              <a:rPr>
                <a:solidFill>
                  <a:srgbClr val="007020"/>
                </a:solidFill>
                <a:latin typeface="Courier"/>
              </a:rPr>
              <a:t>&lt;-</a:t>
            </a:r>
            <a:r>
              <a:rPr>
                <a:latin typeface="Courier"/>
              </a:rPr>
              <a:t>DB_var_zg</a:t>
            </a:r>
            <a:r>
              <a:rPr>
                <a:solidFill>
                  <a:srgbClr val="4070A0"/>
                </a:solidFill>
                <a:latin typeface="Courier"/>
              </a:rPr>
              <a:t>%&gt;%</a:t>
            </a:r>
            <a:r>
              <a:rPr>
                <a:solidFill>
                  <a:srgbClr val="06287E"/>
                </a:solidFill>
                <a:latin typeface="Courier"/>
              </a:rPr>
              <a:t>group_by</a:t>
            </a:r>
            <a:r>
              <a:rPr>
                <a:latin typeface="Courier"/>
              </a:rPr>
              <a:t>(tir)</a:t>
            </a:r>
            <a:r>
              <a:rPr>
                <a:solidFill>
                  <a:srgbClr val="4070A0"/>
                </a:solidFill>
                <a:latin typeface="Courier"/>
              </a:rPr>
              <a:t>%&gt;%</a:t>
            </a:r>
            <a:r>
              <a:rPr>
                <a:solidFill>
                  <a:srgbClr val="06287E"/>
                </a:solidFill>
                <a:latin typeface="Courier"/>
              </a:rPr>
              <a:t>mutate</a:t>
            </a:r>
            <a:r>
              <a:rPr>
                <a:latin typeface="Courier"/>
              </a:rPr>
              <a:t>(</a:t>
            </a:r>
            <a:r>
              <a:rPr>
                <a:solidFill>
                  <a:srgbClr val="7D9029"/>
                </a:solidFill>
                <a:latin typeface="Courier"/>
              </a:rPr>
              <a:t>Nb_retraites=</a:t>
            </a:r>
            <a:r>
              <a:rPr>
                <a:solidFill>
                  <a:srgbClr val="06287E"/>
                </a:solidFill>
                <a:latin typeface="Courier"/>
              </a:rPr>
              <a:t>sum</a:t>
            </a:r>
            <a:r>
              <a:rPr>
                <a:latin typeface="Courier"/>
              </a:rPr>
              <a:t>(OCCU1</a:t>
            </a:r>
            <a:r>
              <a:rPr>
                <a:solidFill>
                  <a:srgbClr val="4070A0"/>
                </a:solidFill>
                <a:latin typeface="Courier"/>
              </a:rPr>
              <a:t>=="Retraite"</a:t>
            </a:r>
            <a:r>
              <a:rPr>
                <a:latin typeface="Courier"/>
              </a:rPr>
              <a:t>)) </a:t>
            </a:r>
            <a:r>
              <a:rPr i="1">
                <a:solidFill>
                  <a:srgbClr val="60A0B0"/>
                </a:solidFill>
                <a:latin typeface="Courier"/>
              </a:rPr>
              <a:t>#Nb_retraités</a:t>
            </a:r>
            <a:br/>
            <a:r>
              <a:rPr>
                <a:latin typeface="Courier"/>
              </a:rPr>
              <a:t>DB_var_zg</a:t>
            </a:r>
            <a:r>
              <a:rPr>
                <a:solidFill>
                  <a:srgbClr val="007020"/>
                </a:solidFill>
                <a:latin typeface="Courier"/>
              </a:rPr>
              <a:t>&lt;-</a:t>
            </a:r>
            <a:r>
              <a:rPr>
                <a:latin typeface="Courier"/>
              </a:rPr>
              <a:t>DB_var_zg</a:t>
            </a:r>
            <a:r>
              <a:rPr>
                <a:solidFill>
                  <a:srgbClr val="4070A0"/>
                </a:solidFill>
                <a:latin typeface="Courier"/>
              </a:rPr>
              <a:t>%&gt;%</a:t>
            </a:r>
            <a:r>
              <a:rPr>
                <a:solidFill>
                  <a:srgbClr val="06287E"/>
                </a:solidFill>
                <a:latin typeface="Courier"/>
              </a:rPr>
              <a:t>group_by</a:t>
            </a:r>
            <a:r>
              <a:rPr>
                <a:latin typeface="Courier"/>
              </a:rPr>
              <a:t>(tir)</a:t>
            </a:r>
            <a:r>
              <a:rPr>
                <a:solidFill>
                  <a:srgbClr val="4070A0"/>
                </a:solidFill>
                <a:latin typeface="Courier"/>
              </a:rPr>
              <a:t>%&gt;%</a:t>
            </a:r>
            <a:r>
              <a:rPr>
                <a:solidFill>
                  <a:srgbClr val="06287E"/>
                </a:solidFill>
                <a:latin typeface="Courier"/>
              </a:rPr>
              <a:t>mutate</a:t>
            </a:r>
            <a:r>
              <a:rPr>
                <a:latin typeface="Courier"/>
              </a:rPr>
              <a:t>(</a:t>
            </a:r>
            <a:r>
              <a:rPr>
                <a:solidFill>
                  <a:srgbClr val="7D9029"/>
                </a:solidFill>
                <a:latin typeface="Courier"/>
              </a:rPr>
              <a:t>Nb_etu=</a:t>
            </a:r>
            <a:r>
              <a:rPr>
                <a:solidFill>
                  <a:srgbClr val="06287E"/>
                </a:solidFill>
                <a:latin typeface="Courier"/>
              </a:rPr>
              <a:t>sum</a:t>
            </a:r>
            <a:r>
              <a:rPr>
                <a:latin typeface="Courier"/>
              </a:rPr>
              <a:t>(OCCU1</a:t>
            </a:r>
            <a:r>
              <a:rPr>
                <a:solidFill>
                  <a:srgbClr val="4070A0"/>
                </a:solidFill>
                <a:latin typeface="Courier"/>
              </a:rPr>
              <a:t>=="Scolaire"</a:t>
            </a:r>
            <a:r>
              <a:rPr>
                <a:latin typeface="Courier"/>
              </a:rPr>
              <a:t> </a:t>
            </a:r>
            <a:r>
              <a:rPr>
                <a:solidFill>
                  <a:srgbClr val="4070A0"/>
                </a:solidFill>
                <a:latin typeface="Courier"/>
              </a:rPr>
              <a:t>|</a:t>
            </a:r>
            <a:r>
              <a:rPr>
                <a:latin typeface="Courier"/>
              </a:rPr>
              <a:t> OCCU1</a:t>
            </a:r>
            <a:r>
              <a:rPr>
                <a:solidFill>
                  <a:srgbClr val="4070A0"/>
                </a:solidFill>
                <a:latin typeface="Courier"/>
              </a:rPr>
              <a:t>=="Etudiant"</a:t>
            </a:r>
            <a:r>
              <a:rPr>
                <a:latin typeface="Courier"/>
              </a:rPr>
              <a:t> </a:t>
            </a:r>
            <a:r>
              <a:rPr>
                <a:solidFill>
                  <a:srgbClr val="4070A0"/>
                </a:solidFill>
                <a:latin typeface="Courier"/>
              </a:rPr>
              <a:t>|</a:t>
            </a:r>
            <a:r>
              <a:rPr>
                <a:latin typeface="Courier"/>
              </a:rPr>
              <a:t> OCCU1</a:t>
            </a:r>
            <a:r>
              <a:rPr>
                <a:solidFill>
                  <a:srgbClr val="4070A0"/>
                </a:solidFill>
                <a:latin typeface="Courier"/>
              </a:rPr>
              <a:t>=="Appreti_Stage"</a:t>
            </a:r>
            <a:r>
              <a:rPr>
                <a:latin typeface="Courier"/>
              </a:rPr>
              <a:t>)) </a:t>
            </a:r>
            <a:r>
              <a:rPr i="1">
                <a:solidFill>
                  <a:srgbClr val="60A0B0"/>
                </a:solidFill>
                <a:latin typeface="Courier"/>
              </a:rPr>
              <a:t>#Nb_etudiants</a:t>
            </a:r>
            <a:br/>
            <a:br/>
            <a:r>
              <a:rPr>
                <a:latin typeface="Courier"/>
              </a:rPr>
              <a:t>DB_var_zg</a:t>
            </a:r>
            <a:r>
              <a:rPr>
                <a:solidFill>
                  <a:srgbClr val="007020"/>
                </a:solidFill>
                <a:latin typeface="Courier"/>
              </a:rPr>
              <a:t>&lt;-</a:t>
            </a:r>
            <a:r>
              <a:rPr>
                <a:latin typeface="Courier"/>
              </a:rPr>
              <a:t>DB_var_zg</a:t>
            </a:r>
            <a:r>
              <a:rPr>
                <a:solidFill>
                  <a:srgbClr val="4070A0"/>
                </a:solidFill>
                <a:latin typeface="Courier"/>
              </a:rPr>
              <a:t>%&gt;%</a:t>
            </a:r>
            <a:r>
              <a:rPr>
                <a:solidFill>
                  <a:srgbClr val="06287E"/>
                </a:solidFill>
                <a:latin typeface="Courier"/>
              </a:rPr>
              <a:t>group_by</a:t>
            </a:r>
            <a:r>
              <a:rPr>
                <a:latin typeface="Courier"/>
              </a:rPr>
              <a:t>(tir)</a:t>
            </a:r>
            <a:r>
              <a:rPr>
                <a:solidFill>
                  <a:srgbClr val="4070A0"/>
                </a:solidFill>
                <a:latin typeface="Courier"/>
              </a:rPr>
              <a:t>%&gt;%</a:t>
            </a:r>
            <a:r>
              <a:rPr>
                <a:solidFill>
                  <a:srgbClr val="06287E"/>
                </a:solidFill>
                <a:latin typeface="Courier"/>
              </a:rPr>
              <a:t>mutate</a:t>
            </a:r>
            <a:r>
              <a:rPr>
                <a:latin typeface="Courier"/>
              </a:rPr>
              <a:t>(</a:t>
            </a:r>
            <a:r>
              <a:rPr>
                <a:solidFill>
                  <a:srgbClr val="7D9029"/>
                </a:solidFill>
                <a:latin typeface="Courier"/>
              </a:rPr>
              <a:t>Nb_log_collec=</a:t>
            </a:r>
            <a:r>
              <a:rPr>
                <a:solidFill>
                  <a:srgbClr val="06287E"/>
                </a:solidFill>
                <a:latin typeface="Courier"/>
              </a:rPr>
              <a:t>sum</a:t>
            </a:r>
            <a:r>
              <a:rPr>
                <a:latin typeface="Courier"/>
              </a:rPr>
              <a:t>(TYPE_HAB</a:t>
            </a:r>
            <a:r>
              <a:rPr>
                <a:solidFill>
                  <a:srgbClr val="4070A0"/>
                </a:solidFill>
                <a:latin typeface="Courier"/>
              </a:rPr>
              <a:t>=="GRAND_COLLECTIF"</a:t>
            </a:r>
            <a:r>
              <a:rPr>
                <a:latin typeface="Courier"/>
              </a:rPr>
              <a:t> </a:t>
            </a:r>
            <a:r>
              <a:rPr>
                <a:solidFill>
                  <a:srgbClr val="4070A0"/>
                </a:solidFill>
                <a:latin typeface="Courier"/>
              </a:rPr>
              <a:t>|</a:t>
            </a:r>
            <a:r>
              <a:rPr>
                <a:latin typeface="Courier"/>
              </a:rPr>
              <a:t> TYPE_HAB</a:t>
            </a:r>
            <a:r>
              <a:rPr>
                <a:solidFill>
                  <a:srgbClr val="4070A0"/>
                </a:solidFill>
                <a:latin typeface="Courier"/>
              </a:rPr>
              <a:t>=="PETIT_COLLECTIF"</a:t>
            </a:r>
            <a:r>
              <a:rPr>
                <a:latin typeface="Courier"/>
              </a:rPr>
              <a:t>))  </a:t>
            </a:r>
            <a:r>
              <a:rPr i="1">
                <a:solidFill>
                  <a:srgbClr val="60A0B0"/>
                </a:solidFill>
                <a:latin typeface="Courier"/>
              </a:rPr>
              <a:t>#NB_log_collectif</a:t>
            </a:r>
            <a:br/>
            <a:r>
              <a:rPr>
                <a:latin typeface="Courier"/>
              </a:rPr>
              <a:t>DB_var_zg</a:t>
            </a:r>
            <a:r>
              <a:rPr>
                <a:solidFill>
                  <a:srgbClr val="007020"/>
                </a:solidFill>
                <a:latin typeface="Courier"/>
              </a:rPr>
              <a:t>&lt;-</a:t>
            </a:r>
            <a:r>
              <a:rPr>
                <a:latin typeface="Courier"/>
              </a:rPr>
              <a:t>DB_var_zg</a:t>
            </a:r>
            <a:r>
              <a:rPr>
                <a:solidFill>
                  <a:srgbClr val="4070A0"/>
                </a:solidFill>
                <a:latin typeface="Courier"/>
              </a:rPr>
              <a:t>%&gt;%</a:t>
            </a:r>
            <a:r>
              <a:rPr>
                <a:solidFill>
                  <a:srgbClr val="06287E"/>
                </a:solidFill>
                <a:latin typeface="Courier"/>
              </a:rPr>
              <a:t>group_by</a:t>
            </a:r>
            <a:r>
              <a:rPr>
                <a:latin typeface="Courier"/>
              </a:rPr>
              <a:t>(tir)</a:t>
            </a:r>
            <a:r>
              <a:rPr>
                <a:solidFill>
                  <a:srgbClr val="4070A0"/>
                </a:solidFill>
                <a:latin typeface="Courier"/>
              </a:rPr>
              <a:t>%&gt;%</a:t>
            </a:r>
            <a:r>
              <a:rPr>
                <a:solidFill>
                  <a:srgbClr val="06287E"/>
                </a:solidFill>
                <a:latin typeface="Courier"/>
              </a:rPr>
              <a:t>mutate</a:t>
            </a:r>
            <a:r>
              <a:rPr>
                <a:latin typeface="Courier"/>
              </a:rPr>
              <a:t>(</a:t>
            </a:r>
            <a:r>
              <a:rPr>
                <a:solidFill>
                  <a:srgbClr val="7D9029"/>
                </a:solidFill>
                <a:latin typeface="Courier"/>
              </a:rPr>
              <a:t>Nb_log_indiv=</a:t>
            </a:r>
            <a:r>
              <a:rPr>
                <a:solidFill>
                  <a:srgbClr val="06287E"/>
                </a:solidFill>
                <a:latin typeface="Courier"/>
              </a:rPr>
              <a:t>sum</a:t>
            </a:r>
            <a:r>
              <a:rPr>
                <a:latin typeface="Courier"/>
              </a:rPr>
              <a:t>(TYPE_HAB</a:t>
            </a:r>
            <a:r>
              <a:rPr>
                <a:solidFill>
                  <a:srgbClr val="4070A0"/>
                </a:solidFill>
                <a:latin typeface="Courier"/>
              </a:rPr>
              <a:t>=="INDIVIDUEL_ISO"</a:t>
            </a:r>
            <a:r>
              <a:rPr>
                <a:latin typeface="Courier"/>
              </a:rPr>
              <a:t> </a:t>
            </a:r>
            <a:r>
              <a:rPr>
                <a:solidFill>
                  <a:srgbClr val="4070A0"/>
                </a:solidFill>
                <a:latin typeface="Courier"/>
              </a:rPr>
              <a:t>|</a:t>
            </a:r>
            <a:r>
              <a:rPr>
                <a:latin typeface="Courier"/>
              </a:rPr>
              <a:t> TYPE_HAB</a:t>
            </a:r>
            <a:r>
              <a:rPr>
                <a:solidFill>
                  <a:srgbClr val="4070A0"/>
                </a:solidFill>
                <a:latin typeface="Courier"/>
              </a:rPr>
              <a:t>=="INDIVIDUEL_COL"</a:t>
            </a:r>
            <a:r>
              <a:rPr>
                <a:latin typeface="Courier"/>
              </a:rPr>
              <a:t>)) </a:t>
            </a:r>
            <a:r>
              <a:rPr i="1">
                <a:solidFill>
                  <a:srgbClr val="60A0B0"/>
                </a:solidFill>
                <a:latin typeface="Courier"/>
              </a:rPr>
              <a:t>#Nb_log_indiv</a:t>
            </a:r>
            <a:br/>
            <a:br/>
            <a:r>
              <a:rPr>
                <a:latin typeface="Courier"/>
              </a:rPr>
              <a:t>DB_var_zg</a:t>
            </a:r>
            <a:r>
              <a:rPr>
                <a:solidFill>
                  <a:srgbClr val="007020"/>
                </a:solidFill>
                <a:latin typeface="Courier"/>
              </a:rPr>
              <a:t>&lt;-</a:t>
            </a:r>
            <a:r>
              <a:rPr>
                <a:latin typeface="Courier"/>
              </a:rPr>
              <a:t>DB_var_zg</a:t>
            </a:r>
            <a:r>
              <a:rPr>
                <a:solidFill>
                  <a:srgbClr val="4070A0"/>
                </a:solidFill>
                <a:latin typeface="Courier"/>
              </a:rPr>
              <a:t>%&gt;%</a:t>
            </a:r>
            <a:r>
              <a:rPr>
                <a:solidFill>
                  <a:srgbClr val="06287E"/>
                </a:solidFill>
                <a:latin typeface="Courier"/>
              </a:rPr>
              <a:t>group_by</a:t>
            </a:r>
            <a:r>
              <a:rPr>
                <a:latin typeface="Courier"/>
              </a:rPr>
              <a:t>(tir)</a:t>
            </a:r>
            <a:r>
              <a:rPr>
                <a:solidFill>
                  <a:srgbClr val="4070A0"/>
                </a:solidFill>
                <a:latin typeface="Courier"/>
              </a:rPr>
              <a:t>%&gt;%</a:t>
            </a:r>
            <a:r>
              <a:rPr>
                <a:solidFill>
                  <a:srgbClr val="06287E"/>
                </a:solidFill>
                <a:latin typeface="Courier"/>
              </a:rPr>
              <a:t>mutate</a:t>
            </a:r>
            <a:r>
              <a:rPr>
                <a:latin typeface="Courier"/>
              </a:rPr>
              <a:t>(</a:t>
            </a:r>
            <a:r>
              <a:rPr>
                <a:solidFill>
                  <a:srgbClr val="7D9029"/>
                </a:solidFill>
                <a:latin typeface="Courier"/>
              </a:rPr>
              <a:t>Nb_proprietaire=</a:t>
            </a:r>
            <a:r>
              <a:rPr>
                <a:solidFill>
                  <a:srgbClr val="06287E"/>
                </a:solidFill>
                <a:latin typeface="Courier"/>
              </a:rPr>
              <a:t>sum</a:t>
            </a:r>
            <a:r>
              <a:rPr>
                <a:latin typeface="Courier"/>
              </a:rPr>
              <a:t>(TYPE_OCU</a:t>
            </a:r>
            <a:r>
              <a:rPr>
                <a:solidFill>
                  <a:srgbClr val="4070A0"/>
                </a:solidFill>
                <a:latin typeface="Courier"/>
              </a:rPr>
              <a:t>=="PROPRIETAIRE"</a:t>
            </a:r>
            <a:r>
              <a:rPr>
                <a:latin typeface="Courier"/>
              </a:rPr>
              <a:t> </a:t>
            </a:r>
            <a:r>
              <a:rPr>
                <a:solidFill>
                  <a:srgbClr val="4070A0"/>
                </a:solidFill>
                <a:latin typeface="Courier"/>
              </a:rPr>
              <a:t>|</a:t>
            </a:r>
            <a:r>
              <a:rPr>
                <a:latin typeface="Courier"/>
              </a:rPr>
              <a:t> TYPE_OCU</a:t>
            </a:r>
            <a:r>
              <a:rPr>
                <a:solidFill>
                  <a:srgbClr val="4070A0"/>
                </a:solidFill>
                <a:latin typeface="Courier"/>
              </a:rPr>
              <a:t>=="LOGE_GRATUIT"</a:t>
            </a:r>
            <a:r>
              <a:rPr>
                <a:latin typeface="Courier"/>
              </a:rPr>
              <a:t>)) </a:t>
            </a:r>
            <a:r>
              <a:rPr i="1">
                <a:solidFill>
                  <a:srgbClr val="60A0B0"/>
                </a:solidFill>
                <a:latin typeface="Courier"/>
              </a:rPr>
              <a:t>#Nb_proprietaire</a:t>
            </a:r>
            <a:br/>
            <a:r>
              <a:rPr>
                <a:latin typeface="Courier"/>
              </a:rPr>
              <a:t>DB_var_zg</a:t>
            </a:r>
            <a:r>
              <a:rPr>
                <a:solidFill>
                  <a:srgbClr val="007020"/>
                </a:solidFill>
                <a:latin typeface="Courier"/>
              </a:rPr>
              <a:t>&lt;-</a:t>
            </a:r>
            <a:r>
              <a:rPr>
                <a:latin typeface="Courier"/>
              </a:rPr>
              <a:t>DB_var_zg</a:t>
            </a:r>
            <a:r>
              <a:rPr>
                <a:solidFill>
                  <a:srgbClr val="4070A0"/>
                </a:solidFill>
                <a:latin typeface="Courier"/>
              </a:rPr>
              <a:t>%&gt;%</a:t>
            </a:r>
            <a:r>
              <a:rPr>
                <a:solidFill>
                  <a:srgbClr val="06287E"/>
                </a:solidFill>
                <a:latin typeface="Courier"/>
              </a:rPr>
              <a:t>group_by</a:t>
            </a:r>
            <a:r>
              <a:rPr>
                <a:latin typeface="Courier"/>
              </a:rPr>
              <a:t>(tir)</a:t>
            </a:r>
            <a:r>
              <a:rPr>
                <a:solidFill>
                  <a:srgbClr val="4070A0"/>
                </a:solidFill>
                <a:latin typeface="Courier"/>
              </a:rPr>
              <a:t>%&gt;%</a:t>
            </a:r>
            <a:r>
              <a:rPr>
                <a:solidFill>
                  <a:srgbClr val="06287E"/>
                </a:solidFill>
                <a:latin typeface="Courier"/>
              </a:rPr>
              <a:t>mutate</a:t>
            </a:r>
            <a:r>
              <a:rPr>
                <a:latin typeface="Courier"/>
              </a:rPr>
              <a:t>(</a:t>
            </a:r>
            <a:r>
              <a:rPr>
                <a:solidFill>
                  <a:srgbClr val="7D9029"/>
                </a:solidFill>
                <a:latin typeface="Courier"/>
              </a:rPr>
              <a:t>Nb_locataire=</a:t>
            </a:r>
            <a:r>
              <a:rPr>
                <a:solidFill>
                  <a:srgbClr val="06287E"/>
                </a:solidFill>
                <a:latin typeface="Courier"/>
              </a:rPr>
              <a:t>sum</a:t>
            </a:r>
            <a:r>
              <a:rPr>
                <a:latin typeface="Courier"/>
              </a:rPr>
              <a:t>(TYPE_OCU</a:t>
            </a:r>
            <a:r>
              <a:rPr>
                <a:solidFill>
                  <a:srgbClr val="4070A0"/>
                </a:solidFill>
                <a:latin typeface="Courier"/>
              </a:rPr>
              <a:t>=="LOCATAIRE"</a:t>
            </a:r>
            <a:r>
              <a:rPr>
                <a:latin typeface="Courier"/>
              </a:rPr>
              <a:t> </a:t>
            </a:r>
            <a:r>
              <a:rPr>
                <a:solidFill>
                  <a:srgbClr val="4070A0"/>
                </a:solidFill>
                <a:latin typeface="Courier"/>
              </a:rPr>
              <a:t>|</a:t>
            </a:r>
            <a:r>
              <a:rPr>
                <a:latin typeface="Courier"/>
              </a:rPr>
              <a:t> TYPE_OCU</a:t>
            </a:r>
            <a:r>
              <a:rPr>
                <a:solidFill>
                  <a:srgbClr val="4070A0"/>
                </a:solidFill>
                <a:latin typeface="Courier"/>
              </a:rPr>
              <a:t>=="AUTRE_LOCATAIRE"</a:t>
            </a:r>
            <a:r>
              <a:rPr>
                <a:latin typeface="Courier"/>
              </a:rPr>
              <a:t>)) </a:t>
            </a:r>
            <a:r>
              <a:rPr i="1">
                <a:solidFill>
                  <a:srgbClr val="60A0B0"/>
                </a:solidFill>
                <a:latin typeface="Courier"/>
              </a:rPr>
              <a:t>#Nb_locataire</a:t>
            </a:r>
            <a:br/>
            <a:br/>
            <a:r>
              <a:rPr>
                <a:latin typeface="Courier"/>
              </a:rPr>
              <a:t>DB_var_zg</a:t>
            </a:r>
            <a:r>
              <a:rPr>
                <a:solidFill>
                  <a:srgbClr val="007020"/>
                </a:solidFill>
                <a:latin typeface="Courier"/>
              </a:rPr>
              <a:t>&lt;-</a:t>
            </a:r>
            <a:r>
              <a:rPr>
                <a:latin typeface="Courier"/>
              </a:rPr>
              <a:t>DB_var_zg</a:t>
            </a:r>
            <a:r>
              <a:rPr>
                <a:solidFill>
                  <a:srgbClr val="4070A0"/>
                </a:solidFill>
                <a:latin typeface="Courier"/>
              </a:rPr>
              <a:t>%&gt;%</a:t>
            </a:r>
            <a:r>
              <a:rPr>
                <a:solidFill>
                  <a:srgbClr val="06287E"/>
                </a:solidFill>
                <a:latin typeface="Courier"/>
              </a:rPr>
              <a:t>group_by</a:t>
            </a:r>
            <a:r>
              <a:rPr>
                <a:latin typeface="Courier"/>
              </a:rPr>
              <a:t>(tir)</a:t>
            </a:r>
            <a:r>
              <a:rPr>
                <a:solidFill>
                  <a:srgbClr val="4070A0"/>
                </a:solidFill>
                <a:latin typeface="Courier"/>
              </a:rPr>
              <a:t>%&gt;%</a:t>
            </a:r>
            <a:r>
              <a:rPr>
                <a:solidFill>
                  <a:srgbClr val="06287E"/>
                </a:solidFill>
                <a:latin typeface="Courier"/>
              </a:rPr>
              <a:t>mutate</a:t>
            </a:r>
            <a:r>
              <a:rPr>
                <a:latin typeface="Courier"/>
              </a:rPr>
              <a:t>(</a:t>
            </a:r>
            <a:r>
              <a:rPr>
                <a:solidFill>
                  <a:srgbClr val="7D9029"/>
                </a:solidFill>
                <a:latin typeface="Courier"/>
              </a:rPr>
              <a:t>Nb_stat_parking=</a:t>
            </a:r>
            <a:r>
              <a:rPr>
                <a:solidFill>
                  <a:srgbClr val="06287E"/>
                </a:solidFill>
                <a:latin typeface="Courier"/>
              </a:rPr>
              <a:t>sum</a:t>
            </a:r>
            <a:r>
              <a:rPr>
                <a:latin typeface="Courier"/>
              </a:rPr>
              <a:t>(LIEU_STAT1</a:t>
            </a:r>
            <a:r>
              <a:rPr>
                <a:solidFill>
                  <a:srgbClr val="4070A0"/>
                </a:solidFill>
                <a:latin typeface="Courier"/>
              </a:rPr>
              <a:t>=="PARKING PUBLIC"</a:t>
            </a:r>
            <a:r>
              <a:rPr>
                <a:latin typeface="Courier"/>
              </a:rPr>
              <a:t> </a:t>
            </a:r>
            <a:r>
              <a:rPr>
                <a:solidFill>
                  <a:srgbClr val="4070A0"/>
                </a:solidFill>
                <a:latin typeface="Courier"/>
              </a:rPr>
              <a:t>|</a:t>
            </a:r>
            <a:r>
              <a:rPr>
                <a:latin typeface="Courier"/>
              </a:rPr>
              <a:t> LIEU_STAT1</a:t>
            </a:r>
            <a:r>
              <a:rPr>
                <a:solidFill>
                  <a:srgbClr val="4070A0"/>
                </a:solidFill>
                <a:latin typeface="Courier"/>
              </a:rPr>
              <a:t>=="PARKING PRIVÉ"</a:t>
            </a:r>
            <a:r>
              <a:rPr>
                <a:latin typeface="Courier"/>
              </a:rPr>
              <a:t>))</a:t>
            </a:r>
            <a:br/>
            <a:r>
              <a:rPr i="1">
                <a:solidFill>
                  <a:srgbClr val="60A0B0"/>
                </a:solidFill>
                <a:latin typeface="Courier"/>
              </a:rPr>
              <a:t>#DB_var_zg&lt;-DB_var_zg%&gt;%group_by(tir)%&gt;%mutate(Nb_stat_garage=sum(LIEU_STAT1=="GARAGE/BOX"))</a:t>
            </a:r>
            <a:br/>
            <a:r>
              <a:rPr i="1">
                <a:solidFill>
                  <a:srgbClr val="60A0B0"/>
                </a:solidFill>
                <a:latin typeface="Courier"/>
              </a:rPr>
              <a:t>#DB_var_zg&lt;-DB_var_zg%&gt;%group_by(tir)%&gt;%mutate(Nb_stat_rue=sum(LIEU_STAT1=="RUE"))</a:t>
            </a:r>
          </a:p>
          <a:p>
            <a:pPr lvl="0" indent="0">
              <a:buNone/>
            </a:pPr>
            <a:r>
              <a:rPr>
                <a:latin typeface="Courier"/>
              </a:rPr>
              <a:t>DB_var_zg</a:t>
            </a:r>
            <a:r>
              <a:rPr>
                <a:solidFill>
                  <a:srgbClr val="007020"/>
                </a:solidFill>
                <a:latin typeface="Courier"/>
              </a:rPr>
              <a:t>&lt;-</a:t>
            </a:r>
            <a:r>
              <a:rPr>
                <a:latin typeface="Courier"/>
              </a:rPr>
              <a:t>DB_var_zg</a:t>
            </a:r>
            <a:r>
              <a:rPr>
                <a:solidFill>
                  <a:srgbClr val="4070A0"/>
                </a:solidFill>
                <a:latin typeface="Courier"/>
              </a:rPr>
              <a:t>%&gt;%</a:t>
            </a:r>
            <a:r>
              <a:rPr>
                <a:solidFill>
                  <a:srgbClr val="06287E"/>
                </a:solidFill>
                <a:latin typeface="Courier"/>
              </a:rPr>
              <a:t>group_by</a:t>
            </a:r>
            <a:r>
              <a:rPr>
                <a:latin typeface="Courier"/>
              </a:rPr>
              <a:t>(tir)</a:t>
            </a:r>
            <a:r>
              <a:rPr>
                <a:solidFill>
                  <a:srgbClr val="4070A0"/>
                </a:solidFill>
                <a:latin typeface="Courier"/>
              </a:rPr>
              <a:t>%&gt;%</a:t>
            </a:r>
            <a:r>
              <a:rPr>
                <a:solidFill>
                  <a:srgbClr val="06287E"/>
                </a:solidFill>
                <a:latin typeface="Courier"/>
              </a:rPr>
              <a:t>mutate</a:t>
            </a:r>
            <a:r>
              <a:rPr>
                <a:latin typeface="Courier"/>
              </a:rPr>
              <a:t>(</a:t>
            </a:r>
            <a:r>
              <a:rPr>
                <a:solidFill>
                  <a:srgbClr val="7D9029"/>
                </a:solidFill>
                <a:latin typeface="Courier"/>
              </a:rPr>
              <a:t>Nb_stat_parking=</a:t>
            </a:r>
            <a:r>
              <a:rPr>
                <a:solidFill>
                  <a:srgbClr val="06287E"/>
                </a:solidFill>
                <a:latin typeface="Courier"/>
              </a:rPr>
              <a:t>sum</a:t>
            </a:r>
            <a:r>
              <a:rPr>
                <a:latin typeface="Courier"/>
              </a:rPr>
              <a:t>(LIEU_STAT1</a:t>
            </a:r>
            <a:r>
              <a:rPr>
                <a:solidFill>
                  <a:srgbClr val="4070A0"/>
                </a:solidFill>
                <a:latin typeface="Courier"/>
              </a:rPr>
              <a:t>=="PARKING PUBLIC"</a:t>
            </a:r>
            <a:r>
              <a:rPr>
                <a:latin typeface="Courier"/>
              </a:rPr>
              <a:t> </a:t>
            </a:r>
            <a:r>
              <a:rPr>
                <a:solidFill>
                  <a:srgbClr val="4070A0"/>
                </a:solidFill>
                <a:latin typeface="Courier"/>
              </a:rPr>
              <a:t>|</a:t>
            </a:r>
            <a:r>
              <a:rPr>
                <a:latin typeface="Courier"/>
              </a:rPr>
              <a:t> LIEU_STAT1</a:t>
            </a:r>
            <a:r>
              <a:rPr>
                <a:solidFill>
                  <a:srgbClr val="4070A0"/>
                </a:solidFill>
                <a:latin typeface="Courier"/>
              </a:rPr>
              <a:t>=="PARKING PRIVÉ"</a:t>
            </a:r>
            <a:r>
              <a:rPr>
                <a:latin typeface="Courier"/>
              </a:rPr>
              <a:t>))</a:t>
            </a:r>
            <a:br/>
            <a:r>
              <a:rPr>
                <a:latin typeface="Courier"/>
              </a:rPr>
              <a:t>DB_var_zg</a:t>
            </a:r>
            <a:r>
              <a:rPr>
                <a:solidFill>
                  <a:srgbClr val="007020"/>
                </a:solidFill>
                <a:latin typeface="Courier"/>
              </a:rPr>
              <a:t>&lt;-</a:t>
            </a:r>
            <a:r>
              <a:rPr>
                <a:latin typeface="Courier"/>
              </a:rPr>
              <a:t>DB_var_zg</a:t>
            </a:r>
            <a:r>
              <a:rPr>
                <a:solidFill>
                  <a:srgbClr val="4070A0"/>
                </a:solidFill>
                <a:latin typeface="Courier"/>
              </a:rPr>
              <a:t>%&gt;%</a:t>
            </a:r>
            <a:r>
              <a:rPr>
                <a:solidFill>
                  <a:srgbClr val="06287E"/>
                </a:solidFill>
                <a:latin typeface="Courier"/>
              </a:rPr>
              <a:t>group_by</a:t>
            </a:r>
            <a:r>
              <a:rPr>
                <a:latin typeface="Courier"/>
              </a:rPr>
              <a:t>(tir)</a:t>
            </a:r>
            <a:r>
              <a:rPr>
                <a:solidFill>
                  <a:srgbClr val="4070A0"/>
                </a:solidFill>
                <a:latin typeface="Courier"/>
              </a:rPr>
              <a:t>%&gt;%</a:t>
            </a:r>
            <a:r>
              <a:rPr>
                <a:solidFill>
                  <a:srgbClr val="06287E"/>
                </a:solidFill>
                <a:latin typeface="Courier"/>
              </a:rPr>
              <a:t>mutate</a:t>
            </a:r>
            <a:r>
              <a:rPr>
                <a:latin typeface="Courier"/>
              </a:rPr>
              <a:t>(</a:t>
            </a:r>
            <a:r>
              <a:rPr>
                <a:solidFill>
                  <a:srgbClr val="7D9029"/>
                </a:solidFill>
                <a:latin typeface="Courier"/>
              </a:rPr>
              <a:t>Nb_stat_garage=</a:t>
            </a:r>
            <a:r>
              <a:rPr>
                <a:solidFill>
                  <a:srgbClr val="06287E"/>
                </a:solidFill>
                <a:latin typeface="Courier"/>
              </a:rPr>
              <a:t>sum</a:t>
            </a:r>
            <a:r>
              <a:rPr>
                <a:latin typeface="Courier"/>
              </a:rPr>
              <a:t>(LIEU_STAT1</a:t>
            </a:r>
            <a:r>
              <a:rPr>
                <a:solidFill>
                  <a:srgbClr val="4070A0"/>
                </a:solidFill>
                <a:latin typeface="Courier"/>
              </a:rPr>
              <a:t>=="GARAGE/BOX"</a:t>
            </a:r>
            <a:r>
              <a:rPr>
                <a:latin typeface="Courier"/>
              </a:rPr>
              <a:t>))</a:t>
            </a:r>
            <a:br/>
            <a:r>
              <a:rPr>
                <a:latin typeface="Courier"/>
              </a:rPr>
              <a:t>DB_var_zg</a:t>
            </a:r>
            <a:r>
              <a:rPr>
                <a:solidFill>
                  <a:srgbClr val="007020"/>
                </a:solidFill>
                <a:latin typeface="Courier"/>
              </a:rPr>
              <a:t>&lt;-</a:t>
            </a:r>
            <a:r>
              <a:rPr>
                <a:latin typeface="Courier"/>
              </a:rPr>
              <a:t>DB_var_zg</a:t>
            </a:r>
            <a:r>
              <a:rPr>
                <a:solidFill>
                  <a:srgbClr val="4070A0"/>
                </a:solidFill>
                <a:latin typeface="Courier"/>
              </a:rPr>
              <a:t>%&gt;%</a:t>
            </a:r>
            <a:r>
              <a:rPr>
                <a:solidFill>
                  <a:srgbClr val="06287E"/>
                </a:solidFill>
                <a:latin typeface="Courier"/>
              </a:rPr>
              <a:t>group_by</a:t>
            </a:r>
            <a:r>
              <a:rPr>
                <a:latin typeface="Courier"/>
              </a:rPr>
              <a:t>(tir)</a:t>
            </a:r>
            <a:r>
              <a:rPr>
                <a:solidFill>
                  <a:srgbClr val="4070A0"/>
                </a:solidFill>
                <a:latin typeface="Courier"/>
              </a:rPr>
              <a:t>%&gt;%</a:t>
            </a:r>
            <a:r>
              <a:rPr>
                <a:solidFill>
                  <a:srgbClr val="06287E"/>
                </a:solidFill>
                <a:latin typeface="Courier"/>
              </a:rPr>
              <a:t>mutate</a:t>
            </a:r>
            <a:r>
              <a:rPr>
                <a:latin typeface="Courier"/>
              </a:rPr>
              <a:t>(</a:t>
            </a:r>
            <a:r>
              <a:rPr>
                <a:solidFill>
                  <a:srgbClr val="7D9029"/>
                </a:solidFill>
                <a:latin typeface="Courier"/>
              </a:rPr>
              <a:t>Nb_stat_rue=</a:t>
            </a:r>
            <a:r>
              <a:rPr>
                <a:solidFill>
                  <a:srgbClr val="06287E"/>
                </a:solidFill>
                <a:latin typeface="Courier"/>
              </a:rPr>
              <a:t>sum</a:t>
            </a:r>
            <a:r>
              <a:rPr>
                <a:latin typeface="Courier"/>
              </a:rPr>
              <a:t>(LIEU_STAT1</a:t>
            </a:r>
            <a:r>
              <a:rPr>
                <a:solidFill>
                  <a:srgbClr val="4070A0"/>
                </a:solidFill>
                <a:latin typeface="Courier"/>
              </a:rPr>
              <a:t>=="RUE"</a:t>
            </a:r>
            <a:r>
              <a:rPr>
                <a:latin typeface="Courier"/>
              </a:rPr>
              <a:t>))</a:t>
            </a:r>
            <a:br/>
            <a:br/>
            <a:r>
              <a:rPr>
                <a:latin typeface="Courier"/>
              </a:rPr>
              <a:t>DB_var_zg</a:t>
            </a:r>
            <a:r>
              <a:rPr>
                <a:solidFill>
                  <a:srgbClr val="007020"/>
                </a:solidFill>
                <a:latin typeface="Courier"/>
              </a:rPr>
              <a:t>&lt;-</a:t>
            </a:r>
            <a:r>
              <a:rPr>
                <a:latin typeface="Courier"/>
              </a:rPr>
              <a:t>DB_var_zg</a:t>
            </a:r>
            <a:r>
              <a:rPr>
                <a:solidFill>
                  <a:srgbClr val="4070A0"/>
                </a:solidFill>
                <a:latin typeface="Courier"/>
              </a:rPr>
              <a:t>%&gt;%</a:t>
            </a:r>
            <a:r>
              <a:rPr>
                <a:solidFill>
                  <a:srgbClr val="06287E"/>
                </a:solidFill>
                <a:latin typeface="Courier"/>
              </a:rPr>
              <a:t>group_by</a:t>
            </a:r>
            <a:r>
              <a:rPr>
                <a:latin typeface="Courier"/>
              </a:rPr>
              <a:t>(tir)</a:t>
            </a:r>
            <a:r>
              <a:rPr>
                <a:solidFill>
                  <a:srgbClr val="4070A0"/>
                </a:solidFill>
                <a:latin typeface="Courier"/>
              </a:rPr>
              <a:t>%&gt;%</a:t>
            </a:r>
            <a:r>
              <a:rPr>
                <a:solidFill>
                  <a:srgbClr val="06287E"/>
                </a:solidFill>
                <a:latin typeface="Courier"/>
              </a:rPr>
              <a:t>mutate</a:t>
            </a:r>
            <a:r>
              <a:rPr>
                <a:latin typeface="Courier"/>
              </a:rPr>
              <a:t>(</a:t>
            </a:r>
            <a:r>
              <a:rPr>
                <a:solidFill>
                  <a:srgbClr val="7D9029"/>
                </a:solidFill>
                <a:latin typeface="Courier"/>
              </a:rPr>
              <a:t>Nb_stat_interdit=</a:t>
            </a:r>
            <a:r>
              <a:rPr>
                <a:solidFill>
                  <a:srgbClr val="06287E"/>
                </a:solidFill>
                <a:latin typeface="Courier"/>
              </a:rPr>
              <a:t>sum</a:t>
            </a:r>
            <a:r>
              <a:rPr>
                <a:latin typeface="Courier"/>
              </a:rPr>
              <a:t>(TYPE_STAT1</a:t>
            </a:r>
            <a:r>
              <a:rPr>
                <a:solidFill>
                  <a:srgbClr val="4070A0"/>
                </a:solidFill>
                <a:latin typeface="Courier"/>
              </a:rPr>
              <a:t>=="INTERDIT"</a:t>
            </a:r>
            <a:r>
              <a:rPr>
                <a:latin typeface="Courier"/>
              </a:rPr>
              <a:t>))</a:t>
            </a:r>
            <a:br/>
            <a:r>
              <a:rPr>
                <a:latin typeface="Courier"/>
              </a:rPr>
              <a:t>DB_var_zg</a:t>
            </a:r>
            <a:r>
              <a:rPr>
                <a:solidFill>
                  <a:srgbClr val="007020"/>
                </a:solidFill>
                <a:latin typeface="Courier"/>
              </a:rPr>
              <a:t>&lt;-</a:t>
            </a:r>
            <a:r>
              <a:rPr>
                <a:latin typeface="Courier"/>
              </a:rPr>
              <a:t>DB_var_zg</a:t>
            </a:r>
            <a:r>
              <a:rPr>
                <a:solidFill>
                  <a:srgbClr val="4070A0"/>
                </a:solidFill>
                <a:latin typeface="Courier"/>
              </a:rPr>
              <a:t>%&gt;%</a:t>
            </a:r>
            <a:r>
              <a:rPr>
                <a:solidFill>
                  <a:srgbClr val="06287E"/>
                </a:solidFill>
                <a:latin typeface="Courier"/>
              </a:rPr>
              <a:t>group_by</a:t>
            </a:r>
            <a:r>
              <a:rPr>
                <a:latin typeface="Courier"/>
              </a:rPr>
              <a:t>(tir)</a:t>
            </a:r>
            <a:r>
              <a:rPr>
                <a:solidFill>
                  <a:srgbClr val="4070A0"/>
                </a:solidFill>
                <a:latin typeface="Courier"/>
              </a:rPr>
              <a:t>%&gt;%</a:t>
            </a:r>
            <a:r>
              <a:rPr>
                <a:solidFill>
                  <a:srgbClr val="06287E"/>
                </a:solidFill>
                <a:latin typeface="Courier"/>
              </a:rPr>
              <a:t>mutate</a:t>
            </a:r>
            <a:r>
              <a:rPr>
                <a:latin typeface="Courier"/>
              </a:rPr>
              <a:t>(</a:t>
            </a:r>
            <a:r>
              <a:rPr>
                <a:solidFill>
                  <a:srgbClr val="7D9029"/>
                </a:solidFill>
                <a:latin typeface="Courier"/>
              </a:rPr>
              <a:t>Nb_stat_gratuit=</a:t>
            </a:r>
            <a:r>
              <a:rPr>
                <a:solidFill>
                  <a:srgbClr val="06287E"/>
                </a:solidFill>
                <a:latin typeface="Courier"/>
              </a:rPr>
              <a:t>sum</a:t>
            </a:r>
            <a:r>
              <a:rPr>
                <a:latin typeface="Courier"/>
              </a:rPr>
              <a:t>(TYPE_STAT1</a:t>
            </a:r>
            <a:r>
              <a:rPr>
                <a:solidFill>
                  <a:srgbClr val="4070A0"/>
                </a:solidFill>
                <a:latin typeface="Courier"/>
              </a:rPr>
              <a:t>=="GRATUIT"</a:t>
            </a:r>
            <a:r>
              <a:rPr>
                <a:latin typeface="Courier"/>
              </a:rPr>
              <a:t> </a:t>
            </a:r>
            <a:r>
              <a:rPr>
                <a:solidFill>
                  <a:srgbClr val="4070A0"/>
                </a:solidFill>
                <a:latin typeface="Courier"/>
              </a:rPr>
              <a:t>|</a:t>
            </a:r>
            <a:r>
              <a:rPr>
                <a:latin typeface="Courier"/>
              </a:rPr>
              <a:t> TYPE_STAT1</a:t>
            </a:r>
            <a:r>
              <a:rPr>
                <a:solidFill>
                  <a:srgbClr val="4070A0"/>
                </a:solidFill>
                <a:latin typeface="Courier"/>
              </a:rPr>
              <a:t>=="PAYÉ_TIERCE"</a:t>
            </a:r>
            <a:r>
              <a:rPr>
                <a:latin typeface="Courier"/>
              </a:rPr>
              <a:t>))</a:t>
            </a:r>
            <a:br/>
            <a:r>
              <a:rPr>
                <a:latin typeface="Courier"/>
              </a:rPr>
              <a:t>DB_var_zg</a:t>
            </a:r>
            <a:r>
              <a:rPr>
                <a:solidFill>
                  <a:srgbClr val="007020"/>
                </a:solidFill>
                <a:latin typeface="Courier"/>
              </a:rPr>
              <a:t>&lt;-</a:t>
            </a:r>
            <a:r>
              <a:rPr>
                <a:latin typeface="Courier"/>
              </a:rPr>
              <a:t>DB_var_zg</a:t>
            </a:r>
            <a:r>
              <a:rPr>
                <a:solidFill>
                  <a:srgbClr val="4070A0"/>
                </a:solidFill>
                <a:latin typeface="Courier"/>
              </a:rPr>
              <a:t>%&gt;%</a:t>
            </a:r>
            <a:r>
              <a:rPr>
                <a:solidFill>
                  <a:srgbClr val="06287E"/>
                </a:solidFill>
                <a:latin typeface="Courier"/>
              </a:rPr>
              <a:t>group_by</a:t>
            </a:r>
            <a:r>
              <a:rPr>
                <a:latin typeface="Courier"/>
              </a:rPr>
              <a:t>(tir)</a:t>
            </a:r>
            <a:r>
              <a:rPr>
                <a:solidFill>
                  <a:srgbClr val="4070A0"/>
                </a:solidFill>
                <a:latin typeface="Courier"/>
              </a:rPr>
              <a:t>%&gt;%</a:t>
            </a:r>
            <a:r>
              <a:rPr>
                <a:solidFill>
                  <a:srgbClr val="06287E"/>
                </a:solidFill>
                <a:latin typeface="Courier"/>
              </a:rPr>
              <a:t>mutate</a:t>
            </a:r>
            <a:r>
              <a:rPr>
                <a:latin typeface="Courier"/>
              </a:rPr>
              <a:t>(</a:t>
            </a:r>
            <a:r>
              <a:rPr>
                <a:solidFill>
                  <a:srgbClr val="7D9029"/>
                </a:solidFill>
                <a:latin typeface="Courier"/>
              </a:rPr>
              <a:t>Nb_stat_payant=</a:t>
            </a:r>
            <a:r>
              <a:rPr>
                <a:solidFill>
                  <a:srgbClr val="06287E"/>
                </a:solidFill>
                <a:latin typeface="Courier"/>
              </a:rPr>
              <a:t>sum</a:t>
            </a:r>
            <a:r>
              <a:rPr>
                <a:latin typeface="Courier"/>
              </a:rPr>
              <a:t>(TYPE_STAT1</a:t>
            </a:r>
            <a:r>
              <a:rPr>
                <a:solidFill>
                  <a:srgbClr val="4070A0"/>
                </a:solidFill>
                <a:latin typeface="Courier"/>
              </a:rPr>
              <a:t>=="PAYANT"</a:t>
            </a:r>
            <a:r>
              <a:rPr>
                <a:latin typeface="Courier"/>
              </a:rPr>
              <a:t>))</a:t>
            </a:r>
            <a:br/>
            <a:br/>
            <a:r>
              <a:rPr>
                <a:latin typeface="Courier"/>
              </a:rPr>
              <a:t>DB_var_zg</a:t>
            </a:r>
            <a:r>
              <a:rPr>
                <a:solidFill>
                  <a:srgbClr val="007020"/>
                </a:solidFill>
                <a:latin typeface="Courier"/>
              </a:rPr>
              <a:t>&lt;-</a:t>
            </a:r>
            <a:r>
              <a:rPr>
                <a:latin typeface="Courier"/>
              </a:rPr>
              <a:t>DB_var_zg</a:t>
            </a:r>
            <a:r>
              <a:rPr>
                <a:solidFill>
                  <a:srgbClr val="4070A0"/>
                </a:solidFill>
                <a:latin typeface="Courier"/>
              </a:rPr>
              <a:t>%&gt;%</a:t>
            </a:r>
            <a:r>
              <a:rPr>
                <a:solidFill>
                  <a:srgbClr val="06287E"/>
                </a:solidFill>
                <a:latin typeface="Courier"/>
              </a:rPr>
              <a:t>group_by</a:t>
            </a:r>
            <a:r>
              <a:rPr>
                <a:latin typeface="Courier"/>
              </a:rPr>
              <a:t>(tir)</a:t>
            </a:r>
            <a:r>
              <a:rPr>
                <a:solidFill>
                  <a:srgbClr val="4070A0"/>
                </a:solidFill>
                <a:latin typeface="Courier"/>
              </a:rPr>
              <a:t>%&gt;%</a:t>
            </a:r>
            <a:r>
              <a:rPr>
                <a:solidFill>
                  <a:srgbClr val="06287E"/>
                </a:solidFill>
                <a:latin typeface="Courier"/>
              </a:rPr>
              <a:t>mutate</a:t>
            </a:r>
            <a:r>
              <a:rPr>
                <a:latin typeface="Courier"/>
              </a:rPr>
              <a:t>(</a:t>
            </a:r>
            <a:r>
              <a:rPr>
                <a:solidFill>
                  <a:srgbClr val="7D9029"/>
                </a:solidFill>
                <a:latin typeface="Courier"/>
              </a:rPr>
              <a:t>Haut_stat_social=</a:t>
            </a:r>
            <a:r>
              <a:rPr>
                <a:solidFill>
                  <a:srgbClr val="06287E"/>
                </a:solidFill>
                <a:latin typeface="Courier"/>
              </a:rPr>
              <a:t>sum</a:t>
            </a:r>
            <a:r>
              <a:rPr>
                <a:latin typeface="Courier"/>
              </a:rPr>
              <a:t>(csp </a:t>
            </a:r>
            <a:r>
              <a:rPr>
                <a:solidFill>
                  <a:srgbClr val="4070A0"/>
                </a:solidFill>
                <a:latin typeface="Courier"/>
              </a:rPr>
              <a:t>==</a:t>
            </a:r>
            <a:r>
              <a:rPr>
                <a:solidFill>
                  <a:srgbClr val="40A070"/>
                </a:solidFill>
                <a:latin typeface="Courier"/>
              </a:rPr>
              <a:t>21</a:t>
            </a:r>
            <a:r>
              <a:rPr>
                <a:latin typeface="Courier"/>
              </a:rPr>
              <a:t> </a:t>
            </a:r>
            <a:r>
              <a:rPr>
                <a:solidFill>
                  <a:srgbClr val="4070A0"/>
                </a:solidFill>
                <a:latin typeface="Courier"/>
              </a:rPr>
              <a:t>|</a:t>
            </a:r>
            <a:r>
              <a:rPr>
                <a:latin typeface="Courier"/>
              </a:rPr>
              <a:t> csp</a:t>
            </a:r>
            <a:r>
              <a:rPr>
                <a:solidFill>
                  <a:srgbClr val="4070A0"/>
                </a:solidFill>
                <a:latin typeface="Courier"/>
              </a:rPr>
              <a:t>==</a:t>
            </a:r>
            <a:r>
              <a:rPr>
                <a:solidFill>
                  <a:srgbClr val="40A070"/>
                </a:solidFill>
                <a:latin typeface="Courier"/>
              </a:rPr>
              <a:t>22</a:t>
            </a:r>
            <a:r>
              <a:rPr>
                <a:latin typeface="Courier"/>
              </a:rPr>
              <a:t> </a:t>
            </a:r>
            <a:r>
              <a:rPr>
                <a:solidFill>
                  <a:srgbClr val="4070A0"/>
                </a:solidFill>
                <a:latin typeface="Courier"/>
              </a:rPr>
              <a:t>|</a:t>
            </a:r>
            <a:r>
              <a:rPr>
                <a:latin typeface="Courier"/>
              </a:rPr>
              <a:t> csp</a:t>
            </a:r>
            <a:r>
              <a:rPr>
                <a:solidFill>
                  <a:srgbClr val="4070A0"/>
                </a:solidFill>
                <a:latin typeface="Courier"/>
              </a:rPr>
              <a:t>==</a:t>
            </a:r>
            <a:r>
              <a:rPr>
                <a:solidFill>
                  <a:srgbClr val="40A070"/>
                </a:solidFill>
                <a:latin typeface="Courier"/>
              </a:rPr>
              <a:t>23</a:t>
            </a:r>
            <a:r>
              <a:rPr>
                <a:latin typeface="Courier"/>
              </a:rPr>
              <a:t> </a:t>
            </a:r>
            <a:r>
              <a:rPr>
                <a:solidFill>
                  <a:srgbClr val="4070A0"/>
                </a:solidFill>
                <a:latin typeface="Courier"/>
              </a:rPr>
              <a:t>|</a:t>
            </a:r>
            <a:r>
              <a:rPr>
                <a:latin typeface="Courier"/>
              </a:rPr>
              <a:t>csp</a:t>
            </a:r>
            <a:r>
              <a:rPr>
                <a:solidFill>
                  <a:srgbClr val="4070A0"/>
                </a:solidFill>
                <a:latin typeface="Courier"/>
              </a:rPr>
              <a:t>==</a:t>
            </a:r>
            <a:r>
              <a:rPr>
                <a:solidFill>
                  <a:srgbClr val="40A070"/>
                </a:solidFill>
                <a:latin typeface="Courier"/>
              </a:rPr>
              <a:t>31</a:t>
            </a:r>
            <a:r>
              <a:rPr>
                <a:latin typeface="Courier"/>
              </a:rPr>
              <a:t> </a:t>
            </a:r>
            <a:r>
              <a:rPr>
                <a:solidFill>
                  <a:srgbClr val="4070A0"/>
                </a:solidFill>
                <a:latin typeface="Courier"/>
              </a:rPr>
              <a:t>|</a:t>
            </a:r>
            <a:r>
              <a:rPr>
                <a:latin typeface="Courier"/>
              </a:rPr>
              <a:t> csp</a:t>
            </a:r>
            <a:r>
              <a:rPr>
                <a:solidFill>
                  <a:srgbClr val="4070A0"/>
                </a:solidFill>
                <a:latin typeface="Courier"/>
              </a:rPr>
              <a:t>==</a:t>
            </a:r>
            <a:r>
              <a:rPr>
                <a:solidFill>
                  <a:srgbClr val="40A070"/>
                </a:solidFill>
                <a:latin typeface="Courier"/>
              </a:rPr>
              <a:t>32</a:t>
            </a:r>
            <a:r>
              <a:rPr>
                <a:latin typeface="Courier"/>
              </a:rPr>
              <a:t> </a:t>
            </a:r>
            <a:r>
              <a:rPr>
                <a:solidFill>
                  <a:srgbClr val="4070A0"/>
                </a:solidFill>
                <a:latin typeface="Courier"/>
              </a:rPr>
              <a:t>|</a:t>
            </a:r>
            <a:r>
              <a:rPr>
                <a:latin typeface="Courier"/>
              </a:rPr>
              <a:t> csp</a:t>
            </a:r>
            <a:r>
              <a:rPr>
                <a:solidFill>
                  <a:srgbClr val="4070A0"/>
                </a:solidFill>
                <a:latin typeface="Courier"/>
              </a:rPr>
              <a:t>==</a:t>
            </a:r>
            <a:r>
              <a:rPr>
                <a:solidFill>
                  <a:srgbClr val="40A070"/>
                </a:solidFill>
                <a:latin typeface="Courier"/>
              </a:rPr>
              <a:t>36</a:t>
            </a:r>
            <a:r>
              <a:rPr>
                <a:latin typeface="Courier"/>
              </a:rPr>
              <a:t> </a:t>
            </a:r>
            <a:r>
              <a:rPr>
                <a:solidFill>
                  <a:srgbClr val="4070A0"/>
                </a:solidFill>
                <a:latin typeface="Courier"/>
              </a:rPr>
              <a:t>|</a:t>
            </a:r>
            <a:r>
              <a:rPr>
                <a:latin typeface="Courier"/>
              </a:rPr>
              <a:t> csp</a:t>
            </a:r>
            <a:r>
              <a:rPr>
                <a:solidFill>
                  <a:srgbClr val="4070A0"/>
                </a:solidFill>
                <a:latin typeface="Courier"/>
              </a:rPr>
              <a:t>==</a:t>
            </a:r>
            <a:r>
              <a:rPr>
                <a:solidFill>
                  <a:srgbClr val="40A070"/>
                </a:solidFill>
                <a:latin typeface="Courier"/>
              </a:rPr>
              <a:t>41</a:t>
            </a:r>
            <a:r>
              <a:rPr>
                <a:latin typeface="Courier"/>
              </a:rPr>
              <a:t> </a:t>
            </a:r>
            <a:r>
              <a:rPr>
                <a:solidFill>
                  <a:srgbClr val="4070A0"/>
                </a:solidFill>
                <a:latin typeface="Courier"/>
              </a:rPr>
              <a:t>|</a:t>
            </a:r>
            <a:r>
              <a:rPr>
                <a:latin typeface="Courier"/>
              </a:rPr>
              <a:t> csp</a:t>
            </a:r>
            <a:r>
              <a:rPr>
                <a:solidFill>
                  <a:srgbClr val="4070A0"/>
                </a:solidFill>
                <a:latin typeface="Courier"/>
              </a:rPr>
              <a:t>==</a:t>
            </a:r>
            <a:r>
              <a:rPr>
                <a:solidFill>
                  <a:srgbClr val="40A070"/>
                </a:solidFill>
                <a:latin typeface="Courier"/>
              </a:rPr>
              <a:t>46</a:t>
            </a:r>
            <a:r>
              <a:rPr>
                <a:latin typeface="Courier"/>
              </a:rPr>
              <a:t> </a:t>
            </a:r>
            <a:r>
              <a:rPr>
                <a:solidFill>
                  <a:srgbClr val="4070A0"/>
                </a:solidFill>
                <a:latin typeface="Courier"/>
              </a:rPr>
              <a:t>|</a:t>
            </a:r>
            <a:r>
              <a:rPr>
                <a:latin typeface="Courier"/>
              </a:rPr>
              <a:t> csp</a:t>
            </a:r>
            <a:r>
              <a:rPr>
                <a:solidFill>
                  <a:srgbClr val="4070A0"/>
                </a:solidFill>
                <a:latin typeface="Courier"/>
              </a:rPr>
              <a:t>==</a:t>
            </a:r>
            <a:r>
              <a:rPr>
                <a:solidFill>
                  <a:srgbClr val="40A070"/>
                </a:solidFill>
                <a:latin typeface="Courier"/>
              </a:rPr>
              <a:t>51</a:t>
            </a:r>
            <a:r>
              <a:rPr>
                <a:latin typeface="Courier"/>
              </a:rPr>
              <a:t> </a:t>
            </a:r>
            <a:r>
              <a:rPr>
                <a:solidFill>
                  <a:srgbClr val="4070A0"/>
                </a:solidFill>
                <a:latin typeface="Courier"/>
              </a:rPr>
              <a:t>|</a:t>
            </a:r>
            <a:r>
              <a:rPr>
                <a:latin typeface="Courier"/>
              </a:rPr>
              <a:t> csp</a:t>
            </a:r>
            <a:r>
              <a:rPr>
                <a:solidFill>
                  <a:srgbClr val="4070A0"/>
                </a:solidFill>
                <a:latin typeface="Courier"/>
              </a:rPr>
              <a:t>==</a:t>
            </a:r>
            <a:r>
              <a:rPr>
                <a:solidFill>
                  <a:srgbClr val="40A070"/>
                </a:solidFill>
                <a:latin typeface="Courier"/>
              </a:rPr>
              <a:t>54</a:t>
            </a:r>
            <a:r>
              <a:rPr>
                <a:latin typeface="Courier"/>
              </a:rPr>
              <a:t> </a:t>
            </a:r>
            <a:r>
              <a:rPr>
                <a:solidFill>
                  <a:srgbClr val="4070A0"/>
                </a:solidFill>
                <a:latin typeface="Courier"/>
              </a:rPr>
              <a:t>|</a:t>
            </a:r>
            <a:r>
              <a:rPr>
                <a:latin typeface="Courier"/>
              </a:rPr>
              <a:t> csp</a:t>
            </a:r>
            <a:r>
              <a:rPr>
                <a:solidFill>
                  <a:srgbClr val="4070A0"/>
                </a:solidFill>
                <a:latin typeface="Courier"/>
              </a:rPr>
              <a:t>==</a:t>
            </a:r>
            <a:r>
              <a:rPr>
                <a:solidFill>
                  <a:srgbClr val="40A070"/>
                </a:solidFill>
                <a:latin typeface="Courier"/>
              </a:rPr>
              <a:t>55</a:t>
            </a:r>
            <a:r>
              <a:rPr>
                <a:latin typeface="Courier"/>
              </a:rPr>
              <a:t>)) </a:t>
            </a:r>
            <a:r>
              <a:rPr i="1">
                <a:solidFill>
                  <a:srgbClr val="60A0B0"/>
                </a:solidFill>
                <a:latin typeface="Courier"/>
              </a:rPr>
              <a:t>#critères subjectifs à revoir les professions qu'on considère "hautes" </a:t>
            </a:r>
            <a:br/>
            <a:r>
              <a:rPr>
                <a:latin typeface="Courier"/>
              </a:rPr>
              <a:t>DB_var_zg</a:t>
            </a:r>
            <a:r>
              <a:rPr>
                <a:solidFill>
                  <a:srgbClr val="007020"/>
                </a:solidFill>
                <a:latin typeface="Courier"/>
              </a:rPr>
              <a:t>&lt;-</a:t>
            </a:r>
            <a:r>
              <a:rPr>
                <a:latin typeface="Courier"/>
              </a:rPr>
              <a:t>DB_var_zg</a:t>
            </a:r>
            <a:r>
              <a:rPr>
                <a:solidFill>
                  <a:srgbClr val="4070A0"/>
                </a:solidFill>
                <a:latin typeface="Courier"/>
              </a:rPr>
              <a:t>%&gt;%</a:t>
            </a:r>
            <a:r>
              <a:rPr>
                <a:solidFill>
                  <a:srgbClr val="06287E"/>
                </a:solidFill>
                <a:latin typeface="Courier"/>
              </a:rPr>
              <a:t>group_by</a:t>
            </a:r>
            <a:r>
              <a:rPr>
                <a:latin typeface="Courier"/>
              </a:rPr>
              <a:t>(tir)</a:t>
            </a:r>
            <a:r>
              <a:rPr>
                <a:solidFill>
                  <a:srgbClr val="4070A0"/>
                </a:solidFill>
                <a:latin typeface="Courier"/>
              </a:rPr>
              <a:t>%&gt;%</a:t>
            </a:r>
            <a:r>
              <a:rPr>
                <a:solidFill>
                  <a:srgbClr val="06287E"/>
                </a:solidFill>
                <a:latin typeface="Courier"/>
              </a:rPr>
              <a:t>mutate</a:t>
            </a:r>
            <a:r>
              <a:rPr>
                <a:latin typeface="Courier"/>
              </a:rPr>
              <a:t>(</a:t>
            </a:r>
            <a:r>
              <a:rPr>
                <a:solidFill>
                  <a:srgbClr val="7D9029"/>
                </a:solidFill>
                <a:latin typeface="Courier"/>
              </a:rPr>
              <a:t>Bas_stat_social=</a:t>
            </a:r>
            <a:r>
              <a:rPr>
                <a:solidFill>
                  <a:srgbClr val="06287E"/>
                </a:solidFill>
                <a:latin typeface="Courier"/>
              </a:rPr>
              <a:t>sum</a:t>
            </a:r>
            <a:r>
              <a:rPr>
                <a:latin typeface="Courier"/>
              </a:rPr>
              <a:t>(csp</a:t>
            </a:r>
            <a:r>
              <a:rPr>
                <a:solidFill>
                  <a:srgbClr val="4070A0"/>
                </a:solidFill>
                <a:latin typeface="Courier"/>
              </a:rPr>
              <a:t>==</a:t>
            </a:r>
            <a:r>
              <a:rPr>
                <a:solidFill>
                  <a:srgbClr val="40A070"/>
                </a:solidFill>
                <a:latin typeface="Courier"/>
              </a:rPr>
              <a:t>10</a:t>
            </a:r>
            <a:r>
              <a:rPr>
                <a:latin typeface="Courier"/>
              </a:rPr>
              <a:t> </a:t>
            </a:r>
            <a:r>
              <a:rPr>
                <a:solidFill>
                  <a:srgbClr val="4070A0"/>
                </a:solidFill>
                <a:latin typeface="Courier"/>
              </a:rPr>
              <a:t>|</a:t>
            </a:r>
            <a:r>
              <a:rPr>
                <a:latin typeface="Courier"/>
              </a:rPr>
              <a:t> csp</a:t>
            </a:r>
            <a:r>
              <a:rPr>
                <a:solidFill>
                  <a:srgbClr val="4070A0"/>
                </a:solidFill>
                <a:latin typeface="Courier"/>
              </a:rPr>
              <a:t>==</a:t>
            </a:r>
            <a:r>
              <a:rPr>
                <a:solidFill>
                  <a:srgbClr val="40A070"/>
                </a:solidFill>
                <a:latin typeface="Courier"/>
              </a:rPr>
              <a:t>47</a:t>
            </a:r>
            <a:r>
              <a:rPr>
                <a:latin typeface="Courier"/>
              </a:rPr>
              <a:t> </a:t>
            </a:r>
            <a:r>
              <a:rPr>
                <a:solidFill>
                  <a:srgbClr val="4070A0"/>
                </a:solidFill>
                <a:latin typeface="Courier"/>
              </a:rPr>
              <a:t>|</a:t>
            </a:r>
            <a:r>
              <a:rPr>
                <a:latin typeface="Courier"/>
              </a:rPr>
              <a:t> csp</a:t>
            </a:r>
            <a:r>
              <a:rPr>
                <a:solidFill>
                  <a:srgbClr val="4070A0"/>
                </a:solidFill>
                <a:latin typeface="Courier"/>
              </a:rPr>
              <a:t>==</a:t>
            </a:r>
            <a:r>
              <a:rPr>
                <a:solidFill>
                  <a:srgbClr val="40A070"/>
                </a:solidFill>
                <a:latin typeface="Courier"/>
              </a:rPr>
              <a:t>48</a:t>
            </a:r>
            <a:r>
              <a:rPr>
                <a:latin typeface="Courier"/>
              </a:rPr>
              <a:t> </a:t>
            </a:r>
            <a:r>
              <a:rPr>
                <a:solidFill>
                  <a:srgbClr val="4070A0"/>
                </a:solidFill>
                <a:latin typeface="Courier"/>
              </a:rPr>
              <a:t>|</a:t>
            </a:r>
            <a:r>
              <a:rPr>
                <a:latin typeface="Courier"/>
              </a:rPr>
              <a:t>csp</a:t>
            </a:r>
            <a:r>
              <a:rPr>
                <a:solidFill>
                  <a:srgbClr val="4070A0"/>
                </a:solidFill>
                <a:latin typeface="Courier"/>
              </a:rPr>
              <a:t>==</a:t>
            </a:r>
            <a:r>
              <a:rPr>
                <a:solidFill>
                  <a:srgbClr val="40A070"/>
                </a:solidFill>
                <a:latin typeface="Courier"/>
              </a:rPr>
              <a:t>56</a:t>
            </a:r>
            <a:r>
              <a:rPr>
                <a:latin typeface="Courier"/>
              </a:rPr>
              <a:t> </a:t>
            </a:r>
            <a:r>
              <a:rPr>
                <a:solidFill>
                  <a:srgbClr val="4070A0"/>
                </a:solidFill>
                <a:latin typeface="Courier"/>
              </a:rPr>
              <a:t>|</a:t>
            </a:r>
            <a:r>
              <a:rPr>
                <a:latin typeface="Courier"/>
              </a:rPr>
              <a:t> csp</a:t>
            </a:r>
            <a:r>
              <a:rPr>
                <a:solidFill>
                  <a:srgbClr val="4070A0"/>
                </a:solidFill>
                <a:latin typeface="Courier"/>
              </a:rPr>
              <a:t>==</a:t>
            </a:r>
            <a:r>
              <a:rPr>
                <a:solidFill>
                  <a:srgbClr val="40A070"/>
                </a:solidFill>
                <a:latin typeface="Courier"/>
              </a:rPr>
              <a:t>66</a:t>
            </a:r>
            <a:r>
              <a:rPr>
                <a:latin typeface="Courier"/>
              </a:rPr>
              <a:t> </a:t>
            </a:r>
            <a:r>
              <a:rPr>
                <a:solidFill>
                  <a:srgbClr val="4070A0"/>
                </a:solidFill>
                <a:latin typeface="Courier"/>
              </a:rPr>
              <a:t>|</a:t>
            </a:r>
            <a:r>
              <a:rPr>
                <a:latin typeface="Courier"/>
              </a:rPr>
              <a:t> csp</a:t>
            </a:r>
            <a:r>
              <a:rPr>
                <a:solidFill>
                  <a:srgbClr val="4070A0"/>
                </a:solidFill>
                <a:latin typeface="Courier"/>
              </a:rPr>
              <a:t>==</a:t>
            </a:r>
            <a:r>
              <a:rPr>
                <a:solidFill>
                  <a:srgbClr val="40A070"/>
                </a:solidFill>
                <a:latin typeface="Courier"/>
              </a:rPr>
              <a:t>69</a:t>
            </a:r>
            <a:r>
              <a:rPr>
                <a:latin typeface="Courier"/>
              </a:rPr>
              <a:t> </a:t>
            </a:r>
            <a:r>
              <a:rPr>
                <a:solidFill>
                  <a:srgbClr val="4070A0"/>
                </a:solidFill>
                <a:latin typeface="Courier"/>
              </a:rPr>
              <a:t>|</a:t>
            </a:r>
            <a:r>
              <a:rPr>
                <a:latin typeface="Courier"/>
              </a:rPr>
              <a:t>csp</a:t>
            </a:r>
            <a:r>
              <a:rPr>
                <a:solidFill>
                  <a:srgbClr val="4070A0"/>
                </a:solidFill>
                <a:latin typeface="Courier"/>
              </a:rPr>
              <a:t>==</a:t>
            </a:r>
            <a:r>
              <a:rPr>
                <a:solidFill>
                  <a:srgbClr val="40A070"/>
                </a:solidFill>
                <a:latin typeface="Courier"/>
              </a:rPr>
              <a:t>81</a:t>
            </a:r>
            <a:r>
              <a:rPr>
                <a:latin typeface="Courier"/>
              </a:rPr>
              <a:t> </a:t>
            </a:r>
            <a:r>
              <a:rPr>
                <a:solidFill>
                  <a:srgbClr val="4070A0"/>
                </a:solidFill>
                <a:latin typeface="Courier"/>
              </a:rPr>
              <a:t>|</a:t>
            </a:r>
            <a:r>
              <a:rPr>
                <a:latin typeface="Courier"/>
              </a:rPr>
              <a:t> csp</a:t>
            </a:r>
            <a:r>
              <a:rPr>
                <a:solidFill>
                  <a:srgbClr val="4070A0"/>
                </a:solidFill>
                <a:latin typeface="Courier"/>
              </a:rPr>
              <a:t>==</a:t>
            </a:r>
            <a:r>
              <a:rPr>
                <a:solidFill>
                  <a:srgbClr val="40A070"/>
                </a:solidFill>
                <a:latin typeface="Courier"/>
              </a:rPr>
              <a:t>82</a:t>
            </a:r>
            <a:r>
              <a:rPr>
                <a:latin typeface="Courier"/>
              </a:rPr>
              <a:t>))</a:t>
            </a:r>
          </a:p>
          <a:p>
            <a:pPr lvl="0" indent="0">
              <a:buNone/>
            </a:pPr>
            <a:r>
              <a:rPr i="1">
                <a:solidFill>
                  <a:srgbClr val="BA2121"/>
                </a:solidFill>
                <a:latin typeface="Courier"/>
              </a:rPr>
              <a:t>##Permis </a:t>
            </a:r>
            <a:br/>
            <a:r>
              <a:rPr>
                <a:solidFill>
                  <a:srgbClr val="06287E"/>
                </a:solidFill>
                <a:latin typeface="Courier"/>
              </a:rPr>
              <a:t>table</a:t>
            </a:r>
            <a:r>
              <a:rPr>
                <a:latin typeface="Courier"/>
              </a:rPr>
              <a:t>(New_DB_filtered</a:t>
            </a:r>
            <a:r>
              <a:rPr>
                <a:solidFill>
                  <a:srgbClr val="4070A0"/>
                </a:solidFill>
                <a:latin typeface="Courier"/>
              </a:rPr>
              <a:t>$</a:t>
            </a:r>
            <a:r>
              <a:rPr>
                <a:latin typeface="Courier"/>
              </a:rPr>
              <a:t>freqtcu,New_DB_filtered</a:t>
            </a:r>
            <a:r>
              <a:rPr>
                <a:solidFill>
                  <a:srgbClr val="4070A0"/>
                </a:solidFill>
                <a:latin typeface="Courier"/>
              </a:rPr>
              <a:t>$</a:t>
            </a:r>
            <a:r>
              <a:rPr>
                <a:latin typeface="Courier"/>
              </a:rPr>
              <a:t>permis)</a:t>
            </a:r>
          </a:p>
          <a:p>
            <a:pPr lvl="0" indent="0">
              <a:buNone/>
            </a:pPr>
            <a:r>
              <a:rPr>
                <a:latin typeface="Courier"/>
              </a:rPr>
              <a:t>##    
##      YES
##   0 5823
##   1 5028</a:t>
            </a:r>
          </a:p>
          <a:p>
            <a:pPr lvl="0" indent="0">
              <a:buNone/>
            </a:pPr>
            <a:r>
              <a:rPr>
                <a:solidFill>
                  <a:srgbClr val="06287E"/>
                </a:solidFill>
                <a:latin typeface="Courier"/>
              </a:rPr>
              <a:t>chisq.test</a:t>
            </a:r>
            <a:r>
              <a:rPr>
                <a:latin typeface="Courier"/>
              </a:rPr>
              <a:t>(</a:t>
            </a:r>
            <a:r>
              <a:rPr>
                <a:solidFill>
                  <a:srgbClr val="06287E"/>
                </a:solidFill>
                <a:latin typeface="Courier"/>
              </a:rPr>
              <a:t>table</a:t>
            </a:r>
            <a:r>
              <a:rPr>
                <a:latin typeface="Courier"/>
              </a:rPr>
              <a:t>(New_DB_filtered</a:t>
            </a:r>
            <a:r>
              <a:rPr>
                <a:solidFill>
                  <a:srgbClr val="4070A0"/>
                </a:solidFill>
                <a:latin typeface="Courier"/>
              </a:rPr>
              <a:t>$</a:t>
            </a:r>
            <a:r>
              <a:rPr>
                <a:latin typeface="Courier"/>
              </a:rPr>
              <a:t>freqtcu,New_DB_filtered</a:t>
            </a:r>
            <a:r>
              <a:rPr>
                <a:solidFill>
                  <a:srgbClr val="4070A0"/>
                </a:solidFill>
                <a:latin typeface="Courier"/>
              </a:rPr>
              <a:t>$</a:t>
            </a:r>
            <a:r>
              <a:rPr>
                <a:latin typeface="Courier"/>
              </a:rPr>
              <a:t>permis))</a:t>
            </a:r>
          </a:p>
          <a:p>
            <a:pPr lvl="0" indent="0">
              <a:buNone/>
            </a:pPr>
            <a:r>
              <a:rPr>
                <a:latin typeface="Courier"/>
              </a:rPr>
              <a:t>## 
##  Chi-squared test for given probabilities
## 
## data:  table(New_DB_filtered$freqtcu, New_DB_filtered$permis)
## X-squared = 58.246, df = 1, p-value = 2.313e-14</a:t>
            </a:r>
          </a:p>
          <a:p>
            <a:pPr lvl="0" indent="0">
              <a:buNone/>
            </a:pPr>
            <a:r>
              <a:rPr i="1">
                <a:solidFill>
                  <a:srgbClr val="60A0B0"/>
                </a:solidFill>
                <a:latin typeface="Courier"/>
              </a:rPr>
              <a:t>#cor.test(table(New_DB_filtered$freqtcu,New_DB_filtered$permis))</a:t>
            </a:r>
          </a:p>
          <a:p>
            <a:pPr lvl="0" indent="0">
              <a:buNone/>
            </a:pPr>
            <a:r>
              <a:rPr>
                <a:solidFill>
                  <a:srgbClr val="06287E"/>
                </a:solidFill>
                <a:latin typeface="Courier"/>
              </a:rPr>
              <a:t>table</a:t>
            </a:r>
            <a:r>
              <a:rPr>
                <a:latin typeface="Courier"/>
              </a:rPr>
              <a:t>(New_DB_filtered</a:t>
            </a:r>
            <a:r>
              <a:rPr>
                <a:solidFill>
                  <a:srgbClr val="4070A0"/>
                </a:solidFill>
                <a:latin typeface="Courier"/>
              </a:rPr>
              <a:t>$</a:t>
            </a:r>
            <a:r>
              <a:rPr>
                <a:latin typeface="Courier"/>
              </a:rPr>
              <a:t>freqtcu,New_DB_filtered</a:t>
            </a:r>
            <a:r>
              <a:rPr>
                <a:solidFill>
                  <a:srgbClr val="4070A0"/>
                </a:solidFill>
                <a:latin typeface="Courier"/>
              </a:rPr>
              <a:t>$</a:t>
            </a:r>
            <a:r>
              <a:rPr>
                <a:latin typeface="Courier"/>
              </a:rPr>
              <a:t>tailmng)</a:t>
            </a:r>
          </a:p>
          <a:p>
            <a:pPr lvl="0" indent="0">
              <a:buNone/>
            </a:pPr>
            <a:r>
              <a:rPr>
                <a:latin typeface="Courier"/>
              </a:rPr>
              <a:t>##    
##        1    2    3    4    5    6
##   0 3345 2125  298   51    0    4
##   1 2821 1820  311   72    4    0</a:t>
            </a:r>
          </a:p>
          <a:p>
            <a:pPr lvl="0" indent="0">
              <a:buNone/>
            </a:pPr>
            <a:r>
              <a:rPr>
                <a:solidFill>
                  <a:srgbClr val="06287E"/>
                </a:solidFill>
                <a:latin typeface="Courier"/>
              </a:rPr>
              <a:t>t.test</a:t>
            </a:r>
            <a:r>
              <a:rPr>
                <a:latin typeface="Courier"/>
              </a:rPr>
              <a:t>(</a:t>
            </a:r>
            <a:r>
              <a:rPr>
                <a:solidFill>
                  <a:srgbClr val="06287E"/>
                </a:solidFill>
                <a:latin typeface="Courier"/>
              </a:rPr>
              <a:t>table</a:t>
            </a:r>
            <a:r>
              <a:rPr>
                <a:latin typeface="Courier"/>
              </a:rPr>
              <a:t>(New_DB_filtered</a:t>
            </a:r>
            <a:r>
              <a:rPr>
                <a:solidFill>
                  <a:srgbClr val="4070A0"/>
                </a:solidFill>
                <a:latin typeface="Courier"/>
              </a:rPr>
              <a:t>$</a:t>
            </a:r>
            <a:r>
              <a:rPr>
                <a:latin typeface="Courier"/>
              </a:rPr>
              <a:t>freqtcu,New_DB_filtered</a:t>
            </a:r>
            <a:r>
              <a:rPr>
                <a:solidFill>
                  <a:srgbClr val="4070A0"/>
                </a:solidFill>
                <a:latin typeface="Courier"/>
              </a:rPr>
              <a:t>$</a:t>
            </a:r>
            <a:r>
              <a:rPr>
                <a:latin typeface="Courier"/>
              </a:rPr>
              <a:t>tailmng)</a:t>
            </a:r>
            <a:br/>
            <a:r>
              <a:rPr>
                <a:latin typeface="Courier"/>
              </a:rPr>
              <a:t>)</a:t>
            </a:r>
          </a:p>
          <a:p>
            <a:pPr lvl="0" indent="0">
              <a:buNone/>
            </a:pPr>
            <a:r>
              <a:rPr>
                <a:latin typeface="Courier"/>
              </a:rPr>
              <a:t>## 
##  One Sample t-test
## 
## data:  table(New_DB_filtered$freqtcu, New_DB_filtered$tailmng)
## t = 2.4937, df = 11, p-value = 0.02984
## alternative hypothesis: true mean is not equal to 0
## 95 percent confidence interval:
##   106.1447 1702.3553
## sample estimates:
## mean of x 
##    904.25</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Annexes</a:t>
            </a:r>
          </a:p>
        </p:txBody>
      </p:sp>
      <p:sp>
        <p:nvSpPr>
          <p:cNvPr id="4" name="Text Placeholder 3"/>
          <p:cNvSpPr>
            <a:spLocks noGrp="1"/>
          </p:cNvSpPr>
          <p:nvPr>
            <p:ph idx="2" sz="half" type="body"/>
          </p:nvPr>
        </p:nvSpPr>
        <p:spPr/>
        <p:txBody>
          <a:bodyPr/>
          <a:lstStyle/>
          <a:p>
            <a:pPr lvl="0" indent="0">
              <a:buNone/>
            </a:pPr>
            <a:r>
              <a:rPr>
                <a:latin typeface="Courier"/>
              </a:rPr>
              <a:t>data_2</a:t>
            </a:r>
            <a:r>
              <a:rPr>
                <a:solidFill>
                  <a:srgbClr val="007020"/>
                </a:solidFill>
                <a:latin typeface="Courier"/>
              </a:rPr>
              <a:t>&lt;-</a:t>
            </a:r>
            <a:r>
              <a:rPr>
                <a:latin typeface="Courier"/>
              </a:rPr>
              <a:t>DB_projet_full[,</a:t>
            </a:r>
            <a:r>
              <a:rPr>
                <a:solidFill>
                  <a:srgbClr val="06287E"/>
                </a:solidFill>
                <a:latin typeface="Courier"/>
              </a:rPr>
              <a:t>c</a:t>
            </a:r>
            <a:r>
              <a:rPr>
                <a:latin typeface="Courier"/>
              </a:rPr>
              <a:t>(</a:t>
            </a:r>
            <a:r>
              <a:rPr>
                <a:solidFill>
                  <a:srgbClr val="40A070"/>
                </a:solidFill>
                <a:latin typeface="Courier"/>
              </a:rPr>
              <a:t>30</a:t>
            </a:r>
            <a:r>
              <a:rPr>
                <a:solidFill>
                  <a:srgbClr val="4070A0"/>
                </a:solidFill>
                <a:latin typeface="Courier"/>
              </a:rPr>
              <a:t>:</a:t>
            </a:r>
            <a:r>
              <a:rPr>
                <a:solidFill>
                  <a:srgbClr val="40A070"/>
                </a:solidFill>
                <a:latin typeface="Courier"/>
              </a:rPr>
              <a:t>44</a:t>
            </a:r>
            <a:r>
              <a:rPr>
                <a:latin typeface="Courier"/>
              </a:rPr>
              <a:t>)]</a:t>
            </a:r>
            <a:br/>
            <a:r>
              <a:rPr>
                <a:solidFill>
                  <a:srgbClr val="06287E"/>
                </a:solidFill>
                <a:latin typeface="Courier"/>
              </a:rPr>
              <a:t>vis_miss</a:t>
            </a:r>
            <a:r>
              <a:rPr>
                <a:latin typeface="Courier"/>
              </a:rPr>
              <a:t>(</a:t>
            </a:r>
            <a:br/>
            <a:r>
              <a:rPr>
                <a:latin typeface="Courier"/>
              </a:rPr>
              <a:t>  data_2,</a:t>
            </a:r>
            <a:br/>
            <a:r>
              <a:rPr>
                <a:latin typeface="Courier"/>
              </a:rPr>
              <a:t>  </a:t>
            </a:r>
            <a:r>
              <a:rPr>
                <a:solidFill>
                  <a:srgbClr val="7D9029"/>
                </a:solidFill>
                <a:latin typeface="Courier"/>
              </a:rPr>
              <a:t>cluster =</a:t>
            </a:r>
            <a:r>
              <a:rPr>
                <a:latin typeface="Courier"/>
              </a:rPr>
              <a:t> </a:t>
            </a:r>
            <a:r>
              <a:rPr>
                <a:solidFill>
                  <a:srgbClr val="880000"/>
                </a:solidFill>
                <a:latin typeface="Courier"/>
              </a:rPr>
              <a:t>FALSE</a:t>
            </a:r>
            <a:r>
              <a:rPr>
                <a:latin typeface="Courier"/>
              </a:rPr>
              <a:t>,</a:t>
            </a:r>
            <a:br/>
            <a:r>
              <a:rPr>
                <a:latin typeface="Courier"/>
              </a:rPr>
              <a:t>  </a:t>
            </a:r>
            <a:r>
              <a:rPr>
                <a:solidFill>
                  <a:srgbClr val="7D9029"/>
                </a:solidFill>
                <a:latin typeface="Courier"/>
              </a:rPr>
              <a:t>sort_miss =</a:t>
            </a:r>
            <a:r>
              <a:rPr>
                <a:latin typeface="Courier"/>
              </a:rPr>
              <a:t> </a:t>
            </a:r>
            <a:r>
              <a:rPr>
                <a:solidFill>
                  <a:srgbClr val="880000"/>
                </a:solidFill>
                <a:latin typeface="Courier"/>
              </a:rPr>
              <a:t>FALSE</a:t>
            </a:r>
            <a:r>
              <a:rPr>
                <a:latin typeface="Courier"/>
              </a:rPr>
              <a:t>,</a:t>
            </a:r>
            <a:br/>
            <a:r>
              <a:rPr>
                <a:latin typeface="Courier"/>
              </a:rPr>
              <a:t>  </a:t>
            </a:r>
            <a:r>
              <a:rPr>
                <a:solidFill>
                  <a:srgbClr val="7D9029"/>
                </a:solidFill>
                <a:latin typeface="Courier"/>
              </a:rPr>
              <a:t>show_perc =</a:t>
            </a:r>
            <a:r>
              <a:rPr>
                <a:latin typeface="Courier"/>
              </a:rPr>
              <a:t> </a:t>
            </a:r>
            <a:r>
              <a:rPr>
                <a:solidFill>
                  <a:srgbClr val="880000"/>
                </a:solidFill>
                <a:latin typeface="Courier"/>
              </a:rPr>
              <a:t>TRUE</a:t>
            </a:r>
            <a:r>
              <a:rPr>
                <a:latin typeface="Courier"/>
              </a:rPr>
              <a:t>,</a:t>
            </a:r>
            <a:br/>
            <a:r>
              <a:rPr>
                <a:latin typeface="Courier"/>
              </a:rPr>
              <a:t>  </a:t>
            </a:r>
            <a:r>
              <a:rPr>
                <a:solidFill>
                  <a:srgbClr val="7D9029"/>
                </a:solidFill>
                <a:latin typeface="Courier"/>
              </a:rPr>
              <a:t>show_perc_col =</a:t>
            </a:r>
            <a:r>
              <a:rPr>
                <a:latin typeface="Courier"/>
              </a:rPr>
              <a:t> </a:t>
            </a:r>
            <a:r>
              <a:rPr>
                <a:solidFill>
                  <a:srgbClr val="880000"/>
                </a:solidFill>
                <a:latin typeface="Courier"/>
              </a:rPr>
              <a:t>TRUE</a:t>
            </a:r>
            <a:r>
              <a:rPr>
                <a:latin typeface="Courier"/>
              </a:rPr>
              <a:t>,</a:t>
            </a:r>
            <a:br/>
            <a:r>
              <a:rPr>
                <a:latin typeface="Courier"/>
              </a:rPr>
              <a:t>  </a:t>
            </a:r>
            <a:r>
              <a:rPr>
                <a:solidFill>
                  <a:srgbClr val="7D9029"/>
                </a:solidFill>
                <a:latin typeface="Courier"/>
              </a:rPr>
              <a:t>large_data_size =</a:t>
            </a:r>
            <a:r>
              <a:rPr>
                <a:latin typeface="Courier"/>
              </a:rPr>
              <a:t> </a:t>
            </a:r>
            <a:r>
              <a:rPr>
                <a:solidFill>
                  <a:srgbClr val="40A070"/>
                </a:solidFill>
                <a:latin typeface="Courier"/>
              </a:rPr>
              <a:t>9e+06</a:t>
            </a:r>
            <a:r>
              <a:rPr>
                <a:latin typeface="Courier"/>
              </a:rPr>
              <a:t>,</a:t>
            </a:r>
            <a:br/>
            <a:r>
              <a:rPr>
                <a:latin typeface="Courier"/>
              </a:rPr>
              <a:t>  </a:t>
            </a:r>
            <a:r>
              <a:rPr>
                <a:solidFill>
                  <a:srgbClr val="7D9029"/>
                </a:solidFill>
                <a:latin typeface="Courier"/>
              </a:rPr>
              <a:t>warn_large_data =</a:t>
            </a:r>
            <a:r>
              <a:rPr>
                <a:latin typeface="Courier"/>
              </a:rPr>
              <a:t> </a:t>
            </a:r>
            <a:r>
              <a:rPr>
                <a:solidFill>
                  <a:srgbClr val="880000"/>
                </a:solidFill>
                <a:latin typeface="Courier"/>
              </a:rPr>
              <a:t>TRUE</a:t>
            </a:r>
            <a:br/>
            <a:r>
              <a:rPr>
                <a:latin typeface="Courier"/>
              </a:rPr>
              <a:t>)</a:t>
            </a:r>
          </a:p>
        </p:txBody>
      </p:sp>
      <p:pic>
        <p:nvPicPr>
          <p:cNvPr descr="Presentation_files/figure-pptx/unnamed-chunk-25-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Facteurs influençants la prise des transports en commun pour l’agglomération grenobloise</dc:title>
  <dc:creator>RACHDI Mustapha &amp; SAUNIER Florent &amp; SAADALLAH Malek</dc:creator>
  <cp:keywords/>
  <dcterms:created xsi:type="dcterms:W3CDTF">2024-01-18T06:28:30Z</dcterms:created>
  <dcterms:modified xsi:type="dcterms:W3CDTF">2024-01-18T06:28:30Z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Janvier 2023</vt:lpwstr>
  </property>
  <property fmtid="{D5CDD505-2E9C-101B-9397-08002B2CF9AE}" pid="3" name="output">
    <vt:lpwstr/>
  </property>
</Properties>
</file>