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</p:sldMasterIdLst>
  <p:notesMasterIdLst>
    <p:notesMasterId r:id="rId30"/>
  </p:notesMasterIdLst>
  <p:handoutMasterIdLst>
    <p:handoutMasterId r:id="rId31"/>
  </p:handoutMasterIdLst>
  <p:sldIdLst>
    <p:sldId id="265" r:id="rId5"/>
    <p:sldId id="270" r:id="rId6"/>
    <p:sldId id="271" r:id="rId7"/>
    <p:sldId id="272" r:id="rId8"/>
    <p:sldId id="308" r:id="rId9"/>
    <p:sldId id="288" r:id="rId10"/>
    <p:sldId id="306" r:id="rId11"/>
    <p:sldId id="273" r:id="rId12"/>
    <p:sldId id="305" r:id="rId13"/>
    <p:sldId id="289" r:id="rId14"/>
    <p:sldId id="295" r:id="rId15"/>
    <p:sldId id="296" r:id="rId16"/>
    <p:sldId id="297" r:id="rId17"/>
    <p:sldId id="304" r:id="rId18"/>
    <p:sldId id="310" r:id="rId19"/>
    <p:sldId id="311" r:id="rId20"/>
    <p:sldId id="312" r:id="rId21"/>
    <p:sldId id="313" r:id="rId22"/>
    <p:sldId id="309" r:id="rId23"/>
    <p:sldId id="307" r:id="rId24"/>
    <p:sldId id="314" r:id="rId25"/>
    <p:sldId id="285" r:id="rId26"/>
    <p:sldId id="291" r:id="rId27"/>
    <p:sldId id="315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B6E8936-C4CB-43A6-B596-098D421CB36B}">
          <p14:sldIdLst>
            <p14:sldId id="265"/>
            <p14:sldId id="270"/>
            <p14:sldId id="271"/>
            <p14:sldId id="272"/>
            <p14:sldId id="308"/>
            <p14:sldId id="288"/>
            <p14:sldId id="306"/>
            <p14:sldId id="273"/>
            <p14:sldId id="305"/>
            <p14:sldId id="289"/>
            <p14:sldId id="295"/>
            <p14:sldId id="296"/>
            <p14:sldId id="297"/>
            <p14:sldId id="304"/>
            <p14:sldId id="310"/>
            <p14:sldId id="311"/>
            <p14:sldId id="312"/>
            <p14:sldId id="313"/>
            <p14:sldId id="309"/>
            <p14:sldId id="307"/>
            <p14:sldId id="314"/>
            <p14:sldId id="285"/>
            <p14:sldId id="291"/>
            <p14:sldId id="31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A54A-D6F7-40CD-9A8B-FD0F27E99C4E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4A3-27B9-48B6-B63B-843920EC9F00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02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4A3-27B9-48B6-B63B-843920EC9F00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03396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4A3-27B9-48B6-B63B-843920EC9F00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9070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4A3-27B9-48B6-B63B-843920EC9F00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14148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4A3-27B9-48B6-B63B-843920EC9F00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428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3420-BD28-4303-B174-5DA547FBD2EE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FFA1-8B21-4639-B70E-BE4C824551B0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C4C8-BEE2-43D7-9FD6-9F5825C16D2B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3902-63FA-4BAC-9627-46E1E0C34E65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9070-439B-4694-A6CD-B658AB4F92F6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E43-7B09-45A1-B864-E6B317ECF3A4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B980-CCC6-4BAD-A1B4-2FA9D92E0A05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F1D9-83BC-4002-BD8F-24D0CCC66468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996D-8D44-46DF-8F6C-1034641AF83C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BB03-F533-4975-BC5F-5F63597B0206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6B43-4D93-4861-B493-D0E96BAB9540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A4A3-27B9-48B6-B63B-843920EC9F00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68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4" y="1163701"/>
            <a:ext cx="9178108" cy="1633492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DESIGN AND IMPLEMENTATION OF INTERNET OF THINGS BASED SMART ENERGY MONITORING AND CONTROLLING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289466" y="3743171"/>
            <a:ext cx="5475494" cy="18792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Supervised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Saiful Islam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Lecturer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Department of Computer Science and Engineering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International Islamic University Chittagong.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3671325"/>
            <a:ext cx="4423840" cy="20229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Presented By</a:t>
            </a:r>
          </a:p>
          <a:p>
            <a:pPr marL="0" indent="0">
              <a:buNone/>
            </a:pPr>
            <a:r>
              <a:rPr lang="en-US" dirty="0"/>
              <a:t>S M </a:t>
            </a:r>
            <a:r>
              <a:rPr lang="en-US" dirty="0" err="1"/>
              <a:t>Hisbullah</a:t>
            </a:r>
            <a:r>
              <a:rPr lang="en-US" dirty="0"/>
              <a:t> </a:t>
            </a:r>
            <a:r>
              <a:rPr lang="en-US" dirty="0" err="1"/>
              <a:t>Hasnat</a:t>
            </a:r>
            <a:r>
              <a:rPr lang="en-US" dirty="0"/>
              <a:t> (C163014)</a:t>
            </a:r>
          </a:p>
          <a:p>
            <a:pPr marL="0" indent="0">
              <a:buNone/>
            </a:pPr>
            <a:r>
              <a:rPr lang="en-US" dirty="0"/>
              <a:t>Md. </a:t>
            </a:r>
            <a:r>
              <a:rPr lang="en-US" dirty="0" err="1"/>
              <a:t>Jahidul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(C163015)</a:t>
            </a:r>
          </a:p>
          <a:p>
            <a:pPr marL="0" indent="0">
              <a:buNone/>
            </a:pPr>
            <a:r>
              <a:rPr lang="en-US" dirty="0"/>
              <a:t>Md. Mustafa </a:t>
            </a:r>
            <a:r>
              <a:rPr lang="en-US" dirty="0" err="1"/>
              <a:t>Arkan</a:t>
            </a:r>
            <a:r>
              <a:rPr lang="en-US" dirty="0"/>
              <a:t> (C163032)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107188"/>
            <a:ext cx="6240978" cy="87455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Methodology (Flow Chart)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40357" y="1557631"/>
            <a:ext cx="4107543" cy="4846320"/>
          </a:xfrm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Initializing components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Checking Sensors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Comparing sensor readings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8521700" y="6403951"/>
            <a:ext cx="9144000" cy="635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69" y="6261245"/>
            <a:ext cx="25314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 3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Overall Flow Chart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311C00-DE65-45E8-899E-AE70B36A35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88924"/>
            <a:ext cx="5516880" cy="601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0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11668" y="33468"/>
            <a:ext cx="9144000" cy="90496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Methodology (Flow Chart)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724297"/>
            <a:ext cx="7660958" cy="4846320"/>
          </a:xfrm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Reading voltage sensor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Reading analog value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Taking mean value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8521700" y="6403951"/>
            <a:ext cx="9144000" cy="635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7948286" y="6316701"/>
            <a:ext cx="26514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 4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Read Voltage Sensor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2" y="0"/>
            <a:ext cx="4497379" cy="640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53337" y="0"/>
            <a:ext cx="9144000" cy="90496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Methodology (Flow Chart)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724297"/>
            <a:ext cx="4034971" cy="4846320"/>
          </a:xfrm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Reading Analog Value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Taxing Max and Min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Calculating </a:t>
            </a:r>
            <a:r>
              <a:rPr lang="en-US" sz="2000" dirty="0" err="1">
                <a:solidFill>
                  <a:schemeClr val="tx1"/>
                </a:solidFill>
              </a:rPr>
              <a:t>Vpp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Recording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8521700" y="6403951"/>
            <a:ext cx="9144000" cy="635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7191849" y="6403951"/>
            <a:ext cx="265970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 5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Read Current Sensor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25" y="0"/>
            <a:ext cx="3396561" cy="640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2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08213" y="73795"/>
            <a:ext cx="9144000" cy="90496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Methodology (Flow Chart)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724297"/>
            <a:ext cx="5080000" cy="4846320"/>
          </a:xfrm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Connecting to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Starting Server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Processing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8521700" y="6403951"/>
            <a:ext cx="9144000" cy="635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8605667" y="6276374"/>
            <a:ext cx="15590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 6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Data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37" y="107955"/>
            <a:ext cx="2713990" cy="62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3559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System Implementation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85113-920B-4799-AF02-534C55589FB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r="13301"/>
          <a:stretch/>
        </p:blipFill>
        <p:spPr bwMode="auto">
          <a:xfrm>
            <a:off x="2541499" y="1897397"/>
            <a:ext cx="6732503" cy="36260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289BD6-63E6-4BBD-97D2-E2A8863946E1}"/>
              </a:ext>
            </a:extLst>
          </p:cNvPr>
          <p:cNvSpPr/>
          <p:nvPr/>
        </p:nvSpPr>
        <p:spPr>
          <a:xfrm>
            <a:off x="4180702" y="5550717"/>
            <a:ext cx="3830595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 7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Hardware Implementation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3559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Result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89BD6-63E6-4BBD-97D2-E2A8863946E1}"/>
              </a:ext>
            </a:extLst>
          </p:cNvPr>
          <p:cNvSpPr/>
          <p:nvPr/>
        </p:nvSpPr>
        <p:spPr>
          <a:xfrm>
            <a:off x="3613695" y="5093803"/>
            <a:ext cx="3830595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 8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Showing LCD Messages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D8A42-054F-4807-911B-DBEDDF0883C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6" t="33349" r="30678" b="35734"/>
          <a:stretch/>
        </p:blipFill>
        <p:spPr bwMode="auto">
          <a:xfrm>
            <a:off x="1921217" y="1896009"/>
            <a:ext cx="2959701" cy="1182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FB89A-E6AA-49A1-AEBD-BCA65D68D45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5" t="28651" r="32072" b="2426"/>
          <a:stretch/>
        </p:blipFill>
        <p:spPr bwMode="auto">
          <a:xfrm rot="16200000">
            <a:off x="6713864" y="993355"/>
            <a:ext cx="1194440" cy="30883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A9A745-1633-4E53-AA9F-4B42EFA9BA4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1" t="25399" r="35354" b="14876"/>
          <a:stretch/>
        </p:blipFill>
        <p:spPr bwMode="auto">
          <a:xfrm rot="16200000">
            <a:off x="2796927" y="2607961"/>
            <a:ext cx="1258804" cy="3010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2D4041-385E-4A75-BB1D-198F8313350C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7" t="18783" r="35354" b="7739"/>
          <a:stretch/>
        </p:blipFill>
        <p:spPr bwMode="auto">
          <a:xfrm rot="16200000">
            <a:off x="6784885" y="2581065"/>
            <a:ext cx="1143431" cy="3179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769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3559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Result Analysis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89BD6-63E6-4BBD-97D2-E2A8863946E1}"/>
              </a:ext>
            </a:extLst>
          </p:cNvPr>
          <p:cNvSpPr/>
          <p:nvPr/>
        </p:nvSpPr>
        <p:spPr>
          <a:xfrm>
            <a:off x="3930280" y="5724966"/>
            <a:ext cx="3830595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 9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IoT Panel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6C8D7-BD2C-4908-9E17-F098C7F8A02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" b="25946"/>
          <a:stretch/>
        </p:blipFill>
        <p:spPr bwMode="auto">
          <a:xfrm>
            <a:off x="4397811" y="1550223"/>
            <a:ext cx="2707324" cy="39765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021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36922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Result Analysis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B159F8-FCED-4BE7-A836-FCFFE267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74759"/>
              </p:ext>
            </p:extLst>
          </p:nvPr>
        </p:nvGraphicFramePr>
        <p:xfrm>
          <a:off x="1691340" y="1643346"/>
          <a:ext cx="8008713" cy="3504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607">
                  <a:extLst>
                    <a:ext uri="{9D8B030D-6E8A-4147-A177-3AD203B41FA5}">
                      <a16:colId xmlns:a16="http://schemas.microsoft.com/office/drawing/2014/main" val="2306533206"/>
                    </a:ext>
                  </a:extLst>
                </a:gridCol>
                <a:gridCol w="1143607">
                  <a:extLst>
                    <a:ext uri="{9D8B030D-6E8A-4147-A177-3AD203B41FA5}">
                      <a16:colId xmlns:a16="http://schemas.microsoft.com/office/drawing/2014/main" val="3124374491"/>
                    </a:ext>
                  </a:extLst>
                </a:gridCol>
                <a:gridCol w="1143607">
                  <a:extLst>
                    <a:ext uri="{9D8B030D-6E8A-4147-A177-3AD203B41FA5}">
                      <a16:colId xmlns:a16="http://schemas.microsoft.com/office/drawing/2014/main" val="3446390777"/>
                    </a:ext>
                  </a:extLst>
                </a:gridCol>
                <a:gridCol w="1144473">
                  <a:extLst>
                    <a:ext uri="{9D8B030D-6E8A-4147-A177-3AD203B41FA5}">
                      <a16:colId xmlns:a16="http://schemas.microsoft.com/office/drawing/2014/main" val="2219949111"/>
                    </a:ext>
                  </a:extLst>
                </a:gridCol>
                <a:gridCol w="1144473">
                  <a:extLst>
                    <a:ext uri="{9D8B030D-6E8A-4147-A177-3AD203B41FA5}">
                      <a16:colId xmlns:a16="http://schemas.microsoft.com/office/drawing/2014/main" val="2174441872"/>
                    </a:ext>
                  </a:extLst>
                </a:gridCol>
                <a:gridCol w="1144473">
                  <a:extLst>
                    <a:ext uri="{9D8B030D-6E8A-4147-A177-3AD203B41FA5}">
                      <a16:colId xmlns:a16="http://schemas.microsoft.com/office/drawing/2014/main" val="3262665147"/>
                    </a:ext>
                  </a:extLst>
                </a:gridCol>
                <a:gridCol w="1144473">
                  <a:extLst>
                    <a:ext uri="{9D8B030D-6E8A-4147-A177-3AD203B41FA5}">
                      <a16:colId xmlns:a16="http://schemas.microsoft.com/office/drawing/2014/main" val="3657236021"/>
                    </a:ext>
                  </a:extLst>
                </a:gridCol>
              </a:tblGrid>
              <a:tr h="43155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Voltage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(V)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Current (A)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Power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(Watt)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20795"/>
                  </a:ext>
                </a:extLst>
              </a:tr>
              <a:tr h="4834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Practical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Measured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Practical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Measured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Practical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Measured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425139"/>
                  </a:ext>
                </a:extLst>
              </a:tr>
              <a:tr h="4315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5430487"/>
                  </a:ext>
                </a:extLst>
              </a:tr>
              <a:tr h="4315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448421"/>
                  </a:ext>
                </a:extLst>
              </a:tr>
              <a:tr h="4315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447742"/>
                  </a:ext>
                </a:extLst>
              </a:tr>
              <a:tr h="4315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960665"/>
                  </a:ext>
                </a:extLst>
              </a:tr>
              <a:tr h="4315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191368"/>
                  </a:ext>
                </a:extLst>
              </a:tr>
              <a:tr h="4315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791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27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36922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Result Analysis (Contd.)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1CD913-8BFD-4815-A0C7-DAF62C0DF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67163"/>
              </p:ext>
            </p:extLst>
          </p:nvPr>
        </p:nvGraphicFramePr>
        <p:xfrm>
          <a:off x="2007394" y="1887151"/>
          <a:ext cx="7457882" cy="2697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8941">
                  <a:extLst>
                    <a:ext uri="{9D8B030D-6E8A-4147-A177-3AD203B41FA5}">
                      <a16:colId xmlns:a16="http://schemas.microsoft.com/office/drawing/2014/main" val="2270734743"/>
                    </a:ext>
                  </a:extLst>
                </a:gridCol>
                <a:gridCol w="3728941">
                  <a:extLst>
                    <a:ext uri="{9D8B030D-6E8A-4147-A177-3AD203B41FA5}">
                      <a16:colId xmlns:a16="http://schemas.microsoft.com/office/drawing/2014/main" val="3388724783"/>
                    </a:ext>
                  </a:extLst>
                </a:gridCol>
              </a:tblGrid>
              <a:tr h="934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Balance Condition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Predication at Full Load (Approximately)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865136"/>
                  </a:ext>
                </a:extLst>
              </a:tr>
              <a:tr h="440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Less than 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5887273"/>
                  </a:ext>
                </a:extLst>
              </a:tr>
              <a:tr h="440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Less than 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470364"/>
                  </a:ext>
                </a:extLst>
              </a:tr>
              <a:tr h="440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Less than 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935787"/>
                  </a:ext>
                </a:extLst>
              </a:tr>
              <a:tr h="440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Less than 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 days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61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3559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Discussion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886" y="1663336"/>
            <a:ext cx="8200572" cy="4859383"/>
          </a:xfrm>
        </p:spPr>
        <p:txBody>
          <a:bodyPr>
            <a:normAutofit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system can be used for measuring energy consumption of household and industries.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can be used for measuring and tracking data real time from remote areas.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-1311965" y="608432"/>
            <a:ext cx="9144000" cy="70902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Presentation Outline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1724297"/>
            <a:ext cx="9144000" cy="4271554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Background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Problem Statement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Literature Review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Objective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Methodology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System Implementation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Result Analysis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Discussion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Summary of the Findings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Contribution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Limitation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Limitation and Future Work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458" y="-103559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Summary of the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886" y="1663336"/>
            <a:ext cx="8200572" cy="4859383"/>
          </a:xfrm>
        </p:spPr>
        <p:txBody>
          <a:bodyPr>
            <a:normAutofit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Smart and Interactive system.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 can monitor data from anywhere using the mobile app.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 can switch the devices remotely and monitor the data according to it.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2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458" y="-103559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Contribution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886" y="1663336"/>
            <a:ext cx="8200572" cy="4859383"/>
          </a:xfrm>
        </p:spPr>
        <p:txBody>
          <a:bodyPr>
            <a:normAutofit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implementation of IoT is an important contribution of this system.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 can check load and balance in real time from the remote panel.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loads can be </a:t>
            </a:r>
            <a:r>
              <a:rPr lang="en-US" sz="2000">
                <a:solidFill>
                  <a:schemeClr val="tx1"/>
                </a:solidFill>
              </a:rPr>
              <a:t>controlled and monitored </a:t>
            </a:r>
            <a:r>
              <a:rPr lang="en-US" sz="2000" dirty="0">
                <a:solidFill>
                  <a:schemeClr val="tx1"/>
                </a:solidFill>
              </a:rPr>
              <a:t>remote which is a significantly improvement from the previous works.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503" y="-752084"/>
            <a:ext cx="9144000" cy="240719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09800"/>
            <a:ext cx="8345714" cy="4021182"/>
          </a:xfrm>
        </p:spPr>
        <p:txBody>
          <a:bodyPr>
            <a:normAutofit/>
          </a:bodyPr>
          <a:lstStyle/>
          <a:p>
            <a:pPr marL="457200" lvl="0" indent="-457200" algn="just"/>
            <a:r>
              <a:rPr lang="en-US" sz="2000" dirty="0">
                <a:solidFill>
                  <a:schemeClr val="tx1"/>
                </a:solidFill>
              </a:rPr>
              <a:t>•	The system is not packed in a single box enclosure system. </a:t>
            </a:r>
          </a:p>
          <a:p>
            <a:pPr marL="457200" lvl="0" indent="-457200" algn="just"/>
            <a:r>
              <a:rPr lang="en-US" sz="2000" dirty="0">
                <a:solidFill>
                  <a:schemeClr val="tx1"/>
                </a:solidFill>
              </a:rPr>
              <a:t>•	The components are not mounted in a single PCB layout. </a:t>
            </a:r>
          </a:p>
          <a:p>
            <a:pPr marL="457200" lvl="0" indent="-457200" algn="just"/>
            <a:r>
              <a:rPr lang="en-US" sz="2000" dirty="0">
                <a:solidFill>
                  <a:schemeClr val="tx1"/>
                </a:solidFill>
              </a:rPr>
              <a:t>•	Some electronic components fails sometimes due to heavy noise while load change occurs.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712" y="935417"/>
            <a:ext cx="9144000" cy="6799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Future Improvement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30399"/>
            <a:ext cx="8084457" cy="479107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will use a central cell number to collect the messages sent from the consumers Smart Wattmeter.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automatically analysis the data and calculate them to gain necessary information that is required by generation station and for the distribution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3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7471" y="232272"/>
            <a:ext cx="6039394" cy="80838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References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E7B651-18DB-442C-A2DD-793AEB559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63" y="1512685"/>
            <a:ext cx="8630210" cy="3430018"/>
          </a:xfrm>
        </p:spPr>
        <p:txBody>
          <a:bodyPr>
            <a:normAutofit fontScale="85000" lnSpcReduction="20000"/>
          </a:bodyPr>
          <a:lstStyle/>
          <a:p>
            <a:pPr marL="406400" marR="0" indent="-406400" algn="just">
              <a:lnSpc>
                <a:spcPct val="150000"/>
              </a:lnSpc>
              <a:spcBef>
                <a:spcPts val="600"/>
              </a:spcBef>
              <a:spcAft>
                <a:spcPts val="14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[1]	“System-Loss” http://www.powercell.gov.bd/site/page/d25a46c5-6c0f-47d7-94f2-9ac4351f4404/System-Loss (accessed Feb. 17, 2021).</a:t>
            </a:r>
          </a:p>
          <a:p>
            <a:pPr marL="406400" marR="0" indent="-406400" algn="just">
              <a:lnSpc>
                <a:spcPct val="150000"/>
              </a:lnSpc>
              <a:spcBef>
                <a:spcPts val="600"/>
              </a:spcBef>
              <a:spcAft>
                <a:spcPts val="14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[2]	V. Preethi and G. Harish, “Design and implementation of smart energy meter,” in 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2018 International Conference on Inventive Computation Technologies (ICICT)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2018, pp. 1–5.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71475" marR="0" indent="-371475" algn="just">
              <a:lnSpc>
                <a:spcPct val="150000"/>
              </a:lnSpc>
              <a:spcBef>
                <a:spcPts val="600"/>
              </a:spcBef>
              <a:spcAft>
                <a:spcPts val="14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[3]	N.T.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Makanjuola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O.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Shoewu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L.A. Akinyemi and A.A.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Ajasa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2018. 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Design and Development of a Microcontroller Based Digital Wattmeter (MIDIWAT).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71475" marR="0" indent="-371475" algn="just">
              <a:lnSpc>
                <a:spcPct val="150000"/>
              </a:lnSpc>
              <a:spcBef>
                <a:spcPts val="600"/>
              </a:spcBef>
              <a:spcAft>
                <a:spcPts val="14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[4]	R. G.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Sarangle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U. Pandit, K. Prof, and J. Modi, “Smart load Surveillance Using IoT,” vol. 1, no. 4, pp. 273–279, 2019.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lvl="0" algn="l"/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9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500" y="2171699"/>
            <a:ext cx="9144000" cy="130229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78800" y="4610099"/>
            <a:ext cx="3175000" cy="21113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994992" y="713693"/>
            <a:ext cx="9144000" cy="65677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Background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5374" y="1940304"/>
            <a:ext cx="8518628" cy="4101058"/>
          </a:xfrm>
        </p:spPr>
        <p:txBody>
          <a:bodyPr>
            <a:normAutofit/>
          </a:bodyPr>
          <a:lstStyle/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Energy consumption measurement is a major yardstick of a nation’s progress today.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Early energy meter has mechanical design to measure the parameters.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These meters has no user interaction.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7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6673" y="726542"/>
            <a:ext cx="6039394" cy="80838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75861" y="2083279"/>
            <a:ext cx="8958470" cy="311426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According to the research by Power Cell BD, there are 11.23% power loss in Bangladesh everyday [1].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Due to increasing demand of electricity, power utilities and governments are facing a number of problems like power shortage.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Without a proper management of power usage, it is nearly impossible to reduce power shortage, maintain proper billing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7471" y="232272"/>
            <a:ext cx="6039394" cy="80838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Literature Review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107076-BDA7-4AAD-A6C2-E1CD13FD5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74297"/>
              </p:ext>
            </p:extLst>
          </p:nvPr>
        </p:nvGraphicFramePr>
        <p:xfrm>
          <a:off x="506628" y="1238649"/>
          <a:ext cx="11034584" cy="516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448">
                  <a:extLst>
                    <a:ext uri="{9D8B030D-6E8A-4147-A177-3AD203B41FA5}">
                      <a16:colId xmlns:a16="http://schemas.microsoft.com/office/drawing/2014/main" val="3029645949"/>
                    </a:ext>
                  </a:extLst>
                </a:gridCol>
                <a:gridCol w="3426941">
                  <a:extLst>
                    <a:ext uri="{9D8B030D-6E8A-4147-A177-3AD203B41FA5}">
                      <a16:colId xmlns:a16="http://schemas.microsoft.com/office/drawing/2014/main" val="1719456709"/>
                    </a:ext>
                  </a:extLst>
                </a:gridCol>
                <a:gridCol w="3678195">
                  <a:extLst>
                    <a:ext uri="{9D8B030D-6E8A-4147-A177-3AD203B41FA5}">
                      <a16:colId xmlns:a16="http://schemas.microsoft.com/office/drawing/2014/main" val="3632405113"/>
                    </a:ext>
                  </a:extLst>
                </a:gridCol>
              </a:tblGrid>
              <a:tr h="1049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68527"/>
                  </a:ext>
                </a:extLst>
              </a:tr>
              <a:tr h="10677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Arduino Based </a:t>
                      </a:r>
                      <a:r>
                        <a:rPr lang="en-US"/>
                        <a:t>Energy monitoring System </a:t>
                      </a:r>
                      <a:r>
                        <a:rPr lang="en-US" dirty="0"/>
                        <a:t>using GSM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Arduino Uno module for measuring the parameters.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IoT panel was introduced in this system.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21717"/>
                  </a:ext>
                </a:extLst>
              </a:tr>
              <a:tr h="1525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 and Implementation of an IoT based Energy Metering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 has used various sensors and designed a basic IoT panel for monitoring device status.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IoT panel is only available in local host, can’t be accessed from outside.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355922"/>
                  </a:ext>
                </a:extLst>
              </a:tr>
              <a:tr h="1525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 Load Surveillance System using IoT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has used an interactive IoT panel for load controlling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system, no energy monitoring devices were equipped.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7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1304" y="893775"/>
            <a:ext cx="9144000" cy="65677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20417" y="1982242"/>
            <a:ext cx="8253585" cy="2538957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To design a circuit for measuring voltage, current. 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To show the result in LCD Display &amp; send the result in consumers mobile.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Vrinda" panose="020B0502040204020203" pitchFamily="34" charset="0"/>
              </a:rPr>
              <a:t>To design an IoT panel for data reading and control from internet. </a:t>
            </a:r>
          </a:p>
          <a:p>
            <a:pPr marL="457200" lvl="0" indent="-457200" algn="l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4825" y="-206354"/>
            <a:ext cx="6039394" cy="219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81809" y="2247853"/>
            <a:ext cx="7752522" cy="434018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Block Diagram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Circuit Diagram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Flow Chart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122" y="27942"/>
            <a:ext cx="9144000" cy="6611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Methodology (Block diagram)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4381500" y="5966139"/>
            <a:ext cx="9144000" cy="635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8547" y="5824155"/>
            <a:ext cx="2903359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 1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Overall Block Diagram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14462" y="1605023"/>
            <a:ext cx="135121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8C923C-CB49-4337-ABE6-321602750C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44" y="1321655"/>
            <a:ext cx="7326457" cy="42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3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1574" y="0"/>
            <a:ext cx="9144000" cy="74409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Methodology (Circuit Diagram)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4381500" y="5966139"/>
            <a:ext cx="9144000" cy="635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3160" y="6353581"/>
            <a:ext cx="22429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 2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Circuit Diagram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CA82D-6C1A-4E40-ADD8-6FF1864023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992504"/>
            <a:ext cx="7937500" cy="5166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5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40262f94-9f35-4ac3-9a90-690165a166b7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1022</TotalTime>
  <Words>936</Words>
  <Application>Microsoft Office PowerPoint</Application>
  <PresentationFormat>Widescreen</PresentationFormat>
  <Paragraphs>208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DESIGN AND IMPLEMENTATION OF INTERNET OF THINGS BASED SMART ENERGY MONITORING AND CONTROLLING SYSTEM</vt:lpstr>
      <vt:lpstr>Presentation Outline</vt:lpstr>
      <vt:lpstr>Background </vt:lpstr>
      <vt:lpstr>Problem Statement</vt:lpstr>
      <vt:lpstr>Literature Review </vt:lpstr>
      <vt:lpstr>Objectives</vt:lpstr>
      <vt:lpstr>Methodology</vt:lpstr>
      <vt:lpstr>Methodology (Block diagram)</vt:lpstr>
      <vt:lpstr>Methodology (Circuit Diagram)</vt:lpstr>
      <vt:lpstr>Methodology (Flow Chart)</vt:lpstr>
      <vt:lpstr>Methodology (Flow Chart)</vt:lpstr>
      <vt:lpstr>Methodology (Flow Chart)</vt:lpstr>
      <vt:lpstr>Methodology (Flow Chart)</vt:lpstr>
      <vt:lpstr>System Implementation </vt:lpstr>
      <vt:lpstr>Result Analysis </vt:lpstr>
      <vt:lpstr>Result Analysis (Contd.)</vt:lpstr>
      <vt:lpstr>Result Analysis (Contd.)</vt:lpstr>
      <vt:lpstr>Result Analysis (Contd.)</vt:lpstr>
      <vt:lpstr>Discussion </vt:lpstr>
      <vt:lpstr>Summary of the Findings</vt:lpstr>
      <vt:lpstr>Contribution </vt:lpstr>
      <vt:lpstr>Limitations</vt:lpstr>
      <vt:lpstr>Future Improvement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 BRAIN-MACHINE INTERFACE SYSTEM FOR A</dc:title>
  <dc:creator>Windows User</dc:creator>
  <cp:lastModifiedBy>hp</cp:lastModifiedBy>
  <cp:revision>301</cp:revision>
  <dcterms:created xsi:type="dcterms:W3CDTF">2017-12-02T03:51:59Z</dcterms:created>
  <dcterms:modified xsi:type="dcterms:W3CDTF">2021-02-17T18:41:29Z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