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59" r:id="rId8"/>
    <p:sldId id="260" r:id="rId9"/>
    <p:sldId id="263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C3426-0FDA-4E5E-B41B-21C816E296BA}" v="25" dt="2024-02-02T17:05:49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CB49-730D-036B-F8CB-EE5454121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49204-0B37-7B05-0451-3E91C2313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2421-39E9-FD99-6CDC-FC1E2883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3395-6BC3-812E-3CB8-ACF4C1A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2EFE-E6C2-BF03-12FC-1B3C5185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84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99ED-A9DC-ECCA-42F7-1A5DC8D5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AF9A3-AECB-0C1E-F01B-4BE18AA90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BE37-1620-F00A-A610-8FE4B2DA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B76F-83CA-3064-1B50-C574FE8E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B77D-1486-D92A-8965-A1FA3168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EE906-3A22-31BF-70E8-02FFFF1DB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03A8-3938-5D27-B56B-4E31B8B9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92D5-BB25-E7F0-8CD1-1980848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A423-CB5E-D91A-8839-DB0E8BE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91E1-E722-76DE-E802-7B1CDE11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6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BA99-30C9-CEE7-F1BC-248971BE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7EA2-D279-FED1-616B-6515D305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3A27-5BEB-4702-8D33-FF81D151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B5DC-E3BD-03B5-4AD5-39074C03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1828-08CF-8DCA-3148-92EF22FE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2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7C2B-A851-2F26-1F35-4CB247E6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EC076-4152-337F-3BBB-AF5B46B2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0877-F34F-9EF0-F7A7-58604480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F40C-8832-0D9E-6A49-9A10080E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71E4-732D-3458-2472-B32E7DF7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382-A28B-6F6B-3317-385D1AB0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1462-841E-6C0C-2E9F-0009307E4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6DE2-C944-3AE4-8017-89FF3B073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64679-314B-4057-4AD7-7B9BF33E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D128-CC1A-EFA2-DC9F-1F5AD59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AF833-6D6B-10B1-522A-6AC701FF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D7BA-26A8-CA94-B4A5-07C28439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E1A0-E50A-9573-CEF3-7649B375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4EC5E-EBFD-F8C2-0B57-209F70FDD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88D8D-3219-BA63-A6C7-68F9F5A9C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4F37E-AA2A-FEAA-D23E-2A42D9521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03043-E942-E570-CC58-B9406A49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096F1-AAC8-D5AA-CCA3-F1783590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0F8BC-E887-8BA7-9379-DCE10E13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8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6CE8-6A8B-09BD-D181-AF4A7771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58824-D8E5-5237-F3A9-07C820CB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B44E-485C-5CC4-DCB3-82BCE530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224BE-433F-D99E-C75B-1EE10C7F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0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464F4-847D-604B-B197-81C50E11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3B8F5-BA5D-EE9F-2C58-2EAD73BC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24D99-3114-296C-3B2B-35335957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53DA-8F89-C4A0-5DB1-4C0F4385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3E8C-CFBC-DDEE-0BD3-04C8587C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D0B59-28B3-B8A2-5CA3-7E23DE2E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9365-C807-076B-8C0C-79E8C428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FB0E-21D1-C833-67CD-3A7B29F4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56EDB-E23F-F316-A563-0743018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5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5694-85C7-F399-5932-A77F83FA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466F7-55F4-B09A-82A6-2C06B81C8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3844-1454-43A8-D4D4-6C3EDB90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6FB22-0556-4564-F44C-EC31712D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A54E-4DD8-5B3A-B599-683FB414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B356-564C-F5D9-5491-C262AA5A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86538-D306-9B71-4977-82830F7B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B4188-266B-12FD-7280-BE9F71CE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0F0C-1027-B571-B217-843BD051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27C4-8EBF-403B-AE19-F9A1CE4B216A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F8F0-4B03-409E-381D-0BC8D5D4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BBA6-4711-3267-A8EB-91DDD769F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0229-2502-463C-B8F8-40DF9C5F0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08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9DDB-B116-06FA-1F8D-EE5244FA9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Neural Networks and AI.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B6398-FD9D-AD46-1749-2AE0BC9CD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Mustafa Behrainwala</a:t>
            </a:r>
          </a:p>
        </p:txBody>
      </p:sp>
    </p:spTree>
    <p:extLst>
      <p:ext uri="{BB962C8B-B14F-4D97-AF65-F5344CB8AC3E}">
        <p14:creationId xmlns:p14="http://schemas.microsoft.com/office/powerpoint/2010/main" val="406327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24E0-1B88-2A77-87C5-BA8E7C34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train our Network to do?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8A4506-6D8B-F441-A262-2A71F8B26D4B}"/>
              </a:ext>
            </a:extLst>
          </p:cNvPr>
          <p:cNvCxnSpPr>
            <a:cxnSpLocks/>
          </p:cNvCxnSpPr>
          <p:nvPr/>
        </p:nvCxnSpPr>
        <p:spPr>
          <a:xfrm>
            <a:off x="1657884" y="1478422"/>
            <a:ext cx="0" cy="446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698DDF-9B21-E4D1-456C-3DD7D449DEA4}"/>
              </a:ext>
            </a:extLst>
          </p:cNvPr>
          <p:cNvCxnSpPr>
            <a:cxnSpLocks/>
          </p:cNvCxnSpPr>
          <p:nvPr/>
        </p:nvCxnSpPr>
        <p:spPr>
          <a:xfrm>
            <a:off x="922946" y="5289847"/>
            <a:ext cx="6947731" cy="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AD0F19-A14F-6281-EF9C-3AB0EE48E810}"/>
              </a:ext>
            </a:extLst>
          </p:cNvPr>
          <p:cNvCxnSpPr>
            <a:cxnSpLocks/>
          </p:cNvCxnSpPr>
          <p:nvPr/>
        </p:nvCxnSpPr>
        <p:spPr>
          <a:xfrm>
            <a:off x="838200" y="2623559"/>
            <a:ext cx="4152544" cy="30337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C69C21-B866-DAAA-048D-D6D76CED1BC3}"/>
              </a:ext>
            </a:extLst>
          </p:cNvPr>
          <p:cNvSpPr txBox="1"/>
          <p:nvPr/>
        </p:nvSpPr>
        <p:spPr>
          <a:xfrm>
            <a:off x="5913690" y="53496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C7F82-036D-FB4E-9394-4F7BFA532691}"/>
              </a:ext>
            </a:extLst>
          </p:cNvPr>
          <p:cNvSpPr txBox="1"/>
          <p:nvPr/>
        </p:nvSpPr>
        <p:spPr>
          <a:xfrm rot="16200000">
            <a:off x="1068225" y="2314290"/>
            <a:ext cx="94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240943-083F-10A5-8D2D-E8ED4C3E9CA9}"/>
              </a:ext>
            </a:extLst>
          </p:cNvPr>
          <p:cNvSpPr txBox="1"/>
          <p:nvPr/>
        </p:nvSpPr>
        <p:spPr>
          <a:xfrm>
            <a:off x="3179035" y="377110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4C3B0-CD0A-D2B5-DEF4-9D7D296016CA}"/>
              </a:ext>
            </a:extLst>
          </p:cNvPr>
          <p:cNvSpPr txBox="1"/>
          <p:nvPr/>
        </p:nvSpPr>
        <p:spPr>
          <a:xfrm>
            <a:off x="1962191" y="453047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1E16D-9D7D-AC18-8196-98E92714EF1F}"/>
              </a:ext>
            </a:extLst>
          </p:cNvPr>
          <p:cNvSpPr txBox="1"/>
          <p:nvPr/>
        </p:nvSpPr>
        <p:spPr>
          <a:xfrm>
            <a:off x="1419678" y="51051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6BF89D-09AE-FFFB-24FB-831517AF8F5F}"/>
              </a:ext>
            </a:extLst>
          </p:cNvPr>
          <p:cNvCxnSpPr>
            <a:cxnSpLocks/>
          </p:cNvCxnSpPr>
          <p:nvPr/>
        </p:nvCxnSpPr>
        <p:spPr>
          <a:xfrm>
            <a:off x="7870677" y="5221480"/>
            <a:ext cx="0" cy="25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8CEF66-F52F-6BAB-3551-9295E3167BC9}"/>
              </a:ext>
            </a:extLst>
          </p:cNvPr>
          <p:cNvCxnSpPr>
            <a:cxnSpLocks/>
          </p:cNvCxnSpPr>
          <p:nvPr/>
        </p:nvCxnSpPr>
        <p:spPr>
          <a:xfrm>
            <a:off x="1577632" y="1478422"/>
            <a:ext cx="173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382982-957D-094D-92FD-8AEA00FEB62B}"/>
              </a:ext>
            </a:extLst>
          </p:cNvPr>
          <p:cNvSpPr txBox="1"/>
          <p:nvPr/>
        </p:nvSpPr>
        <p:spPr>
          <a:xfrm>
            <a:off x="7664984" y="5100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574C90-884F-405A-46FD-59C30BCE8329}"/>
              </a:ext>
            </a:extLst>
          </p:cNvPr>
          <p:cNvSpPr txBox="1"/>
          <p:nvPr/>
        </p:nvSpPr>
        <p:spPr>
          <a:xfrm rot="16200000">
            <a:off x="1426789" y="1347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88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510E-74E7-4C31-564E-1EFFA7339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BB1C4F4B-2042-BC69-3AAE-9457728D6DF1}"/>
              </a:ext>
            </a:extLst>
          </p:cNvPr>
          <p:cNvSpPr/>
          <p:nvPr/>
        </p:nvSpPr>
        <p:spPr>
          <a:xfrm>
            <a:off x="4990744" y="2760291"/>
            <a:ext cx="843969" cy="46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33496-9B7E-6CBE-61B7-CDB3C570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train our OR Network to do?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7D16B1-809A-CDEB-7FAB-909C1CC142A5}"/>
              </a:ext>
            </a:extLst>
          </p:cNvPr>
          <p:cNvCxnSpPr>
            <a:cxnSpLocks/>
          </p:cNvCxnSpPr>
          <p:nvPr/>
        </p:nvCxnSpPr>
        <p:spPr>
          <a:xfrm>
            <a:off x="1657884" y="1478422"/>
            <a:ext cx="0" cy="446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A87C69-5ADC-BA6C-2AB3-C33C5D7FFA1E}"/>
              </a:ext>
            </a:extLst>
          </p:cNvPr>
          <p:cNvCxnSpPr>
            <a:cxnSpLocks/>
          </p:cNvCxnSpPr>
          <p:nvPr/>
        </p:nvCxnSpPr>
        <p:spPr>
          <a:xfrm>
            <a:off x="922946" y="5289847"/>
            <a:ext cx="6947731" cy="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EDE12-7B8A-D6E6-5B4D-5E5509A6BFA7}"/>
              </a:ext>
            </a:extLst>
          </p:cNvPr>
          <p:cNvCxnSpPr>
            <a:cxnSpLocks/>
          </p:cNvCxnSpPr>
          <p:nvPr/>
        </p:nvCxnSpPr>
        <p:spPr>
          <a:xfrm>
            <a:off x="885035" y="3304154"/>
            <a:ext cx="4152544" cy="30337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D1AC99-2333-5F2F-6C88-4D9A944B1FBD}"/>
              </a:ext>
            </a:extLst>
          </p:cNvPr>
          <p:cNvSpPr txBox="1"/>
          <p:nvPr/>
        </p:nvSpPr>
        <p:spPr>
          <a:xfrm>
            <a:off x="5913690" y="53496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4CF37-C455-B46C-F8B1-72913660FE83}"/>
              </a:ext>
            </a:extLst>
          </p:cNvPr>
          <p:cNvSpPr txBox="1"/>
          <p:nvPr/>
        </p:nvSpPr>
        <p:spPr>
          <a:xfrm rot="16200000">
            <a:off x="1068225" y="2314290"/>
            <a:ext cx="94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44E61-73AB-9713-20C6-BFCFCAB057FC}"/>
              </a:ext>
            </a:extLst>
          </p:cNvPr>
          <p:cNvSpPr txBox="1"/>
          <p:nvPr/>
        </p:nvSpPr>
        <p:spPr>
          <a:xfrm>
            <a:off x="3179035" y="377110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57EA66-A39B-B5CA-2D9B-48530113B698}"/>
              </a:ext>
            </a:extLst>
          </p:cNvPr>
          <p:cNvSpPr txBox="1"/>
          <p:nvPr/>
        </p:nvSpPr>
        <p:spPr>
          <a:xfrm>
            <a:off x="1784950" y="469939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0EC12-E8BA-FAB2-1F39-20894B9F6C10}"/>
              </a:ext>
            </a:extLst>
          </p:cNvPr>
          <p:cNvSpPr txBox="1"/>
          <p:nvPr/>
        </p:nvSpPr>
        <p:spPr>
          <a:xfrm>
            <a:off x="1419678" y="51051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6E1D43-A09B-4FD5-02E0-2D13A408AF4A}"/>
              </a:ext>
            </a:extLst>
          </p:cNvPr>
          <p:cNvCxnSpPr>
            <a:cxnSpLocks/>
          </p:cNvCxnSpPr>
          <p:nvPr/>
        </p:nvCxnSpPr>
        <p:spPr>
          <a:xfrm>
            <a:off x="7870677" y="5221480"/>
            <a:ext cx="0" cy="25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0296A7-A4C8-C270-5FFE-3CE4700F2A6A}"/>
              </a:ext>
            </a:extLst>
          </p:cNvPr>
          <p:cNvCxnSpPr>
            <a:cxnSpLocks/>
          </p:cNvCxnSpPr>
          <p:nvPr/>
        </p:nvCxnSpPr>
        <p:spPr>
          <a:xfrm>
            <a:off x="1577632" y="1478422"/>
            <a:ext cx="173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43BFB5-FA56-D6AF-5421-429182391A4B}"/>
              </a:ext>
            </a:extLst>
          </p:cNvPr>
          <p:cNvSpPr txBox="1"/>
          <p:nvPr/>
        </p:nvSpPr>
        <p:spPr>
          <a:xfrm>
            <a:off x="7664984" y="5100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AB02C-FD54-6498-EF3B-B09B1AC43D5D}"/>
              </a:ext>
            </a:extLst>
          </p:cNvPr>
          <p:cNvSpPr txBox="1"/>
          <p:nvPr/>
        </p:nvSpPr>
        <p:spPr>
          <a:xfrm rot="16200000">
            <a:off x="1426789" y="1347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9D370-5465-6FDF-8EC4-101F1C1D04F6}"/>
              </a:ext>
            </a:extLst>
          </p:cNvPr>
          <p:cNvSpPr txBox="1"/>
          <p:nvPr/>
        </p:nvSpPr>
        <p:spPr>
          <a:xfrm>
            <a:off x="5116814" y="278430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.9,.9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37B268-8B38-6635-2E2D-99C21E2F7BC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90744" y="2991028"/>
            <a:ext cx="22909" cy="2327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CF70EF-92C6-C7B9-381C-DDF011C1CE6A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657884" y="2968975"/>
            <a:ext cx="3332860" cy="220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1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622-4ADB-6DF1-112A-54C52ED7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090F-3310-64B0-B5A8-88E919AE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train our Age NN to do?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E1BF2A-781D-DD7C-7936-C6B7600D9B6A}"/>
              </a:ext>
            </a:extLst>
          </p:cNvPr>
          <p:cNvCxnSpPr>
            <a:cxnSpLocks/>
          </p:cNvCxnSpPr>
          <p:nvPr/>
        </p:nvCxnSpPr>
        <p:spPr>
          <a:xfrm>
            <a:off x="1657884" y="1478422"/>
            <a:ext cx="0" cy="446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A95707-63D6-7D4A-C43C-E894DA122588}"/>
              </a:ext>
            </a:extLst>
          </p:cNvPr>
          <p:cNvCxnSpPr>
            <a:cxnSpLocks/>
          </p:cNvCxnSpPr>
          <p:nvPr/>
        </p:nvCxnSpPr>
        <p:spPr>
          <a:xfrm>
            <a:off x="922946" y="5289847"/>
            <a:ext cx="6947731" cy="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B8BF71-83EE-78F9-92CF-6AC5B54596C4}"/>
              </a:ext>
            </a:extLst>
          </p:cNvPr>
          <p:cNvCxnSpPr>
            <a:cxnSpLocks/>
          </p:cNvCxnSpPr>
          <p:nvPr/>
        </p:nvCxnSpPr>
        <p:spPr>
          <a:xfrm>
            <a:off x="1273323" y="3042303"/>
            <a:ext cx="3742268" cy="24271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E6B699-02E9-A831-F1CE-E718B8D30F1D}"/>
              </a:ext>
            </a:extLst>
          </p:cNvPr>
          <p:cNvSpPr txBox="1"/>
          <p:nvPr/>
        </p:nvSpPr>
        <p:spPr>
          <a:xfrm>
            <a:off x="5913690" y="5349668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49F28-7F92-8E2B-6B42-2800AE2AD5DC}"/>
              </a:ext>
            </a:extLst>
          </p:cNvPr>
          <p:cNvSpPr txBox="1"/>
          <p:nvPr/>
        </p:nvSpPr>
        <p:spPr>
          <a:xfrm rot="16200000">
            <a:off x="1068225" y="2314290"/>
            <a:ext cx="94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7B257-1277-C4E6-1F38-EA3573082028}"/>
              </a:ext>
            </a:extLst>
          </p:cNvPr>
          <p:cNvSpPr txBox="1"/>
          <p:nvPr/>
        </p:nvSpPr>
        <p:spPr>
          <a:xfrm>
            <a:off x="3179035" y="37711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C0521-608F-ADBC-365F-8FF72C91FD79}"/>
              </a:ext>
            </a:extLst>
          </p:cNvPr>
          <p:cNvSpPr txBox="1"/>
          <p:nvPr/>
        </p:nvSpPr>
        <p:spPr>
          <a:xfrm>
            <a:off x="1784950" y="46993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9865F-B7F5-A9A7-D4D9-95D95AB8F97D}"/>
              </a:ext>
            </a:extLst>
          </p:cNvPr>
          <p:cNvSpPr txBox="1"/>
          <p:nvPr/>
        </p:nvSpPr>
        <p:spPr>
          <a:xfrm>
            <a:off x="1419678" y="51051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B48144-7A22-922B-E3EB-6872E73429F6}"/>
              </a:ext>
            </a:extLst>
          </p:cNvPr>
          <p:cNvCxnSpPr>
            <a:cxnSpLocks/>
          </p:cNvCxnSpPr>
          <p:nvPr/>
        </p:nvCxnSpPr>
        <p:spPr>
          <a:xfrm>
            <a:off x="7870677" y="5221480"/>
            <a:ext cx="0" cy="25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7DFD90-2BC9-B795-70ED-1BECFE5E02EA}"/>
              </a:ext>
            </a:extLst>
          </p:cNvPr>
          <p:cNvCxnSpPr>
            <a:cxnSpLocks/>
          </p:cNvCxnSpPr>
          <p:nvPr/>
        </p:nvCxnSpPr>
        <p:spPr>
          <a:xfrm>
            <a:off x="1577632" y="1478422"/>
            <a:ext cx="173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9548A5-FB70-152E-9BB5-6D42DA641C74}"/>
              </a:ext>
            </a:extLst>
          </p:cNvPr>
          <p:cNvSpPr txBox="1"/>
          <p:nvPr/>
        </p:nvSpPr>
        <p:spPr>
          <a:xfrm>
            <a:off x="7664984" y="5100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3F0B7-6879-C76C-5000-013C9790C395}"/>
              </a:ext>
            </a:extLst>
          </p:cNvPr>
          <p:cNvSpPr txBox="1"/>
          <p:nvPr/>
        </p:nvSpPr>
        <p:spPr>
          <a:xfrm rot="16200000">
            <a:off x="1426789" y="1347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8C5852-C5AA-A6D7-2D1F-98CCD623CC4A}"/>
              </a:ext>
            </a:extLst>
          </p:cNvPr>
          <p:cNvCxnSpPr>
            <a:cxnSpLocks/>
          </p:cNvCxnSpPr>
          <p:nvPr/>
        </p:nvCxnSpPr>
        <p:spPr>
          <a:xfrm>
            <a:off x="1419678" y="3300813"/>
            <a:ext cx="23820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750860-498D-1BFD-5F83-1C262641ACB5}"/>
              </a:ext>
            </a:extLst>
          </p:cNvPr>
          <p:cNvCxnSpPr>
            <a:cxnSpLocks/>
          </p:cNvCxnSpPr>
          <p:nvPr/>
        </p:nvCxnSpPr>
        <p:spPr>
          <a:xfrm>
            <a:off x="4794190" y="5318921"/>
            <a:ext cx="0" cy="2479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B6899D-31C0-E951-5933-09CA09729344}"/>
              </a:ext>
            </a:extLst>
          </p:cNvPr>
          <p:cNvSpPr txBox="1"/>
          <p:nvPr/>
        </p:nvSpPr>
        <p:spPr>
          <a:xfrm>
            <a:off x="960842" y="31161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E728F5-8B08-773C-DD39-84D8095CD799}"/>
              </a:ext>
            </a:extLst>
          </p:cNvPr>
          <p:cNvSpPr txBox="1"/>
          <p:nvPr/>
        </p:nvSpPr>
        <p:spPr>
          <a:xfrm>
            <a:off x="4497474" y="55961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.130</a:t>
            </a:r>
          </a:p>
        </p:txBody>
      </p:sp>
    </p:spTree>
    <p:extLst>
      <p:ext uri="{BB962C8B-B14F-4D97-AF65-F5344CB8AC3E}">
        <p14:creationId xmlns:p14="http://schemas.microsoft.com/office/powerpoint/2010/main" val="40075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29510-950A-27F2-A03E-B0E768BC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DA5-4894-255A-99D4-1084A829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our Age NN to account for Gender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ED2352-52FF-5F5A-1DF2-15136FC6EE1B}"/>
              </a:ext>
            </a:extLst>
          </p:cNvPr>
          <p:cNvCxnSpPr>
            <a:cxnSpLocks/>
          </p:cNvCxnSpPr>
          <p:nvPr/>
        </p:nvCxnSpPr>
        <p:spPr>
          <a:xfrm>
            <a:off x="1657884" y="1478422"/>
            <a:ext cx="0" cy="446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24FE54-348D-528E-C190-ACAAFC7A93AD}"/>
              </a:ext>
            </a:extLst>
          </p:cNvPr>
          <p:cNvCxnSpPr>
            <a:cxnSpLocks/>
          </p:cNvCxnSpPr>
          <p:nvPr/>
        </p:nvCxnSpPr>
        <p:spPr>
          <a:xfrm>
            <a:off x="922946" y="5289847"/>
            <a:ext cx="6947731" cy="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BFEF65-6520-1688-A1ED-A6B0CB6AA565}"/>
              </a:ext>
            </a:extLst>
          </p:cNvPr>
          <p:cNvSpPr txBox="1"/>
          <p:nvPr/>
        </p:nvSpPr>
        <p:spPr>
          <a:xfrm>
            <a:off x="5913690" y="5349668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A2451-7EEF-3908-0C53-CFEB98C3DD9B}"/>
              </a:ext>
            </a:extLst>
          </p:cNvPr>
          <p:cNvSpPr txBox="1"/>
          <p:nvPr/>
        </p:nvSpPr>
        <p:spPr>
          <a:xfrm rot="16200000">
            <a:off x="1068225" y="2314290"/>
            <a:ext cx="94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9F5D8-E578-116D-3B4F-342E8ABCF546}"/>
              </a:ext>
            </a:extLst>
          </p:cNvPr>
          <p:cNvSpPr txBox="1"/>
          <p:nvPr/>
        </p:nvSpPr>
        <p:spPr>
          <a:xfrm>
            <a:off x="3179035" y="37711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60867-3DFD-A809-A55C-CAC7A83F7DFB}"/>
              </a:ext>
            </a:extLst>
          </p:cNvPr>
          <p:cNvSpPr txBox="1"/>
          <p:nvPr/>
        </p:nvSpPr>
        <p:spPr>
          <a:xfrm>
            <a:off x="1784950" y="46993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0A8C0-AA92-97F5-9F7D-2FFA5960ABA3}"/>
              </a:ext>
            </a:extLst>
          </p:cNvPr>
          <p:cNvSpPr txBox="1"/>
          <p:nvPr/>
        </p:nvSpPr>
        <p:spPr>
          <a:xfrm>
            <a:off x="1419678" y="51051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944726-A11A-47A7-6583-D243C4D4F510}"/>
              </a:ext>
            </a:extLst>
          </p:cNvPr>
          <p:cNvCxnSpPr>
            <a:cxnSpLocks/>
          </p:cNvCxnSpPr>
          <p:nvPr/>
        </p:nvCxnSpPr>
        <p:spPr>
          <a:xfrm>
            <a:off x="7870677" y="5221480"/>
            <a:ext cx="0" cy="25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C1F866-5873-3BDC-C80E-3B9D7C79A30F}"/>
              </a:ext>
            </a:extLst>
          </p:cNvPr>
          <p:cNvCxnSpPr>
            <a:cxnSpLocks/>
          </p:cNvCxnSpPr>
          <p:nvPr/>
        </p:nvCxnSpPr>
        <p:spPr>
          <a:xfrm>
            <a:off x="1577632" y="1478422"/>
            <a:ext cx="173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02D80C-36A6-3ED3-DCA5-6AEDAF7E26C9}"/>
              </a:ext>
            </a:extLst>
          </p:cNvPr>
          <p:cNvSpPr txBox="1"/>
          <p:nvPr/>
        </p:nvSpPr>
        <p:spPr>
          <a:xfrm>
            <a:off x="7664984" y="5100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D4C4C5-2683-6267-AC66-BB22CF6AB252}"/>
              </a:ext>
            </a:extLst>
          </p:cNvPr>
          <p:cNvSpPr txBox="1"/>
          <p:nvPr/>
        </p:nvSpPr>
        <p:spPr>
          <a:xfrm rot="16200000">
            <a:off x="1426789" y="1347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662F3E-AF42-E0CD-4556-DD754F71A877}"/>
              </a:ext>
            </a:extLst>
          </p:cNvPr>
          <p:cNvCxnSpPr>
            <a:cxnSpLocks/>
          </p:cNvCxnSpPr>
          <p:nvPr/>
        </p:nvCxnSpPr>
        <p:spPr>
          <a:xfrm>
            <a:off x="1419678" y="3300813"/>
            <a:ext cx="23820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49942C-77F1-A63F-5AD4-234940F975FE}"/>
              </a:ext>
            </a:extLst>
          </p:cNvPr>
          <p:cNvCxnSpPr>
            <a:cxnSpLocks/>
          </p:cNvCxnSpPr>
          <p:nvPr/>
        </p:nvCxnSpPr>
        <p:spPr>
          <a:xfrm>
            <a:off x="4965106" y="5319017"/>
            <a:ext cx="0" cy="2479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E8AA3C-556D-E726-85C7-E8FD5DF15C02}"/>
              </a:ext>
            </a:extLst>
          </p:cNvPr>
          <p:cNvSpPr txBox="1"/>
          <p:nvPr/>
        </p:nvSpPr>
        <p:spPr>
          <a:xfrm>
            <a:off x="960842" y="31161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A57EEA-E102-9CBB-DF91-B7A25BE16C65}"/>
              </a:ext>
            </a:extLst>
          </p:cNvPr>
          <p:cNvSpPr txBox="1"/>
          <p:nvPr/>
        </p:nvSpPr>
        <p:spPr>
          <a:xfrm>
            <a:off x="4609251" y="55785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C7DBE7-AC79-715C-F04D-19ABC3A5EA6F}"/>
              </a:ext>
            </a:extLst>
          </p:cNvPr>
          <p:cNvCxnSpPr>
            <a:cxnSpLocks/>
          </p:cNvCxnSpPr>
          <p:nvPr/>
        </p:nvCxnSpPr>
        <p:spPr>
          <a:xfrm flipV="1">
            <a:off x="1199048" y="2263431"/>
            <a:ext cx="4067798" cy="342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4B5499-EE61-67B5-B903-05D649C00EA5}"/>
              </a:ext>
            </a:extLst>
          </p:cNvPr>
          <p:cNvSpPr txBox="1"/>
          <p:nvPr/>
        </p:nvSpPr>
        <p:spPr>
          <a:xfrm rot="19296411">
            <a:off x="4779490" y="2314291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A98B7599-4607-F6AD-FE70-68C8AB8AB293}"/>
              </a:ext>
            </a:extLst>
          </p:cNvPr>
          <p:cNvSpPr/>
          <p:nvPr/>
        </p:nvSpPr>
        <p:spPr>
          <a:xfrm rot="1909745">
            <a:off x="1555359" y="3289865"/>
            <a:ext cx="4103182" cy="1102848"/>
          </a:xfrm>
          <a:prstGeom prst="trapezoi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0C77-D4E8-87D1-5AB0-2BE5C2B16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55AE3697-06B9-1F4F-B8D8-F547BC3B3D64}"/>
              </a:ext>
            </a:extLst>
          </p:cNvPr>
          <p:cNvSpPr/>
          <p:nvPr/>
        </p:nvSpPr>
        <p:spPr>
          <a:xfrm>
            <a:off x="4990744" y="2760291"/>
            <a:ext cx="843969" cy="46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33AB5-E55B-1E7A-3AAF-F42286B4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 XOR gate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BB7C4C-DB07-03B2-4CDB-4D5308ED604E}"/>
              </a:ext>
            </a:extLst>
          </p:cNvPr>
          <p:cNvCxnSpPr>
            <a:cxnSpLocks/>
          </p:cNvCxnSpPr>
          <p:nvPr/>
        </p:nvCxnSpPr>
        <p:spPr>
          <a:xfrm>
            <a:off x="1657884" y="1478422"/>
            <a:ext cx="0" cy="446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5DD1A3-A3F1-313D-706B-8411C3C13959}"/>
              </a:ext>
            </a:extLst>
          </p:cNvPr>
          <p:cNvCxnSpPr>
            <a:cxnSpLocks/>
          </p:cNvCxnSpPr>
          <p:nvPr/>
        </p:nvCxnSpPr>
        <p:spPr>
          <a:xfrm>
            <a:off x="922946" y="5289847"/>
            <a:ext cx="6947731" cy="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9DFAA0-FAEA-D729-52E2-3FEF1E45596C}"/>
              </a:ext>
            </a:extLst>
          </p:cNvPr>
          <p:cNvSpPr txBox="1"/>
          <p:nvPr/>
        </p:nvSpPr>
        <p:spPr>
          <a:xfrm>
            <a:off x="5913690" y="53496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28952-70D9-E15F-7772-68B6F76B9239}"/>
              </a:ext>
            </a:extLst>
          </p:cNvPr>
          <p:cNvSpPr txBox="1"/>
          <p:nvPr/>
        </p:nvSpPr>
        <p:spPr>
          <a:xfrm rot="16200000">
            <a:off x="1068225" y="2314290"/>
            <a:ext cx="94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E0D07-23EE-5E4D-915B-121EE6D3BF04}"/>
              </a:ext>
            </a:extLst>
          </p:cNvPr>
          <p:cNvSpPr txBox="1"/>
          <p:nvPr/>
        </p:nvSpPr>
        <p:spPr>
          <a:xfrm>
            <a:off x="1419678" y="51051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1A9D08-7E4C-638C-D8A1-77FA612F60B0}"/>
              </a:ext>
            </a:extLst>
          </p:cNvPr>
          <p:cNvCxnSpPr>
            <a:cxnSpLocks/>
          </p:cNvCxnSpPr>
          <p:nvPr/>
        </p:nvCxnSpPr>
        <p:spPr>
          <a:xfrm>
            <a:off x="7870677" y="5221480"/>
            <a:ext cx="0" cy="25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10EEE9-1FB3-99A5-7DCD-28854D92DDA1}"/>
              </a:ext>
            </a:extLst>
          </p:cNvPr>
          <p:cNvCxnSpPr>
            <a:cxnSpLocks/>
          </p:cNvCxnSpPr>
          <p:nvPr/>
        </p:nvCxnSpPr>
        <p:spPr>
          <a:xfrm>
            <a:off x="1577632" y="1478422"/>
            <a:ext cx="173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D4CA22-0AA9-831B-D1C1-EC4A7774E4BF}"/>
              </a:ext>
            </a:extLst>
          </p:cNvPr>
          <p:cNvSpPr txBox="1"/>
          <p:nvPr/>
        </p:nvSpPr>
        <p:spPr>
          <a:xfrm>
            <a:off x="7664984" y="5100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C76BC-082A-0916-BACA-E40F0A9D9316}"/>
              </a:ext>
            </a:extLst>
          </p:cNvPr>
          <p:cNvSpPr txBox="1"/>
          <p:nvPr/>
        </p:nvSpPr>
        <p:spPr>
          <a:xfrm rot="16200000">
            <a:off x="1426789" y="1347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F838F-C4B7-5AC4-A1AE-AA56E2862BCC}"/>
              </a:ext>
            </a:extLst>
          </p:cNvPr>
          <p:cNvSpPr txBox="1"/>
          <p:nvPr/>
        </p:nvSpPr>
        <p:spPr>
          <a:xfrm>
            <a:off x="5116814" y="278430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.9,.9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39BD46-914E-93F3-867D-51FEE9B5AF0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90744" y="2991028"/>
            <a:ext cx="22909" cy="2327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9DB8BC-2BCA-2841-A8A5-0865DBE4813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657884" y="2968975"/>
            <a:ext cx="3332860" cy="220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8B8C-60E9-BCBA-C32C-8C82AC55DCAF}"/>
              </a:ext>
            </a:extLst>
          </p:cNvPr>
          <p:cNvCxnSpPr>
            <a:cxnSpLocks/>
          </p:cNvCxnSpPr>
          <p:nvPr/>
        </p:nvCxnSpPr>
        <p:spPr>
          <a:xfrm>
            <a:off x="3076486" y="2401368"/>
            <a:ext cx="0" cy="3401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D5EBE-420D-65EC-6C8C-71E463CDEC6C}"/>
              </a:ext>
            </a:extLst>
          </p:cNvPr>
          <p:cNvCxnSpPr>
            <a:cxnSpLocks/>
          </p:cNvCxnSpPr>
          <p:nvPr/>
        </p:nvCxnSpPr>
        <p:spPr>
          <a:xfrm>
            <a:off x="1392966" y="4076344"/>
            <a:ext cx="3888335" cy="786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10A7AD-A6F6-6895-71BF-F4D8407B285C}"/>
              </a:ext>
            </a:extLst>
          </p:cNvPr>
          <p:cNvSpPr txBox="1"/>
          <p:nvPr/>
        </p:nvSpPr>
        <p:spPr>
          <a:xfrm>
            <a:off x="3461047" y="355505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220E3-2E1F-FDD5-235E-CD2FD002E6D3}"/>
              </a:ext>
            </a:extLst>
          </p:cNvPr>
          <p:cNvSpPr txBox="1"/>
          <p:nvPr/>
        </p:nvSpPr>
        <p:spPr>
          <a:xfrm>
            <a:off x="1962191" y="454201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5CCEED-D8F4-E3F0-8B1E-7535E627DFE8}"/>
              </a:ext>
            </a:extLst>
          </p:cNvPr>
          <p:cNvSpPr txBox="1"/>
          <p:nvPr/>
        </p:nvSpPr>
        <p:spPr>
          <a:xfrm>
            <a:off x="2014726" y="34311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D2A739-B9A3-ACC8-BDBD-B8A52D219D52}"/>
              </a:ext>
            </a:extLst>
          </p:cNvPr>
          <p:cNvSpPr txBox="1"/>
          <p:nvPr/>
        </p:nvSpPr>
        <p:spPr>
          <a:xfrm>
            <a:off x="3580333" y="452919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3174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B2D2-3E7D-EF88-4E0B-2217B75F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an And Gate</a:t>
            </a:r>
            <a:endParaRPr lang="en-US" dirty="0"/>
          </a:p>
        </p:txBody>
      </p:sp>
      <p:pic>
        <p:nvPicPr>
          <p:cNvPr id="1026" name="Picture 2" descr="logic gates 3">
            <a:extLst>
              <a:ext uri="{FF2B5EF4-FFF2-40B4-BE49-F238E27FC236}">
                <a16:creationId xmlns:a16="http://schemas.microsoft.com/office/drawing/2014/main" id="{7A150709-DAE8-73A5-16BE-0A153F28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96" y="1480693"/>
            <a:ext cx="29146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383761-F1D1-048F-65E5-883BA538739E}"/>
              </a:ext>
            </a:extLst>
          </p:cNvPr>
          <p:cNvSpPr txBox="1"/>
          <p:nvPr/>
        </p:nvSpPr>
        <p:spPr>
          <a:xfrm>
            <a:off x="1102407" y="4127619"/>
            <a:ext cx="1038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neural network can only tell if the either input is +</a:t>
            </a:r>
            <a:r>
              <a:rPr lang="en-US" dirty="0" err="1"/>
              <a:t>ive</a:t>
            </a:r>
            <a:r>
              <a:rPr lang="en-US" dirty="0"/>
              <a:t> or 0 and have a gradient based on that.</a:t>
            </a:r>
          </a:p>
          <a:p>
            <a:endParaRPr lang="en-US" dirty="0"/>
          </a:p>
          <a:p>
            <a:r>
              <a:rPr lang="en-US" dirty="0"/>
              <a:t>Due to this we can never have an And gate with out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37623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5730-8170-3D29-3AF5-24BBED9A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Neuron? 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CC4D8FC-E706-95EA-3E85-D4AA530753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09" y="1546503"/>
            <a:ext cx="4216765" cy="223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A0606-3286-93EB-6633-C7E99876B0D2}"/>
              </a:ext>
            </a:extLst>
          </p:cNvPr>
          <p:cNvSpPr txBox="1"/>
          <p:nvPr/>
        </p:nvSpPr>
        <p:spPr>
          <a:xfrm>
            <a:off x="838200" y="4019910"/>
            <a:ext cx="3706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latin typeface="+mj-lt"/>
              </a:rPr>
              <a:t>Neuron in an AI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F3EA60-C3C9-1371-2343-9840D88AEC81}"/>
              </a:ext>
            </a:extLst>
          </p:cNvPr>
          <p:cNvSpPr/>
          <p:nvPr/>
        </p:nvSpPr>
        <p:spPr>
          <a:xfrm>
            <a:off x="1046009" y="5055079"/>
            <a:ext cx="1662685" cy="757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FA35-B9E6-D1C7-79CA-E4A57E0F6DBC}"/>
              </a:ext>
            </a:extLst>
          </p:cNvPr>
          <p:cNvCxnSpPr>
            <a:stCxn id="5" idx="6"/>
          </p:cNvCxnSpPr>
          <p:nvPr/>
        </p:nvCxnSpPr>
        <p:spPr>
          <a:xfrm>
            <a:off x="2708694" y="5433796"/>
            <a:ext cx="4882551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7BEFFFA-BBA9-2BD4-F7BE-566131AF774C}"/>
              </a:ext>
            </a:extLst>
          </p:cNvPr>
          <p:cNvSpPr/>
          <p:nvPr/>
        </p:nvSpPr>
        <p:spPr>
          <a:xfrm>
            <a:off x="7591245" y="5105316"/>
            <a:ext cx="1662685" cy="6569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2E919-6CBD-C146-64C6-577F2D73AF80}"/>
              </a:ext>
            </a:extLst>
          </p:cNvPr>
          <p:cNvSpPr/>
          <p:nvPr/>
        </p:nvSpPr>
        <p:spPr>
          <a:xfrm>
            <a:off x="4235570" y="5210355"/>
            <a:ext cx="1662685" cy="454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334303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988-44B4-AAF2-F83D-F7385F90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Linear Regression Neural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887A48-06B4-814A-FAEE-6FCEECCF7090}"/>
              </a:ext>
            </a:extLst>
          </p:cNvPr>
          <p:cNvSpPr/>
          <p:nvPr/>
        </p:nvSpPr>
        <p:spPr>
          <a:xfrm>
            <a:off x="1095555" y="1802920"/>
            <a:ext cx="1587260" cy="780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FF111A-A90B-0973-937D-F07AF207003B}"/>
              </a:ext>
            </a:extLst>
          </p:cNvPr>
          <p:cNvSpPr/>
          <p:nvPr/>
        </p:nvSpPr>
        <p:spPr>
          <a:xfrm>
            <a:off x="1095555" y="4869611"/>
            <a:ext cx="1587260" cy="780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9D0C80-4BAF-F313-83BD-45D04BF8492E}"/>
              </a:ext>
            </a:extLst>
          </p:cNvPr>
          <p:cNvSpPr/>
          <p:nvPr/>
        </p:nvSpPr>
        <p:spPr>
          <a:xfrm>
            <a:off x="9141125" y="1802919"/>
            <a:ext cx="1587260" cy="780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6C4400-E6F7-5F84-2C71-3061B0580A10}"/>
              </a:ext>
            </a:extLst>
          </p:cNvPr>
          <p:cNvSpPr/>
          <p:nvPr/>
        </p:nvSpPr>
        <p:spPr>
          <a:xfrm>
            <a:off x="9141125" y="4869610"/>
            <a:ext cx="1587260" cy="780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076A35-CE29-FA09-511D-607B51AB75B1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2682815" y="2193265"/>
            <a:ext cx="6458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FBD5CA-E055-EC7F-9019-F71654D7115F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682815" y="2193266"/>
            <a:ext cx="6458310" cy="306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F7C309-C455-B5F7-C4D0-F7CE7E0921B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682815" y="2193265"/>
            <a:ext cx="6458310" cy="306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B83329-F359-3156-C8AA-B2C1A25B0B3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2682815" y="5259956"/>
            <a:ext cx="6458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CF7D05-8456-A0BB-75B1-F87F9AB39921}"/>
              </a:ext>
            </a:extLst>
          </p:cNvPr>
          <p:cNvSpPr/>
          <p:nvPr/>
        </p:nvSpPr>
        <p:spPr>
          <a:xfrm>
            <a:off x="4980317" y="1912908"/>
            <a:ext cx="1863306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Weight(i1, o1)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6A657-23D9-1E99-5CC7-BF9DF04904DD}"/>
              </a:ext>
            </a:extLst>
          </p:cNvPr>
          <p:cNvSpPr/>
          <p:nvPr/>
        </p:nvSpPr>
        <p:spPr>
          <a:xfrm>
            <a:off x="4980317" y="4979600"/>
            <a:ext cx="1863306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Weight(i2, o2)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ABBAA4-3A3F-BCBF-FA19-9F980C8C4603}"/>
              </a:ext>
            </a:extLst>
          </p:cNvPr>
          <p:cNvSpPr/>
          <p:nvPr/>
        </p:nvSpPr>
        <p:spPr>
          <a:xfrm rot="1595521">
            <a:off x="3817179" y="2806554"/>
            <a:ext cx="1863306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Weight(i1, o2)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A0E8C0-2DDD-C4DD-14B3-CAB70105A588}"/>
              </a:ext>
            </a:extLst>
          </p:cNvPr>
          <p:cNvSpPr/>
          <p:nvPr/>
        </p:nvSpPr>
        <p:spPr>
          <a:xfrm rot="20043545">
            <a:off x="3600090" y="4179766"/>
            <a:ext cx="1863306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Weight(i2, o1)</a:t>
            </a:r>
          </a:p>
        </p:txBody>
      </p:sp>
    </p:spTree>
    <p:extLst>
      <p:ext uri="{BB962C8B-B14F-4D97-AF65-F5344CB8AC3E}">
        <p14:creationId xmlns:p14="http://schemas.microsoft.com/office/powerpoint/2010/main" val="410498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B237-5A98-FEE3-D9E7-E57390ED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Artificial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187E-F5E2-B958-D7ED-78C85FF0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a statistical model which will use the sum of the trained weights multiplied by the inputs to predict an output.</a:t>
            </a:r>
          </a:p>
          <a:p>
            <a:endParaRPr lang="en-CA" dirty="0"/>
          </a:p>
          <a:p>
            <a:r>
              <a:rPr lang="en-CA" dirty="0"/>
              <a:t>i.e. Output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=Input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*Weight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+Input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*Weight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43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6856-73F7-93A6-CA7D-7EAC93CB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OR gate</a:t>
            </a:r>
          </a:p>
        </p:txBody>
      </p:sp>
      <p:pic>
        <p:nvPicPr>
          <p:cNvPr id="2050" name="Picture 2" descr="What is OR Gate? - Logic Symbol &amp; Truth Table - Circuit Globe">
            <a:extLst>
              <a:ext uri="{FF2B5EF4-FFF2-40B4-BE49-F238E27FC236}">
                <a16:creationId xmlns:a16="http://schemas.microsoft.com/office/drawing/2014/main" id="{1F7250E7-779F-7E02-767D-C332C322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02" y="1868261"/>
            <a:ext cx="6477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3B95-8468-35C7-4725-E96C86E6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that mean for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3C11-860E-CB9C-221B-2F115E3F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train this simple NN to recognise any of the inputs to be high to generate a 1 on the output.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1586F1-649B-014E-D5CE-D8A322169278}"/>
              </a:ext>
            </a:extLst>
          </p:cNvPr>
          <p:cNvSpPr/>
          <p:nvPr/>
        </p:nvSpPr>
        <p:spPr>
          <a:xfrm>
            <a:off x="1632856" y="3088790"/>
            <a:ext cx="1595535" cy="7931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98A4AE-2368-D432-618A-839DBA108E49}"/>
              </a:ext>
            </a:extLst>
          </p:cNvPr>
          <p:cNvSpPr/>
          <p:nvPr/>
        </p:nvSpPr>
        <p:spPr>
          <a:xfrm>
            <a:off x="7361852" y="4979794"/>
            <a:ext cx="1595535" cy="7931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C7B174-B678-38DC-2A04-C8A80EEFAA9E}"/>
              </a:ext>
            </a:extLst>
          </p:cNvPr>
          <p:cNvSpPr/>
          <p:nvPr/>
        </p:nvSpPr>
        <p:spPr>
          <a:xfrm>
            <a:off x="1785255" y="4979794"/>
            <a:ext cx="1595535" cy="7931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9D9043-2DE3-9409-5B6D-95823C8497C4}"/>
              </a:ext>
            </a:extLst>
          </p:cNvPr>
          <p:cNvSpPr/>
          <p:nvPr/>
        </p:nvSpPr>
        <p:spPr>
          <a:xfrm>
            <a:off x="7361852" y="3088790"/>
            <a:ext cx="1595535" cy="7931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7495-1F0A-A421-1F4B-D5B4FD5C49B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228391" y="3485341"/>
            <a:ext cx="4133461" cy="189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D6DBDD-FFA6-4736-24E4-1213ADFAF06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380790" y="3485341"/>
            <a:ext cx="3981062" cy="189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448D8-259D-EF33-172A-7B881038EB3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228391" y="3485341"/>
            <a:ext cx="4133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F5ED52-6A87-78F6-3556-80BC2684030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3380790" y="5376345"/>
            <a:ext cx="398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9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334-059E-71A0-E031-882F514B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Function in a Neural Network.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7C1D-D184-E72C-DE08-CD62F2FE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we need Non-linear activation function?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neural network without an activation function is essentially just a linear regression model. The activation function does the non-linear transformation to the input making it capable to learn and perform more complex tasks.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 different kinds of Activation function are</a:t>
            </a:r>
          </a:p>
          <a:p>
            <a:pPr marL="0" indent="0">
              <a:buNone/>
            </a:pPr>
            <a:r>
              <a:rPr lang="en-CA" dirty="0"/>
              <a:t>Sigmoid, Tangent Hyperbolic, Rectified linear unit (</a:t>
            </a:r>
            <a:r>
              <a:rPr lang="en-CA" dirty="0" err="1"/>
              <a:t>RelU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11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126A-7C7D-4D1F-870E-EAC780AA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</a:t>
            </a:r>
            <a:r>
              <a:rPr lang="en-CA" dirty="0" err="1"/>
              <a:t>RelU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8EE1-CDCD-6151-64FE-C18D4520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Simplest activation function</a:t>
            </a:r>
          </a:p>
          <a:p>
            <a:r>
              <a:rPr lang="en-CA" dirty="0"/>
              <a:t>Very fast compared to others</a:t>
            </a:r>
          </a:p>
          <a:p>
            <a:endParaRPr lang="en-CA" dirty="0"/>
          </a:p>
          <a:p>
            <a:pPr marL="0" indent="0">
              <a:buNone/>
            </a:pPr>
            <a:r>
              <a:rPr lang="pt-BR" dirty="0"/>
              <a:t>A(x) = max(0,x)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Derivative of RelU</a:t>
            </a:r>
          </a:p>
          <a:p>
            <a:pPr marL="0" indent="0">
              <a:buNone/>
            </a:pPr>
            <a:r>
              <a:rPr lang="pt-BR" dirty="0"/>
              <a:t>dA/dX = {x&lt;=0?0:1}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701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D711-553F-3CF4-E861-EEA23685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the Neural Network.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E9E8-1539-6B9A-EC25-92F72E8E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train a neural network we need to find out how much the neural network was wrong by and then tell the neural network to correct its self by that amount.</a:t>
            </a:r>
          </a:p>
          <a:p>
            <a:r>
              <a:rPr lang="en-CA" dirty="0"/>
              <a:t>This technique is known as </a:t>
            </a:r>
            <a:r>
              <a:rPr lang="en-CA" b="1" dirty="0"/>
              <a:t>back propagation</a:t>
            </a:r>
            <a:r>
              <a:rPr lang="en-CA" dirty="0"/>
              <a:t> and the mathematical term for this is called </a:t>
            </a:r>
            <a:r>
              <a:rPr lang="en-CA" b="1" dirty="0"/>
              <a:t>gradient estimation</a:t>
            </a:r>
            <a:r>
              <a:rPr lang="en-CA" dirty="0"/>
              <a:t>.</a:t>
            </a:r>
          </a:p>
          <a:p>
            <a:r>
              <a:rPr lang="en-CA" dirty="0"/>
              <a:t>The way a neural network will perform this is by adjusting each weight by doing a gradual gradient walk towards the minimum value required to correctly guess the output. </a:t>
            </a:r>
          </a:p>
          <a:p>
            <a:r>
              <a:rPr lang="en-CA" dirty="0"/>
              <a:t>Remember Output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=Input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*Weight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+Input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*Weight</a:t>
            </a:r>
            <a:r>
              <a:rPr lang="en-CA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051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486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Neural Networks and AI.</vt:lpstr>
      <vt:lpstr>What is a Neuron? </vt:lpstr>
      <vt:lpstr>A Simple Linear Regression Neural Network</vt:lpstr>
      <vt:lpstr>What is an Artificial Neural Network?</vt:lpstr>
      <vt:lpstr>An OR gate</vt:lpstr>
      <vt:lpstr>What does that mean for a neural network</vt:lpstr>
      <vt:lpstr>Activation Function in a Neural Network.</vt:lpstr>
      <vt:lpstr>Using a RelU</vt:lpstr>
      <vt:lpstr>Training the Neural Network.</vt:lpstr>
      <vt:lpstr>What did we train our Network to do?</vt:lpstr>
      <vt:lpstr>What did we train our OR Network to do?</vt:lpstr>
      <vt:lpstr>What did we train our Age NN to do?</vt:lpstr>
      <vt:lpstr>Modify our Age NN to account for Gender</vt:lpstr>
      <vt:lpstr>What about an XOR gate</vt:lpstr>
      <vt:lpstr>Issues with an And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and AI.</dc:title>
  <dc:creator>Mustafa Bahrainwala</dc:creator>
  <cp:lastModifiedBy>Mustafa Behrainwala</cp:lastModifiedBy>
  <cp:revision>5</cp:revision>
  <dcterms:created xsi:type="dcterms:W3CDTF">2024-02-01T03:12:43Z</dcterms:created>
  <dcterms:modified xsi:type="dcterms:W3CDTF">2024-02-05T20:31:25Z</dcterms:modified>
</cp:coreProperties>
</file>