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2"/>
  </p:notesMasterIdLst>
  <p:sldIdLst>
    <p:sldId id="256" r:id="rId4"/>
    <p:sldId id="257" r:id="rId5"/>
    <p:sldId id="258" r:id="rId6"/>
    <p:sldId id="264" r:id="rId7"/>
    <p:sldId id="261" r:id="rId8"/>
    <p:sldId id="262" r:id="rId9"/>
    <p:sldId id="259" r:id="rId10"/>
    <p:sldId id="260" r:id="rId11"/>
    <p:sldId id="263" r:id="rId12"/>
    <p:sldId id="265" r:id="rId13"/>
    <p:sldId id="266" r:id="rId14"/>
    <p:sldId id="267" r:id="rId15"/>
    <p:sldId id="268" r:id="rId16"/>
    <p:sldId id="271" r:id="rId17"/>
    <p:sldId id="269" r:id="rId18"/>
    <p:sldId id="272" r:id="rId19"/>
    <p:sldId id="273" r:id="rId20"/>
    <p:sldId id="274" r:id="rId21"/>
    <p:sldId id="275" r:id="rId22"/>
    <p:sldId id="276" r:id="rId23"/>
    <p:sldId id="281" r:id="rId24"/>
    <p:sldId id="282" r:id="rId25"/>
    <p:sldId id="283" r:id="rId26"/>
    <p:sldId id="284" r:id="rId27"/>
    <p:sldId id="277" r:id="rId28"/>
    <p:sldId id="278" r:id="rId29"/>
    <p:sldId id="279"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C3426-0FDA-4E5E-B41B-21C816E296BA}" v="25" dt="2024-02-02T17:05:49.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62516-B39C-4B83-B17D-6AC3DDBA5C2D}"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0E3CB-A6C3-4C4D-811F-234E614D225D}" type="slidenum">
              <a:rPr lang="en-US" smtClean="0"/>
              <a:t>‹#›</a:t>
            </a:fld>
            <a:endParaRPr lang="en-US"/>
          </a:p>
        </p:txBody>
      </p:sp>
    </p:spTree>
    <p:extLst>
      <p:ext uri="{BB962C8B-B14F-4D97-AF65-F5344CB8AC3E}">
        <p14:creationId xmlns:p14="http://schemas.microsoft.com/office/powerpoint/2010/main" val="3523517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CB49-730D-036B-F8CB-EE5454121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9049204-0B37-7B05-0451-3E91C2313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E232421-39E9-FD99-6CDC-FC1E2883E149}"/>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5" name="Footer Placeholder 4">
            <a:extLst>
              <a:ext uri="{FF2B5EF4-FFF2-40B4-BE49-F238E27FC236}">
                <a16:creationId xmlns:a16="http://schemas.microsoft.com/office/drawing/2014/main" id="{08773395-6BC3-812E-3CB8-ACF4C1A2F9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FC42EFE-E6C2-BF03-12FC-1B3C5185EDA0}"/>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30984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99ED-A9DC-ECCA-42F7-1A5DC8D569B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FAF9A3-AECB-0C1E-F01B-4BE18AA907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49BE37-1620-F00A-A610-8FE4B2DA1F31}"/>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5" name="Footer Placeholder 4">
            <a:extLst>
              <a:ext uri="{FF2B5EF4-FFF2-40B4-BE49-F238E27FC236}">
                <a16:creationId xmlns:a16="http://schemas.microsoft.com/office/drawing/2014/main" id="{8F61B76F-83CA-3064-1B50-C574FE8EFF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9BB77D-1486-D92A-8965-A1FA31686A5B}"/>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32002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5EE906-3A22-31BF-70E8-02FFFF1DB8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81503A8-3938-5D27-B56B-4E31B8B9F3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E392D5-BB25-E7F0-8CD1-198084868896}"/>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5" name="Footer Placeholder 4">
            <a:extLst>
              <a:ext uri="{FF2B5EF4-FFF2-40B4-BE49-F238E27FC236}">
                <a16:creationId xmlns:a16="http://schemas.microsoft.com/office/drawing/2014/main" id="{8D8FA423-CB5E-D91A-8839-DB0E8BE9EB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2B91E1-E722-76DE-E802-7B1CDE113050}"/>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23268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BA99-30C9-CEE7-F1BC-248971BE9B5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D197EA2-D279-FED1-616B-6515D305D1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523A27-5BEB-4702-8D33-FF81D151378E}"/>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5" name="Footer Placeholder 4">
            <a:extLst>
              <a:ext uri="{FF2B5EF4-FFF2-40B4-BE49-F238E27FC236}">
                <a16:creationId xmlns:a16="http://schemas.microsoft.com/office/drawing/2014/main" id="{B02EB5DC-E3BD-03B5-4AD5-39074C03B0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CD1828-08CF-8DCA-3148-92EF22FE6A15}"/>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0222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7C2B-A851-2F26-1F35-4CB247E6A5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27EC076-4152-337F-3BBB-AF5B46B23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470877-F34F-9EF0-F7A7-586044808207}"/>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5" name="Footer Placeholder 4">
            <a:extLst>
              <a:ext uri="{FF2B5EF4-FFF2-40B4-BE49-F238E27FC236}">
                <a16:creationId xmlns:a16="http://schemas.microsoft.com/office/drawing/2014/main" id="{2931F40C-8832-0D9E-6A49-9A10080E78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8271E4-732D-3458-2472-B32E7DF72186}"/>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33201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D382-A28B-6F6B-3317-385D1AB08C4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62F1462-841E-6C0C-2E9F-0009307E45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6D86DE2-C944-3AE4-8017-89FF3B0732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2464679-314B-4057-4AD7-7B9BF33E14DE}"/>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6" name="Footer Placeholder 5">
            <a:extLst>
              <a:ext uri="{FF2B5EF4-FFF2-40B4-BE49-F238E27FC236}">
                <a16:creationId xmlns:a16="http://schemas.microsoft.com/office/drawing/2014/main" id="{D865D128-CC1A-EFA2-DC9F-1F5AD593DF7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B9AF833-6D6B-10B1-522A-6AC701FF48E4}"/>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9335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D7BA-26A8-CA94-B4A5-07C2843920C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687E1A0-E50A-9573-CEF3-7649B375B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4EC5E-EBFD-F8C2-0B57-209F70FDD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5A88D8D-3219-BA63-A6C7-68F9F5A9C0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74F37E-AA2A-FEAA-D23E-2A42D952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BE03043-E942-E570-CC58-B9406A49EB75}"/>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8" name="Footer Placeholder 7">
            <a:extLst>
              <a:ext uri="{FF2B5EF4-FFF2-40B4-BE49-F238E27FC236}">
                <a16:creationId xmlns:a16="http://schemas.microsoft.com/office/drawing/2014/main" id="{F50096F1-AAC8-D5AA-CCA3-F17835909AE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790F8BC-E887-8BA7-9379-DCE10E136606}"/>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135802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6CE8-6A8B-09BD-D181-AF4A777195D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FD58824-D8E5-5237-F3A9-07C820CBA917}"/>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4" name="Footer Placeholder 3">
            <a:extLst>
              <a:ext uri="{FF2B5EF4-FFF2-40B4-BE49-F238E27FC236}">
                <a16:creationId xmlns:a16="http://schemas.microsoft.com/office/drawing/2014/main" id="{B70EB44E-485C-5CC4-DCB3-82BCE5305B9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22224BE-433F-D99E-C75B-1EE10C7F039A}"/>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96107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464F4-847D-604B-B197-81C50E1145AA}"/>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3" name="Footer Placeholder 2">
            <a:extLst>
              <a:ext uri="{FF2B5EF4-FFF2-40B4-BE49-F238E27FC236}">
                <a16:creationId xmlns:a16="http://schemas.microsoft.com/office/drawing/2014/main" id="{13C3B8F5-BA5D-EE9F-2C58-2EAD73BC8C8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A024D99-3114-296C-3B2B-353359579FD8}"/>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2472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53DA-8F89-C4A0-5DB1-4C0F43859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1563E8C-CFBC-DDEE-0BD3-04C8587C4F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6AD0B59-28B3-B8A2-5CA3-7E23DE2E4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69365-C807-076B-8C0C-79E8C428F03B}"/>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6" name="Footer Placeholder 5">
            <a:extLst>
              <a:ext uri="{FF2B5EF4-FFF2-40B4-BE49-F238E27FC236}">
                <a16:creationId xmlns:a16="http://schemas.microsoft.com/office/drawing/2014/main" id="{FF5CFB0E-21D1-C833-67CD-3A7B29F407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456EDB-E23F-F316-A563-07430180291C}"/>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11459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5694-85C7-F399-5932-A77F83FA0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9F466F7-55F4-B09A-82A6-2C06B81C8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B503844-1454-43A8-D4D4-6C3EDB90E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6FB22-0556-4564-F44C-EC31712D7A53}"/>
              </a:ext>
            </a:extLst>
          </p:cNvPr>
          <p:cNvSpPr>
            <a:spLocks noGrp="1"/>
          </p:cNvSpPr>
          <p:nvPr>
            <p:ph type="dt" sz="half" idx="10"/>
          </p:nvPr>
        </p:nvSpPr>
        <p:spPr/>
        <p:txBody>
          <a:bodyPr/>
          <a:lstStyle/>
          <a:p>
            <a:fld id="{28E627C4-8EBF-403B-AE19-F9A1CE4B216A}" type="datetimeFigureOut">
              <a:rPr lang="en-CA" smtClean="0"/>
              <a:t>2024-02-23</a:t>
            </a:fld>
            <a:endParaRPr lang="en-CA"/>
          </a:p>
        </p:txBody>
      </p:sp>
      <p:sp>
        <p:nvSpPr>
          <p:cNvPr id="6" name="Footer Placeholder 5">
            <a:extLst>
              <a:ext uri="{FF2B5EF4-FFF2-40B4-BE49-F238E27FC236}">
                <a16:creationId xmlns:a16="http://schemas.microsoft.com/office/drawing/2014/main" id="{A680A54E-4DD8-5B3A-B599-683FB4149A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17B356-564C-F5D9-5491-C262AA5A63FE}"/>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81451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86538-D306-9B71-4977-82830F7BA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FB4188-266B-12FD-7280-BE9F71CE9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750F0C-1027-B571-B217-843BD051E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627C4-8EBF-403B-AE19-F9A1CE4B216A}" type="datetimeFigureOut">
              <a:rPr lang="en-CA" smtClean="0"/>
              <a:t>2024-02-23</a:t>
            </a:fld>
            <a:endParaRPr lang="en-CA"/>
          </a:p>
        </p:txBody>
      </p:sp>
      <p:sp>
        <p:nvSpPr>
          <p:cNvPr id="5" name="Footer Placeholder 4">
            <a:extLst>
              <a:ext uri="{FF2B5EF4-FFF2-40B4-BE49-F238E27FC236}">
                <a16:creationId xmlns:a16="http://schemas.microsoft.com/office/drawing/2014/main" id="{121AF8F0-4B03-409E-381D-0BC8D5D481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25CBBA6-4711-3267-A8EB-91DDD769F5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E0229-2502-463C-B8F8-40DF9C5F0CDB}" type="slidenum">
              <a:rPr lang="en-CA" smtClean="0"/>
              <a:t>‹#›</a:t>
            </a:fld>
            <a:endParaRPr lang="en-CA"/>
          </a:p>
        </p:txBody>
      </p:sp>
    </p:spTree>
    <p:extLst>
      <p:ext uri="{BB962C8B-B14F-4D97-AF65-F5344CB8AC3E}">
        <p14:creationId xmlns:p14="http://schemas.microsoft.com/office/powerpoint/2010/main" val="153808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uring.com/kb/necessity-of-bias-in-neural-networks#why-is-bias-added-in-neural-network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9DDB-B116-06FA-1F8D-EE5244FA9716}"/>
              </a:ext>
            </a:extLst>
          </p:cNvPr>
          <p:cNvSpPr>
            <a:spLocks noGrp="1"/>
          </p:cNvSpPr>
          <p:nvPr>
            <p:ph type="ctrTitle"/>
          </p:nvPr>
        </p:nvSpPr>
        <p:spPr/>
        <p:txBody>
          <a:bodyPr/>
          <a:lstStyle/>
          <a:p>
            <a:r>
              <a:rPr lang="en-CA" dirty="0"/>
              <a:t>Introduction To Neural Networks and AI.</a:t>
            </a:r>
          </a:p>
        </p:txBody>
      </p:sp>
      <p:sp>
        <p:nvSpPr>
          <p:cNvPr id="3" name="Subtitle 2">
            <a:extLst>
              <a:ext uri="{FF2B5EF4-FFF2-40B4-BE49-F238E27FC236}">
                <a16:creationId xmlns:a16="http://schemas.microsoft.com/office/drawing/2014/main" id="{5D1B6398-FD9D-AD46-1749-2AE0BC9CDA42}"/>
              </a:ext>
            </a:extLst>
          </p:cNvPr>
          <p:cNvSpPr>
            <a:spLocks noGrp="1"/>
          </p:cNvSpPr>
          <p:nvPr>
            <p:ph type="subTitle" idx="1"/>
          </p:nvPr>
        </p:nvSpPr>
        <p:spPr/>
        <p:txBody>
          <a:bodyPr/>
          <a:lstStyle/>
          <a:p>
            <a:r>
              <a:rPr lang="en-CA" dirty="0"/>
              <a:t>By Mustafa Behrainwala</a:t>
            </a:r>
          </a:p>
        </p:txBody>
      </p:sp>
    </p:spTree>
    <p:extLst>
      <p:ext uri="{BB962C8B-B14F-4D97-AF65-F5344CB8AC3E}">
        <p14:creationId xmlns:p14="http://schemas.microsoft.com/office/powerpoint/2010/main" val="4063277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24E0-1B88-2A77-87C5-BA8E7C346427}"/>
              </a:ext>
            </a:extLst>
          </p:cNvPr>
          <p:cNvSpPr>
            <a:spLocks noGrp="1"/>
          </p:cNvSpPr>
          <p:nvPr>
            <p:ph type="title"/>
          </p:nvPr>
        </p:nvSpPr>
        <p:spPr/>
        <p:txBody>
          <a:bodyPr/>
          <a:lstStyle/>
          <a:p>
            <a:r>
              <a:rPr lang="en-US" dirty="0"/>
              <a:t>What did we train our Network to do?</a:t>
            </a:r>
          </a:p>
        </p:txBody>
      </p:sp>
      <p:cxnSp>
        <p:nvCxnSpPr>
          <p:cNvPr id="5" name="Straight Connector 4">
            <a:extLst>
              <a:ext uri="{FF2B5EF4-FFF2-40B4-BE49-F238E27FC236}">
                <a16:creationId xmlns:a16="http://schemas.microsoft.com/office/drawing/2014/main" id="{A98A4506-6D8B-F441-A262-2A71F8B26D4B}"/>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698DDF-9B21-E4D1-456C-3DD7D449DEA4}"/>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AD0F19-A14F-6281-EF9C-3AB0EE48E810}"/>
              </a:ext>
            </a:extLst>
          </p:cNvPr>
          <p:cNvCxnSpPr>
            <a:cxnSpLocks/>
          </p:cNvCxnSpPr>
          <p:nvPr/>
        </p:nvCxnSpPr>
        <p:spPr>
          <a:xfrm>
            <a:off x="838200" y="2623559"/>
            <a:ext cx="4152544" cy="3033757"/>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27C69C21-B866-DAAA-048D-D6D76CED1BC3}"/>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59CC7F82-036D-FB4E-9394-4F7BFA532691}"/>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6" name="TextBox 15">
            <a:extLst>
              <a:ext uri="{FF2B5EF4-FFF2-40B4-BE49-F238E27FC236}">
                <a16:creationId xmlns:a16="http://schemas.microsoft.com/office/drawing/2014/main" id="{35240943-083F-10A5-8D2D-E8ED4C3E9CA9}"/>
              </a:ext>
            </a:extLst>
          </p:cNvPr>
          <p:cNvSpPr txBox="1"/>
          <p:nvPr/>
        </p:nvSpPr>
        <p:spPr>
          <a:xfrm>
            <a:off x="3179035" y="3771105"/>
            <a:ext cx="1026243" cy="369332"/>
          </a:xfrm>
          <a:prstGeom prst="rect">
            <a:avLst/>
          </a:prstGeom>
          <a:noFill/>
        </p:spPr>
        <p:txBody>
          <a:bodyPr wrap="none" rtlCol="0">
            <a:spAutoFit/>
          </a:bodyPr>
          <a:lstStyle/>
          <a:p>
            <a:r>
              <a:rPr lang="en-US" dirty="0"/>
              <a:t>Output 1</a:t>
            </a:r>
          </a:p>
        </p:txBody>
      </p:sp>
      <p:sp>
        <p:nvSpPr>
          <p:cNvPr id="17" name="TextBox 16">
            <a:extLst>
              <a:ext uri="{FF2B5EF4-FFF2-40B4-BE49-F238E27FC236}">
                <a16:creationId xmlns:a16="http://schemas.microsoft.com/office/drawing/2014/main" id="{57E4C3B0-CD0A-D2B5-DEF4-9D7D296016CA}"/>
              </a:ext>
            </a:extLst>
          </p:cNvPr>
          <p:cNvSpPr txBox="1"/>
          <p:nvPr/>
        </p:nvSpPr>
        <p:spPr>
          <a:xfrm>
            <a:off x="1962191" y="4530476"/>
            <a:ext cx="1026243" cy="369332"/>
          </a:xfrm>
          <a:prstGeom prst="rect">
            <a:avLst/>
          </a:prstGeom>
          <a:noFill/>
        </p:spPr>
        <p:txBody>
          <a:bodyPr wrap="none" rtlCol="0">
            <a:spAutoFit/>
          </a:bodyPr>
          <a:lstStyle/>
          <a:p>
            <a:r>
              <a:rPr lang="en-US" dirty="0"/>
              <a:t>Output 2</a:t>
            </a:r>
          </a:p>
        </p:txBody>
      </p:sp>
      <p:sp>
        <p:nvSpPr>
          <p:cNvPr id="19" name="TextBox 18">
            <a:extLst>
              <a:ext uri="{FF2B5EF4-FFF2-40B4-BE49-F238E27FC236}">
                <a16:creationId xmlns:a16="http://schemas.microsoft.com/office/drawing/2014/main" id="{8531E16D-9D7D-AC18-8196-98E92714EF1F}"/>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D96BF89D-09AE-FFFB-24FB-831517AF8F5F}"/>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8CEF66-F52F-6BAB-3551-9295E3167BC9}"/>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0382982-957D-094D-92FD-8AEA00FEB62B}"/>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FC574C90-884F-405A-46FD-59C30BCE8329}"/>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30288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510E-74E7-4C31-564E-1EFFA7339F37}"/>
            </a:ext>
          </a:extLst>
        </p:cNvPr>
        <p:cNvGrpSpPr/>
        <p:nvPr/>
      </p:nvGrpSpPr>
      <p:grpSpPr>
        <a:xfrm>
          <a:off x="0" y="0"/>
          <a:ext cx="0" cy="0"/>
          <a:chOff x="0" y="0"/>
          <a:chExt cx="0" cy="0"/>
        </a:xfrm>
      </p:grpSpPr>
      <p:sp>
        <p:nvSpPr>
          <p:cNvPr id="22" name="Oval 21">
            <a:extLst>
              <a:ext uri="{FF2B5EF4-FFF2-40B4-BE49-F238E27FC236}">
                <a16:creationId xmlns:a16="http://schemas.microsoft.com/office/drawing/2014/main" id="{BB1C4F4B-2042-BC69-3AAE-9457728D6DF1}"/>
              </a:ext>
            </a:extLst>
          </p:cNvPr>
          <p:cNvSpPr/>
          <p:nvPr/>
        </p:nvSpPr>
        <p:spPr>
          <a:xfrm>
            <a:off x="4990744" y="2760291"/>
            <a:ext cx="843969" cy="461473"/>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33496-9B7E-6CBE-61B7-CDB3C5700385}"/>
              </a:ext>
            </a:extLst>
          </p:cNvPr>
          <p:cNvSpPr>
            <a:spLocks noGrp="1"/>
          </p:cNvSpPr>
          <p:nvPr>
            <p:ph type="title"/>
          </p:nvPr>
        </p:nvSpPr>
        <p:spPr/>
        <p:txBody>
          <a:bodyPr/>
          <a:lstStyle/>
          <a:p>
            <a:r>
              <a:rPr lang="en-US" dirty="0"/>
              <a:t>What did we train our OR Network to do?</a:t>
            </a:r>
          </a:p>
        </p:txBody>
      </p:sp>
      <p:cxnSp>
        <p:nvCxnSpPr>
          <p:cNvPr id="5" name="Straight Connector 4">
            <a:extLst>
              <a:ext uri="{FF2B5EF4-FFF2-40B4-BE49-F238E27FC236}">
                <a16:creationId xmlns:a16="http://schemas.microsoft.com/office/drawing/2014/main" id="{D77D16B1-809A-CDEB-7FAB-909C1CC142A5}"/>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A87C69-5ADC-BA6C-2AB3-C33C5D7FFA1E}"/>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0EDE12-7B8A-D6E6-5B4D-5E5509A6BFA7}"/>
              </a:ext>
            </a:extLst>
          </p:cNvPr>
          <p:cNvCxnSpPr>
            <a:cxnSpLocks/>
          </p:cNvCxnSpPr>
          <p:nvPr/>
        </p:nvCxnSpPr>
        <p:spPr>
          <a:xfrm>
            <a:off x="885035" y="3304154"/>
            <a:ext cx="4152544" cy="3033757"/>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12D1AC99-2333-5F2F-6C88-4D9A944B1FBD}"/>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49F4CF37-C455-B46C-F8B1-72913660FE83}"/>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6" name="TextBox 15">
            <a:extLst>
              <a:ext uri="{FF2B5EF4-FFF2-40B4-BE49-F238E27FC236}">
                <a16:creationId xmlns:a16="http://schemas.microsoft.com/office/drawing/2014/main" id="{BDB44E61-73AB-9713-20C6-BFCFCAB057FC}"/>
              </a:ext>
            </a:extLst>
          </p:cNvPr>
          <p:cNvSpPr txBox="1"/>
          <p:nvPr/>
        </p:nvSpPr>
        <p:spPr>
          <a:xfrm>
            <a:off x="3179035" y="3771105"/>
            <a:ext cx="599972" cy="369332"/>
          </a:xfrm>
          <a:prstGeom prst="rect">
            <a:avLst/>
          </a:prstGeom>
          <a:noFill/>
        </p:spPr>
        <p:txBody>
          <a:bodyPr wrap="none" rtlCol="0">
            <a:spAutoFit/>
          </a:bodyPr>
          <a:lstStyle/>
          <a:p>
            <a:r>
              <a:rPr lang="en-US" dirty="0"/>
              <a:t>True</a:t>
            </a:r>
          </a:p>
        </p:txBody>
      </p:sp>
      <p:sp>
        <p:nvSpPr>
          <p:cNvPr id="17" name="TextBox 16">
            <a:extLst>
              <a:ext uri="{FF2B5EF4-FFF2-40B4-BE49-F238E27FC236}">
                <a16:creationId xmlns:a16="http://schemas.microsoft.com/office/drawing/2014/main" id="{4F57EA66-A39B-B5CA-2D9B-48530113B698}"/>
              </a:ext>
            </a:extLst>
          </p:cNvPr>
          <p:cNvSpPr txBox="1"/>
          <p:nvPr/>
        </p:nvSpPr>
        <p:spPr>
          <a:xfrm>
            <a:off x="1784950" y="4699393"/>
            <a:ext cx="652936" cy="369332"/>
          </a:xfrm>
          <a:prstGeom prst="rect">
            <a:avLst/>
          </a:prstGeom>
          <a:noFill/>
        </p:spPr>
        <p:txBody>
          <a:bodyPr wrap="none" rtlCol="0">
            <a:spAutoFit/>
          </a:bodyPr>
          <a:lstStyle/>
          <a:p>
            <a:r>
              <a:rPr lang="en-US" dirty="0"/>
              <a:t>False</a:t>
            </a:r>
          </a:p>
        </p:txBody>
      </p:sp>
      <p:sp>
        <p:nvSpPr>
          <p:cNvPr id="19" name="TextBox 18">
            <a:extLst>
              <a:ext uri="{FF2B5EF4-FFF2-40B4-BE49-F238E27FC236}">
                <a16:creationId xmlns:a16="http://schemas.microsoft.com/office/drawing/2014/main" id="{E5D0EC12-E8BA-FAB2-1F39-20894B9F6C10}"/>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096E1D43-A09B-4FD5-02E0-2D13A408AF4A}"/>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F0296A7-A4C8-C270-5FFE-3CE4700F2A6A}"/>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343BFB5-FA56-D6AF-5421-429182391A4B}"/>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C87AB02C-FD54-6498-EF3B-B09B1AC43D5D}"/>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6499D370-5465-6FDF-8EC4-101F1C1D04F6}"/>
              </a:ext>
            </a:extLst>
          </p:cNvPr>
          <p:cNvSpPr txBox="1"/>
          <p:nvPr/>
        </p:nvSpPr>
        <p:spPr>
          <a:xfrm>
            <a:off x="5116814" y="2784309"/>
            <a:ext cx="591829" cy="369332"/>
          </a:xfrm>
          <a:prstGeom prst="rect">
            <a:avLst/>
          </a:prstGeom>
          <a:noFill/>
        </p:spPr>
        <p:txBody>
          <a:bodyPr wrap="none" rtlCol="0">
            <a:spAutoFit/>
          </a:bodyPr>
          <a:lstStyle/>
          <a:p>
            <a:r>
              <a:rPr lang="en-US" dirty="0"/>
              <a:t>.9,.9</a:t>
            </a:r>
          </a:p>
        </p:txBody>
      </p:sp>
      <p:cxnSp>
        <p:nvCxnSpPr>
          <p:cNvPr id="6" name="Straight Connector 5">
            <a:extLst>
              <a:ext uri="{FF2B5EF4-FFF2-40B4-BE49-F238E27FC236}">
                <a16:creationId xmlns:a16="http://schemas.microsoft.com/office/drawing/2014/main" id="{D637B268-8B38-6635-2E2D-99C21E2F7BC2}"/>
              </a:ext>
            </a:extLst>
          </p:cNvPr>
          <p:cNvCxnSpPr>
            <a:cxnSpLocks/>
            <a:stCxn id="22" idx="2"/>
          </p:cNvCxnSpPr>
          <p:nvPr/>
        </p:nvCxnSpPr>
        <p:spPr>
          <a:xfrm>
            <a:off x="4990744" y="2991028"/>
            <a:ext cx="22909" cy="2327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CCCF70EF-92C6-C7B9-381C-DDF011C1CE6A}"/>
              </a:ext>
            </a:extLst>
          </p:cNvPr>
          <p:cNvCxnSpPr>
            <a:cxnSpLocks/>
            <a:endCxn id="22" idx="2"/>
          </p:cNvCxnSpPr>
          <p:nvPr/>
        </p:nvCxnSpPr>
        <p:spPr>
          <a:xfrm>
            <a:off x="1657884" y="2968975"/>
            <a:ext cx="3332860" cy="2205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82212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7B622-4ADB-6DF1-112A-54C52ED7D7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0090F-3310-64B0-B5A8-88E919AE84CA}"/>
              </a:ext>
            </a:extLst>
          </p:cNvPr>
          <p:cNvSpPr>
            <a:spLocks noGrp="1"/>
          </p:cNvSpPr>
          <p:nvPr>
            <p:ph type="title"/>
          </p:nvPr>
        </p:nvSpPr>
        <p:spPr/>
        <p:txBody>
          <a:bodyPr/>
          <a:lstStyle/>
          <a:p>
            <a:r>
              <a:rPr lang="en-US" dirty="0"/>
              <a:t>What did we train our Age NN to do?</a:t>
            </a:r>
          </a:p>
        </p:txBody>
      </p:sp>
      <p:cxnSp>
        <p:nvCxnSpPr>
          <p:cNvPr id="5" name="Straight Connector 4">
            <a:extLst>
              <a:ext uri="{FF2B5EF4-FFF2-40B4-BE49-F238E27FC236}">
                <a16:creationId xmlns:a16="http://schemas.microsoft.com/office/drawing/2014/main" id="{C8E1BF2A-781D-DD7C-7936-C6B7600D9B6A}"/>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A95707-63D6-7D4A-C43C-E894DA122588}"/>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B8BF71-83EE-78F9-92CF-6AC5B54596C4}"/>
              </a:ext>
            </a:extLst>
          </p:cNvPr>
          <p:cNvCxnSpPr>
            <a:cxnSpLocks/>
          </p:cNvCxnSpPr>
          <p:nvPr/>
        </p:nvCxnSpPr>
        <p:spPr>
          <a:xfrm>
            <a:off x="1273323" y="3042303"/>
            <a:ext cx="3742268" cy="2427101"/>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E7E6B699-02E9-A831-F1CE-E718B8D30F1D}"/>
              </a:ext>
            </a:extLst>
          </p:cNvPr>
          <p:cNvSpPr txBox="1"/>
          <p:nvPr/>
        </p:nvSpPr>
        <p:spPr>
          <a:xfrm>
            <a:off x="5913690" y="5349668"/>
            <a:ext cx="802912" cy="369332"/>
          </a:xfrm>
          <a:prstGeom prst="rect">
            <a:avLst/>
          </a:prstGeom>
          <a:noFill/>
        </p:spPr>
        <p:txBody>
          <a:bodyPr wrap="none" rtlCol="0">
            <a:spAutoFit/>
          </a:bodyPr>
          <a:lstStyle/>
          <a:p>
            <a:r>
              <a:rPr lang="en-US" dirty="0"/>
              <a:t>Height</a:t>
            </a:r>
          </a:p>
        </p:txBody>
      </p:sp>
      <p:sp>
        <p:nvSpPr>
          <p:cNvPr id="15" name="TextBox 14">
            <a:extLst>
              <a:ext uri="{FF2B5EF4-FFF2-40B4-BE49-F238E27FC236}">
                <a16:creationId xmlns:a16="http://schemas.microsoft.com/office/drawing/2014/main" id="{4C649F28-7F92-8E2B-6B42-2800AE2AD5DC}"/>
              </a:ext>
            </a:extLst>
          </p:cNvPr>
          <p:cNvSpPr txBox="1"/>
          <p:nvPr/>
        </p:nvSpPr>
        <p:spPr>
          <a:xfrm rot="16200000">
            <a:off x="1068225" y="2314290"/>
            <a:ext cx="940038" cy="369332"/>
          </a:xfrm>
          <a:prstGeom prst="rect">
            <a:avLst/>
          </a:prstGeom>
          <a:noFill/>
        </p:spPr>
        <p:txBody>
          <a:bodyPr wrap="square" rtlCol="0">
            <a:spAutoFit/>
          </a:bodyPr>
          <a:lstStyle/>
          <a:p>
            <a:r>
              <a:rPr lang="en-US" dirty="0"/>
              <a:t>Weight</a:t>
            </a:r>
          </a:p>
        </p:txBody>
      </p:sp>
      <p:sp>
        <p:nvSpPr>
          <p:cNvPr id="16" name="TextBox 15">
            <a:extLst>
              <a:ext uri="{FF2B5EF4-FFF2-40B4-BE49-F238E27FC236}">
                <a16:creationId xmlns:a16="http://schemas.microsoft.com/office/drawing/2014/main" id="{8817B257-1277-C4E6-1F38-EA3573082028}"/>
              </a:ext>
            </a:extLst>
          </p:cNvPr>
          <p:cNvSpPr txBox="1"/>
          <p:nvPr/>
        </p:nvSpPr>
        <p:spPr>
          <a:xfrm>
            <a:off x="3179035" y="3771105"/>
            <a:ext cx="691215" cy="369332"/>
          </a:xfrm>
          <a:prstGeom prst="rect">
            <a:avLst/>
          </a:prstGeom>
          <a:noFill/>
        </p:spPr>
        <p:txBody>
          <a:bodyPr wrap="none" rtlCol="0">
            <a:spAutoFit/>
          </a:bodyPr>
          <a:lstStyle/>
          <a:p>
            <a:r>
              <a:rPr lang="en-US" dirty="0"/>
              <a:t>Adult</a:t>
            </a:r>
          </a:p>
        </p:txBody>
      </p:sp>
      <p:sp>
        <p:nvSpPr>
          <p:cNvPr id="17" name="TextBox 16">
            <a:extLst>
              <a:ext uri="{FF2B5EF4-FFF2-40B4-BE49-F238E27FC236}">
                <a16:creationId xmlns:a16="http://schemas.microsoft.com/office/drawing/2014/main" id="{D0CC0521-608F-ADBC-365F-8FF72C91FD79}"/>
              </a:ext>
            </a:extLst>
          </p:cNvPr>
          <p:cNvSpPr txBox="1"/>
          <p:nvPr/>
        </p:nvSpPr>
        <p:spPr>
          <a:xfrm>
            <a:off x="1784950" y="4699393"/>
            <a:ext cx="657552" cy="369332"/>
          </a:xfrm>
          <a:prstGeom prst="rect">
            <a:avLst/>
          </a:prstGeom>
          <a:noFill/>
        </p:spPr>
        <p:txBody>
          <a:bodyPr wrap="none" rtlCol="0">
            <a:spAutoFit/>
          </a:bodyPr>
          <a:lstStyle/>
          <a:p>
            <a:r>
              <a:rPr lang="en-US" dirty="0"/>
              <a:t>Child</a:t>
            </a:r>
          </a:p>
        </p:txBody>
      </p:sp>
      <p:sp>
        <p:nvSpPr>
          <p:cNvPr id="19" name="TextBox 18">
            <a:extLst>
              <a:ext uri="{FF2B5EF4-FFF2-40B4-BE49-F238E27FC236}">
                <a16:creationId xmlns:a16="http://schemas.microsoft.com/office/drawing/2014/main" id="{C649865F-B7F5-A9A7-D4D9-95D95AB8F97D}"/>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EDB48144-7A22-922B-E3EB-6872E73429F6}"/>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7DFD90-2BC9-B795-70ED-1BECFE5E02EA}"/>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E9548A5-FB70-152E-9BB5-6D42DA641C74}"/>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61E3F0B7-6879-C76C-5000-013C9790C395}"/>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cxnSp>
        <p:nvCxnSpPr>
          <p:cNvPr id="7" name="Straight Connector 6">
            <a:extLst>
              <a:ext uri="{FF2B5EF4-FFF2-40B4-BE49-F238E27FC236}">
                <a16:creationId xmlns:a16="http://schemas.microsoft.com/office/drawing/2014/main" id="{438C5852-C5AA-A6D7-2D1F-98CCD623CC4A}"/>
              </a:ext>
            </a:extLst>
          </p:cNvPr>
          <p:cNvCxnSpPr>
            <a:cxnSpLocks/>
          </p:cNvCxnSpPr>
          <p:nvPr/>
        </p:nvCxnSpPr>
        <p:spPr>
          <a:xfrm>
            <a:off x="1419678" y="3300813"/>
            <a:ext cx="23820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8B750860-498D-1BFD-5F83-1C262641ACB5}"/>
              </a:ext>
            </a:extLst>
          </p:cNvPr>
          <p:cNvCxnSpPr>
            <a:cxnSpLocks/>
          </p:cNvCxnSpPr>
          <p:nvPr/>
        </p:nvCxnSpPr>
        <p:spPr>
          <a:xfrm>
            <a:off x="4794190" y="5318921"/>
            <a:ext cx="0" cy="247924"/>
          </a:xfrm>
          <a:prstGeom prst="line">
            <a:avLst/>
          </a:prstGeom>
        </p:spPr>
        <p:style>
          <a:lnRef idx="1">
            <a:schemeClr val="accent6"/>
          </a:lnRef>
          <a:fillRef idx="0">
            <a:schemeClr val="accent6"/>
          </a:fillRef>
          <a:effectRef idx="0">
            <a:schemeClr val="accent6"/>
          </a:effectRef>
          <a:fontRef idx="minor">
            <a:schemeClr val="tx1"/>
          </a:fontRef>
        </p:style>
      </p:cxnSp>
      <p:sp>
        <p:nvSpPr>
          <p:cNvPr id="35" name="TextBox 34">
            <a:extLst>
              <a:ext uri="{FF2B5EF4-FFF2-40B4-BE49-F238E27FC236}">
                <a16:creationId xmlns:a16="http://schemas.microsoft.com/office/drawing/2014/main" id="{1BB6899D-31C0-E951-5933-09CA09729344}"/>
              </a:ext>
            </a:extLst>
          </p:cNvPr>
          <p:cNvSpPr txBox="1"/>
          <p:nvPr/>
        </p:nvSpPr>
        <p:spPr>
          <a:xfrm>
            <a:off x="960842" y="3116147"/>
            <a:ext cx="476412" cy="369332"/>
          </a:xfrm>
          <a:prstGeom prst="rect">
            <a:avLst/>
          </a:prstGeom>
          <a:noFill/>
        </p:spPr>
        <p:txBody>
          <a:bodyPr wrap="none" rtlCol="0">
            <a:spAutoFit/>
          </a:bodyPr>
          <a:lstStyle/>
          <a:p>
            <a:r>
              <a:rPr lang="en-US" dirty="0"/>
              <a:t>.40</a:t>
            </a:r>
          </a:p>
        </p:txBody>
      </p:sp>
      <p:sp>
        <p:nvSpPr>
          <p:cNvPr id="36" name="TextBox 35">
            <a:extLst>
              <a:ext uri="{FF2B5EF4-FFF2-40B4-BE49-F238E27FC236}">
                <a16:creationId xmlns:a16="http://schemas.microsoft.com/office/drawing/2014/main" id="{FBE728F5-8B08-773C-DD39-84D8095CD799}"/>
              </a:ext>
            </a:extLst>
          </p:cNvPr>
          <p:cNvSpPr txBox="1"/>
          <p:nvPr/>
        </p:nvSpPr>
        <p:spPr>
          <a:xfrm>
            <a:off x="4497474" y="5596113"/>
            <a:ext cx="593432" cy="369332"/>
          </a:xfrm>
          <a:prstGeom prst="rect">
            <a:avLst/>
          </a:prstGeom>
          <a:noFill/>
        </p:spPr>
        <p:txBody>
          <a:bodyPr wrap="none" rtlCol="0">
            <a:spAutoFit/>
          </a:bodyPr>
          <a:lstStyle/>
          <a:p>
            <a:r>
              <a:rPr lang="en-US" dirty="0"/>
              <a:t>.130</a:t>
            </a:r>
          </a:p>
        </p:txBody>
      </p:sp>
    </p:spTree>
    <p:extLst>
      <p:ext uri="{BB962C8B-B14F-4D97-AF65-F5344CB8AC3E}">
        <p14:creationId xmlns:p14="http://schemas.microsoft.com/office/powerpoint/2010/main" val="400755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29510-950A-27F2-A03E-B0E768BC5B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0C5DA5-4894-255A-99D4-1084A82942AC}"/>
              </a:ext>
            </a:extLst>
          </p:cNvPr>
          <p:cNvSpPr>
            <a:spLocks noGrp="1"/>
          </p:cNvSpPr>
          <p:nvPr>
            <p:ph type="title"/>
          </p:nvPr>
        </p:nvSpPr>
        <p:spPr/>
        <p:txBody>
          <a:bodyPr/>
          <a:lstStyle/>
          <a:p>
            <a:r>
              <a:rPr lang="en-US" dirty="0"/>
              <a:t>Modify our Age NN to account for Gender</a:t>
            </a:r>
          </a:p>
        </p:txBody>
      </p:sp>
      <p:cxnSp>
        <p:nvCxnSpPr>
          <p:cNvPr id="5" name="Straight Connector 4">
            <a:extLst>
              <a:ext uri="{FF2B5EF4-FFF2-40B4-BE49-F238E27FC236}">
                <a16:creationId xmlns:a16="http://schemas.microsoft.com/office/drawing/2014/main" id="{49ED2352-52FF-5F5A-1DF2-15136FC6EE1B}"/>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624FE54-348D-528E-C190-ACAAFC7A93AD}"/>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1BFEF65-6520-1688-A1ED-A6B0CB6AA565}"/>
              </a:ext>
            </a:extLst>
          </p:cNvPr>
          <p:cNvSpPr txBox="1"/>
          <p:nvPr/>
        </p:nvSpPr>
        <p:spPr>
          <a:xfrm>
            <a:off x="5913690" y="5349668"/>
            <a:ext cx="802912" cy="369332"/>
          </a:xfrm>
          <a:prstGeom prst="rect">
            <a:avLst/>
          </a:prstGeom>
          <a:noFill/>
        </p:spPr>
        <p:txBody>
          <a:bodyPr wrap="none" rtlCol="0">
            <a:spAutoFit/>
          </a:bodyPr>
          <a:lstStyle/>
          <a:p>
            <a:r>
              <a:rPr lang="en-US" dirty="0"/>
              <a:t>Height</a:t>
            </a:r>
          </a:p>
        </p:txBody>
      </p:sp>
      <p:sp>
        <p:nvSpPr>
          <p:cNvPr id="15" name="TextBox 14">
            <a:extLst>
              <a:ext uri="{FF2B5EF4-FFF2-40B4-BE49-F238E27FC236}">
                <a16:creationId xmlns:a16="http://schemas.microsoft.com/office/drawing/2014/main" id="{822A2451-7EEF-3908-0C53-CFEB98C3DD9B}"/>
              </a:ext>
            </a:extLst>
          </p:cNvPr>
          <p:cNvSpPr txBox="1"/>
          <p:nvPr/>
        </p:nvSpPr>
        <p:spPr>
          <a:xfrm rot="16200000">
            <a:off x="1068225" y="2314290"/>
            <a:ext cx="940038" cy="369332"/>
          </a:xfrm>
          <a:prstGeom prst="rect">
            <a:avLst/>
          </a:prstGeom>
          <a:noFill/>
        </p:spPr>
        <p:txBody>
          <a:bodyPr wrap="square" rtlCol="0">
            <a:spAutoFit/>
          </a:bodyPr>
          <a:lstStyle/>
          <a:p>
            <a:r>
              <a:rPr lang="en-US" dirty="0"/>
              <a:t>Weight</a:t>
            </a:r>
          </a:p>
        </p:txBody>
      </p:sp>
      <p:sp>
        <p:nvSpPr>
          <p:cNvPr id="16" name="TextBox 15">
            <a:extLst>
              <a:ext uri="{FF2B5EF4-FFF2-40B4-BE49-F238E27FC236}">
                <a16:creationId xmlns:a16="http://schemas.microsoft.com/office/drawing/2014/main" id="{C549F5D8-E578-116D-3B4F-342E8ABCF546}"/>
              </a:ext>
            </a:extLst>
          </p:cNvPr>
          <p:cNvSpPr txBox="1"/>
          <p:nvPr/>
        </p:nvSpPr>
        <p:spPr>
          <a:xfrm>
            <a:off x="3179035" y="3771105"/>
            <a:ext cx="691215" cy="369332"/>
          </a:xfrm>
          <a:prstGeom prst="rect">
            <a:avLst/>
          </a:prstGeom>
          <a:noFill/>
        </p:spPr>
        <p:txBody>
          <a:bodyPr wrap="none" rtlCol="0">
            <a:spAutoFit/>
          </a:bodyPr>
          <a:lstStyle/>
          <a:p>
            <a:r>
              <a:rPr lang="en-US" dirty="0"/>
              <a:t>Adult</a:t>
            </a:r>
          </a:p>
        </p:txBody>
      </p:sp>
      <p:sp>
        <p:nvSpPr>
          <p:cNvPr id="17" name="TextBox 16">
            <a:extLst>
              <a:ext uri="{FF2B5EF4-FFF2-40B4-BE49-F238E27FC236}">
                <a16:creationId xmlns:a16="http://schemas.microsoft.com/office/drawing/2014/main" id="{40D60867-3DFD-A809-A55C-CAC7A83F7DFB}"/>
              </a:ext>
            </a:extLst>
          </p:cNvPr>
          <p:cNvSpPr txBox="1"/>
          <p:nvPr/>
        </p:nvSpPr>
        <p:spPr>
          <a:xfrm>
            <a:off x="1784950" y="4699393"/>
            <a:ext cx="657552" cy="369332"/>
          </a:xfrm>
          <a:prstGeom prst="rect">
            <a:avLst/>
          </a:prstGeom>
          <a:noFill/>
        </p:spPr>
        <p:txBody>
          <a:bodyPr wrap="none" rtlCol="0">
            <a:spAutoFit/>
          </a:bodyPr>
          <a:lstStyle/>
          <a:p>
            <a:r>
              <a:rPr lang="en-US" dirty="0"/>
              <a:t>Child</a:t>
            </a:r>
          </a:p>
        </p:txBody>
      </p:sp>
      <p:sp>
        <p:nvSpPr>
          <p:cNvPr id="19" name="TextBox 18">
            <a:extLst>
              <a:ext uri="{FF2B5EF4-FFF2-40B4-BE49-F238E27FC236}">
                <a16:creationId xmlns:a16="http://schemas.microsoft.com/office/drawing/2014/main" id="{DD60A8C0-AA92-97F5-9F7D-2FFA5960ABA3}"/>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B6944726-A11A-47A7-6583-D243C4D4F510}"/>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C1F866-5873-3BDC-C80E-3B9D7C79A30F}"/>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402D80C-36A6-3ED3-DCA5-6AEDAF7E26C9}"/>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7BD4C4C5-2683-6267-AC66-BB22CF6AB252}"/>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cxnSp>
        <p:nvCxnSpPr>
          <p:cNvPr id="7" name="Straight Connector 6">
            <a:extLst>
              <a:ext uri="{FF2B5EF4-FFF2-40B4-BE49-F238E27FC236}">
                <a16:creationId xmlns:a16="http://schemas.microsoft.com/office/drawing/2014/main" id="{56662F3E-AF42-E0CD-4556-DD754F71A877}"/>
              </a:ext>
            </a:extLst>
          </p:cNvPr>
          <p:cNvCxnSpPr>
            <a:cxnSpLocks/>
          </p:cNvCxnSpPr>
          <p:nvPr/>
        </p:nvCxnSpPr>
        <p:spPr>
          <a:xfrm>
            <a:off x="1419678" y="3300813"/>
            <a:ext cx="23820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ED49942C-77F1-A63F-5AD4-234940F975FE}"/>
              </a:ext>
            </a:extLst>
          </p:cNvPr>
          <p:cNvCxnSpPr>
            <a:cxnSpLocks/>
          </p:cNvCxnSpPr>
          <p:nvPr/>
        </p:nvCxnSpPr>
        <p:spPr>
          <a:xfrm>
            <a:off x="4965106" y="5319017"/>
            <a:ext cx="0" cy="247924"/>
          </a:xfrm>
          <a:prstGeom prst="line">
            <a:avLst/>
          </a:prstGeom>
        </p:spPr>
        <p:style>
          <a:lnRef idx="1">
            <a:schemeClr val="accent6"/>
          </a:lnRef>
          <a:fillRef idx="0">
            <a:schemeClr val="accent6"/>
          </a:fillRef>
          <a:effectRef idx="0">
            <a:schemeClr val="accent6"/>
          </a:effectRef>
          <a:fontRef idx="minor">
            <a:schemeClr val="tx1"/>
          </a:fontRef>
        </p:style>
      </p:cxnSp>
      <p:sp>
        <p:nvSpPr>
          <p:cNvPr id="35" name="TextBox 34">
            <a:extLst>
              <a:ext uri="{FF2B5EF4-FFF2-40B4-BE49-F238E27FC236}">
                <a16:creationId xmlns:a16="http://schemas.microsoft.com/office/drawing/2014/main" id="{4DE8AA3C-556D-E726-85C7-E8FD5DF15C02}"/>
              </a:ext>
            </a:extLst>
          </p:cNvPr>
          <p:cNvSpPr txBox="1"/>
          <p:nvPr/>
        </p:nvSpPr>
        <p:spPr>
          <a:xfrm>
            <a:off x="960842" y="3116147"/>
            <a:ext cx="476412" cy="369332"/>
          </a:xfrm>
          <a:prstGeom prst="rect">
            <a:avLst/>
          </a:prstGeom>
          <a:noFill/>
        </p:spPr>
        <p:txBody>
          <a:bodyPr wrap="none" rtlCol="0">
            <a:spAutoFit/>
          </a:bodyPr>
          <a:lstStyle/>
          <a:p>
            <a:r>
              <a:rPr lang="en-US" dirty="0"/>
              <a:t>.40</a:t>
            </a:r>
          </a:p>
        </p:txBody>
      </p:sp>
      <p:sp>
        <p:nvSpPr>
          <p:cNvPr id="36" name="TextBox 35">
            <a:extLst>
              <a:ext uri="{FF2B5EF4-FFF2-40B4-BE49-F238E27FC236}">
                <a16:creationId xmlns:a16="http://schemas.microsoft.com/office/drawing/2014/main" id="{19A57EEA-E102-9CBB-DF91-B7A25BE16C65}"/>
              </a:ext>
            </a:extLst>
          </p:cNvPr>
          <p:cNvSpPr txBox="1"/>
          <p:nvPr/>
        </p:nvSpPr>
        <p:spPr>
          <a:xfrm>
            <a:off x="4609251" y="5578541"/>
            <a:ext cx="593432" cy="369332"/>
          </a:xfrm>
          <a:prstGeom prst="rect">
            <a:avLst/>
          </a:prstGeom>
          <a:noFill/>
        </p:spPr>
        <p:txBody>
          <a:bodyPr wrap="none" rtlCol="0">
            <a:spAutoFit/>
          </a:bodyPr>
          <a:lstStyle/>
          <a:p>
            <a:r>
              <a:rPr lang="en-US" dirty="0"/>
              <a:t>.130</a:t>
            </a:r>
          </a:p>
        </p:txBody>
      </p:sp>
      <p:cxnSp>
        <p:nvCxnSpPr>
          <p:cNvPr id="4" name="Straight Connector 3">
            <a:extLst>
              <a:ext uri="{FF2B5EF4-FFF2-40B4-BE49-F238E27FC236}">
                <a16:creationId xmlns:a16="http://schemas.microsoft.com/office/drawing/2014/main" id="{EDC7DBE7-AC79-715C-F04D-19ABC3A5EA6F}"/>
              </a:ext>
            </a:extLst>
          </p:cNvPr>
          <p:cNvCxnSpPr>
            <a:cxnSpLocks/>
          </p:cNvCxnSpPr>
          <p:nvPr/>
        </p:nvCxnSpPr>
        <p:spPr>
          <a:xfrm flipV="1">
            <a:off x="1199048" y="2263431"/>
            <a:ext cx="4067798" cy="342872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34B5499-EE61-67B5-B903-05D649C00EA5}"/>
              </a:ext>
            </a:extLst>
          </p:cNvPr>
          <p:cNvSpPr txBox="1"/>
          <p:nvPr/>
        </p:nvSpPr>
        <p:spPr>
          <a:xfrm rot="19296411">
            <a:off x="4779490" y="2314291"/>
            <a:ext cx="846386" cy="369332"/>
          </a:xfrm>
          <a:prstGeom prst="rect">
            <a:avLst/>
          </a:prstGeom>
          <a:noFill/>
        </p:spPr>
        <p:txBody>
          <a:bodyPr wrap="none" rtlCol="0">
            <a:spAutoFit/>
          </a:bodyPr>
          <a:lstStyle/>
          <a:p>
            <a:r>
              <a:rPr lang="en-US" dirty="0"/>
              <a:t>gender</a:t>
            </a:r>
          </a:p>
        </p:txBody>
      </p:sp>
      <p:sp>
        <p:nvSpPr>
          <p:cNvPr id="12" name="Trapezoid 11">
            <a:extLst>
              <a:ext uri="{FF2B5EF4-FFF2-40B4-BE49-F238E27FC236}">
                <a16:creationId xmlns:a16="http://schemas.microsoft.com/office/drawing/2014/main" id="{A98B7599-4607-F6AD-FE70-68C8AB8AB293}"/>
              </a:ext>
            </a:extLst>
          </p:cNvPr>
          <p:cNvSpPr/>
          <p:nvPr/>
        </p:nvSpPr>
        <p:spPr>
          <a:xfrm rot="1909745">
            <a:off x="1555359" y="3289865"/>
            <a:ext cx="4103182" cy="1102848"/>
          </a:xfrm>
          <a:prstGeom prst="trapezoid">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29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A0C77-D4E8-87D1-5AB0-2BE5C2B16CDC}"/>
            </a:ext>
          </a:extLst>
        </p:cNvPr>
        <p:cNvGrpSpPr/>
        <p:nvPr/>
      </p:nvGrpSpPr>
      <p:grpSpPr>
        <a:xfrm>
          <a:off x="0" y="0"/>
          <a:ext cx="0" cy="0"/>
          <a:chOff x="0" y="0"/>
          <a:chExt cx="0" cy="0"/>
        </a:xfrm>
      </p:grpSpPr>
      <p:sp>
        <p:nvSpPr>
          <p:cNvPr id="22" name="Oval 21">
            <a:extLst>
              <a:ext uri="{FF2B5EF4-FFF2-40B4-BE49-F238E27FC236}">
                <a16:creationId xmlns:a16="http://schemas.microsoft.com/office/drawing/2014/main" id="{55AE3697-06B9-1F4F-B8D8-F547BC3B3D64}"/>
              </a:ext>
            </a:extLst>
          </p:cNvPr>
          <p:cNvSpPr/>
          <p:nvPr/>
        </p:nvSpPr>
        <p:spPr>
          <a:xfrm>
            <a:off x="4990744" y="2760291"/>
            <a:ext cx="843969" cy="461473"/>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33AB5-E55B-1E7A-3AAF-F42286B48BE1}"/>
              </a:ext>
            </a:extLst>
          </p:cNvPr>
          <p:cNvSpPr>
            <a:spLocks noGrp="1"/>
          </p:cNvSpPr>
          <p:nvPr>
            <p:ph type="title"/>
          </p:nvPr>
        </p:nvSpPr>
        <p:spPr/>
        <p:txBody>
          <a:bodyPr/>
          <a:lstStyle/>
          <a:p>
            <a:r>
              <a:rPr lang="en-US" dirty="0"/>
              <a:t>What about an XOR gate</a:t>
            </a:r>
          </a:p>
        </p:txBody>
      </p:sp>
      <p:cxnSp>
        <p:nvCxnSpPr>
          <p:cNvPr id="5" name="Straight Connector 4">
            <a:extLst>
              <a:ext uri="{FF2B5EF4-FFF2-40B4-BE49-F238E27FC236}">
                <a16:creationId xmlns:a16="http://schemas.microsoft.com/office/drawing/2014/main" id="{07BB7C4C-DB07-03B2-4CDB-4D5308ED604E}"/>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25DD1A3-A3F1-313D-706B-8411C3C13959}"/>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89DFAA0-FAEA-D729-52E2-3FEF1E45596C}"/>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5F128952-70D9-E15F-7772-68B6F76B9239}"/>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9" name="TextBox 18">
            <a:extLst>
              <a:ext uri="{FF2B5EF4-FFF2-40B4-BE49-F238E27FC236}">
                <a16:creationId xmlns:a16="http://schemas.microsoft.com/office/drawing/2014/main" id="{7C8E0D07-23EE-5E4D-915B-121EE6D3BF04}"/>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301A9D08-7E4C-638C-D8A1-77FA612F60B0}"/>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10EEE9-1FB3-99A5-7DCD-28854D92DDA1}"/>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8D4CA22-0AA9-831B-D1C1-EC4A7774E4BF}"/>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04DC76BC-082A-0916-BACA-E40F0A9D9316}"/>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46AF838F-C4B7-5AC4-A1AE-AA56E2862BCC}"/>
              </a:ext>
            </a:extLst>
          </p:cNvPr>
          <p:cNvSpPr txBox="1"/>
          <p:nvPr/>
        </p:nvSpPr>
        <p:spPr>
          <a:xfrm>
            <a:off x="5116814" y="2784309"/>
            <a:ext cx="591829" cy="369332"/>
          </a:xfrm>
          <a:prstGeom prst="rect">
            <a:avLst/>
          </a:prstGeom>
          <a:noFill/>
        </p:spPr>
        <p:txBody>
          <a:bodyPr wrap="none" rtlCol="0">
            <a:spAutoFit/>
          </a:bodyPr>
          <a:lstStyle/>
          <a:p>
            <a:r>
              <a:rPr lang="en-US" dirty="0"/>
              <a:t>.9,.9</a:t>
            </a:r>
          </a:p>
        </p:txBody>
      </p:sp>
      <p:cxnSp>
        <p:nvCxnSpPr>
          <p:cNvPr id="6" name="Straight Connector 5">
            <a:extLst>
              <a:ext uri="{FF2B5EF4-FFF2-40B4-BE49-F238E27FC236}">
                <a16:creationId xmlns:a16="http://schemas.microsoft.com/office/drawing/2014/main" id="{F639BD46-914E-93F3-867D-51FEE9B5AF0B}"/>
              </a:ext>
            </a:extLst>
          </p:cNvPr>
          <p:cNvCxnSpPr>
            <a:cxnSpLocks/>
            <a:stCxn id="22" idx="2"/>
          </p:cNvCxnSpPr>
          <p:nvPr/>
        </p:nvCxnSpPr>
        <p:spPr>
          <a:xfrm>
            <a:off x="4990744" y="2991028"/>
            <a:ext cx="22909" cy="2327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109DB8BC-2BCA-2841-A8A5-0865DBE48131}"/>
              </a:ext>
            </a:extLst>
          </p:cNvPr>
          <p:cNvCxnSpPr>
            <a:cxnSpLocks/>
            <a:endCxn id="22" idx="2"/>
          </p:cNvCxnSpPr>
          <p:nvPr/>
        </p:nvCxnSpPr>
        <p:spPr>
          <a:xfrm>
            <a:off x="1657884" y="2968975"/>
            <a:ext cx="3332860" cy="22053"/>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395E8B8C-60E9-BCBA-C32C-8C82AC55DCAF}"/>
              </a:ext>
            </a:extLst>
          </p:cNvPr>
          <p:cNvCxnSpPr>
            <a:cxnSpLocks/>
          </p:cNvCxnSpPr>
          <p:nvPr/>
        </p:nvCxnSpPr>
        <p:spPr>
          <a:xfrm>
            <a:off x="3076486" y="2401368"/>
            <a:ext cx="0" cy="3401226"/>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77AD5EBE-420D-65EC-6C8C-71E463CDEC6C}"/>
              </a:ext>
            </a:extLst>
          </p:cNvPr>
          <p:cNvCxnSpPr>
            <a:cxnSpLocks/>
          </p:cNvCxnSpPr>
          <p:nvPr/>
        </p:nvCxnSpPr>
        <p:spPr>
          <a:xfrm>
            <a:off x="1392966" y="4076344"/>
            <a:ext cx="3888335" cy="78630"/>
          </a:xfrm>
          <a:prstGeom prst="line">
            <a:avLst/>
          </a:prstGeom>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2210A7AD-A6F6-6895-71BF-F4D8407B285C}"/>
              </a:ext>
            </a:extLst>
          </p:cNvPr>
          <p:cNvSpPr txBox="1"/>
          <p:nvPr/>
        </p:nvSpPr>
        <p:spPr>
          <a:xfrm>
            <a:off x="3461047" y="3555050"/>
            <a:ext cx="652936" cy="369332"/>
          </a:xfrm>
          <a:prstGeom prst="rect">
            <a:avLst/>
          </a:prstGeom>
          <a:noFill/>
        </p:spPr>
        <p:txBody>
          <a:bodyPr wrap="none" rtlCol="0">
            <a:spAutoFit/>
          </a:bodyPr>
          <a:lstStyle/>
          <a:p>
            <a:r>
              <a:rPr lang="en-US" dirty="0"/>
              <a:t>False</a:t>
            </a:r>
          </a:p>
        </p:txBody>
      </p:sp>
      <p:sp>
        <p:nvSpPr>
          <p:cNvPr id="36" name="TextBox 35">
            <a:extLst>
              <a:ext uri="{FF2B5EF4-FFF2-40B4-BE49-F238E27FC236}">
                <a16:creationId xmlns:a16="http://schemas.microsoft.com/office/drawing/2014/main" id="{9B4220E3-2E1F-FDD5-235E-CD2FD002E6D3}"/>
              </a:ext>
            </a:extLst>
          </p:cNvPr>
          <p:cNvSpPr txBox="1"/>
          <p:nvPr/>
        </p:nvSpPr>
        <p:spPr>
          <a:xfrm>
            <a:off x="1962191" y="4542016"/>
            <a:ext cx="652936" cy="369332"/>
          </a:xfrm>
          <a:prstGeom prst="rect">
            <a:avLst/>
          </a:prstGeom>
          <a:noFill/>
        </p:spPr>
        <p:txBody>
          <a:bodyPr wrap="none" rtlCol="0">
            <a:spAutoFit/>
          </a:bodyPr>
          <a:lstStyle/>
          <a:p>
            <a:r>
              <a:rPr lang="en-US" dirty="0"/>
              <a:t>False</a:t>
            </a:r>
          </a:p>
        </p:txBody>
      </p:sp>
      <p:sp>
        <p:nvSpPr>
          <p:cNvPr id="37" name="TextBox 36">
            <a:extLst>
              <a:ext uri="{FF2B5EF4-FFF2-40B4-BE49-F238E27FC236}">
                <a16:creationId xmlns:a16="http://schemas.microsoft.com/office/drawing/2014/main" id="{1C5CCEED-D8F4-E3F0-8B1E-7535E627DFE8}"/>
              </a:ext>
            </a:extLst>
          </p:cNvPr>
          <p:cNvSpPr txBox="1"/>
          <p:nvPr/>
        </p:nvSpPr>
        <p:spPr>
          <a:xfrm>
            <a:off x="2014726" y="3431100"/>
            <a:ext cx="599972" cy="369332"/>
          </a:xfrm>
          <a:prstGeom prst="rect">
            <a:avLst/>
          </a:prstGeom>
          <a:noFill/>
        </p:spPr>
        <p:txBody>
          <a:bodyPr wrap="none" rtlCol="0">
            <a:spAutoFit/>
          </a:bodyPr>
          <a:lstStyle/>
          <a:p>
            <a:r>
              <a:rPr lang="en-US" dirty="0"/>
              <a:t>True</a:t>
            </a:r>
          </a:p>
        </p:txBody>
      </p:sp>
      <p:sp>
        <p:nvSpPr>
          <p:cNvPr id="38" name="TextBox 37">
            <a:extLst>
              <a:ext uri="{FF2B5EF4-FFF2-40B4-BE49-F238E27FC236}">
                <a16:creationId xmlns:a16="http://schemas.microsoft.com/office/drawing/2014/main" id="{1ED2A739-B9A3-ACC8-BDBD-B8A52D219D52}"/>
              </a:ext>
            </a:extLst>
          </p:cNvPr>
          <p:cNvSpPr txBox="1"/>
          <p:nvPr/>
        </p:nvSpPr>
        <p:spPr>
          <a:xfrm>
            <a:off x="3580333" y="4529199"/>
            <a:ext cx="599972" cy="369332"/>
          </a:xfrm>
          <a:prstGeom prst="rect">
            <a:avLst/>
          </a:prstGeom>
          <a:noFill/>
        </p:spPr>
        <p:txBody>
          <a:bodyPr wrap="none" rtlCol="0">
            <a:spAutoFit/>
          </a:bodyPr>
          <a:lstStyle/>
          <a:p>
            <a:r>
              <a:rPr lang="en-US" dirty="0"/>
              <a:t>True</a:t>
            </a:r>
          </a:p>
        </p:txBody>
      </p:sp>
    </p:spTree>
    <p:extLst>
      <p:ext uri="{BB962C8B-B14F-4D97-AF65-F5344CB8AC3E}">
        <p14:creationId xmlns:p14="http://schemas.microsoft.com/office/powerpoint/2010/main" val="113174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B2D2-3E7D-EF88-4E0B-2217B75F5037}"/>
              </a:ext>
            </a:extLst>
          </p:cNvPr>
          <p:cNvSpPr>
            <a:spLocks noGrp="1"/>
          </p:cNvSpPr>
          <p:nvPr>
            <p:ph type="title"/>
          </p:nvPr>
        </p:nvSpPr>
        <p:spPr/>
        <p:txBody>
          <a:bodyPr/>
          <a:lstStyle/>
          <a:p>
            <a:r>
              <a:rPr lang="en-US"/>
              <a:t>Issues with an And Gate</a:t>
            </a:r>
            <a:endParaRPr lang="en-US" dirty="0"/>
          </a:p>
        </p:txBody>
      </p:sp>
      <p:pic>
        <p:nvPicPr>
          <p:cNvPr id="1026" name="Picture 2" descr="logic gates 3">
            <a:extLst>
              <a:ext uri="{FF2B5EF4-FFF2-40B4-BE49-F238E27FC236}">
                <a16:creationId xmlns:a16="http://schemas.microsoft.com/office/drawing/2014/main" id="{7A150709-DAE8-73A5-16BE-0A153F289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396" y="1480693"/>
            <a:ext cx="2914650" cy="1743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383761-F1D1-048F-65E5-883BA538739E}"/>
              </a:ext>
            </a:extLst>
          </p:cNvPr>
          <p:cNvSpPr txBox="1"/>
          <p:nvPr/>
        </p:nvSpPr>
        <p:spPr>
          <a:xfrm>
            <a:off x="1102407" y="4127619"/>
            <a:ext cx="10383141" cy="923330"/>
          </a:xfrm>
          <a:prstGeom prst="rect">
            <a:avLst/>
          </a:prstGeom>
          <a:noFill/>
        </p:spPr>
        <p:txBody>
          <a:bodyPr wrap="square" rtlCol="0">
            <a:spAutoFit/>
          </a:bodyPr>
          <a:lstStyle/>
          <a:p>
            <a:r>
              <a:rPr lang="en-US" dirty="0"/>
              <a:t>The neural network can only tell if the either input is +</a:t>
            </a:r>
            <a:r>
              <a:rPr lang="en-US" dirty="0" err="1"/>
              <a:t>ive</a:t>
            </a:r>
            <a:r>
              <a:rPr lang="en-US" dirty="0"/>
              <a:t> or 0 and have a gradient based on that.</a:t>
            </a:r>
          </a:p>
          <a:p>
            <a:endParaRPr lang="en-US" dirty="0"/>
          </a:p>
          <a:p>
            <a:r>
              <a:rPr lang="en-US" dirty="0"/>
              <a:t>Due to this we can never have an And gate with out neural network.</a:t>
            </a:r>
          </a:p>
        </p:txBody>
      </p:sp>
    </p:spTree>
    <p:extLst>
      <p:ext uri="{BB962C8B-B14F-4D97-AF65-F5344CB8AC3E}">
        <p14:creationId xmlns:p14="http://schemas.microsoft.com/office/powerpoint/2010/main" val="37623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ED46-7A94-EA14-4314-B0AC81821011}"/>
              </a:ext>
            </a:extLst>
          </p:cNvPr>
          <p:cNvSpPr>
            <a:spLocks noGrp="1"/>
          </p:cNvSpPr>
          <p:nvPr>
            <p:ph type="title"/>
          </p:nvPr>
        </p:nvSpPr>
        <p:spPr/>
        <p:txBody>
          <a:bodyPr/>
          <a:lstStyle/>
          <a:p>
            <a:r>
              <a:rPr lang="en-US" dirty="0"/>
              <a:t>Building a Complete Multilayered Neural Network</a:t>
            </a:r>
          </a:p>
        </p:txBody>
      </p:sp>
      <p:sp>
        <p:nvSpPr>
          <p:cNvPr id="3" name="Text Placeholder 2">
            <a:extLst>
              <a:ext uri="{FF2B5EF4-FFF2-40B4-BE49-F238E27FC236}">
                <a16:creationId xmlns:a16="http://schemas.microsoft.com/office/drawing/2014/main" id="{CB4BEB3E-2A50-F92C-9471-42D05B6A31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432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6ADAB-801D-6ED0-6D2D-578EE11AEB41}"/>
              </a:ext>
            </a:extLst>
          </p:cNvPr>
          <p:cNvSpPr>
            <a:spLocks noGrp="1"/>
          </p:cNvSpPr>
          <p:nvPr>
            <p:ph type="title"/>
          </p:nvPr>
        </p:nvSpPr>
        <p:spPr>
          <a:xfrm>
            <a:off x="573280" y="1202963"/>
            <a:ext cx="4289277" cy="4872182"/>
          </a:xfrm>
        </p:spPr>
        <p:txBody>
          <a:bodyPr>
            <a:normAutofit/>
          </a:bodyPr>
          <a:lstStyle/>
          <a:p>
            <a:r>
              <a:rPr lang="en-US" dirty="0"/>
              <a:t>What does a complete fully connected Neural Network Look like?</a:t>
            </a:r>
          </a:p>
        </p:txBody>
      </p:sp>
      <p:pic>
        <p:nvPicPr>
          <p:cNvPr id="1028" name="Picture 4" descr="Artificial neural network - Wikipedia">
            <a:extLst>
              <a:ext uri="{FF2B5EF4-FFF2-40B4-BE49-F238E27FC236}">
                <a16:creationId xmlns:a16="http://schemas.microsoft.com/office/drawing/2014/main" id="{4273EFE5-859B-438D-8C6D-4FB19051F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6694" y="371958"/>
            <a:ext cx="6682026" cy="611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07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C452-551B-F231-4178-EAC053CDD06C}"/>
              </a:ext>
            </a:extLst>
          </p:cNvPr>
          <p:cNvSpPr>
            <a:spLocks noGrp="1"/>
          </p:cNvSpPr>
          <p:nvPr>
            <p:ph type="title"/>
          </p:nvPr>
        </p:nvSpPr>
        <p:spPr/>
        <p:txBody>
          <a:bodyPr/>
          <a:lstStyle/>
          <a:p>
            <a:r>
              <a:rPr lang="en-US" dirty="0"/>
              <a:t>So how do we achieve this?</a:t>
            </a:r>
          </a:p>
        </p:txBody>
      </p:sp>
      <p:sp>
        <p:nvSpPr>
          <p:cNvPr id="3" name="Content Placeholder 2">
            <a:extLst>
              <a:ext uri="{FF2B5EF4-FFF2-40B4-BE49-F238E27FC236}">
                <a16:creationId xmlns:a16="http://schemas.microsoft.com/office/drawing/2014/main" id="{EB89B20F-FDE2-0E28-637D-6B3FC8070C25}"/>
              </a:ext>
            </a:extLst>
          </p:cNvPr>
          <p:cNvSpPr>
            <a:spLocks noGrp="1"/>
          </p:cNvSpPr>
          <p:nvPr>
            <p:ph idx="1"/>
          </p:nvPr>
        </p:nvSpPr>
        <p:spPr>
          <a:xfrm>
            <a:off x="838200" y="1825625"/>
            <a:ext cx="10515600" cy="2418384"/>
          </a:xfrm>
        </p:spPr>
        <p:txBody>
          <a:bodyPr/>
          <a:lstStyle/>
          <a:p>
            <a:r>
              <a:rPr lang="en-US" dirty="0"/>
              <a:t>During the output stage, output of the previous layer becomes the input of the next layer. This will propagate down the chain until the last output layer gives us the answer.</a:t>
            </a:r>
          </a:p>
          <a:p>
            <a:endParaRPr lang="en-US" dirty="0"/>
          </a:p>
          <a:p>
            <a:r>
              <a:rPr lang="en-US" dirty="0"/>
              <a:t>This technique is known as Forward Propagation.</a:t>
            </a:r>
          </a:p>
        </p:txBody>
      </p:sp>
      <p:grpSp>
        <p:nvGrpSpPr>
          <p:cNvPr id="5" name="Group 4">
            <a:extLst>
              <a:ext uri="{FF2B5EF4-FFF2-40B4-BE49-F238E27FC236}">
                <a16:creationId xmlns:a16="http://schemas.microsoft.com/office/drawing/2014/main" id="{6753EC3A-5D05-08C5-1AF9-C6063B504DA7}"/>
              </a:ext>
            </a:extLst>
          </p:cNvPr>
          <p:cNvGrpSpPr/>
          <p:nvPr/>
        </p:nvGrpSpPr>
        <p:grpSpPr>
          <a:xfrm>
            <a:off x="387626" y="4279558"/>
            <a:ext cx="7918972" cy="2272952"/>
            <a:chOff x="387626" y="4279558"/>
            <a:chExt cx="7918972" cy="2272952"/>
          </a:xfrm>
        </p:grpSpPr>
        <p:grpSp>
          <p:nvGrpSpPr>
            <p:cNvPr id="4" name="Group 3">
              <a:extLst>
                <a:ext uri="{FF2B5EF4-FFF2-40B4-BE49-F238E27FC236}">
                  <a16:creationId xmlns:a16="http://schemas.microsoft.com/office/drawing/2014/main" id="{BB9B94BE-5184-76D1-C5F0-544A8DFABCAA}"/>
                </a:ext>
              </a:extLst>
            </p:cNvPr>
            <p:cNvGrpSpPr/>
            <p:nvPr/>
          </p:nvGrpSpPr>
          <p:grpSpPr>
            <a:xfrm>
              <a:off x="387626" y="4676361"/>
              <a:ext cx="7812156" cy="1876149"/>
              <a:chOff x="387626" y="4676361"/>
              <a:chExt cx="7812156" cy="1876149"/>
            </a:xfrm>
          </p:grpSpPr>
          <p:sp>
            <p:nvSpPr>
              <p:cNvPr id="7" name="Oval 6">
                <a:extLst>
                  <a:ext uri="{FF2B5EF4-FFF2-40B4-BE49-F238E27FC236}">
                    <a16:creationId xmlns:a16="http://schemas.microsoft.com/office/drawing/2014/main" id="{A1397CC5-B813-93EC-E976-ED6A4CF04680}"/>
                  </a:ext>
                </a:extLst>
              </p:cNvPr>
              <p:cNvSpPr/>
              <p:nvPr/>
            </p:nvSpPr>
            <p:spPr>
              <a:xfrm>
                <a:off x="387626" y="539694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a:t>
                </a:r>
              </a:p>
            </p:txBody>
          </p:sp>
          <p:sp>
            <p:nvSpPr>
              <p:cNvPr id="8" name="Oval 7">
                <a:extLst>
                  <a:ext uri="{FF2B5EF4-FFF2-40B4-BE49-F238E27FC236}">
                    <a16:creationId xmlns:a16="http://schemas.microsoft.com/office/drawing/2014/main" id="{614A1D50-9646-4767-E8F9-5EB2C7E5B8F0}"/>
                  </a:ext>
                </a:extLst>
              </p:cNvPr>
              <p:cNvSpPr/>
              <p:nvPr/>
            </p:nvSpPr>
            <p:spPr>
              <a:xfrm>
                <a:off x="3379302" y="4735996"/>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0B14D4A-2A25-31EF-CCAF-C901C9AD9E6F}"/>
                  </a:ext>
                </a:extLst>
              </p:cNvPr>
              <p:cNvSpPr/>
              <p:nvPr/>
            </p:nvSpPr>
            <p:spPr>
              <a:xfrm>
                <a:off x="3379302" y="577960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808D3BB-B153-14FB-9AFF-53135973C139}"/>
                  </a:ext>
                </a:extLst>
              </p:cNvPr>
              <p:cNvSpPr/>
              <p:nvPr/>
            </p:nvSpPr>
            <p:spPr>
              <a:xfrm>
                <a:off x="5251173" y="4686300"/>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65D9993F-8ED0-427D-671E-ECC60DE4984D}"/>
                  </a:ext>
                </a:extLst>
              </p:cNvPr>
              <p:cNvSpPr/>
              <p:nvPr/>
            </p:nvSpPr>
            <p:spPr>
              <a:xfrm>
                <a:off x="5251172" y="5769665"/>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0466B05-A466-502D-B2F1-869BD6A07D3E}"/>
                  </a:ext>
                </a:extLst>
              </p:cNvPr>
              <p:cNvSpPr/>
              <p:nvPr/>
            </p:nvSpPr>
            <p:spPr>
              <a:xfrm>
                <a:off x="7354955" y="46763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A68A483-2E7E-D399-E047-3828C417F1E2}"/>
                  </a:ext>
                </a:extLst>
              </p:cNvPr>
              <p:cNvSpPr/>
              <p:nvPr/>
            </p:nvSpPr>
            <p:spPr>
              <a:xfrm>
                <a:off x="7318510" y="5807075"/>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EB7C10D9-C528-433D-D936-B8D1AE939241}"/>
                  </a:ext>
                </a:extLst>
              </p:cNvPr>
              <p:cNvCxnSpPr>
                <a:stCxn id="7" idx="6"/>
                <a:endCxn id="8" idx="2"/>
              </p:cNvCxnSpPr>
              <p:nvPr/>
            </p:nvCxnSpPr>
            <p:spPr>
              <a:xfrm flipV="1">
                <a:off x="2156791" y="5108714"/>
                <a:ext cx="1222511" cy="660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375E0D-A60C-AFD8-2E02-B9CF6AC8C588}"/>
                  </a:ext>
                </a:extLst>
              </p:cNvPr>
              <p:cNvCxnSpPr>
                <a:stCxn id="8" idx="6"/>
                <a:endCxn id="11" idx="2"/>
              </p:cNvCxnSpPr>
              <p:nvPr/>
            </p:nvCxnSpPr>
            <p:spPr>
              <a:xfrm flipV="1">
                <a:off x="4224129" y="5059018"/>
                <a:ext cx="1027044" cy="4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AAEFB7-95E3-7106-6E13-658A4B60B633}"/>
                  </a:ext>
                </a:extLst>
              </p:cNvPr>
              <p:cNvCxnSpPr>
                <a:stCxn id="8" idx="6"/>
                <a:endCxn id="12" idx="2"/>
              </p:cNvCxnSpPr>
              <p:nvPr/>
            </p:nvCxnSpPr>
            <p:spPr>
              <a:xfrm>
                <a:off x="4224129" y="5108714"/>
                <a:ext cx="1027043" cy="103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8EB649-B8EF-23D9-DAAC-78907C62F63C}"/>
                  </a:ext>
                </a:extLst>
              </p:cNvPr>
              <p:cNvCxnSpPr>
                <a:stCxn id="11" idx="6"/>
                <a:endCxn id="13" idx="2"/>
              </p:cNvCxnSpPr>
              <p:nvPr/>
            </p:nvCxnSpPr>
            <p:spPr>
              <a:xfrm flipV="1">
                <a:off x="6096000" y="5049079"/>
                <a:ext cx="1258955" cy="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02B7E5-17CD-FFA7-2A53-46EAD4CDE99C}"/>
                  </a:ext>
                </a:extLst>
              </p:cNvPr>
              <p:cNvCxnSpPr>
                <a:stCxn id="11" idx="6"/>
                <a:endCxn id="14" idx="2"/>
              </p:cNvCxnSpPr>
              <p:nvPr/>
            </p:nvCxnSpPr>
            <p:spPr>
              <a:xfrm>
                <a:off x="6096000" y="5059018"/>
                <a:ext cx="1222510" cy="112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A66AB5-A6E1-19C1-C9D4-B1EC44EFD9C8}"/>
                  </a:ext>
                </a:extLst>
              </p:cNvPr>
              <p:cNvCxnSpPr>
                <a:stCxn id="12" idx="6"/>
                <a:endCxn id="13" idx="2"/>
              </p:cNvCxnSpPr>
              <p:nvPr/>
            </p:nvCxnSpPr>
            <p:spPr>
              <a:xfrm flipV="1">
                <a:off x="6095999" y="5049079"/>
                <a:ext cx="1258956" cy="109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0D80D18-D3CD-F5E9-A2C1-CE3A2AE273B1}"/>
                  </a:ext>
                </a:extLst>
              </p:cNvPr>
              <p:cNvCxnSpPr>
                <a:stCxn id="12" idx="6"/>
                <a:endCxn id="14" idx="2"/>
              </p:cNvCxnSpPr>
              <p:nvPr/>
            </p:nvCxnSpPr>
            <p:spPr>
              <a:xfrm>
                <a:off x="6095999" y="6142383"/>
                <a:ext cx="1222511" cy="3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52FF3BE-35E7-0524-822C-9B82AC26F613}"/>
                  </a:ext>
                </a:extLst>
              </p:cNvPr>
              <p:cNvCxnSpPr>
                <a:stCxn id="10" idx="6"/>
                <a:endCxn id="12" idx="2"/>
              </p:cNvCxnSpPr>
              <p:nvPr/>
            </p:nvCxnSpPr>
            <p:spPr>
              <a:xfrm flipV="1">
                <a:off x="4224129" y="6142383"/>
                <a:ext cx="1027043" cy="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6DFF43-E3CF-4B62-F383-92CCAFF85534}"/>
                  </a:ext>
                </a:extLst>
              </p:cNvPr>
              <p:cNvCxnSpPr>
                <a:stCxn id="10" idx="6"/>
                <a:endCxn id="11" idx="2"/>
              </p:cNvCxnSpPr>
              <p:nvPr/>
            </p:nvCxnSpPr>
            <p:spPr>
              <a:xfrm flipV="1">
                <a:off x="4224129" y="5059018"/>
                <a:ext cx="1027044" cy="109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7F31B1F-10F0-5548-A589-6E94002AF370}"/>
                  </a:ext>
                </a:extLst>
              </p:cNvPr>
              <p:cNvCxnSpPr>
                <a:stCxn id="7" idx="6"/>
                <a:endCxn id="10" idx="2"/>
              </p:cNvCxnSpPr>
              <p:nvPr/>
            </p:nvCxnSpPr>
            <p:spPr>
              <a:xfrm>
                <a:off x="2156791" y="5769666"/>
                <a:ext cx="1222511" cy="38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4B8760DC-4CC1-D57A-E929-67B23ADBAF5B}"/>
                </a:ext>
              </a:extLst>
            </p:cNvPr>
            <p:cNvSpPr txBox="1"/>
            <p:nvPr/>
          </p:nvSpPr>
          <p:spPr>
            <a:xfrm>
              <a:off x="3349482" y="4326908"/>
              <a:ext cx="988088" cy="369332"/>
            </a:xfrm>
            <a:prstGeom prst="rect">
              <a:avLst/>
            </a:prstGeom>
            <a:noFill/>
          </p:spPr>
          <p:txBody>
            <a:bodyPr wrap="square" rtlCol="0">
              <a:spAutoFit/>
            </a:bodyPr>
            <a:lstStyle/>
            <a:p>
              <a:r>
                <a:rPr lang="en-US" dirty="0"/>
                <a:t>Layer 1</a:t>
              </a:r>
            </a:p>
          </p:txBody>
        </p:sp>
        <p:sp>
          <p:nvSpPr>
            <p:cNvPr id="36" name="TextBox 35">
              <a:extLst>
                <a:ext uri="{FF2B5EF4-FFF2-40B4-BE49-F238E27FC236}">
                  <a16:creationId xmlns:a16="http://schemas.microsoft.com/office/drawing/2014/main" id="{483999C1-5ED4-8954-250E-213F5BACAC96}"/>
                </a:ext>
              </a:extLst>
            </p:cNvPr>
            <p:cNvSpPr txBox="1"/>
            <p:nvPr/>
          </p:nvSpPr>
          <p:spPr>
            <a:xfrm>
              <a:off x="5179541" y="4279558"/>
              <a:ext cx="988088" cy="369332"/>
            </a:xfrm>
            <a:prstGeom prst="rect">
              <a:avLst/>
            </a:prstGeom>
            <a:noFill/>
          </p:spPr>
          <p:txBody>
            <a:bodyPr wrap="square" rtlCol="0">
              <a:spAutoFit/>
            </a:bodyPr>
            <a:lstStyle/>
            <a:p>
              <a:r>
                <a:rPr lang="en-US" dirty="0"/>
                <a:t>Layer 2</a:t>
              </a:r>
            </a:p>
          </p:txBody>
        </p:sp>
        <p:sp>
          <p:nvSpPr>
            <p:cNvPr id="37" name="TextBox 36">
              <a:extLst>
                <a:ext uri="{FF2B5EF4-FFF2-40B4-BE49-F238E27FC236}">
                  <a16:creationId xmlns:a16="http://schemas.microsoft.com/office/drawing/2014/main" id="{40552030-795B-8707-5178-58562853E277}"/>
                </a:ext>
              </a:extLst>
            </p:cNvPr>
            <p:cNvSpPr txBox="1"/>
            <p:nvPr/>
          </p:nvSpPr>
          <p:spPr>
            <a:xfrm>
              <a:off x="7318510" y="4321939"/>
              <a:ext cx="988088" cy="369332"/>
            </a:xfrm>
            <a:prstGeom prst="rect">
              <a:avLst/>
            </a:prstGeom>
            <a:noFill/>
          </p:spPr>
          <p:txBody>
            <a:bodyPr wrap="square" rtlCol="0">
              <a:spAutoFit/>
            </a:bodyPr>
            <a:lstStyle/>
            <a:p>
              <a:r>
                <a:rPr lang="en-US" dirty="0"/>
                <a:t>Output</a:t>
              </a:r>
            </a:p>
          </p:txBody>
        </p:sp>
      </p:grpSp>
    </p:spTree>
    <p:extLst>
      <p:ext uri="{BB962C8B-B14F-4D97-AF65-F5344CB8AC3E}">
        <p14:creationId xmlns:p14="http://schemas.microsoft.com/office/powerpoint/2010/main" val="190605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AD67-4782-AB90-71F3-9AC7402A4276}"/>
              </a:ext>
            </a:extLst>
          </p:cNvPr>
          <p:cNvSpPr>
            <a:spLocks noGrp="1"/>
          </p:cNvSpPr>
          <p:nvPr>
            <p:ph type="title"/>
          </p:nvPr>
        </p:nvSpPr>
        <p:spPr/>
        <p:txBody>
          <a:bodyPr/>
          <a:lstStyle/>
          <a:p>
            <a:r>
              <a:rPr lang="en-US" dirty="0"/>
              <a:t>Training a Multi layered NN</a:t>
            </a:r>
          </a:p>
        </p:txBody>
      </p:sp>
      <p:sp>
        <p:nvSpPr>
          <p:cNvPr id="3" name="Content Placeholder 2">
            <a:extLst>
              <a:ext uri="{FF2B5EF4-FFF2-40B4-BE49-F238E27FC236}">
                <a16:creationId xmlns:a16="http://schemas.microsoft.com/office/drawing/2014/main" id="{DDDC21ED-65B0-9CAE-60DC-353AC760B6B3}"/>
              </a:ext>
            </a:extLst>
          </p:cNvPr>
          <p:cNvSpPr>
            <a:spLocks noGrp="1"/>
          </p:cNvSpPr>
          <p:nvPr>
            <p:ph idx="1"/>
          </p:nvPr>
        </p:nvSpPr>
        <p:spPr/>
        <p:txBody>
          <a:bodyPr/>
          <a:lstStyle/>
          <a:p>
            <a:r>
              <a:rPr lang="en-US" dirty="0"/>
              <a:t>Training a multi layered NN is also known as Backpropagation.</a:t>
            </a:r>
          </a:p>
          <a:p>
            <a:r>
              <a:rPr lang="en-US" dirty="0"/>
              <a:t>To train the current layer we calculate the error (i.e. how much the output was off the expected value) and then based on that we can calculate the cost</a:t>
            </a:r>
          </a:p>
          <a:p>
            <a:r>
              <a:rPr lang="en-US" dirty="0"/>
              <a:t>Error = Output - Expected</a:t>
            </a:r>
          </a:p>
          <a:p>
            <a:r>
              <a:rPr lang="en-US" dirty="0"/>
              <a:t>Cost = error * </a:t>
            </a:r>
            <a:r>
              <a:rPr lang="en-US" dirty="0" err="1"/>
              <a:t>dActivation</a:t>
            </a:r>
            <a:r>
              <a:rPr lang="en-US" dirty="0"/>
              <a:t>(output) * input</a:t>
            </a:r>
          </a:p>
          <a:p>
            <a:r>
              <a:rPr lang="en-US" dirty="0"/>
              <a:t>New Weight = Current Weight - Cost</a:t>
            </a:r>
          </a:p>
          <a:p>
            <a:r>
              <a:rPr lang="en-US" dirty="0"/>
              <a:t>To calculate the error to be passed to the previous layer we have</a:t>
            </a:r>
          </a:p>
          <a:p>
            <a:r>
              <a:rPr lang="en-US" dirty="0"/>
              <a:t>Prev Layer Error = sum(error*</a:t>
            </a:r>
            <a:r>
              <a:rPr lang="en-US" dirty="0" err="1"/>
              <a:t>dActivation</a:t>
            </a:r>
            <a:r>
              <a:rPr lang="en-US" dirty="0"/>
              <a:t>(output) * weights)</a:t>
            </a:r>
          </a:p>
          <a:p>
            <a:endParaRPr lang="en-US" dirty="0"/>
          </a:p>
        </p:txBody>
      </p:sp>
    </p:spTree>
    <p:extLst>
      <p:ext uri="{BB962C8B-B14F-4D97-AF65-F5344CB8AC3E}">
        <p14:creationId xmlns:p14="http://schemas.microsoft.com/office/powerpoint/2010/main" val="313608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5730-8170-3D29-3AF5-24BBED9A9CD2}"/>
              </a:ext>
            </a:extLst>
          </p:cNvPr>
          <p:cNvSpPr>
            <a:spLocks noGrp="1"/>
          </p:cNvSpPr>
          <p:nvPr>
            <p:ph type="title"/>
          </p:nvPr>
        </p:nvSpPr>
        <p:spPr/>
        <p:txBody>
          <a:bodyPr/>
          <a:lstStyle/>
          <a:p>
            <a:r>
              <a:rPr lang="en-CA" dirty="0"/>
              <a:t>What is a Neuron? </a:t>
            </a:r>
          </a:p>
        </p:txBody>
      </p:sp>
      <p:pic>
        <p:nvPicPr>
          <p:cNvPr id="1026" name="Picture 2" descr="undefined">
            <a:extLst>
              <a:ext uri="{FF2B5EF4-FFF2-40B4-BE49-F238E27FC236}">
                <a16:creationId xmlns:a16="http://schemas.microsoft.com/office/drawing/2014/main" id="{BCC4D8FC-E706-95EA-3E85-D4AA530753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6009" y="1546503"/>
            <a:ext cx="4216765" cy="22353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CA0606-3286-93EB-6633-C7E99876B0D2}"/>
              </a:ext>
            </a:extLst>
          </p:cNvPr>
          <p:cNvSpPr txBox="1"/>
          <p:nvPr/>
        </p:nvSpPr>
        <p:spPr>
          <a:xfrm>
            <a:off x="838200" y="4019910"/>
            <a:ext cx="3706656" cy="769441"/>
          </a:xfrm>
          <a:prstGeom prst="rect">
            <a:avLst/>
          </a:prstGeom>
          <a:noFill/>
        </p:spPr>
        <p:txBody>
          <a:bodyPr wrap="none" rtlCol="0">
            <a:spAutoFit/>
          </a:bodyPr>
          <a:lstStyle/>
          <a:p>
            <a:r>
              <a:rPr lang="en-CA" sz="4400" dirty="0">
                <a:latin typeface="+mj-lt"/>
              </a:rPr>
              <a:t>Neuron in an AI</a:t>
            </a:r>
          </a:p>
        </p:txBody>
      </p:sp>
      <p:sp>
        <p:nvSpPr>
          <p:cNvPr id="5" name="Oval 4">
            <a:extLst>
              <a:ext uri="{FF2B5EF4-FFF2-40B4-BE49-F238E27FC236}">
                <a16:creationId xmlns:a16="http://schemas.microsoft.com/office/drawing/2014/main" id="{75F3EA60-C3C9-1371-2343-9840D88AEC81}"/>
              </a:ext>
            </a:extLst>
          </p:cNvPr>
          <p:cNvSpPr/>
          <p:nvPr/>
        </p:nvSpPr>
        <p:spPr>
          <a:xfrm>
            <a:off x="1046009" y="5055079"/>
            <a:ext cx="1662685" cy="7574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a:t>
            </a:r>
          </a:p>
        </p:txBody>
      </p:sp>
      <p:cxnSp>
        <p:nvCxnSpPr>
          <p:cNvPr id="7" name="Straight Arrow Connector 6">
            <a:extLst>
              <a:ext uri="{FF2B5EF4-FFF2-40B4-BE49-F238E27FC236}">
                <a16:creationId xmlns:a16="http://schemas.microsoft.com/office/drawing/2014/main" id="{CC5CFA35-B9E6-D1C7-79CA-E4A57E0F6DBC}"/>
              </a:ext>
            </a:extLst>
          </p:cNvPr>
          <p:cNvCxnSpPr>
            <a:stCxn id="5" idx="6"/>
          </p:cNvCxnSpPr>
          <p:nvPr/>
        </p:nvCxnSpPr>
        <p:spPr>
          <a:xfrm>
            <a:off x="2708694" y="5433796"/>
            <a:ext cx="4882551" cy="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7BEFFFA-BBA9-2BD4-F7BE-566131AF774C}"/>
              </a:ext>
            </a:extLst>
          </p:cNvPr>
          <p:cNvSpPr/>
          <p:nvPr/>
        </p:nvSpPr>
        <p:spPr>
          <a:xfrm>
            <a:off x="7591245" y="5105316"/>
            <a:ext cx="1662685" cy="656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a:t>
            </a:r>
          </a:p>
        </p:txBody>
      </p:sp>
      <p:sp>
        <p:nvSpPr>
          <p:cNvPr id="10" name="Rectangle 9">
            <a:extLst>
              <a:ext uri="{FF2B5EF4-FFF2-40B4-BE49-F238E27FC236}">
                <a16:creationId xmlns:a16="http://schemas.microsoft.com/office/drawing/2014/main" id="{4512E919-6CBD-C146-64C6-577F2D73AF80}"/>
              </a:ext>
            </a:extLst>
          </p:cNvPr>
          <p:cNvSpPr/>
          <p:nvPr/>
        </p:nvSpPr>
        <p:spPr>
          <a:xfrm>
            <a:off x="4235570" y="5210355"/>
            <a:ext cx="1662685" cy="4546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a:t>
            </a:r>
          </a:p>
        </p:txBody>
      </p:sp>
    </p:spTree>
    <p:extLst>
      <p:ext uri="{BB962C8B-B14F-4D97-AF65-F5344CB8AC3E}">
        <p14:creationId xmlns:p14="http://schemas.microsoft.com/office/powerpoint/2010/main" val="334303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F4CC-C8CA-5789-D6A4-65A43D05467A}"/>
              </a:ext>
            </a:extLst>
          </p:cNvPr>
          <p:cNvSpPr>
            <a:spLocks noGrp="1"/>
          </p:cNvSpPr>
          <p:nvPr>
            <p:ph type="title"/>
          </p:nvPr>
        </p:nvSpPr>
        <p:spPr/>
        <p:txBody>
          <a:bodyPr/>
          <a:lstStyle/>
          <a:p>
            <a:r>
              <a:rPr lang="en-US" dirty="0"/>
              <a:t>Backpropagation in a Multilayered NN</a:t>
            </a:r>
          </a:p>
        </p:txBody>
      </p:sp>
      <p:sp>
        <p:nvSpPr>
          <p:cNvPr id="4" name="Oval 3">
            <a:extLst>
              <a:ext uri="{FF2B5EF4-FFF2-40B4-BE49-F238E27FC236}">
                <a16:creationId xmlns:a16="http://schemas.microsoft.com/office/drawing/2014/main" id="{43622D40-C63C-AAD2-F483-5A77009786DA}"/>
              </a:ext>
            </a:extLst>
          </p:cNvPr>
          <p:cNvSpPr/>
          <p:nvPr/>
        </p:nvSpPr>
        <p:spPr>
          <a:xfrm>
            <a:off x="598208" y="3734515"/>
            <a:ext cx="1572426" cy="6409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5" name="Oval 4">
            <a:extLst>
              <a:ext uri="{FF2B5EF4-FFF2-40B4-BE49-F238E27FC236}">
                <a16:creationId xmlns:a16="http://schemas.microsoft.com/office/drawing/2014/main" id="{0246B22F-BE95-3817-4965-3EE6F40B480C}"/>
              </a:ext>
            </a:extLst>
          </p:cNvPr>
          <p:cNvSpPr/>
          <p:nvPr/>
        </p:nvSpPr>
        <p:spPr>
          <a:xfrm>
            <a:off x="4512182" y="3034146"/>
            <a:ext cx="2016806" cy="20082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Layer 1</a:t>
            </a:r>
          </a:p>
          <a:p>
            <a:pPr algn="ctr"/>
            <a:r>
              <a:rPr lang="en-US" dirty="0" err="1"/>
              <a:t>newWeights</a:t>
            </a:r>
            <a:r>
              <a:rPr lang="en-US" dirty="0"/>
              <a:t> = </a:t>
            </a:r>
            <a:r>
              <a:rPr lang="en-US" dirty="0" err="1"/>
              <a:t>curWeights</a:t>
            </a:r>
            <a:r>
              <a:rPr lang="en-US" dirty="0"/>
              <a:t> - cost</a:t>
            </a:r>
          </a:p>
        </p:txBody>
      </p:sp>
      <p:sp>
        <p:nvSpPr>
          <p:cNvPr id="6" name="Oval 5">
            <a:extLst>
              <a:ext uri="{FF2B5EF4-FFF2-40B4-BE49-F238E27FC236}">
                <a16:creationId xmlns:a16="http://schemas.microsoft.com/office/drawing/2014/main" id="{92A4002A-11F1-E65C-B8F4-F65FE571E71C}"/>
              </a:ext>
            </a:extLst>
          </p:cNvPr>
          <p:cNvSpPr/>
          <p:nvPr/>
        </p:nvSpPr>
        <p:spPr>
          <a:xfrm>
            <a:off x="8819261" y="4631822"/>
            <a:ext cx="1333144" cy="589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7" name="Rectangle: Rounded Corners 6">
            <a:extLst>
              <a:ext uri="{FF2B5EF4-FFF2-40B4-BE49-F238E27FC236}">
                <a16:creationId xmlns:a16="http://schemas.microsoft.com/office/drawing/2014/main" id="{C8C7699C-EF45-CD1B-C966-2F96E87A5730}"/>
              </a:ext>
            </a:extLst>
          </p:cNvPr>
          <p:cNvSpPr/>
          <p:nvPr/>
        </p:nvSpPr>
        <p:spPr>
          <a:xfrm>
            <a:off x="8870536" y="3184376"/>
            <a:ext cx="1230594" cy="4892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Expected</a:t>
            </a:r>
          </a:p>
        </p:txBody>
      </p:sp>
      <p:cxnSp>
        <p:nvCxnSpPr>
          <p:cNvPr id="9" name="Straight Arrow Connector 8">
            <a:extLst>
              <a:ext uri="{FF2B5EF4-FFF2-40B4-BE49-F238E27FC236}">
                <a16:creationId xmlns:a16="http://schemas.microsoft.com/office/drawing/2014/main" id="{133A5F7A-6FE7-D439-B965-0F7E16BC9E98}"/>
              </a:ext>
            </a:extLst>
          </p:cNvPr>
          <p:cNvCxnSpPr>
            <a:stCxn id="7" idx="2"/>
            <a:endCxn id="6" idx="0"/>
          </p:cNvCxnSpPr>
          <p:nvPr/>
        </p:nvCxnSpPr>
        <p:spPr>
          <a:xfrm>
            <a:off x="9485833" y="3673623"/>
            <a:ext cx="0" cy="9581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2A8C4C2-1087-61F8-EF1F-0BC64A131CF5}"/>
              </a:ext>
            </a:extLst>
          </p:cNvPr>
          <p:cNvCxnSpPr>
            <a:cxnSpLocks/>
            <a:endCxn id="5" idx="6"/>
          </p:cNvCxnSpPr>
          <p:nvPr/>
        </p:nvCxnSpPr>
        <p:spPr>
          <a:xfrm flipH="1" flipV="1">
            <a:off x="6528988" y="4038276"/>
            <a:ext cx="2956845" cy="16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D9C405-D251-785C-BA53-4D410927A01A}"/>
              </a:ext>
            </a:extLst>
          </p:cNvPr>
          <p:cNvCxnSpPr>
            <a:cxnSpLocks/>
            <a:stCxn id="5" idx="2"/>
            <a:endCxn id="4" idx="6"/>
          </p:cNvCxnSpPr>
          <p:nvPr/>
        </p:nvCxnSpPr>
        <p:spPr>
          <a:xfrm flipH="1">
            <a:off x="2170634" y="4038276"/>
            <a:ext cx="2341548" cy="16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189CAF-FC49-FE09-4C8B-695FDB1FF887}"/>
              </a:ext>
            </a:extLst>
          </p:cNvPr>
          <p:cNvSpPr txBox="1"/>
          <p:nvPr/>
        </p:nvSpPr>
        <p:spPr>
          <a:xfrm>
            <a:off x="7204108" y="4054982"/>
            <a:ext cx="1632246" cy="646331"/>
          </a:xfrm>
          <a:prstGeom prst="rect">
            <a:avLst/>
          </a:prstGeom>
          <a:noFill/>
        </p:spPr>
        <p:txBody>
          <a:bodyPr wrap="square" rtlCol="0">
            <a:spAutoFit/>
          </a:bodyPr>
          <a:lstStyle/>
          <a:p>
            <a:r>
              <a:rPr lang="en-US" dirty="0"/>
              <a:t>Error = Output - Expected</a:t>
            </a:r>
          </a:p>
        </p:txBody>
      </p:sp>
      <p:sp>
        <p:nvSpPr>
          <p:cNvPr id="19" name="TextBox 18">
            <a:extLst>
              <a:ext uri="{FF2B5EF4-FFF2-40B4-BE49-F238E27FC236}">
                <a16:creationId xmlns:a16="http://schemas.microsoft.com/office/drawing/2014/main" id="{C21C0EE4-1D78-A27B-933B-83BB966A96A9}"/>
              </a:ext>
            </a:extLst>
          </p:cNvPr>
          <p:cNvSpPr txBox="1"/>
          <p:nvPr/>
        </p:nvSpPr>
        <p:spPr>
          <a:xfrm>
            <a:off x="4724829" y="5059113"/>
            <a:ext cx="2141719" cy="923330"/>
          </a:xfrm>
          <a:prstGeom prst="rect">
            <a:avLst/>
          </a:prstGeom>
          <a:noFill/>
        </p:spPr>
        <p:txBody>
          <a:bodyPr wrap="square" rtlCol="0">
            <a:spAutoFit/>
          </a:bodyPr>
          <a:lstStyle/>
          <a:p>
            <a:r>
              <a:rPr lang="en-US" dirty="0"/>
              <a:t>Cost = error * </a:t>
            </a:r>
            <a:r>
              <a:rPr lang="en-US" dirty="0" err="1"/>
              <a:t>dActivation</a:t>
            </a:r>
            <a:r>
              <a:rPr lang="en-US" dirty="0"/>
              <a:t>(output) * input</a:t>
            </a:r>
          </a:p>
        </p:txBody>
      </p:sp>
      <p:sp>
        <p:nvSpPr>
          <p:cNvPr id="28" name="TextBox 27">
            <a:extLst>
              <a:ext uri="{FF2B5EF4-FFF2-40B4-BE49-F238E27FC236}">
                <a16:creationId xmlns:a16="http://schemas.microsoft.com/office/drawing/2014/main" id="{0F8E1A76-6676-9275-BC00-B553E65C1462}"/>
              </a:ext>
            </a:extLst>
          </p:cNvPr>
          <p:cNvSpPr txBox="1"/>
          <p:nvPr/>
        </p:nvSpPr>
        <p:spPr>
          <a:xfrm>
            <a:off x="2411555" y="4190784"/>
            <a:ext cx="2016806" cy="1477328"/>
          </a:xfrm>
          <a:prstGeom prst="rect">
            <a:avLst/>
          </a:prstGeom>
          <a:noFill/>
        </p:spPr>
        <p:txBody>
          <a:bodyPr wrap="square" rtlCol="0">
            <a:spAutoFit/>
          </a:bodyPr>
          <a:lstStyle/>
          <a:p>
            <a:r>
              <a:rPr lang="en-US" dirty="0"/>
              <a:t>Error(</a:t>
            </a:r>
            <a:r>
              <a:rPr lang="en-US" dirty="0" err="1"/>
              <a:t>prev</a:t>
            </a:r>
            <a:r>
              <a:rPr lang="en-US" dirty="0"/>
              <a:t> layer) = sum(error * </a:t>
            </a:r>
            <a:r>
              <a:rPr lang="en-US" dirty="0" err="1"/>
              <a:t>dActivation</a:t>
            </a:r>
            <a:r>
              <a:rPr lang="en-US" dirty="0"/>
              <a:t>(output) * weights for this output.</a:t>
            </a:r>
          </a:p>
        </p:txBody>
      </p:sp>
    </p:spTree>
    <p:extLst>
      <p:ext uri="{BB962C8B-B14F-4D97-AF65-F5344CB8AC3E}">
        <p14:creationId xmlns:p14="http://schemas.microsoft.com/office/powerpoint/2010/main" val="428288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50AB-9517-7E9C-30A4-3A66BE834962}"/>
              </a:ext>
            </a:extLst>
          </p:cNvPr>
          <p:cNvSpPr>
            <a:spLocks noGrp="1"/>
          </p:cNvSpPr>
          <p:nvPr>
            <p:ph type="title"/>
          </p:nvPr>
        </p:nvSpPr>
        <p:spPr/>
        <p:txBody>
          <a:bodyPr/>
          <a:lstStyle/>
          <a:p>
            <a:r>
              <a:rPr lang="en-US" b="0" i="0" dirty="0">
                <a:solidFill>
                  <a:srgbClr val="212121"/>
                </a:solidFill>
                <a:effectLst/>
                <a:latin typeface="__myFont_3ea10a"/>
              </a:rPr>
              <a:t>What is bias in a neural network?</a:t>
            </a:r>
            <a:endParaRPr lang="en-US" dirty="0"/>
          </a:p>
        </p:txBody>
      </p:sp>
      <p:sp>
        <p:nvSpPr>
          <p:cNvPr id="3" name="Content Placeholder 2">
            <a:extLst>
              <a:ext uri="{FF2B5EF4-FFF2-40B4-BE49-F238E27FC236}">
                <a16:creationId xmlns:a16="http://schemas.microsoft.com/office/drawing/2014/main" id="{6C597719-E822-BACB-A83D-F28E7A9C82F6}"/>
              </a:ext>
            </a:extLst>
          </p:cNvPr>
          <p:cNvSpPr>
            <a:spLocks noGrp="1"/>
          </p:cNvSpPr>
          <p:nvPr>
            <p:ph idx="1"/>
          </p:nvPr>
        </p:nvSpPr>
        <p:spPr/>
        <p:txBody>
          <a:bodyPr>
            <a:normAutofit fontScale="92500" lnSpcReduction="20000"/>
          </a:bodyPr>
          <a:lstStyle/>
          <a:p>
            <a:r>
              <a:rPr lang="en-US" dirty="0"/>
              <a:t>We need to introduce a bias into the system to handle scenarios when weights become 0 or the input is 0</a:t>
            </a:r>
          </a:p>
          <a:p>
            <a:r>
              <a:rPr lang="en-US" dirty="0"/>
              <a:t>We also need to introduce a bias when we need to deal with absolute outputs like in logic gates.</a:t>
            </a:r>
          </a:p>
          <a:p>
            <a:r>
              <a:rPr lang="en-US" dirty="0"/>
              <a:t>Bias is introduced by adding or subtracting a very small value from the output (e.g. 0.01)</a:t>
            </a:r>
          </a:p>
          <a:p>
            <a:r>
              <a:rPr lang="en-US" dirty="0"/>
              <a:t>Bias prevents the neural network from getting stuck during training.</a:t>
            </a:r>
          </a:p>
          <a:p>
            <a:endParaRPr lang="en-US" dirty="0"/>
          </a:p>
          <a:p>
            <a:r>
              <a:rPr lang="en-US" dirty="0"/>
              <a:t>Output = (input*weights) – 0.01</a:t>
            </a:r>
          </a:p>
          <a:p>
            <a:endParaRPr lang="en-US" dirty="0">
              <a:hlinkClick r:id="rId2"/>
            </a:endParaRPr>
          </a:p>
          <a:p>
            <a:r>
              <a:rPr lang="en-US" dirty="0">
                <a:hlinkClick r:id="rId2"/>
              </a:rPr>
              <a:t>https://www.turing.com/kb/necessity-of-bias-in-neural-networks#why-is-bias-added-in-neural-networks?</a:t>
            </a:r>
            <a:endParaRPr lang="en-US" dirty="0"/>
          </a:p>
        </p:txBody>
      </p:sp>
    </p:spTree>
    <p:extLst>
      <p:ext uri="{BB962C8B-B14F-4D97-AF65-F5344CB8AC3E}">
        <p14:creationId xmlns:p14="http://schemas.microsoft.com/office/powerpoint/2010/main" val="1620100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9947-3111-7E34-6E62-0EFF0E501934}"/>
              </a:ext>
            </a:extLst>
          </p:cNvPr>
          <p:cNvSpPr>
            <a:spLocks noGrp="1"/>
          </p:cNvSpPr>
          <p:nvPr>
            <p:ph type="title"/>
          </p:nvPr>
        </p:nvSpPr>
        <p:spPr/>
        <p:txBody>
          <a:bodyPr/>
          <a:lstStyle/>
          <a:p>
            <a:r>
              <a:rPr lang="en-US" b="0" i="0" dirty="0">
                <a:solidFill>
                  <a:srgbClr val="212121"/>
                </a:solidFill>
                <a:effectLst/>
                <a:latin typeface="__myFont_3ea10a"/>
              </a:rPr>
              <a:t>Why is bias added in neural networks?</a:t>
            </a:r>
            <a:endParaRPr lang="en-US" dirty="0"/>
          </a:p>
        </p:txBody>
      </p:sp>
      <p:sp>
        <p:nvSpPr>
          <p:cNvPr id="3" name="Content Placeholder 2">
            <a:extLst>
              <a:ext uri="{FF2B5EF4-FFF2-40B4-BE49-F238E27FC236}">
                <a16:creationId xmlns:a16="http://schemas.microsoft.com/office/drawing/2014/main" id="{48690244-5A6A-9C63-792D-B1EE1F462BB1}"/>
              </a:ext>
            </a:extLst>
          </p:cNvPr>
          <p:cNvSpPr>
            <a:spLocks noGrp="1"/>
          </p:cNvSpPr>
          <p:nvPr>
            <p:ph idx="1"/>
          </p:nvPr>
        </p:nvSpPr>
        <p:spPr/>
        <p:txBody>
          <a:bodyPr/>
          <a:lstStyle/>
          <a:p>
            <a:pPr algn="l" fontAlgn="base"/>
            <a:r>
              <a:rPr lang="en-US" b="0" i="0" dirty="0">
                <a:solidFill>
                  <a:srgbClr val="212121"/>
                </a:solidFill>
                <a:effectLst/>
                <a:latin typeface="__myFont_3ea10a"/>
              </a:rPr>
              <a:t>To understand the concept of neural network bias, let’s begin by discussing single layer neural networks.</a:t>
            </a:r>
          </a:p>
          <a:p>
            <a:pPr algn="l" fontAlgn="base"/>
            <a:r>
              <a:rPr lang="en-US" b="0" i="0" dirty="0">
                <a:solidFill>
                  <a:srgbClr val="212121"/>
                </a:solidFill>
                <a:effectLst/>
                <a:latin typeface="__myFont_3ea10a"/>
              </a:rPr>
              <a:t>A given neural network computes the function Y=f(X), where X and Y are feature vector and output vector, respectively, with independent components. If the given neural network has weight ‘W’ then it can also be represented as Y=f(X,W). If the dimensionality of both X and Y is equal to 1, the function can be plotted in a two-dimensional plane as below:</a:t>
            </a:r>
            <a:br>
              <a:rPr lang="en-US" dirty="0"/>
            </a:br>
            <a:endParaRPr lang="en-US" dirty="0"/>
          </a:p>
        </p:txBody>
      </p:sp>
    </p:spTree>
    <p:extLst>
      <p:ext uri="{BB962C8B-B14F-4D97-AF65-F5344CB8AC3E}">
        <p14:creationId xmlns:p14="http://schemas.microsoft.com/office/powerpoint/2010/main" val="157759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ne bias per layer in a neural network.webp">
            <a:extLst>
              <a:ext uri="{FF2B5EF4-FFF2-40B4-BE49-F238E27FC236}">
                <a16:creationId xmlns:a16="http://schemas.microsoft.com/office/drawing/2014/main" id="{00657ECE-06DE-78A2-89A8-3820A372D5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5817" y="427039"/>
            <a:ext cx="7205870" cy="47313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FFE8F5-78D3-7FEF-46A0-56302AF3CC3F}"/>
              </a:ext>
            </a:extLst>
          </p:cNvPr>
          <p:cNvSpPr txBox="1"/>
          <p:nvPr/>
        </p:nvSpPr>
        <p:spPr>
          <a:xfrm>
            <a:off x="374374" y="5416825"/>
            <a:ext cx="11817626" cy="646331"/>
          </a:xfrm>
          <a:prstGeom prst="rect">
            <a:avLst/>
          </a:prstGeom>
          <a:noFill/>
        </p:spPr>
        <p:txBody>
          <a:bodyPr wrap="square" rtlCol="0">
            <a:spAutoFit/>
          </a:bodyPr>
          <a:lstStyle/>
          <a:p>
            <a:r>
              <a:rPr lang="en-US" b="0" i="0" dirty="0">
                <a:solidFill>
                  <a:srgbClr val="212121"/>
                </a:solidFill>
                <a:effectLst/>
                <a:latin typeface="__myFont_3ea10a"/>
              </a:rPr>
              <a:t>Such a neural network can approximate any linear function of the form y=mx + c. When c=0, then y=f(x)=mx and the neural network can approximate only the functions passing through origin.</a:t>
            </a:r>
            <a:endParaRPr lang="en-US" dirty="0"/>
          </a:p>
        </p:txBody>
      </p:sp>
    </p:spTree>
    <p:extLst>
      <p:ext uri="{BB962C8B-B14F-4D97-AF65-F5344CB8AC3E}">
        <p14:creationId xmlns:p14="http://schemas.microsoft.com/office/powerpoint/2010/main" val="5546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ne vector of biases in a neural network.webp">
            <a:extLst>
              <a:ext uri="{FF2B5EF4-FFF2-40B4-BE49-F238E27FC236}">
                <a16:creationId xmlns:a16="http://schemas.microsoft.com/office/drawing/2014/main" id="{AC3836A0-F85E-8CB8-857C-60BFB73C0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130" y="314770"/>
            <a:ext cx="4641168" cy="45856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603773-5FB4-79EB-3511-12B274CD5285}"/>
              </a:ext>
            </a:extLst>
          </p:cNvPr>
          <p:cNvSpPr txBox="1"/>
          <p:nvPr/>
        </p:nvSpPr>
        <p:spPr>
          <a:xfrm>
            <a:off x="769121" y="5588950"/>
            <a:ext cx="10622423" cy="369332"/>
          </a:xfrm>
          <a:prstGeom prst="rect">
            <a:avLst/>
          </a:prstGeom>
          <a:noFill/>
        </p:spPr>
        <p:txBody>
          <a:bodyPr wrap="square" rtlCol="0">
            <a:spAutoFit/>
          </a:bodyPr>
          <a:lstStyle/>
          <a:p>
            <a:r>
              <a:rPr lang="en-US" b="0" i="0" dirty="0">
                <a:solidFill>
                  <a:srgbClr val="212121"/>
                </a:solidFill>
                <a:effectLst/>
                <a:latin typeface="__myFont_3ea10a"/>
              </a:rPr>
              <a:t>If a function includes the constant term c, it can approximate any of the linear functions in the plane.</a:t>
            </a:r>
            <a:endParaRPr lang="en-US" dirty="0"/>
          </a:p>
        </p:txBody>
      </p:sp>
    </p:spTree>
    <p:extLst>
      <p:ext uri="{BB962C8B-B14F-4D97-AF65-F5344CB8AC3E}">
        <p14:creationId xmlns:p14="http://schemas.microsoft.com/office/powerpoint/2010/main" val="78026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CC3B-86F9-AF62-5294-2E2515575A5A}"/>
              </a:ext>
            </a:extLst>
          </p:cNvPr>
          <p:cNvSpPr>
            <a:spLocks noGrp="1"/>
          </p:cNvSpPr>
          <p:nvPr>
            <p:ph type="title"/>
          </p:nvPr>
        </p:nvSpPr>
        <p:spPr/>
        <p:txBody>
          <a:bodyPr/>
          <a:lstStyle/>
          <a:p>
            <a:r>
              <a:rPr lang="en-US" dirty="0"/>
              <a:t>Designing the Network Topology</a:t>
            </a:r>
          </a:p>
        </p:txBody>
      </p:sp>
      <p:sp>
        <p:nvSpPr>
          <p:cNvPr id="3" name="Content Placeholder 2">
            <a:extLst>
              <a:ext uri="{FF2B5EF4-FFF2-40B4-BE49-F238E27FC236}">
                <a16:creationId xmlns:a16="http://schemas.microsoft.com/office/drawing/2014/main" id="{791C5C41-19C7-6ED0-F414-600407724FBA}"/>
              </a:ext>
            </a:extLst>
          </p:cNvPr>
          <p:cNvSpPr>
            <a:spLocks noGrp="1"/>
          </p:cNvSpPr>
          <p:nvPr>
            <p:ph idx="1"/>
          </p:nvPr>
        </p:nvSpPr>
        <p:spPr/>
        <p:txBody>
          <a:bodyPr/>
          <a:lstStyle/>
          <a:p>
            <a:r>
              <a:rPr lang="en-US" dirty="0"/>
              <a:t>When creating a NN we must design the network topology and decide as to how many hidden layers we need.</a:t>
            </a:r>
          </a:p>
          <a:p>
            <a:r>
              <a:rPr lang="en-US" dirty="0"/>
              <a:t>We also need to decide on how wide a given hidden layer will need to be.</a:t>
            </a:r>
          </a:p>
        </p:txBody>
      </p:sp>
    </p:spTree>
    <p:extLst>
      <p:ext uri="{BB962C8B-B14F-4D97-AF65-F5344CB8AC3E}">
        <p14:creationId xmlns:p14="http://schemas.microsoft.com/office/powerpoint/2010/main" val="415899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1A39-7015-28C1-54D0-88FA902DBCFA}"/>
              </a:ext>
            </a:extLst>
          </p:cNvPr>
          <p:cNvSpPr>
            <a:spLocks noGrp="1"/>
          </p:cNvSpPr>
          <p:nvPr>
            <p:ph type="title"/>
          </p:nvPr>
        </p:nvSpPr>
        <p:spPr/>
        <p:txBody>
          <a:bodyPr/>
          <a:lstStyle/>
          <a:p>
            <a:r>
              <a:rPr lang="en-US" dirty="0"/>
              <a:t>Creating the AND gate</a:t>
            </a:r>
          </a:p>
        </p:txBody>
      </p:sp>
      <p:sp>
        <p:nvSpPr>
          <p:cNvPr id="3" name="Content Placeholder 2">
            <a:extLst>
              <a:ext uri="{FF2B5EF4-FFF2-40B4-BE49-F238E27FC236}">
                <a16:creationId xmlns:a16="http://schemas.microsoft.com/office/drawing/2014/main" id="{8EB6D601-8922-1DE2-E86B-FB6ECFC8FDF3}"/>
              </a:ext>
            </a:extLst>
          </p:cNvPr>
          <p:cNvSpPr>
            <a:spLocks noGrp="1"/>
          </p:cNvSpPr>
          <p:nvPr>
            <p:ph idx="1"/>
          </p:nvPr>
        </p:nvSpPr>
        <p:spPr/>
        <p:txBody>
          <a:bodyPr/>
          <a:lstStyle/>
          <a:p>
            <a:r>
              <a:rPr lang="en-US" dirty="0"/>
              <a:t>For the AND </a:t>
            </a:r>
            <a:r>
              <a:rPr lang="en-US" dirty="0" err="1"/>
              <a:t>and</a:t>
            </a:r>
            <a:r>
              <a:rPr lang="en-US" dirty="0"/>
              <a:t> an XOR gate we need to segment our neural network to distinguish between</a:t>
            </a:r>
          </a:p>
          <a:p>
            <a:r>
              <a:rPr lang="en-US" dirty="0"/>
              <a:t>(1,1) </a:t>
            </a:r>
          </a:p>
          <a:p>
            <a:r>
              <a:rPr lang="en-US" dirty="0"/>
              <a:t>(0,1) (1,0)</a:t>
            </a:r>
          </a:p>
          <a:p>
            <a:r>
              <a:rPr lang="en-US" dirty="0"/>
              <a:t>(0,0)</a:t>
            </a:r>
          </a:p>
          <a:p>
            <a:r>
              <a:rPr lang="en-US" dirty="0"/>
              <a:t>For a simple AND or XOR gate we only need to worry about 1 level segmentation, so we will have 1 hidden layer</a:t>
            </a:r>
          </a:p>
          <a:p>
            <a:r>
              <a:rPr lang="en-US" dirty="0"/>
              <a:t>The hidden layer only needs to handle 3 segments of data </a:t>
            </a:r>
          </a:p>
        </p:txBody>
      </p:sp>
    </p:spTree>
    <p:extLst>
      <p:ext uri="{BB962C8B-B14F-4D97-AF65-F5344CB8AC3E}">
        <p14:creationId xmlns:p14="http://schemas.microsoft.com/office/powerpoint/2010/main" val="339013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E61F-3A76-3F6E-853C-31F61154EC8C}"/>
              </a:ext>
            </a:extLst>
          </p:cNvPr>
          <p:cNvSpPr>
            <a:spLocks noGrp="1"/>
          </p:cNvSpPr>
          <p:nvPr>
            <p:ph type="title"/>
          </p:nvPr>
        </p:nvSpPr>
        <p:spPr/>
        <p:txBody>
          <a:bodyPr/>
          <a:lstStyle/>
          <a:p>
            <a:r>
              <a:rPr lang="en-US" dirty="0"/>
              <a:t>AND/XOR gate topology</a:t>
            </a:r>
          </a:p>
        </p:txBody>
      </p:sp>
      <p:grpSp>
        <p:nvGrpSpPr>
          <p:cNvPr id="57" name="Group 56">
            <a:extLst>
              <a:ext uri="{FF2B5EF4-FFF2-40B4-BE49-F238E27FC236}">
                <a16:creationId xmlns:a16="http://schemas.microsoft.com/office/drawing/2014/main" id="{D402E032-F415-E654-5FED-3B26148090CB}"/>
              </a:ext>
            </a:extLst>
          </p:cNvPr>
          <p:cNvGrpSpPr/>
          <p:nvPr/>
        </p:nvGrpSpPr>
        <p:grpSpPr>
          <a:xfrm>
            <a:off x="1432850" y="2123698"/>
            <a:ext cx="7371558" cy="3768898"/>
            <a:chOff x="1432850" y="2123698"/>
            <a:chExt cx="7371558" cy="3768898"/>
          </a:xfrm>
        </p:grpSpPr>
        <p:sp>
          <p:nvSpPr>
            <p:cNvPr id="9" name="Oval 8">
              <a:extLst>
                <a:ext uri="{FF2B5EF4-FFF2-40B4-BE49-F238E27FC236}">
                  <a16:creationId xmlns:a16="http://schemas.microsoft.com/office/drawing/2014/main" id="{54FEFEE7-8F94-9F96-D69D-DB4964FBF6E3}"/>
                </a:ext>
              </a:extLst>
            </p:cNvPr>
            <p:cNvSpPr/>
            <p:nvPr/>
          </p:nvSpPr>
          <p:spPr>
            <a:xfrm>
              <a:off x="1514059" y="312088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 1</a:t>
              </a:r>
            </a:p>
          </p:txBody>
        </p:sp>
        <p:sp>
          <p:nvSpPr>
            <p:cNvPr id="10" name="Oval 9">
              <a:extLst>
                <a:ext uri="{FF2B5EF4-FFF2-40B4-BE49-F238E27FC236}">
                  <a16:creationId xmlns:a16="http://schemas.microsoft.com/office/drawing/2014/main" id="{35ADC907-F351-4C2C-1D61-1D84CCCA34CB}"/>
                </a:ext>
              </a:extLst>
            </p:cNvPr>
            <p:cNvSpPr/>
            <p:nvPr/>
          </p:nvSpPr>
          <p:spPr>
            <a:xfrm>
              <a:off x="4702862" y="258103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BEE507C1-50F8-8100-5516-BC5CC1A1A6F1}"/>
                </a:ext>
              </a:extLst>
            </p:cNvPr>
            <p:cNvSpPr/>
            <p:nvPr/>
          </p:nvSpPr>
          <p:spPr>
            <a:xfrm>
              <a:off x="4709884" y="386632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2AA17A07-EAD0-0C4D-3F7F-DD3AC95DC21B}"/>
                </a:ext>
              </a:extLst>
            </p:cNvPr>
            <p:cNvSpPr/>
            <p:nvPr/>
          </p:nvSpPr>
          <p:spPr>
            <a:xfrm>
              <a:off x="7951302" y="3109776"/>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836F97F-B688-5882-82A4-478B3D8FFA70}"/>
                </a:ext>
              </a:extLst>
            </p:cNvPr>
            <p:cNvSpPr/>
            <p:nvPr/>
          </p:nvSpPr>
          <p:spPr>
            <a:xfrm>
              <a:off x="7959581" y="429933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B098FDF8-8F8E-113E-4746-7977F00A405E}"/>
                </a:ext>
              </a:extLst>
            </p:cNvPr>
            <p:cNvCxnSpPr>
              <a:stCxn id="9" idx="6"/>
              <a:endCxn id="10" idx="2"/>
            </p:cNvCxnSpPr>
            <p:nvPr/>
          </p:nvCxnSpPr>
          <p:spPr>
            <a:xfrm flipV="1">
              <a:off x="3283224" y="2953752"/>
              <a:ext cx="1419638" cy="539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03BF13-A534-DFD1-8704-EF7DFCDC70EF}"/>
                </a:ext>
              </a:extLst>
            </p:cNvPr>
            <p:cNvCxnSpPr>
              <a:cxnSpLocks/>
              <a:stCxn id="10" idx="6"/>
              <a:endCxn id="14" idx="2"/>
            </p:cNvCxnSpPr>
            <p:nvPr/>
          </p:nvCxnSpPr>
          <p:spPr>
            <a:xfrm>
              <a:off x="5547689" y="2953752"/>
              <a:ext cx="2403613" cy="528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DD3A8D9-EBB4-4D01-3B17-A80F2711A755}"/>
                </a:ext>
              </a:extLst>
            </p:cNvPr>
            <p:cNvCxnSpPr>
              <a:cxnSpLocks/>
              <a:stCxn id="10" idx="6"/>
              <a:endCxn id="15" idx="2"/>
            </p:cNvCxnSpPr>
            <p:nvPr/>
          </p:nvCxnSpPr>
          <p:spPr>
            <a:xfrm>
              <a:off x="5547689" y="2953752"/>
              <a:ext cx="2411892" cy="1718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DD1B7D-69B3-D4AC-50EB-0A3610A920EC}"/>
                </a:ext>
              </a:extLst>
            </p:cNvPr>
            <p:cNvCxnSpPr>
              <a:cxnSpLocks/>
              <a:stCxn id="31" idx="6"/>
              <a:endCxn id="14" idx="2"/>
            </p:cNvCxnSpPr>
            <p:nvPr/>
          </p:nvCxnSpPr>
          <p:spPr>
            <a:xfrm flipV="1">
              <a:off x="5558851" y="3482494"/>
              <a:ext cx="2392451" cy="203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245F71-11A9-CB39-4384-97BD3C2775A1}"/>
                </a:ext>
              </a:extLst>
            </p:cNvPr>
            <p:cNvCxnSpPr>
              <a:cxnSpLocks/>
              <a:stCxn id="31" idx="6"/>
              <a:endCxn id="15" idx="2"/>
            </p:cNvCxnSpPr>
            <p:nvPr/>
          </p:nvCxnSpPr>
          <p:spPr>
            <a:xfrm flipV="1">
              <a:off x="5558851" y="4672051"/>
              <a:ext cx="2400730" cy="84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61CC135-2BE8-7666-0BBC-2890A226EA21}"/>
                </a:ext>
              </a:extLst>
            </p:cNvPr>
            <p:cNvCxnSpPr>
              <a:stCxn id="9" idx="6"/>
              <a:endCxn id="11" idx="2"/>
            </p:cNvCxnSpPr>
            <p:nvPr/>
          </p:nvCxnSpPr>
          <p:spPr>
            <a:xfrm>
              <a:off x="3283224" y="3493606"/>
              <a:ext cx="1426660"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63F226B-ACB8-C788-4988-26A08C26C2B7}"/>
                </a:ext>
              </a:extLst>
            </p:cNvPr>
            <p:cNvSpPr txBox="1"/>
            <p:nvPr/>
          </p:nvSpPr>
          <p:spPr>
            <a:xfrm>
              <a:off x="4372476" y="2129827"/>
              <a:ext cx="1519642" cy="369332"/>
            </a:xfrm>
            <a:prstGeom prst="rect">
              <a:avLst/>
            </a:prstGeom>
            <a:noFill/>
          </p:spPr>
          <p:txBody>
            <a:bodyPr wrap="square" rtlCol="0">
              <a:spAutoFit/>
            </a:bodyPr>
            <a:lstStyle/>
            <a:p>
              <a:r>
                <a:rPr lang="en-US" dirty="0"/>
                <a:t>Hidden Layer</a:t>
              </a:r>
            </a:p>
          </p:txBody>
        </p:sp>
        <p:sp>
          <p:nvSpPr>
            <p:cNvPr id="8" name="TextBox 7">
              <a:extLst>
                <a:ext uri="{FF2B5EF4-FFF2-40B4-BE49-F238E27FC236}">
                  <a16:creationId xmlns:a16="http://schemas.microsoft.com/office/drawing/2014/main" id="{039423F2-A2F0-FE8B-9854-7BC3CCA0A1F4}"/>
                </a:ext>
              </a:extLst>
            </p:cNvPr>
            <p:cNvSpPr txBox="1"/>
            <p:nvPr/>
          </p:nvSpPr>
          <p:spPr>
            <a:xfrm>
              <a:off x="7808041" y="2123698"/>
              <a:ext cx="988088" cy="369332"/>
            </a:xfrm>
            <a:prstGeom prst="rect">
              <a:avLst/>
            </a:prstGeom>
            <a:noFill/>
          </p:spPr>
          <p:txBody>
            <a:bodyPr wrap="square" rtlCol="0">
              <a:spAutoFit/>
            </a:bodyPr>
            <a:lstStyle/>
            <a:p>
              <a:r>
                <a:rPr lang="en-US" dirty="0"/>
                <a:t>Output</a:t>
              </a:r>
            </a:p>
          </p:txBody>
        </p:sp>
        <p:sp>
          <p:nvSpPr>
            <p:cNvPr id="28" name="Oval 27">
              <a:extLst>
                <a:ext uri="{FF2B5EF4-FFF2-40B4-BE49-F238E27FC236}">
                  <a16:creationId xmlns:a16="http://schemas.microsoft.com/office/drawing/2014/main" id="{D9182C2B-4132-CF98-E79F-C4E877FE78DF}"/>
                </a:ext>
              </a:extLst>
            </p:cNvPr>
            <p:cNvSpPr/>
            <p:nvPr/>
          </p:nvSpPr>
          <p:spPr>
            <a:xfrm>
              <a:off x="1432850" y="461175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 2</a:t>
              </a:r>
            </a:p>
          </p:txBody>
        </p:sp>
        <p:sp>
          <p:nvSpPr>
            <p:cNvPr id="31" name="Oval 30">
              <a:extLst>
                <a:ext uri="{FF2B5EF4-FFF2-40B4-BE49-F238E27FC236}">
                  <a16:creationId xmlns:a16="http://schemas.microsoft.com/office/drawing/2014/main" id="{BC6F0AB5-2D06-1542-E4E8-474A990ABA84}"/>
                </a:ext>
              </a:extLst>
            </p:cNvPr>
            <p:cNvSpPr/>
            <p:nvPr/>
          </p:nvSpPr>
          <p:spPr>
            <a:xfrm>
              <a:off x="4714024" y="51471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AA3271C1-2385-FEDB-48EA-A61AA27150E0}"/>
                </a:ext>
              </a:extLst>
            </p:cNvPr>
            <p:cNvCxnSpPr>
              <a:stCxn id="28" idx="6"/>
              <a:endCxn id="31" idx="2"/>
            </p:cNvCxnSpPr>
            <p:nvPr/>
          </p:nvCxnSpPr>
          <p:spPr>
            <a:xfrm>
              <a:off x="3202015" y="4984476"/>
              <a:ext cx="1512009" cy="53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24B63C-27C3-7624-20C1-EF5A929CBC35}"/>
                </a:ext>
              </a:extLst>
            </p:cNvPr>
            <p:cNvCxnSpPr>
              <a:stCxn id="11" idx="6"/>
              <a:endCxn id="14" idx="2"/>
            </p:cNvCxnSpPr>
            <p:nvPr/>
          </p:nvCxnSpPr>
          <p:spPr>
            <a:xfrm flipV="1">
              <a:off x="5554711" y="3482494"/>
              <a:ext cx="2396591" cy="756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4127386-B343-EE36-A5B2-ABBE2B5B72B5}"/>
                </a:ext>
              </a:extLst>
            </p:cNvPr>
            <p:cNvCxnSpPr>
              <a:stCxn id="11" idx="6"/>
              <a:endCxn id="15" idx="2"/>
            </p:cNvCxnSpPr>
            <p:nvPr/>
          </p:nvCxnSpPr>
          <p:spPr>
            <a:xfrm>
              <a:off x="5554711" y="4239041"/>
              <a:ext cx="2404870" cy="43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E6888C0-EB4A-5AFE-8F27-E4BD56B283F0}"/>
                </a:ext>
              </a:extLst>
            </p:cNvPr>
            <p:cNvCxnSpPr>
              <a:stCxn id="28" idx="6"/>
              <a:endCxn id="10" idx="2"/>
            </p:cNvCxnSpPr>
            <p:nvPr/>
          </p:nvCxnSpPr>
          <p:spPr>
            <a:xfrm flipV="1">
              <a:off x="3202015" y="2953752"/>
              <a:ext cx="1500847" cy="2030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5ADB07E-F415-616B-B3A6-C3BAE8B8AB88}"/>
                </a:ext>
              </a:extLst>
            </p:cNvPr>
            <p:cNvCxnSpPr>
              <a:stCxn id="9" idx="6"/>
              <a:endCxn id="31" idx="2"/>
            </p:cNvCxnSpPr>
            <p:nvPr/>
          </p:nvCxnSpPr>
          <p:spPr>
            <a:xfrm>
              <a:off x="3283224" y="3493606"/>
              <a:ext cx="1430800" cy="2026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E86ED29-FF5E-C63B-F8BC-710F468BF740}"/>
                </a:ext>
              </a:extLst>
            </p:cNvPr>
            <p:cNvCxnSpPr>
              <a:stCxn id="28" idx="6"/>
              <a:endCxn id="11" idx="2"/>
            </p:cNvCxnSpPr>
            <p:nvPr/>
          </p:nvCxnSpPr>
          <p:spPr>
            <a:xfrm flipV="1">
              <a:off x="3202015" y="4239041"/>
              <a:ext cx="1507869"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204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F932-EB0E-DE97-D25F-B3FABD13B344}"/>
              </a:ext>
            </a:extLst>
          </p:cNvPr>
          <p:cNvSpPr>
            <a:spLocks noGrp="1"/>
          </p:cNvSpPr>
          <p:nvPr>
            <p:ph type="title"/>
          </p:nvPr>
        </p:nvSpPr>
        <p:spPr/>
        <p:txBody>
          <a:bodyPr/>
          <a:lstStyle/>
          <a:p>
            <a:r>
              <a:rPr lang="en-US" dirty="0"/>
              <a:t>Categorizing Age groups</a:t>
            </a:r>
          </a:p>
        </p:txBody>
      </p:sp>
      <p:sp>
        <p:nvSpPr>
          <p:cNvPr id="5" name="Oval 4">
            <a:extLst>
              <a:ext uri="{FF2B5EF4-FFF2-40B4-BE49-F238E27FC236}">
                <a16:creationId xmlns:a16="http://schemas.microsoft.com/office/drawing/2014/main" id="{A6CA453F-66A9-3A54-E573-81751D62EFE0}"/>
              </a:ext>
            </a:extLst>
          </p:cNvPr>
          <p:cNvSpPr/>
          <p:nvPr/>
        </p:nvSpPr>
        <p:spPr>
          <a:xfrm>
            <a:off x="1298691" y="2689779"/>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Weight</a:t>
            </a:r>
          </a:p>
        </p:txBody>
      </p:sp>
      <p:sp>
        <p:nvSpPr>
          <p:cNvPr id="6" name="Oval 5">
            <a:extLst>
              <a:ext uri="{FF2B5EF4-FFF2-40B4-BE49-F238E27FC236}">
                <a16:creationId xmlns:a16="http://schemas.microsoft.com/office/drawing/2014/main" id="{AD03C6AF-2EAB-C5E0-A8EB-AA64B75964C4}"/>
              </a:ext>
            </a:extLst>
          </p:cNvPr>
          <p:cNvSpPr/>
          <p:nvPr/>
        </p:nvSpPr>
        <p:spPr>
          <a:xfrm>
            <a:off x="4702862" y="258103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3180C21-BE91-86E8-61A3-6F8815FEB178}"/>
              </a:ext>
            </a:extLst>
          </p:cNvPr>
          <p:cNvSpPr/>
          <p:nvPr/>
        </p:nvSpPr>
        <p:spPr>
          <a:xfrm>
            <a:off x="4709884" y="386632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7F55B46-2259-AABB-D4BF-FBEF07D780E8}"/>
              </a:ext>
            </a:extLst>
          </p:cNvPr>
          <p:cNvSpPr/>
          <p:nvPr/>
        </p:nvSpPr>
        <p:spPr>
          <a:xfrm>
            <a:off x="8189840" y="2751556"/>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Grp1</a:t>
            </a:r>
          </a:p>
        </p:txBody>
      </p:sp>
      <p:sp>
        <p:nvSpPr>
          <p:cNvPr id="9" name="Oval 8">
            <a:extLst>
              <a:ext uri="{FF2B5EF4-FFF2-40B4-BE49-F238E27FC236}">
                <a16:creationId xmlns:a16="http://schemas.microsoft.com/office/drawing/2014/main" id="{F4F90FC8-14A8-ECFE-D9A9-66B17D7EA547}"/>
              </a:ext>
            </a:extLst>
          </p:cNvPr>
          <p:cNvSpPr/>
          <p:nvPr/>
        </p:nvSpPr>
        <p:spPr>
          <a:xfrm>
            <a:off x="8220486" y="3762999"/>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Grp2</a:t>
            </a:r>
          </a:p>
        </p:txBody>
      </p:sp>
      <p:cxnSp>
        <p:nvCxnSpPr>
          <p:cNvPr id="10" name="Straight Arrow Connector 9">
            <a:extLst>
              <a:ext uri="{FF2B5EF4-FFF2-40B4-BE49-F238E27FC236}">
                <a16:creationId xmlns:a16="http://schemas.microsoft.com/office/drawing/2014/main" id="{F9883ED4-AB35-B560-F863-98904CA6A7F9}"/>
              </a:ext>
            </a:extLst>
          </p:cNvPr>
          <p:cNvCxnSpPr>
            <a:stCxn id="5" idx="6"/>
            <a:endCxn id="6" idx="2"/>
          </p:cNvCxnSpPr>
          <p:nvPr/>
        </p:nvCxnSpPr>
        <p:spPr>
          <a:xfrm flipV="1">
            <a:off x="3067856" y="2953752"/>
            <a:ext cx="1635006" cy="10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CC874CA-EA9A-9311-AC1D-0FF1EA4A9BFD}"/>
              </a:ext>
            </a:extLst>
          </p:cNvPr>
          <p:cNvCxnSpPr>
            <a:cxnSpLocks/>
            <a:stCxn id="6" idx="6"/>
            <a:endCxn id="8" idx="2"/>
          </p:cNvCxnSpPr>
          <p:nvPr/>
        </p:nvCxnSpPr>
        <p:spPr>
          <a:xfrm>
            <a:off x="5547689" y="2953752"/>
            <a:ext cx="2642151" cy="17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693DD0B-24E3-938F-6B2B-878DB608C0D3}"/>
              </a:ext>
            </a:extLst>
          </p:cNvPr>
          <p:cNvCxnSpPr>
            <a:cxnSpLocks/>
            <a:stCxn id="6" idx="6"/>
            <a:endCxn id="9" idx="2"/>
          </p:cNvCxnSpPr>
          <p:nvPr/>
        </p:nvCxnSpPr>
        <p:spPr>
          <a:xfrm>
            <a:off x="5547689" y="2953752"/>
            <a:ext cx="2672797" cy="1181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878B0A-A4BE-A1C6-9114-2F6A4DF47A5F}"/>
              </a:ext>
            </a:extLst>
          </p:cNvPr>
          <p:cNvCxnSpPr>
            <a:cxnSpLocks/>
            <a:stCxn id="19" idx="6"/>
            <a:endCxn id="8" idx="2"/>
          </p:cNvCxnSpPr>
          <p:nvPr/>
        </p:nvCxnSpPr>
        <p:spPr>
          <a:xfrm flipV="1">
            <a:off x="5558851" y="3124274"/>
            <a:ext cx="2630989" cy="2395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A1893F-0AA3-CE5E-184D-C3CDF39C580C}"/>
              </a:ext>
            </a:extLst>
          </p:cNvPr>
          <p:cNvCxnSpPr>
            <a:cxnSpLocks/>
            <a:stCxn id="19" idx="6"/>
            <a:endCxn id="9" idx="2"/>
          </p:cNvCxnSpPr>
          <p:nvPr/>
        </p:nvCxnSpPr>
        <p:spPr>
          <a:xfrm flipV="1">
            <a:off x="5558851" y="4135717"/>
            <a:ext cx="2661635" cy="1384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D8749B-AD87-FDFB-40F7-7FB6D6CD47C3}"/>
              </a:ext>
            </a:extLst>
          </p:cNvPr>
          <p:cNvCxnSpPr>
            <a:stCxn id="5" idx="6"/>
            <a:endCxn id="7" idx="2"/>
          </p:cNvCxnSpPr>
          <p:nvPr/>
        </p:nvCxnSpPr>
        <p:spPr>
          <a:xfrm>
            <a:off x="3067856" y="3062497"/>
            <a:ext cx="1642028" cy="117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A8DAB8-35D8-3FCF-8E67-C052F64563ED}"/>
              </a:ext>
            </a:extLst>
          </p:cNvPr>
          <p:cNvSpPr txBox="1"/>
          <p:nvPr/>
        </p:nvSpPr>
        <p:spPr>
          <a:xfrm>
            <a:off x="4263145" y="1911234"/>
            <a:ext cx="1441916" cy="646331"/>
          </a:xfrm>
          <a:prstGeom prst="rect">
            <a:avLst/>
          </a:prstGeom>
          <a:noFill/>
        </p:spPr>
        <p:txBody>
          <a:bodyPr wrap="square" rtlCol="0">
            <a:spAutoFit/>
          </a:bodyPr>
          <a:lstStyle/>
          <a:p>
            <a:r>
              <a:rPr lang="en-US" dirty="0"/>
              <a:t>Hidden Layer (how Wide?)</a:t>
            </a:r>
          </a:p>
        </p:txBody>
      </p:sp>
      <p:sp>
        <p:nvSpPr>
          <p:cNvPr id="17" name="TextBox 16">
            <a:extLst>
              <a:ext uri="{FF2B5EF4-FFF2-40B4-BE49-F238E27FC236}">
                <a16:creationId xmlns:a16="http://schemas.microsoft.com/office/drawing/2014/main" id="{E305F6E4-48B0-AA57-03E4-7D7BD35826A5}"/>
              </a:ext>
            </a:extLst>
          </p:cNvPr>
          <p:cNvSpPr txBox="1"/>
          <p:nvPr/>
        </p:nvSpPr>
        <p:spPr>
          <a:xfrm>
            <a:off x="8189841" y="2091779"/>
            <a:ext cx="988088" cy="369332"/>
          </a:xfrm>
          <a:prstGeom prst="rect">
            <a:avLst/>
          </a:prstGeom>
          <a:noFill/>
        </p:spPr>
        <p:txBody>
          <a:bodyPr wrap="square" rtlCol="0">
            <a:spAutoFit/>
          </a:bodyPr>
          <a:lstStyle/>
          <a:p>
            <a:r>
              <a:rPr lang="en-US" dirty="0"/>
              <a:t>Output</a:t>
            </a:r>
          </a:p>
        </p:txBody>
      </p:sp>
      <p:sp>
        <p:nvSpPr>
          <p:cNvPr id="18" name="Oval 17">
            <a:extLst>
              <a:ext uri="{FF2B5EF4-FFF2-40B4-BE49-F238E27FC236}">
                <a16:creationId xmlns:a16="http://schemas.microsoft.com/office/drawing/2014/main" id="{A3C84104-BF1C-A9B6-5F79-1C86806B25AC}"/>
              </a:ext>
            </a:extLst>
          </p:cNvPr>
          <p:cNvSpPr/>
          <p:nvPr/>
        </p:nvSpPr>
        <p:spPr>
          <a:xfrm>
            <a:off x="1321462" y="4024632"/>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Height</a:t>
            </a:r>
          </a:p>
        </p:txBody>
      </p:sp>
      <p:sp>
        <p:nvSpPr>
          <p:cNvPr id="19" name="Oval 18">
            <a:extLst>
              <a:ext uri="{FF2B5EF4-FFF2-40B4-BE49-F238E27FC236}">
                <a16:creationId xmlns:a16="http://schemas.microsoft.com/office/drawing/2014/main" id="{F6EA78A9-3F75-6027-97D3-E242919D6F7F}"/>
              </a:ext>
            </a:extLst>
          </p:cNvPr>
          <p:cNvSpPr/>
          <p:nvPr/>
        </p:nvSpPr>
        <p:spPr>
          <a:xfrm>
            <a:off x="4714024" y="51471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1256EF03-2A83-571B-A411-DA5DE72C9049}"/>
              </a:ext>
            </a:extLst>
          </p:cNvPr>
          <p:cNvCxnSpPr>
            <a:stCxn id="18" idx="6"/>
            <a:endCxn id="19" idx="2"/>
          </p:cNvCxnSpPr>
          <p:nvPr/>
        </p:nvCxnSpPr>
        <p:spPr>
          <a:xfrm>
            <a:off x="3090627" y="4397350"/>
            <a:ext cx="1623397" cy="112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7CE338-4AA1-8003-DF1E-620ED5E3889A}"/>
              </a:ext>
            </a:extLst>
          </p:cNvPr>
          <p:cNvCxnSpPr>
            <a:cxnSpLocks/>
            <a:stCxn id="7" idx="6"/>
            <a:endCxn id="8" idx="2"/>
          </p:cNvCxnSpPr>
          <p:nvPr/>
        </p:nvCxnSpPr>
        <p:spPr>
          <a:xfrm flipV="1">
            <a:off x="5554711" y="3124274"/>
            <a:ext cx="2635129" cy="111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1FF53A2-80DE-F70E-8A33-3867CF9F47EF}"/>
              </a:ext>
            </a:extLst>
          </p:cNvPr>
          <p:cNvCxnSpPr>
            <a:cxnSpLocks/>
            <a:stCxn id="7" idx="6"/>
            <a:endCxn id="9" idx="2"/>
          </p:cNvCxnSpPr>
          <p:nvPr/>
        </p:nvCxnSpPr>
        <p:spPr>
          <a:xfrm flipV="1">
            <a:off x="5554711" y="4135717"/>
            <a:ext cx="2665775" cy="10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0A7232E-6E33-2922-941A-B4FCA023CAAC}"/>
              </a:ext>
            </a:extLst>
          </p:cNvPr>
          <p:cNvCxnSpPr>
            <a:stCxn id="18" idx="6"/>
            <a:endCxn id="6" idx="2"/>
          </p:cNvCxnSpPr>
          <p:nvPr/>
        </p:nvCxnSpPr>
        <p:spPr>
          <a:xfrm flipV="1">
            <a:off x="3090627" y="2953752"/>
            <a:ext cx="1612235" cy="144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81867C6-C1C1-E83F-7B9C-B98861490C4E}"/>
              </a:ext>
            </a:extLst>
          </p:cNvPr>
          <p:cNvCxnSpPr>
            <a:stCxn id="5" idx="6"/>
            <a:endCxn id="19" idx="2"/>
          </p:cNvCxnSpPr>
          <p:nvPr/>
        </p:nvCxnSpPr>
        <p:spPr>
          <a:xfrm>
            <a:off x="3067856" y="3062497"/>
            <a:ext cx="1646168" cy="245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D6B4A31-3C82-2878-25C2-2DB8C2AEE967}"/>
              </a:ext>
            </a:extLst>
          </p:cNvPr>
          <p:cNvCxnSpPr>
            <a:stCxn id="18" idx="6"/>
            <a:endCxn id="7" idx="2"/>
          </p:cNvCxnSpPr>
          <p:nvPr/>
        </p:nvCxnSpPr>
        <p:spPr>
          <a:xfrm flipV="1">
            <a:off x="3090627" y="4239041"/>
            <a:ext cx="1619257" cy="158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C9083F45-7DF7-62E6-675C-0A52B595E707}"/>
              </a:ext>
            </a:extLst>
          </p:cNvPr>
          <p:cNvSpPr/>
          <p:nvPr/>
        </p:nvSpPr>
        <p:spPr>
          <a:xfrm>
            <a:off x="1330979" y="5201176"/>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Gender</a:t>
            </a:r>
          </a:p>
        </p:txBody>
      </p:sp>
      <p:cxnSp>
        <p:nvCxnSpPr>
          <p:cNvPr id="58" name="Straight Arrow Connector 57">
            <a:extLst>
              <a:ext uri="{FF2B5EF4-FFF2-40B4-BE49-F238E27FC236}">
                <a16:creationId xmlns:a16="http://schemas.microsoft.com/office/drawing/2014/main" id="{57D4B414-6F2B-21C8-B3E5-9057503D4501}"/>
              </a:ext>
            </a:extLst>
          </p:cNvPr>
          <p:cNvCxnSpPr>
            <a:cxnSpLocks/>
            <a:stCxn id="29" idx="6"/>
            <a:endCxn id="6" idx="2"/>
          </p:cNvCxnSpPr>
          <p:nvPr/>
        </p:nvCxnSpPr>
        <p:spPr>
          <a:xfrm flipV="1">
            <a:off x="3100144" y="2953752"/>
            <a:ext cx="1602718" cy="262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E3F962A-5E95-D9BC-DFF9-60CDF11B5F75}"/>
              </a:ext>
            </a:extLst>
          </p:cNvPr>
          <p:cNvCxnSpPr>
            <a:stCxn id="29" idx="6"/>
            <a:endCxn id="7" idx="2"/>
          </p:cNvCxnSpPr>
          <p:nvPr/>
        </p:nvCxnSpPr>
        <p:spPr>
          <a:xfrm flipV="1">
            <a:off x="3100144" y="4239041"/>
            <a:ext cx="1609740" cy="133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E699506-CF49-BAA3-7F17-A965466F4830}"/>
              </a:ext>
            </a:extLst>
          </p:cNvPr>
          <p:cNvCxnSpPr>
            <a:stCxn id="29" idx="6"/>
            <a:endCxn id="19" idx="2"/>
          </p:cNvCxnSpPr>
          <p:nvPr/>
        </p:nvCxnSpPr>
        <p:spPr>
          <a:xfrm flipV="1">
            <a:off x="3100144" y="5519879"/>
            <a:ext cx="1613880" cy="5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3D3FF444-91AB-4C49-2C02-AC4FB512143F}"/>
              </a:ext>
            </a:extLst>
          </p:cNvPr>
          <p:cNvSpPr/>
          <p:nvPr/>
        </p:nvSpPr>
        <p:spPr>
          <a:xfrm>
            <a:off x="8281816" y="4759287"/>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Grp3</a:t>
            </a:r>
          </a:p>
        </p:txBody>
      </p:sp>
      <p:sp>
        <p:nvSpPr>
          <p:cNvPr id="68" name="Oval 67">
            <a:extLst>
              <a:ext uri="{FF2B5EF4-FFF2-40B4-BE49-F238E27FC236}">
                <a16:creationId xmlns:a16="http://schemas.microsoft.com/office/drawing/2014/main" id="{7749938B-F58E-80EF-E9B2-C24683EA4E2F}"/>
              </a:ext>
            </a:extLst>
          </p:cNvPr>
          <p:cNvSpPr/>
          <p:nvPr/>
        </p:nvSpPr>
        <p:spPr>
          <a:xfrm>
            <a:off x="8281816" y="5773349"/>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Grp4</a:t>
            </a:r>
          </a:p>
        </p:txBody>
      </p:sp>
      <p:cxnSp>
        <p:nvCxnSpPr>
          <p:cNvPr id="73" name="Straight Arrow Connector 72">
            <a:extLst>
              <a:ext uri="{FF2B5EF4-FFF2-40B4-BE49-F238E27FC236}">
                <a16:creationId xmlns:a16="http://schemas.microsoft.com/office/drawing/2014/main" id="{E83CC8DE-C404-CC14-CBEB-8DB744046AB3}"/>
              </a:ext>
            </a:extLst>
          </p:cNvPr>
          <p:cNvCxnSpPr>
            <a:cxnSpLocks/>
            <a:stCxn id="6" idx="6"/>
            <a:endCxn id="64" idx="2"/>
          </p:cNvCxnSpPr>
          <p:nvPr/>
        </p:nvCxnSpPr>
        <p:spPr>
          <a:xfrm>
            <a:off x="5547689" y="2953752"/>
            <a:ext cx="2734127" cy="217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16B1740-0A3D-B93F-7B7C-0A30933447FF}"/>
              </a:ext>
            </a:extLst>
          </p:cNvPr>
          <p:cNvCxnSpPr>
            <a:cxnSpLocks/>
            <a:stCxn id="6" idx="6"/>
            <a:endCxn id="68" idx="2"/>
          </p:cNvCxnSpPr>
          <p:nvPr/>
        </p:nvCxnSpPr>
        <p:spPr>
          <a:xfrm>
            <a:off x="5547689" y="2953752"/>
            <a:ext cx="2734127" cy="3192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3248468-26F1-45CF-7222-8879AFE418C9}"/>
              </a:ext>
            </a:extLst>
          </p:cNvPr>
          <p:cNvCxnSpPr>
            <a:stCxn id="7" idx="6"/>
            <a:endCxn id="64" idx="2"/>
          </p:cNvCxnSpPr>
          <p:nvPr/>
        </p:nvCxnSpPr>
        <p:spPr>
          <a:xfrm>
            <a:off x="5554711" y="4239041"/>
            <a:ext cx="2727105" cy="892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9A2F7A3-53F4-4DFA-A48B-5C99BB4A2139}"/>
              </a:ext>
            </a:extLst>
          </p:cNvPr>
          <p:cNvCxnSpPr>
            <a:stCxn id="7" idx="6"/>
            <a:endCxn id="68" idx="2"/>
          </p:cNvCxnSpPr>
          <p:nvPr/>
        </p:nvCxnSpPr>
        <p:spPr>
          <a:xfrm>
            <a:off x="5554711" y="4239041"/>
            <a:ext cx="2727105" cy="1907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178B251-0EE9-797F-B06A-336D84DC45D3}"/>
              </a:ext>
            </a:extLst>
          </p:cNvPr>
          <p:cNvCxnSpPr>
            <a:stCxn id="19" idx="6"/>
            <a:endCxn id="64" idx="2"/>
          </p:cNvCxnSpPr>
          <p:nvPr/>
        </p:nvCxnSpPr>
        <p:spPr>
          <a:xfrm flipV="1">
            <a:off x="5558851" y="5132005"/>
            <a:ext cx="2722965" cy="38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8A4DF1E-203C-8C23-9229-C8A30C7AEB7D}"/>
              </a:ext>
            </a:extLst>
          </p:cNvPr>
          <p:cNvCxnSpPr>
            <a:stCxn id="19" idx="6"/>
            <a:endCxn id="68" idx="2"/>
          </p:cNvCxnSpPr>
          <p:nvPr/>
        </p:nvCxnSpPr>
        <p:spPr>
          <a:xfrm>
            <a:off x="5558851" y="5519879"/>
            <a:ext cx="2722965" cy="626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19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B988-44B4-AAF2-F83D-F7385F900532}"/>
              </a:ext>
            </a:extLst>
          </p:cNvPr>
          <p:cNvSpPr>
            <a:spLocks noGrp="1"/>
          </p:cNvSpPr>
          <p:nvPr>
            <p:ph type="title"/>
          </p:nvPr>
        </p:nvSpPr>
        <p:spPr/>
        <p:txBody>
          <a:bodyPr/>
          <a:lstStyle/>
          <a:p>
            <a:r>
              <a:rPr lang="en-CA" dirty="0"/>
              <a:t>A Simple Linear Regression Neural Network</a:t>
            </a:r>
          </a:p>
        </p:txBody>
      </p:sp>
      <p:sp>
        <p:nvSpPr>
          <p:cNvPr id="4" name="Oval 3">
            <a:extLst>
              <a:ext uri="{FF2B5EF4-FFF2-40B4-BE49-F238E27FC236}">
                <a16:creationId xmlns:a16="http://schemas.microsoft.com/office/drawing/2014/main" id="{F7887A48-06B4-814A-FAEE-6FCEECCF7090}"/>
              </a:ext>
            </a:extLst>
          </p:cNvPr>
          <p:cNvSpPr/>
          <p:nvPr/>
        </p:nvSpPr>
        <p:spPr>
          <a:xfrm>
            <a:off x="1095555" y="1802920"/>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 1</a:t>
            </a:r>
          </a:p>
        </p:txBody>
      </p:sp>
      <p:sp>
        <p:nvSpPr>
          <p:cNvPr id="10" name="Oval 9">
            <a:extLst>
              <a:ext uri="{FF2B5EF4-FFF2-40B4-BE49-F238E27FC236}">
                <a16:creationId xmlns:a16="http://schemas.microsoft.com/office/drawing/2014/main" id="{F2FF111A-A90B-0973-937D-F07AF207003B}"/>
              </a:ext>
            </a:extLst>
          </p:cNvPr>
          <p:cNvSpPr/>
          <p:nvPr/>
        </p:nvSpPr>
        <p:spPr>
          <a:xfrm>
            <a:off x="1095555" y="4869611"/>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 2</a:t>
            </a:r>
          </a:p>
        </p:txBody>
      </p:sp>
      <p:sp>
        <p:nvSpPr>
          <p:cNvPr id="11" name="Oval 10">
            <a:extLst>
              <a:ext uri="{FF2B5EF4-FFF2-40B4-BE49-F238E27FC236}">
                <a16:creationId xmlns:a16="http://schemas.microsoft.com/office/drawing/2014/main" id="{239D0C80-4BAF-F313-83BD-45D04BF8492E}"/>
              </a:ext>
            </a:extLst>
          </p:cNvPr>
          <p:cNvSpPr/>
          <p:nvPr/>
        </p:nvSpPr>
        <p:spPr>
          <a:xfrm>
            <a:off x="9141125" y="1802919"/>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 1</a:t>
            </a:r>
          </a:p>
        </p:txBody>
      </p:sp>
      <p:sp>
        <p:nvSpPr>
          <p:cNvPr id="12" name="Oval 11">
            <a:extLst>
              <a:ext uri="{FF2B5EF4-FFF2-40B4-BE49-F238E27FC236}">
                <a16:creationId xmlns:a16="http://schemas.microsoft.com/office/drawing/2014/main" id="{106C4400-E6F7-5F84-2C71-3061B0580A10}"/>
              </a:ext>
            </a:extLst>
          </p:cNvPr>
          <p:cNvSpPr/>
          <p:nvPr/>
        </p:nvSpPr>
        <p:spPr>
          <a:xfrm>
            <a:off x="9141125" y="4869610"/>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 2</a:t>
            </a:r>
          </a:p>
        </p:txBody>
      </p:sp>
      <p:cxnSp>
        <p:nvCxnSpPr>
          <p:cNvPr id="14" name="Straight Arrow Connector 13">
            <a:extLst>
              <a:ext uri="{FF2B5EF4-FFF2-40B4-BE49-F238E27FC236}">
                <a16:creationId xmlns:a16="http://schemas.microsoft.com/office/drawing/2014/main" id="{48076A35-CE29-FA09-511D-607B51AB75B1}"/>
              </a:ext>
            </a:extLst>
          </p:cNvPr>
          <p:cNvCxnSpPr>
            <a:cxnSpLocks/>
            <a:stCxn id="4" idx="6"/>
            <a:endCxn id="11" idx="2"/>
          </p:cNvCxnSpPr>
          <p:nvPr/>
        </p:nvCxnSpPr>
        <p:spPr>
          <a:xfrm flipV="1">
            <a:off x="2682815" y="2193265"/>
            <a:ext cx="64583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AFBD5CA-E055-EC7F-9019-F71654D7115F}"/>
              </a:ext>
            </a:extLst>
          </p:cNvPr>
          <p:cNvCxnSpPr>
            <a:cxnSpLocks/>
            <a:stCxn id="4" idx="6"/>
            <a:endCxn id="12" idx="2"/>
          </p:cNvCxnSpPr>
          <p:nvPr/>
        </p:nvCxnSpPr>
        <p:spPr>
          <a:xfrm>
            <a:off x="2682815" y="2193266"/>
            <a:ext cx="6458310" cy="306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F7C309-C455-B5F7-C4D0-F7CE7E0921B0}"/>
              </a:ext>
            </a:extLst>
          </p:cNvPr>
          <p:cNvCxnSpPr>
            <a:cxnSpLocks/>
            <a:stCxn id="10" idx="6"/>
            <a:endCxn id="11" idx="2"/>
          </p:cNvCxnSpPr>
          <p:nvPr/>
        </p:nvCxnSpPr>
        <p:spPr>
          <a:xfrm flipV="1">
            <a:off x="2682815" y="2193265"/>
            <a:ext cx="6458310" cy="306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B83329-F359-3156-C8AA-B2C1A25B0B32}"/>
              </a:ext>
            </a:extLst>
          </p:cNvPr>
          <p:cNvCxnSpPr>
            <a:stCxn id="10" idx="6"/>
            <a:endCxn id="12" idx="2"/>
          </p:cNvCxnSpPr>
          <p:nvPr/>
        </p:nvCxnSpPr>
        <p:spPr>
          <a:xfrm flipV="1">
            <a:off x="2682815" y="5259956"/>
            <a:ext cx="64583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DCF7D05-8456-A0BB-75B1-F87F9AB39921}"/>
              </a:ext>
            </a:extLst>
          </p:cNvPr>
          <p:cNvSpPr/>
          <p:nvPr/>
        </p:nvSpPr>
        <p:spPr>
          <a:xfrm>
            <a:off x="4980317" y="1912908"/>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Weight(i1, o1)</a:t>
            </a:r>
          </a:p>
        </p:txBody>
      </p:sp>
      <p:sp>
        <p:nvSpPr>
          <p:cNvPr id="26" name="Rectangle 25">
            <a:extLst>
              <a:ext uri="{FF2B5EF4-FFF2-40B4-BE49-F238E27FC236}">
                <a16:creationId xmlns:a16="http://schemas.microsoft.com/office/drawing/2014/main" id="{6AD6A657-23D9-1E99-5CC7-BF9DF04904DD}"/>
              </a:ext>
            </a:extLst>
          </p:cNvPr>
          <p:cNvSpPr/>
          <p:nvPr/>
        </p:nvSpPr>
        <p:spPr>
          <a:xfrm>
            <a:off x="4980317" y="4979600"/>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Weight(i2, o2)</a:t>
            </a:r>
          </a:p>
        </p:txBody>
      </p:sp>
      <p:sp>
        <p:nvSpPr>
          <p:cNvPr id="28" name="Rectangle 27">
            <a:extLst>
              <a:ext uri="{FF2B5EF4-FFF2-40B4-BE49-F238E27FC236}">
                <a16:creationId xmlns:a16="http://schemas.microsoft.com/office/drawing/2014/main" id="{4BABBAA4-3A3F-BCBF-FA19-9F980C8C4603}"/>
              </a:ext>
            </a:extLst>
          </p:cNvPr>
          <p:cNvSpPr/>
          <p:nvPr/>
        </p:nvSpPr>
        <p:spPr>
          <a:xfrm rot="1595521">
            <a:off x="3817179" y="2806554"/>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Weight(i1, o2)</a:t>
            </a:r>
          </a:p>
        </p:txBody>
      </p:sp>
      <p:sp>
        <p:nvSpPr>
          <p:cNvPr id="29" name="Rectangle 28">
            <a:extLst>
              <a:ext uri="{FF2B5EF4-FFF2-40B4-BE49-F238E27FC236}">
                <a16:creationId xmlns:a16="http://schemas.microsoft.com/office/drawing/2014/main" id="{A1A0E8C0-2DDD-C4DD-14B3-CAB70105A588}"/>
              </a:ext>
            </a:extLst>
          </p:cNvPr>
          <p:cNvSpPr/>
          <p:nvPr/>
        </p:nvSpPr>
        <p:spPr>
          <a:xfrm rot="20043545">
            <a:off x="3600090" y="4179766"/>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Weight(i2, o1)</a:t>
            </a:r>
          </a:p>
        </p:txBody>
      </p:sp>
    </p:spTree>
    <p:extLst>
      <p:ext uri="{BB962C8B-B14F-4D97-AF65-F5344CB8AC3E}">
        <p14:creationId xmlns:p14="http://schemas.microsoft.com/office/powerpoint/2010/main" val="410498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B237-5A98-FEE3-D9E7-E57390ED485B}"/>
              </a:ext>
            </a:extLst>
          </p:cNvPr>
          <p:cNvSpPr>
            <a:spLocks noGrp="1"/>
          </p:cNvSpPr>
          <p:nvPr>
            <p:ph type="title"/>
          </p:nvPr>
        </p:nvSpPr>
        <p:spPr/>
        <p:txBody>
          <a:bodyPr/>
          <a:lstStyle/>
          <a:p>
            <a:r>
              <a:rPr lang="en-CA" dirty="0"/>
              <a:t>What is an Artificial Neural Network?</a:t>
            </a:r>
          </a:p>
        </p:txBody>
      </p:sp>
      <p:sp>
        <p:nvSpPr>
          <p:cNvPr id="3" name="Content Placeholder 2">
            <a:extLst>
              <a:ext uri="{FF2B5EF4-FFF2-40B4-BE49-F238E27FC236}">
                <a16:creationId xmlns:a16="http://schemas.microsoft.com/office/drawing/2014/main" id="{8CDE187E-F5E2-B958-D7ED-78C85FF0605A}"/>
              </a:ext>
            </a:extLst>
          </p:cNvPr>
          <p:cNvSpPr>
            <a:spLocks noGrp="1"/>
          </p:cNvSpPr>
          <p:nvPr>
            <p:ph idx="1"/>
          </p:nvPr>
        </p:nvSpPr>
        <p:spPr/>
        <p:txBody>
          <a:bodyPr/>
          <a:lstStyle/>
          <a:p>
            <a:r>
              <a:rPr lang="en-CA" dirty="0"/>
              <a:t>It is a statistical model which will use the sum of the trained weights multiplied by the inputs to predict an output.</a:t>
            </a:r>
          </a:p>
          <a:p>
            <a:endParaRPr lang="en-CA" dirty="0"/>
          </a:p>
          <a:p>
            <a:r>
              <a:rPr lang="en-CA" dirty="0"/>
              <a:t>i.e. Output</a:t>
            </a:r>
            <a:r>
              <a:rPr lang="en-CA" b="1" dirty="0">
                <a:solidFill>
                  <a:srgbClr val="FF0000"/>
                </a:solidFill>
              </a:rPr>
              <a:t>1</a:t>
            </a:r>
            <a:r>
              <a:rPr lang="en-CA" dirty="0"/>
              <a:t>=Input</a:t>
            </a:r>
            <a:r>
              <a:rPr lang="en-CA" b="1" dirty="0">
                <a:solidFill>
                  <a:srgbClr val="FF0000"/>
                </a:solidFill>
              </a:rPr>
              <a:t>1</a:t>
            </a:r>
            <a:r>
              <a:rPr lang="en-CA" dirty="0"/>
              <a:t>*Weight</a:t>
            </a:r>
            <a:r>
              <a:rPr lang="en-CA" b="1" dirty="0">
                <a:solidFill>
                  <a:srgbClr val="FF0000"/>
                </a:solidFill>
              </a:rPr>
              <a:t>1</a:t>
            </a:r>
            <a:r>
              <a:rPr lang="en-CA" dirty="0"/>
              <a:t>+Input</a:t>
            </a:r>
            <a:r>
              <a:rPr lang="en-CA" b="1" dirty="0">
                <a:solidFill>
                  <a:srgbClr val="FF0000"/>
                </a:solidFill>
              </a:rPr>
              <a:t>2</a:t>
            </a:r>
            <a:r>
              <a:rPr lang="en-CA" dirty="0"/>
              <a:t>*Weight</a:t>
            </a:r>
            <a:r>
              <a:rPr lang="en-CA" b="1" dirty="0">
                <a:solidFill>
                  <a:srgbClr val="FF0000"/>
                </a:solidFill>
              </a:rPr>
              <a:t>1</a:t>
            </a:r>
            <a:r>
              <a:rPr lang="en-CA" dirty="0"/>
              <a:t> </a:t>
            </a:r>
          </a:p>
        </p:txBody>
      </p:sp>
    </p:spTree>
    <p:extLst>
      <p:ext uri="{BB962C8B-B14F-4D97-AF65-F5344CB8AC3E}">
        <p14:creationId xmlns:p14="http://schemas.microsoft.com/office/powerpoint/2010/main" val="49843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6856-73F7-93A6-CA7D-7EAC93CBF38E}"/>
              </a:ext>
            </a:extLst>
          </p:cNvPr>
          <p:cNvSpPr>
            <a:spLocks noGrp="1"/>
          </p:cNvSpPr>
          <p:nvPr>
            <p:ph type="title"/>
          </p:nvPr>
        </p:nvSpPr>
        <p:spPr/>
        <p:txBody>
          <a:bodyPr/>
          <a:lstStyle/>
          <a:p>
            <a:r>
              <a:rPr lang="en-CA" dirty="0"/>
              <a:t>An OR gate</a:t>
            </a:r>
          </a:p>
        </p:txBody>
      </p:sp>
      <p:pic>
        <p:nvPicPr>
          <p:cNvPr id="2050" name="Picture 2" descr="What is OR Gate? - Logic Symbol &amp; Truth Table - Circuit Globe">
            <a:extLst>
              <a:ext uri="{FF2B5EF4-FFF2-40B4-BE49-F238E27FC236}">
                <a16:creationId xmlns:a16="http://schemas.microsoft.com/office/drawing/2014/main" id="{1F7250E7-779F-7E02-767D-C332C3220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202" y="1868261"/>
            <a:ext cx="64770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7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3B95-8468-35C7-4725-E96C86E6F16D}"/>
              </a:ext>
            </a:extLst>
          </p:cNvPr>
          <p:cNvSpPr>
            <a:spLocks noGrp="1"/>
          </p:cNvSpPr>
          <p:nvPr>
            <p:ph type="title"/>
          </p:nvPr>
        </p:nvSpPr>
        <p:spPr/>
        <p:txBody>
          <a:bodyPr/>
          <a:lstStyle/>
          <a:p>
            <a:r>
              <a:rPr lang="en-CA" dirty="0"/>
              <a:t>What does that mean for a neural network</a:t>
            </a:r>
          </a:p>
        </p:txBody>
      </p:sp>
      <p:sp>
        <p:nvSpPr>
          <p:cNvPr id="3" name="Content Placeholder 2">
            <a:extLst>
              <a:ext uri="{FF2B5EF4-FFF2-40B4-BE49-F238E27FC236}">
                <a16:creationId xmlns:a16="http://schemas.microsoft.com/office/drawing/2014/main" id="{754B3C11-860E-CB9C-221B-2F115E3F695C}"/>
              </a:ext>
            </a:extLst>
          </p:cNvPr>
          <p:cNvSpPr>
            <a:spLocks noGrp="1"/>
          </p:cNvSpPr>
          <p:nvPr>
            <p:ph idx="1"/>
          </p:nvPr>
        </p:nvSpPr>
        <p:spPr/>
        <p:txBody>
          <a:bodyPr/>
          <a:lstStyle/>
          <a:p>
            <a:r>
              <a:rPr lang="en-CA" dirty="0"/>
              <a:t>We can train this simple NN to recognise any of the inputs to be high to generate a 1 on the output.</a:t>
            </a:r>
          </a:p>
          <a:p>
            <a:endParaRPr lang="en-CA" dirty="0"/>
          </a:p>
          <a:p>
            <a:endParaRPr lang="en-CA" dirty="0"/>
          </a:p>
        </p:txBody>
      </p:sp>
      <p:sp>
        <p:nvSpPr>
          <p:cNvPr id="4" name="Oval 3">
            <a:extLst>
              <a:ext uri="{FF2B5EF4-FFF2-40B4-BE49-F238E27FC236}">
                <a16:creationId xmlns:a16="http://schemas.microsoft.com/office/drawing/2014/main" id="{2F1586F1-649B-014E-D5CE-D8A322169278}"/>
              </a:ext>
            </a:extLst>
          </p:cNvPr>
          <p:cNvSpPr/>
          <p:nvPr/>
        </p:nvSpPr>
        <p:spPr>
          <a:xfrm>
            <a:off x="1632856" y="3088790"/>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Input1</a:t>
            </a:r>
          </a:p>
        </p:txBody>
      </p:sp>
      <p:sp>
        <p:nvSpPr>
          <p:cNvPr id="5" name="Oval 4">
            <a:extLst>
              <a:ext uri="{FF2B5EF4-FFF2-40B4-BE49-F238E27FC236}">
                <a16:creationId xmlns:a16="http://schemas.microsoft.com/office/drawing/2014/main" id="{9B98A4AE-2368-D432-618A-839DBA108E49}"/>
              </a:ext>
            </a:extLst>
          </p:cNvPr>
          <p:cNvSpPr/>
          <p:nvPr/>
        </p:nvSpPr>
        <p:spPr>
          <a:xfrm>
            <a:off x="7361852" y="4979794"/>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Output2</a:t>
            </a:r>
          </a:p>
        </p:txBody>
      </p:sp>
      <p:sp>
        <p:nvSpPr>
          <p:cNvPr id="6" name="Oval 5">
            <a:extLst>
              <a:ext uri="{FF2B5EF4-FFF2-40B4-BE49-F238E27FC236}">
                <a16:creationId xmlns:a16="http://schemas.microsoft.com/office/drawing/2014/main" id="{ABC7B174-B678-38DC-2A04-C8A80EEFAA9E}"/>
              </a:ext>
            </a:extLst>
          </p:cNvPr>
          <p:cNvSpPr/>
          <p:nvPr/>
        </p:nvSpPr>
        <p:spPr>
          <a:xfrm>
            <a:off x="1785255" y="4979794"/>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Input2</a:t>
            </a:r>
          </a:p>
        </p:txBody>
      </p:sp>
      <p:sp>
        <p:nvSpPr>
          <p:cNvPr id="7" name="Oval 6">
            <a:extLst>
              <a:ext uri="{FF2B5EF4-FFF2-40B4-BE49-F238E27FC236}">
                <a16:creationId xmlns:a16="http://schemas.microsoft.com/office/drawing/2014/main" id="{D29D9043-2DE3-9409-5B6D-95823C8497C4}"/>
              </a:ext>
            </a:extLst>
          </p:cNvPr>
          <p:cNvSpPr/>
          <p:nvPr/>
        </p:nvSpPr>
        <p:spPr>
          <a:xfrm>
            <a:off x="7361852" y="3088790"/>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Output1</a:t>
            </a:r>
          </a:p>
        </p:txBody>
      </p:sp>
      <p:cxnSp>
        <p:nvCxnSpPr>
          <p:cNvPr id="9" name="Straight Arrow Connector 8">
            <a:extLst>
              <a:ext uri="{FF2B5EF4-FFF2-40B4-BE49-F238E27FC236}">
                <a16:creationId xmlns:a16="http://schemas.microsoft.com/office/drawing/2014/main" id="{001B7495-1F0A-A421-1F4B-D5B4FD5C49B8}"/>
              </a:ext>
            </a:extLst>
          </p:cNvPr>
          <p:cNvCxnSpPr>
            <a:cxnSpLocks/>
            <a:endCxn id="5" idx="2"/>
          </p:cNvCxnSpPr>
          <p:nvPr/>
        </p:nvCxnSpPr>
        <p:spPr>
          <a:xfrm>
            <a:off x="3228391" y="3485341"/>
            <a:ext cx="4133461" cy="189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DD6DBDD-FFA6-4736-24E4-1213ADFAF066}"/>
              </a:ext>
            </a:extLst>
          </p:cNvPr>
          <p:cNvCxnSpPr>
            <a:cxnSpLocks/>
            <a:stCxn id="6" idx="6"/>
            <a:endCxn id="7" idx="2"/>
          </p:cNvCxnSpPr>
          <p:nvPr/>
        </p:nvCxnSpPr>
        <p:spPr>
          <a:xfrm flipV="1">
            <a:off x="3380790" y="3485341"/>
            <a:ext cx="3981062" cy="189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E448D8-259D-EF33-172A-7B881038EB36}"/>
              </a:ext>
            </a:extLst>
          </p:cNvPr>
          <p:cNvCxnSpPr>
            <a:cxnSpLocks/>
            <a:stCxn id="4" idx="6"/>
            <a:endCxn id="7" idx="2"/>
          </p:cNvCxnSpPr>
          <p:nvPr/>
        </p:nvCxnSpPr>
        <p:spPr>
          <a:xfrm>
            <a:off x="3228391" y="3485341"/>
            <a:ext cx="4133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F5ED52-6A87-78F6-3556-80BC26840300}"/>
              </a:ext>
            </a:extLst>
          </p:cNvPr>
          <p:cNvCxnSpPr>
            <a:stCxn id="6" idx="6"/>
            <a:endCxn id="5" idx="2"/>
          </p:cNvCxnSpPr>
          <p:nvPr/>
        </p:nvCxnSpPr>
        <p:spPr>
          <a:xfrm>
            <a:off x="3380790" y="5376345"/>
            <a:ext cx="3981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39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334-059E-71A0-E031-882F514B7744}"/>
              </a:ext>
            </a:extLst>
          </p:cNvPr>
          <p:cNvSpPr>
            <a:spLocks noGrp="1"/>
          </p:cNvSpPr>
          <p:nvPr>
            <p:ph type="title"/>
          </p:nvPr>
        </p:nvSpPr>
        <p:spPr/>
        <p:txBody>
          <a:bodyPr/>
          <a:lstStyle/>
          <a:p>
            <a:r>
              <a:rPr lang="en-CA" dirty="0"/>
              <a:t>Activation Function in a Neural Network.</a:t>
            </a:r>
          </a:p>
        </p:txBody>
      </p:sp>
      <p:sp>
        <p:nvSpPr>
          <p:cNvPr id="3" name="Content Placeholder 2">
            <a:extLst>
              <a:ext uri="{FF2B5EF4-FFF2-40B4-BE49-F238E27FC236}">
                <a16:creationId xmlns:a16="http://schemas.microsoft.com/office/drawing/2014/main" id="{C0BC7C1D-D184-E72C-DE08-CD62F2FE4242}"/>
              </a:ext>
            </a:extLst>
          </p:cNvPr>
          <p:cNvSpPr>
            <a:spLocks noGrp="1"/>
          </p:cNvSpPr>
          <p:nvPr>
            <p:ph idx="1"/>
          </p:nvPr>
        </p:nvSpPr>
        <p:spPr/>
        <p:txBody>
          <a:bodyPr/>
          <a:lstStyle/>
          <a:p>
            <a:pPr marL="0" indent="0">
              <a:buNone/>
            </a:pPr>
            <a:r>
              <a:rPr lang="en-US" dirty="0"/>
              <a:t>Why do we need Non-linear activation function?</a:t>
            </a:r>
          </a:p>
          <a:p>
            <a:pPr marL="0" indent="0">
              <a:buNone/>
            </a:pPr>
            <a:endParaRPr lang="en-US" dirty="0"/>
          </a:p>
          <a:p>
            <a:pPr marL="0" indent="0">
              <a:buNone/>
            </a:pPr>
            <a:r>
              <a:rPr lang="en-US" dirty="0"/>
              <a:t>A neural network without an activation function is essentially just a linear regression model. The activation function does the non-linear transformation to the input making it capable to learn and perform more complex tasks. </a:t>
            </a:r>
          </a:p>
          <a:p>
            <a:pPr marL="0" indent="0">
              <a:buNone/>
            </a:pPr>
            <a:endParaRPr lang="en-CA" dirty="0"/>
          </a:p>
          <a:p>
            <a:pPr marL="0" indent="0">
              <a:buNone/>
            </a:pPr>
            <a:r>
              <a:rPr lang="en-CA" dirty="0"/>
              <a:t>The different kinds of Activation function are</a:t>
            </a:r>
          </a:p>
          <a:p>
            <a:pPr marL="0" indent="0">
              <a:buNone/>
            </a:pPr>
            <a:r>
              <a:rPr lang="en-CA" dirty="0"/>
              <a:t>Sigmoid, Tangent Hyperbolic, Rectified linear unit (</a:t>
            </a:r>
            <a:r>
              <a:rPr lang="en-CA" dirty="0" err="1"/>
              <a:t>RelU</a:t>
            </a:r>
            <a:r>
              <a:rPr lang="en-CA" dirty="0"/>
              <a:t>)</a:t>
            </a:r>
          </a:p>
        </p:txBody>
      </p:sp>
    </p:spTree>
    <p:extLst>
      <p:ext uri="{BB962C8B-B14F-4D97-AF65-F5344CB8AC3E}">
        <p14:creationId xmlns:p14="http://schemas.microsoft.com/office/powerpoint/2010/main" val="44511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126A-7C7D-4D1F-870E-EAC780AA1F51}"/>
              </a:ext>
            </a:extLst>
          </p:cNvPr>
          <p:cNvSpPr>
            <a:spLocks noGrp="1"/>
          </p:cNvSpPr>
          <p:nvPr>
            <p:ph type="title"/>
          </p:nvPr>
        </p:nvSpPr>
        <p:spPr/>
        <p:txBody>
          <a:bodyPr/>
          <a:lstStyle/>
          <a:p>
            <a:r>
              <a:rPr lang="en-CA" dirty="0"/>
              <a:t>Using a </a:t>
            </a:r>
            <a:r>
              <a:rPr lang="en-CA" dirty="0" err="1"/>
              <a:t>RelU</a:t>
            </a:r>
            <a:endParaRPr lang="en-CA" dirty="0"/>
          </a:p>
        </p:txBody>
      </p:sp>
      <p:sp>
        <p:nvSpPr>
          <p:cNvPr id="3" name="Content Placeholder 2">
            <a:extLst>
              <a:ext uri="{FF2B5EF4-FFF2-40B4-BE49-F238E27FC236}">
                <a16:creationId xmlns:a16="http://schemas.microsoft.com/office/drawing/2014/main" id="{4A018EE1-CDCD-6151-64FE-C18D4520296C}"/>
              </a:ext>
            </a:extLst>
          </p:cNvPr>
          <p:cNvSpPr>
            <a:spLocks noGrp="1"/>
          </p:cNvSpPr>
          <p:nvPr>
            <p:ph idx="1"/>
          </p:nvPr>
        </p:nvSpPr>
        <p:spPr/>
        <p:txBody>
          <a:bodyPr/>
          <a:lstStyle/>
          <a:p>
            <a:r>
              <a:rPr lang="en-CA" dirty="0"/>
              <a:t>Simplest activation function</a:t>
            </a:r>
          </a:p>
          <a:p>
            <a:r>
              <a:rPr lang="en-CA" dirty="0"/>
              <a:t>Very fast compared to others</a:t>
            </a:r>
          </a:p>
          <a:p>
            <a:endParaRPr lang="en-CA" dirty="0"/>
          </a:p>
          <a:p>
            <a:pPr marL="0" indent="0">
              <a:buNone/>
            </a:pPr>
            <a:r>
              <a:rPr lang="pt-BR" dirty="0"/>
              <a:t>A(x) = max(0,x)</a:t>
            </a:r>
          </a:p>
          <a:p>
            <a:pPr marL="0" indent="0">
              <a:buNone/>
            </a:pPr>
            <a:endParaRPr lang="pt-BR" dirty="0"/>
          </a:p>
          <a:p>
            <a:pPr marL="0" indent="0">
              <a:buNone/>
            </a:pPr>
            <a:r>
              <a:rPr lang="pt-BR" dirty="0"/>
              <a:t>Derivative of RelU</a:t>
            </a:r>
          </a:p>
          <a:p>
            <a:pPr marL="0" indent="0">
              <a:buNone/>
            </a:pPr>
            <a:r>
              <a:rPr lang="pt-BR" dirty="0"/>
              <a:t>dA/dX = {x&lt;=0?0:1}</a:t>
            </a:r>
            <a:endParaRPr lang="en-CA" dirty="0"/>
          </a:p>
        </p:txBody>
      </p:sp>
    </p:spTree>
    <p:extLst>
      <p:ext uri="{BB962C8B-B14F-4D97-AF65-F5344CB8AC3E}">
        <p14:creationId xmlns:p14="http://schemas.microsoft.com/office/powerpoint/2010/main" val="272701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D711-553F-3CF4-E861-EEA23685BD94}"/>
              </a:ext>
            </a:extLst>
          </p:cNvPr>
          <p:cNvSpPr>
            <a:spLocks noGrp="1"/>
          </p:cNvSpPr>
          <p:nvPr>
            <p:ph type="title"/>
          </p:nvPr>
        </p:nvSpPr>
        <p:spPr/>
        <p:txBody>
          <a:bodyPr/>
          <a:lstStyle/>
          <a:p>
            <a:r>
              <a:rPr lang="en-CA" dirty="0"/>
              <a:t>Training the Neural Network.</a:t>
            </a:r>
          </a:p>
        </p:txBody>
      </p:sp>
      <p:sp>
        <p:nvSpPr>
          <p:cNvPr id="3" name="Content Placeholder 2">
            <a:extLst>
              <a:ext uri="{FF2B5EF4-FFF2-40B4-BE49-F238E27FC236}">
                <a16:creationId xmlns:a16="http://schemas.microsoft.com/office/drawing/2014/main" id="{ACAEE9E8-1539-6B9A-EC25-92F72E8E89CA}"/>
              </a:ext>
            </a:extLst>
          </p:cNvPr>
          <p:cNvSpPr>
            <a:spLocks noGrp="1"/>
          </p:cNvSpPr>
          <p:nvPr>
            <p:ph idx="1"/>
          </p:nvPr>
        </p:nvSpPr>
        <p:spPr/>
        <p:txBody>
          <a:bodyPr/>
          <a:lstStyle/>
          <a:p>
            <a:r>
              <a:rPr lang="en-CA" dirty="0"/>
              <a:t>To train a neural network we need to find out how much the neural network was wrong by and then tell the neural network to correct its self by that amount.</a:t>
            </a:r>
          </a:p>
          <a:p>
            <a:r>
              <a:rPr lang="en-CA" dirty="0"/>
              <a:t>This technique is known as </a:t>
            </a:r>
            <a:r>
              <a:rPr lang="en-CA" b="1" dirty="0"/>
              <a:t>back propagation</a:t>
            </a:r>
            <a:r>
              <a:rPr lang="en-CA" dirty="0"/>
              <a:t> and the mathematical term for this is called </a:t>
            </a:r>
            <a:r>
              <a:rPr lang="en-CA" b="1" dirty="0"/>
              <a:t>gradient estimation</a:t>
            </a:r>
            <a:r>
              <a:rPr lang="en-CA" dirty="0"/>
              <a:t>.</a:t>
            </a:r>
          </a:p>
          <a:p>
            <a:r>
              <a:rPr lang="en-CA" dirty="0"/>
              <a:t>The way a neural network will perform this is by adjusting each weight by doing a gradual gradient walk towards the minimum value required to correctly guess the output. </a:t>
            </a:r>
          </a:p>
          <a:p>
            <a:r>
              <a:rPr lang="en-CA" dirty="0"/>
              <a:t>Remember Output</a:t>
            </a:r>
            <a:r>
              <a:rPr lang="en-CA" b="1" dirty="0">
                <a:solidFill>
                  <a:srgbClr val="FF0000"/>
                </a:solidFill>
              </a:rPr>
              <a:t>1</a:t>
            </a:r>
            <a:r>
              <a:rPr lang="en-CA" dirty="0"/>
              <a:t>=Input</a:t>
            </a:r>
            <a:r>
              <a:rPr lang="en-CA" b="1" dirty="0">
                <a:solidFill>
                  <a:srgbClr val="FF0000"/>
                </a:solidFill>
              </a:rPr>
              <a:t>1</a:t>
            </a:r>
            <a:r>
              <a:rPr lang="en-CA" dirty="0"/>
              <a:t>*Weight</a:t>
            </a:r>
            <a:r>
              <a:rPr lang="en-CA" b="1" dirty="0">
                <a:solidFill>
                  <a:srgbClr val="FF0000"/>
                </a:solidFill>
              </a:rPr>
              <a:t>1</a:t>
            </a:r>
            <a:r>
              <a:rPr lang="en-CA" dirty="0"/>
              <a:t>+Input</a:t>
            </a:r>
            <a:r>
              <a:rPr lang="en-CA" b="1" dirty="0">
                <a:solidFill>
                  <a:srgbClr val="FF0000"/>
                </a:solidFill>
              </a:rPr>
              <a:t>2</a:t>
            </a:r>
            <a:r>
              <a:rPr lang="en-CA" dirty="0"/>
              <a:t>*Weight</a:t>
            </a:r>
            <a:r>
              <a:rPr lang="en-CA" b="1" dirty="0">
                <a:solidFill>
                  <a:srgbClr val="FF0000"/>
                </a:solidFill>
              </a:rPr>
              <a:t>1</a:t>
            </a:r>
          </a:p>
        </p:txBody>
      </p:sp>
    </p:spTree>
    <p:extLst>
      <p:ext uri="{BB962C8B-B14F-4D97-AF65-F5344CB8AC3E}">
        <p14:creationId xmlns:p14="http://schemas.microsoft.com/office/powerpoint/2010/main" val="2570510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SlideFormConfiguration><![CDATA[{"formFields":[],"formDataEntries":[]}]]></TemplafySlideFormConfiguration>
</file>

<file path=customXml/item2.xml><?xml version="1.0" encoding="utf-8"?>
<TemplafySlideTemplateConfiguration><![CDATA[{"slideVersion":1,"isValidatorEnabled":false,"isLocked":false,"elementsMetadata":[],"slideId":"637946225388777972","enableDocumentContentUpdater":false,"version":"2.0"}]]></TemplafySlideTemplateConfiguration>
</file>

<file path=customXml/itemProps1.xml><?xml version="1.0" encoding="utf-8"?>
<ds:datastoreItem xmlns:ds="http://schemas.openxmlformats.org/officeDocument/2006/customXml" ds:itemID="{0AA0F557-FA2B-44AC-90C2-5D80DCD5378C}">
  <ds:schemaRefs/>
</ds:datastoreItem>
</file>

<file path=customXml/itemProps2.xml><?xml version="1.0" encoding="utf-8"?>
<ds:datastoreItem xmlns:ds="http://schemas.openxmlformats.org/officeDocument/2006/customXml" ds:itemID="{703BD7A7-430B-409C-983F-B8D2199CCABD}">
  <ds:schemaRefs/>
</ds:datastoreItem>
</file>

<file path=docProps/app.xml><?xml version="1.0" encoding="utf-8"?>
<Properties xmlns="http://schemas.openxmlformats.org/officeDocument/2006/extended-properties" xmlns:vt="http://schemas.openxmlformats.org/officeDocument/2006/docPropsVTypes">
  <TotalTime>3307</TotalTime>
  <Words>1127</Words>
  <Application>Microsoft Office PowerPoint</Application>
  <PresentationFormat>Widescreen</PresentationFormat>
  <Paragraphs>166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__myFont_3ea10a</vt:lpstr>
      <vt:lpstr>Arial</vt:lpstr>
      <vt:lpstr>Calibri</vt:lpstr>
      <vt:lpstr>Calibri Light</vt:lpstr>
      <vt:lpstr>Office Theme</vt:lpstr>
      <vt:lpstr>Introduction To Neural Networks and AI.</vt:lpstr>
      <vt:lpstr>What is a Neuron? </vt:lpstr>
      <vt:lpstr>A Simple Linear Regression Neural Network</vt:lpstr>
      <vt:lpstr>What is an Artificial Neural Network?</vt:lpstr>
      <vt:lpstr>An OR gate</vt:lpstr>
      <vt:lpstr>What does that mean for a neural network</vt:lpstr>
      <vt:lpstr>Activation Function in a Neural Network.</vt:lpstr>
      <vt:lpstr>Using a RelU</vt:lpstr>
      <vt:lpstr>Training the Neural Network.</vt:lpstr>
      <vt:lpstr>What did we train our Network to do?</vt:lpstr>
      <vt:lpstr>What did we train our OR Network to do?</vt:lpstr>
      <vt:lpstr>What did we train our Age NN to do?</vt:lpstr>
      <vt:lpstr>Modify our Age NN to account for Gender</vt:lpstr>
      <vt:lpstr>What about an XOR gate</vt:lpstr>
      <vt:lpstr>Issues with an And Gate</vt:lpstr>
      <vt:lpstr>Building a Complete Multilayered Neural Network</vt:lpstr>
      <vt:lpstr>What does a complete fully connected Neural Network Look like?</vt:lpstr>
      <vt:lpstr>So how do we achieve this?</vt:lpstr>
      <vt:lpstr>Training a Multi layered NN</vt:lpstr>
      <vt:lpstr>Backpropagation in a Multilayered NN</vt:lpstr>
      <vt:lpstr>What is bias in a neural network?</vt:lpstr>
      <vt:lpstr>Why is bias added in neural networks?</vt:lpstr>
      <vt:lpstr>PowerPoint Presentation</vt:lpstr>
      <vt:lpstr>PowerPoint Presentation</vt:lpstr>
      <vt:lpstr>Designing the Network Topology</vt:lpstr>
      <vt:lpstr>Creating the AND gate</vt:lpstr>
      <vt:lpstr>AND/XOR gate topology</vt:lpstr>
      <vt:lpstr>Categorizing Age groups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 and AI.</dc:title>
  <dc:creator>Mustafa Bahrainwala</dc:creator>
  <cp:lastModifiedBy>Mustafa Behrainwala</cp:lastModifiedBy>
  <cp:revision>23</cp:revision>
  <dcterms:created xsi:type="dcterms:W3CDTF">2024-02-01T03:12:43Z</dcterms:created>
  <dcterms:modified xsi:type="dcterms:W3CDTF">2024-02-23T16:38:35Z</dcterms:modified>
</cp:coreProperties>
</file>