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1" r:id="rId6"/>
    <p:sldId id="262" r:id="rId7"/>
    <p:sldId id="259" r:id="rId8"/>
    <p:sldId id="260" r:id="rId9"/>
    <p:sldId id="263" r:id="rId10"/>
    <p:sldId id="265" r:id="rId11"/>
    <p:sldId id="266" r:id="rId12"/>
    <p:sldId id="267" r:id="rId13"/>
    <p:sldId id="268" r:id="rId14"/>
    <p:sldId id="271" r:id="rId15"/>
    <p:sldId id="269" r:id="rId16"/>
    <p:sldId id="272" r:id="rId17"/>
    <p:sldId id="273" r:id="rId18"/>
    <p:sldId id="274" r:id="rId19"/>
    <p:sldId id="275" r:id="rId20"/>
    <p:sldId id="276" r:id="rId21"/>
    <p:sldId id="281"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C3426-0FDA-4E5E-B41B-21C816E296BA}" v="25" dt="2024-02-02T17:05:49.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78"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CB49-730D-036B-F8CB-EE54541212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9049204-0B37-7B05-0451-3E91C2313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E232421-39E9-FD99-6CDC-FC1E2883E149}"/>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5" name="Footer Placeholder 4">
            <a:extLst>
              <a:ext uri="{FF2B5EF4-FFF2-40B4-BE49-F238E27FC236}">
                <a16:creationId xmlns:a16="http://schemas.microsoft.com/office/drawing/2014/main" id="{08773395-6BC3-812E-3CB8-ACF4C1A2F9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FC42EFE-E6C2-BF03-12FC-1B3C5185EDA0}"/>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30984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99ED-A9DC-ECCA-42F7-1A5DC8D569B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4FAF9A3-AECB-0C1E-F01B-4BE18AA907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549BE37-1620-F00A-A610-8FE4B2DA1F31}"/>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5" name="Footer Placeholder 4">
            <a:extLst>
              <a:ext uri="{FF2B5EF4-FFF2-40B4-BE49-F238E27FC236}">
                <a16:creationId xmlns:a16="http://schemas.microsoft.com/office/drawing/2014/main" id="{8F61B76F-83CA-3064-1B50-C574FE8EFF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49BB77D-1486-D92A-8965-A1FA31686A5B}"/>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320028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5EE906-3A22-31BF-70E8-02FFFF1DB8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81503A8-3938-5D27-B56B-4E31B8B9F3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E392D5-BB25-E7F0-8CD1-198084868896}"/>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5" name="Footer Placeholder 4">
            <a:extLst>
              <a:ext uri="{FF2B5EF4-FFF2-40B4-BE49-F238E27FC236}">
                <a16:creationId xmlns:a16="http://schemas.microsoft.com/office/drawing/2014/main" id="{8D8FA423-CB5E-D91A-8839-DB0E8BE9EB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42B91E1-E722-76DE-E802-7B1CDE113050}"/>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23268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BA99-30C9-CEE7-F1BC-248971BE9B5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D197EA2-D279-FED1-616B-6515D305D1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3523A27-5BEB-4702-8D33-FF81D151378E}"/>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5" name="Footer Placeholder 4">
            <a:extLst>
              <a:ext uri="{FF2B5EF4-FFF2-40B4-BE49-F238E27FC236}">
                <a16:creationId xmlns:a16="http://schemas.microsoft.com/office/drawing/2014/main" id="{B02EB5DC-E3BD-03B5-4AD5-39074C03B0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CD1828-08CF-8DCA-3148-92EF22FE6A15}"/>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0222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7C2B-A851-2F26-1F35-4CB247E6A5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27EC076-4152-337F-3BBB-AF5B46B23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470877-F34F-9EF0-F7A7-586044808207}"/>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5" name="Footer Placeholder 4">
            <a:extLst>
              <a:ext uri="{FF2B5EF4-FFF2-40B4-BE49-F238E27FC236}">
                <a16:creationId xmlns:a16="http://schemas.microsoft.com/office/drawing/2014/main" id="{2931F40C-8832-0D9E-6A49-9A10080E78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8271E4-732D-3458-2472-B32E7DF72186}"/>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33201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D382-A28B-6F6B-3317-385D1AB08C4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62F1462-841E-6C0C-2E9F-0009307E45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6D86DE2-C944-3AE4-8017-89FF3B0732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2464679-314B-4057-4AD7-7B9BF33E14DE}"/>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6" name="Footer Placeholder 5">
            <a:extLst>
              <a:ext uri="{FF2B5EF4-FFF2-40B4-BE49-F238E27FC236}">
                <a16:creationId xmlns:a16="http://schemas.microsoft.com/office/drawing/2014/main" id="{D865D128-CC1A-EFA2-DC9F-1F5AD593DF7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B9AF833-6D6B-10B1-522A-6AC701FF48E4}"/>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9335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D7BA-26A8-CA94-B4A5-07C2843920C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687E1A0-E50A-9573-CEF3-7649B375B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74EC5E-EBFD-F8C2-0B57-209F70FDD3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5A88D8D-3219-BA63-A6C7-68F9F5A9C0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74F37E-AA2A-FEAA-D23E-2A42D952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BE03043-E942-E570-CC58-B9406A49EB75}"/>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8" name="Footer Placeholder 7">
            <a:extLst>
              <a:ext uri="{FF2B5EF4-FFF2-40B4-BE49-F238E27FC236}">
                <a16:creationId xmlns:a16="http://schemas.microsoft.com/office/drawing/2014/main" id="{F50096F1-AAC8-D5AA-CCA3-F17835909AE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790F8BC-E887-8BA7-9379-DCE10E136606}"/>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1135802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6CE8-6A8B-09BD-D181-AF4A777195D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FD58824-D8E5-5237-F3A9-07C820CBA917}"/>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4" name="Footer Placeholder 3">
            <a:extLst>
              <a:ext uri="{FF2B5EF4-FFF2-40B4-BE49-F238E27FC236}">
                <a16:creationId xmlns:a16="http://schemas.microsoft.com/office/drawing/2014/main" id="{B70EB44E-485C-5CC4-DCB3-82BCE5305B9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22224BE-433F-D99E-C75B-1EE10C7F039A}"/>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96107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464F4-847D-604B-B197-81C50E1145AA}"/>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3" name="Footer Placeholder 2">
            <a:extLst>
              <a:ext uri="{FF2B5EF4-FFF2-40B4-BE49-F238E27FC236}">
                <a16:creationId xmlns:a16="http://schemas.microsoft.com/office/drawing/2014/main" id="{13C3B8F5-BA5D-EE9F-2C58-2EAD73BC8C8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A024D99-3114-296C-3B2B-353359579FD8}"/>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2472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53DA-8F89-C4A0-5DB1-4C0F43859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1563E8C-CFBC-DDEE-0BD3-04C8587C4F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6AD0B59-28B3-B8A2-5CA3-7E23DE2E4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69365-C807-076B-8C0C-79E8C428F03B}"/>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6" name="Footer Placeholder 5">
            <a:extLst>
              <a:ext uri="{FF2B5EF4-FFF2-40B4-BE49-F238E27FC236}">
                <a16:creationId xmlns:a16="http://schemas.microsoft.com/office/drawing/2014/main" id="{FF5CFB0E-21D1-C833-67CD-3A7B29F407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456EDB-E23F-F316-A563-07430180291C}"/>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111459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5694-85C7-F399-5932-A77F83FA0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9F466F7-55F4-B09A-82A6-2C06B81C8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B503844-1454-43A8-D4D4-6C3EDB90E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6FB22-0556-4564-F44C-EC31712D7A53}"/>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6" name="Footer Placeholder 5">
            <a:extLst>
              <a:ext uri="{FF2B5EF4-FFF2-40B4-BE49-F238E27FC236}">
                <a16:creationId xmlns:a16="http://schemas.microsoft.com/office/drawing/2014/main" id="{A680A54E-4DD8-5B3A-B599-683FB4149A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517B356-564C-F5D9-5491-C262AA5A63FE}"/>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181451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86538-D306-9B71-4977-82830F7BA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0FB4188-266B-12FD-7280-BE9F71CE9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750F0C-1027-B571-B217-843BD051E7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627C4-8EBF-403B-AE19-F9A1CE4B216A}" type="datetimeFigureOut">
              <a:rPr lang="en-CA" smtClean="0"/>
              <a:t>2024-02-23</a:t>
            </a:fld>
            <a:endParaRPr lang="en-CA"/>
          </a:p>
        </p:txBody>
      </p:sp>
      <p:sp>
        <p:nvSpPr>
          <p:cNvPr id="5" name="Footer Placeholder 4">
            <a:extLst>
              <a:ext uri="{FF2B5EF4-FFF2-40B4-BE49-F238E27FC236}">
                <a16:creationId xmlns:a16="http://schemas.microsoft.com/office/drawing/2014/main" id="{121AF8F0-4B03-409E-381D-0BC8D5D481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25CBBA6-4711-3267-A8EB-91DDD769F5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E0229-2502-463C-B8F8-40DF9C5F0CDB}" type="slidenum">
              <a:rPr lang="en-CA" smtClean="0"/>
              <a:t>‹#›</a:t>
            </a:fld>
            <a:endParaRPr lang="en-CA"/>
          </a:p>
        </p:txBody>
      </p:sp>
    </p:spTree>
    <p:extLst>
      <p:ext uri="{BB962C8B-B14F-4D97-AF65-F5344CB8AC3E}">
        <p14:creationId xmlns:p14="http://schemas.microsoft.com/office/powerpoint/2010/main" val="1538085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turing.com/kb/necessity-of-bias-in-neural-networks#why-is-bias-added-in-neural-network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9DDB-B116-06FA-1F8D-EE5244FA9716}"/>
              </a:ext>
            </a:extLst>
          </p:cNvPr>
          <p:cNvSpPr>
            <a:spLocks noGrp="1"/>
          </p:cNvSpPr>
          <p:nvPr>
            <p:ph type="ctrTitle"/>
          </p:nvPr>
        </p:nvSpPr>
        <p:spPr/>
        <p:txBody>
          <a:bodyPr/>
          <a:lstStyle/>
          <a:p>
            <a:r>
              <a:rPr lang="en-CA" dirty="0"/>
              <a:t>Introduction To Neural Networks and AI.</a:t>
            </a:r>
          </a:p>
        </p:txBody>
      </p:sp>
      <p:sp>
        <p:nvSpPr>
          <p:cNvPr id="3" name="Subtitle 2">
            <a:extLst>
              <a:ext uri="{FF2B5EF4-FFF2-40B4-BE49-F238E27FC236}">
                <a16:creationId xmlns:a16="http://schemas.microsoft.com/office/drawing/2014/main" id="{5D1B6398-FD9D-AD46-1749-2AE0BC9CDA42}"/>
              </a:ext>
            </a:extLst>
          </p:cNvPr>
          <p:cNvSpPr>
            <a:spLocks noGrp="1"/>
          </p:cNvSpPr>
          <p:nvPr>
            <p:ph type="subTitle" idx="1"/>
          </p:nvPr>
        </p:nvSpPr>
        <p:spPr/>
        <p:txBody>
          <a:bodyPr/>
          <a:lstStyle/>
          <a:p>
            <a:r>
              <a:rPr lang="en-CA" dirty="0"/>
              <a:t>By Mustafa Behrainwala</a:t>
            </a:r>
          </a:p>
        </p:txBody>
      </p:sp>
    </p:spTree>
    <p:extLst>
      <p:ext uri="{BB962C8B-B14F-4D97-AF65-F5344CB8AC3E}">
        <p14:creationId xmlns:p14="http://schemas.microsoft.com/office/powerpoint/2010/main" val="4063277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24E0-1B88-2A77-87C5-BA8E7C346427}"/>
              </a:ext>
            </a:extLst>
          </p:cNvPr>
          <p:cNvSpPr>
            <a:spLocks noGrp="1"/>
          </p:cNvSpPr>
          <p:nvPr>
            <p:ph type="title"/>
          </p:nvPr>
        </p:nvSpPr>
        <p:spPr/>
        <p:txBody>
          <a:bodyPr/>
          <a:lstStyle/>
          <a:p>
            <a:r>
              <a:rPr lang="en-US" dirty="0"/>
              <a:t>What did we train our Network to do?</a:t>
            </a:r>
          </a:p>
        </p:txBody>
      </p:sp>
      <p:cxnSp>
        <p:nvCxnSpPr>
          <p:cNvPr id="5" name="Straight Connector 4">
            <a:extLst>
              <a:ext uri="{FF2B5EF4-FFF2-40B4-BE49-F238E27FC236}">
                <a16:creationId xmlns:a16="http://schemas.microsoft.com/office/drawing/2014/main" id="{A98A4506-6D8B-F441-A262-2A71F8B26D4B}"/>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698DDF-9B21-E4D1-456C-3DD7D449DEA4}"/>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5AD0F19-A14F-6281-EF9C-3AB0EE48E810}"/>
              </a:ext>
            </a:extLst>
          </p:cNvPr>
          <p:cNvCxnSpPr>
            <a:cxnSpLocks/>
          </p:cNvCxnSpPr>
          <p:nvPr/>
        </p:nvCxnSpPr>
        <p:spPr>
          <a:xfrm>
            <a:off x="838200" y="2623559"/>
            <a:ext cx="4152544" cy="3033757"/>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27C69C21-B866-DAAA-048D-D6D76CED1BC3}"/>
              </a:ext>
            </a:extLst>
          </p:cNvPr>
          <p:cNvSpPr txBox="1"/>
          <p:nvPr/>
        </p:nvSpPr>
        <p:spPr>
          <a:xfrm>
            <a:off x="5913690" y="5349668"/>
            <a:ext cx="854721" cy="369332"/>
          </a:xfrm>
          <a:prstGeom prst="rect">
            <a:avLst/>
          </a:prstGeom>
          <a:noFill/>
        </p:spPr>
        <p:txBody>
          <a:bodyPr wrap="none" rtlCol="0">
            <a:spAutoFit/>
          </a:bodyPr>
          <a:lstStyle/>
          <a:p>
            <a:r>
              <a:rPr lang="en-US" dirty="0"/>
              <a:t>Input 1</a:t>
            </a:r>
          </a:p>
        </p:txBody>
      </p:sp>
      <p:sp>
        <p:nvSpPr>
          <p:cNvPr id="15" name="TextBox 14">
            <a:extLst>
              <a:ext uri="{FF2B5EF4-FFF2-40B4-BE49-F238E27FC236}">
                <a16:creationId xmlns:a16="http://schemas.microsoft.com/office/drawing/2014/main" id="{59CC7F82-036D-FB4E-9394-4F7BFA532691}"/>
              </a:ext>
            </a:extLst>
          </p:cNvPr>
          <p:cNvSpPr txBox="1"/>
          <p:nvPr/>
        </p:nvSpPr>
        <p:spPr>
          <a:xfrm rot="16200000">
            <a:off x="1068225" y="2314290"/>
            <a:ext cx="940038" cy="369332"/>
          </a:xfrm>
          <a:prstGeom prst="rect">
            <a:avLst/>
          </a:prstGeom>
          <a:noFill/>
        </p:spPr>
        <p:txBody>
          <a:bodyPr wrap="square" rtlCol="0">
            <a:spAutoFit/>
          </a:bodyPr>
          <a:lstStyle/>
          <a:p>
            <a:r>
              <a:rPr lang="en-US" dirty="0"/>
              <a:t>Input 2</a:t>
            </a:r>
          </a:p>
        </p:txBody>
      </p:sp>
      <p:sp>
        <p:nvSpPr>
          <p:cNvPr id="16" name="TextBox 15">
            <a:extLst>
              <a:ext uri="{FF2B5EF4-FFF2-40B4-BE49-F238E27FC236}">
                <a16:creationId xmlns:a16="http://schemas.microsoft.com/office/drawing/2014/main" id="{35240943-083F-10A5-8D2D-E8ED4C3E9CA9}"/>
              </a:ext>
            </a:extLst>
          </p:cNvPr>
          <p:cNvSpPr txBox="1"/>
          <p:nvPr/>
        </p:nvSpPr>
        <p:spPr>
          <a:xfrm>
            <a:off x="3179035" y="3771105"/>
            <a:ext cx="1026243" cy="369332"/>
          </a:xfrm>
          <a:prstGeom prst="rect">
            <a:avLst/>
          </a:prstGeom>
          <a:noFill/>
        </p:spPr>
        <p:txBody>
          <a:bodyPr wrap="none" rtlCol="0">
            <a:spAutoFit/>
          </a:bodyPr>
          <a:lstStyle/>
          <a:p>
            <a:r>
              <a:rPr lang="en-US" dirty="0"/>
              <a:t>Output 1</a:t>
            </a:r>
          </a:p>
        </p:txBody>
      </p:sp>
      <p:sp>
        <p:nvSpPr>
          <p:cNvPr id="17" name="TextBox 16">
            <a:extLst>
              <a:ext uri="{FF2B5EF4-FFF2-40B4-BE49-F238E27FC236}">
                <a16:creationId xmlns:a16="http://schemas.microsoft.com/office/drawing/2014/main" id="{57E4C3B0-CD0A-D2B5-DEF4-9D7D296016CA}"/>
              </a:ext>
            </a:extLst>
          </p:cNvPr>
          <p:cNvSpPr txBox="1"/>
          <p:nvPr/>
        </p:nvSpPr>
        <p:spPr>
          <a:xfrm>
            <a:off x="1962191" y="4530476"/>
            <a:ext cx="1026243" cy="369332"/>
          </a:xfrm>
          <a:prstGeom prst="rect">
            <a:avLst/>
          </a:prstGeom>
          <a:noFill/>
        </p:spPr>
        <p:txBody>
          <a:bodyPr wrap="none" rtlCol="0">
            <a:spAutoFit/>
          </a:bodyPr>
          <a:lstStyle/>
          <a:p>
            <a:r>
              <a:rPr lang="en-US" dirty="0"/>
              <a:t>Output 2</a:t>
            </a:r>
          </a:p>
        </p:txBody>
      </p:sp>
      <p:sp>
        <p:nvSpPr>
          <p:cNvPr id="19" name="TextBox 18">
            <a:extLst>
              <a:ext uri="{FF2B5EF4-FFF2-40B4-BE49-F238E27FC236}">
                <a16:creationId xmlns:a16="http://schemas.microsoft.com/office/drawing/2014/main" id="{8531E16D-9D7D-AC18-8196-98E92714EF1F}"/>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D96BF89D-09AE-FFFB-24FB-831517AF8F5F}"/>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8CEF66-F52F-6BAB-3551-9295E3167BC9}"/>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0382982-957D-094D-92FD-8AEA00FEB62B}"/>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FC574C90-884F-405A-46FD-59C30BCE8329}"/>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30288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6510E-74E7-4C31-564E-1EFFA7339F37}"/>
            </a:ext>
          </a:extLst>
        </p:cNvPr>
        <p:cNvGrpSpPr/>
        <p:nvPr/>
      </p:nvGrpSpPr>
      <p:grpSpPr>
        <a:xfrm>
          <a:off x="0" y="0"/>
          <a:ext cx="0" cy="0"/>
          <a:chOff x="0" y="0"/>
          <a:chExt cx="0" cy="0"/>
        </a:xfrm>
      </p:grpSpPr>
      <p:sp>
        <p:nvSpPr>
          <p:cNvPr id="22" name="Oval 21">
            <a:extLst>
              <a:ext uri="{FF2B5EF4-FFF2-40B4-BE49-F238E27FC236}">
                <a16:creationId xmlns:a16="http://schemas.microsoft.com/office/drawing/2014/main" id="{BB1C4F4B-2042-BC69-3AAE-9457728D6DF1}"/>
              </a:ext>
            </a:extLst>
          </p:cNvPr>
          <p:cNvSpPr/>
          <p:nvPr/>
        </p:nvSpPr>
        <p:spPr>
          <a:xfrm>
            <a:off x="4990744" y="2760291"/>
            <a:ext cx="843969" cy="461473"/>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33496-9B7E-6CBE-61B7-CDB3C5700385}"/>
              </a:ext>
            </a:extLst>
          </p:cNvPr>
          <p:cNvSpPr>
            <a:spLocks noGrp="1"/>
          </p:cNvSpPr>
          <p:nvPr>
            <p:ph type="title"/>
          </p:nvPr>
        </p:nvSpPr>
        <p:spPr/>
        <p:txBody>
          <a:bodyPr/>
          <a:lstStyle/>
          <a:p>
            <a:r>
              <a:rPr lang="en-US" dirty="0"/>
              <a:t>What did we train our OR Network to do?</a:t>
            </a:r>
          </a:p>
        </p:txBody>
      </p:sp>
      <p:cxnSp>
        <p:nvCxnSpPr>
          <p:cNvPr id="5" name="Straight Connector 4">
            <a:extLst>
              <a:ext uri="{FF2B5EF4-FFF2-40B4-BE49-F238E27FC236}">
                <a16:creationId xmlns:a16="http://schemas.microsoft.com/office/drawing/2014/main" id="{D77D16B1-809A-CDEB-7FAB-909C1CC142A5}"/>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A87C69-5ADC-BA6C-2AB3-C33C5D7FFA1E}"/>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0EDE12-7B8A-D6E6-5B4D-5E5509A6BFA7}"/>
              </a:ext>
            </a:extLst>
          </p:cNvPr>
          <p:cNvCxnSpPr>
            <a:cxnSpLocks/>
          </p:cNvCxnSpPr>
          <p:nvPr/>
        </p:nvCxnSpPr>
        <p:spPr>
          <a:xfrm>
            <a:off x="885035" y="3304154"/>
            <a:ext cx="4152544" cy="3033757"/>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12D1AC99-2333-5F2F-6C88-4D9A944B1FBD}"/>
              </a:ext>
            </a:extLst>
          </p:cNvPr>
          <p:cNvSpPr txBox="1"/>
          <p:nvPr/>
        </p:nvSpPr>
        <p:spPr>
          <a:xfrm>
            <a:off x="5913690" y="5349668"/>
            <a:ext cx="854721" cy="369332"/>
          </a:xfrm>
          <a:prstGeom prst="rect">
            <a:avLst/>
          </a:prstGeom>
          <a:noFill/>
        </p:spPr>
        <p:txBody>
          <a:bodyPr wrap="none" rtlCol="0">
            <a:spAutoFit/>
          </a:bodyPr>
          <a:lstStyle/>
          <a:p>
            <a:r>
              <a:rPr lang="en-US" dirty="0"/>
              <a:t>Input 1</a:t>
            </a:r>
          </a:p>
        </p:txBody>
      </p:sp>
      <p:sp>
        <p:nvSpPr>
          <p:cNvPr id="15" name="TextBox 14">
            <a:extLst>
              <a:ext uri="{FF2B5EF4-FFF2-40B4-BE49-F238E27FC236}">
                <a16:creationId xmlns:a16="http://schemas.microsoft.com/office/drawing/2014/main" id="{49F4CF37-C455-B46C-F8B1-72913660FE83}"/>
              </a:ext>
            </a:extLst>
          </p:cNvPr>
          <p:cNvSpPr txBox="1"/>
          <p:nvPr/>
        </p:nvSpPr>
        <p:spPr>
          <a:xfrm rot="16200000">
            <a:off x="1068225" y="2314290"/>
            <a:ext cx="940038" cy="369332"/>
          </a:xfrm>
          <a:prstGeom prst="rect">
            <a:avLst/>
          </a:prstGeom>
          <a:noFill/>
        </p:spPr>
        <p:txBody>
          <a:bodyPr wrap="square" rtlCol="0">
            <a:spAutoFit/>
          </a:bodyPr>
          <a:lstStyle/>
          <a:p>
            <a:r>
              <a:rPr lang="en-US" dirty="0"/>
              <a:t>Input 2</a:t>
            </a:r>
          </a:p>
        </p:txBody>
      </p:sp>
      <p:sp>
        <p:nvSpPr>
          <p:cNvPr id="16" name="TextBox 15">
            <a:extLst>
              <a:ext uri="{FF2B5EF4-FFF2-40B4-BE49-F238E27FC236}">
                <a16:creationId xmlns:a16="http://schemas.microsoft.com/office/drawing/2014/main" id="{BDB44E61-73AB-9713-20C6-BFCFCAB057FC}"/>
              </a:ext>
            </a:extLst>
          </p:cNvPr>
          <p:cNvSpPr txBox="1"/>
          <p:nvPr/>
        </p:nvSpPr>
        <p:spPr>
          <a:xfrm>
            <a:off x="3179035" y="3771105"/>
            <a:ext cx="599972" cy="369332"/>
          </a:xfrm>
          <a:prstGeom prst="rect">
            <a:avLst/>
          </a:prstGeom>
          <a:noFill/>
        </p:spPr>
        <p:txBody>
          <a:bodyPr wrap="none" rtlCol="0">
            <a:spAutoFit/>
          </a:bodyPr>
          <a:lstStyle/>
          <a:p>
            <a:r>
              <a:rPr lang="en-US" dirty="0"/>
              <a:t>True</a:t>
            </a:r>
          </a:p>
        </p:txBody>
      </p:sp>
      <p:sp>
        <p:nvSpPr>
          <p:cNvPr id="17" name="TextBox 16">
            <a:extLst>
              <a:ext uri="{FF2B5EF4-FFF2-40B4-BE49-F238E27FC236}">
                <a16:creationId xmlns:a16="http://schemas.microsoft.com/office/drawing/2014/main" id="{4F57EA66-A39B-B5CA-2D9B-48530113B698}"/>
              </a:ext>
            </a:extLst>
          </p:cNvPr>
          <p:cNvSpPr txBox="1"/>
          <p:nvPr/>
        </p:nvSpPr>
        <p:spPr>
          <a:xfrm>
            <a:off x="1784950" y="4699393"/>
            <a:ext cx="652936" cy="369332"/>
          </a:xfrm>
          <a:prstGeom prst="rect">
            <a:avLst/>
          </a:prstGeom>
          <a:noFill/>
        </p:spPr>
        <p:txBody>
          <a:bodyPr wrap="none" rtlCol="0">
            <a:spAutoFit/>
          </a:bodyPr>
          <a:lstStyle/>
          <a:p>
            <a:r>
              <a:rPr lang="en-US" dirty="0"/>
              <a:t>False</a:t>
            </a:r>
          </a:p>
        </p:txBody>
      </p:sp>
      <p:sp>
        <p:nvSpPr>
          <p:cNvPr id="19" name="TextBox 18">
            <a:extLst>
              <a:ext uri="{FF2B5EF4-FFF2-40B4-BE49-F238E27FC236}">
                <a16:creationId xmlns:a16="http://schemas.microsoft.com/office/drawing/2014/main" id="{E5D0EC12-E8BA-FAB2-1F39-20894B9F6C10}"/>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096E1D43-A09B-4FD5-02E0-2D13A408AF4A}"/>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F0296A7-A4C8-C270-5FFE-3CE4700F2A6A}"/>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343BFB5-FA56-D6AF-5421-429182391A4B}"/>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C87AB02C-FD54-6498-EF3B-B09B1AC43D5D}"/>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sp>
        <p:nvSpPr>
          <p:cNvPr id="3" name="TextBox 2">
            <a:extLst>
              <a:ext uri="{FF2B5EF4-FFF2-40B4-BE49-F238E27FC236}">
                <a16:creationId xmlns:a16="http://schemas.microsoft.com/office/drawing/2014/main" id="{6499D370-5465-6FDF-8EC4-101F1C1D04F6}"/>
              </a:ext>
            </a:extLst>
          </p:cNvPr>
          <p:cNvSpPr txBox="1"/>
          <p:nvPr/>
        </p:nvSpPr>
        <p:spPr>
          <a:xfrm>
            <a:off x="5116814" y="2784309"/>
            <a:ext cx="591829" cy="369332"/>
          </a:xfrm>
          <a:prstGeom prst="rect">
            <a:avLst/>
          </a:prstGeom>
          <a:noFill/>
        </p:spPr>
        <p:txBody>
          <a:bodyPr wrap="none" rtlCol="0">
            <a:spAutoFit/>
          </a:bodyPr>
          <a:lstStyle/>
          <a:p>
            <a:r>
              <a:rPr lang="en-US" dirty="0"/>
              <a:t>.9,.9</a:t>
            </a:r>
          </a:p>
        </p:txBody>
      </p:sp>
      <p:cxnSp>
        <p:nvCxnSpPr>
          <p:cNvPr id="6" name="Straight Connector 5">
            <a:extLst>
              <a:ext uri="{FF2B5EF4-FFF2-40B4-BE49-F238E27FC236}">
                <a16:creationId xmlns:a16="http://schemas.microsoft.com/office/drawing/2014/main" id="{D637B268-8B38-6635-2E2D-99C21E2F7BC2}"/>
              </a:ext>
            </a:extLst>
          </p:cNvPr>
          <p:cNvCxnSpPr>
            <a:cxnSpLocks/>
            <a:stCxn id="22" idx="2"/>
          </p:cNvCxnSpPr>
          <p:nvPr/>
        </p:nvCxnSpPr>
        <p:spPr>
          <a:xfrm>
            <a:off x="4990744" y="2991028"/>
            <a:ext cx="22909" cy="2327893"/>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CCCF70EF-92C6-C7B9-381C-DDF011C1CE6A}"/>
              </a:ext>
            </a:extLst>
          </p:cNvPr>
          <p:cNvCxnSpPr>
            <a:cxnSpLocks/>
            <a:endCxn id="22" idx="2"/>
          </p:cNvCxnSpPr>
          <p:nvPr/>
        </p:nvCxnSpPr>
        <p:spPr>
          <a:xfrm>
            <a:off x="1657884" y="2968975"/>
            <a:ext cx="3332860" cy="22053"/>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282212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7B622-4ADB-6DF1-112A-54C52ED7D7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0090F-3310-64B0-B5A8-88E919AE84CA}"/>
              </a:ext>
            </a:extLst>
          </p:cNvPr>
          <p:cNvSpPr>
            <a:spLocks noGrp="1"/>
          </p:cNvSpPr>
          <p:nvPr>
            <p:ph type="title"/>
          </p:nvPr>
        </p:nvSpPr>
        <p:spPr/>
        <p:txBody>
          <a:bodyPr/>
          <a:lstStyle/>
          <a:p>
            <a:r>
              <a:rPr lang="en-US" dirty="0"/>
              <a:t>What did we train our Age NN to do?</a:t>
            </a:r>
          </a:p>
        </p:txBody>
      </p:sp>
      <p:cxnSp>
        <p:nvCxnSpPr>
          <p:cNvPr id="5" name="Straight Connector 4">
            <a:extLst>
              <a:ext uri="{FF2B5EF4-FFF2-40B4-BE49-F238E27FC236}">
                <a16:creationId xmlns:a16="http://schemas.microsoft.com/office/drawing/2014/main" id="{C8E1BF2A-781D-DD7C-7936-C6B7600D9B6A}"/>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A95707-63D6-7D4A-C43C-E894DA122588}"/>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B8BF71-83EE-78F9-92CF-6AC5B54596C4}"/>
              </a:ext>
            </a:extLst>
          </p:cNvPr>
          <p:cNvCxnSpPr>
            <a:cxnSpLocks/>
          </p:cNvCxnSpPr>
          <p:nvPr/>
        </p:nvCxnSpPr>
        <p:spPr>
          <a:xfrm>
            <a:off x="1273323" y="3042303"/>
            <a:ext cx="3742268" cy="2427101"/>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E7E6B699-02E9-A831-F1CE-E718B8D30F1D}"/>
              </a:ext>
            </a:extLst>
          </p:cNvPr>
          <p:cNvSpPr txBox="1"/>
          <p:nvPr/>
        </p:nvSpPr>
        <p:spPr>
          <a:xfrm>
            <a:off x="5913690" y="5349668"/>
            <a:ext cx="802912" cy="369332"/>
          </a:xfrm>
          <a:prstGeom prst="rect">
            <a:avLst/>
          </a:prstGeom>
          <a:noFill/>
        </p:spPr>
        <p:txBody>
          <a:bodyPr wrap="none" rtlCol="0">
            <a:spAutoFit/>
          </a:bodyPr>
          <a:lstStyle/>
          <a:p>
            <a:r>
              <a:rPr lang="en-US" dirty="0"/>
              <a:t>Height</a:t>
            </a:r>
          </a:p>
        </p:txBody>
      </p:sp>
      <p:sp>
        <p:nvSpPr>
          <p:cNvPr id="15" name="TextBox 14">
            <a:extLst>
              <a:ext uri="{FF2B5EF4-FFF2-40B4-BE49-F238E27FC236}">
                <a16:creationId xmlns:a16="http://schemas.microsoft.com/office/drawing/2014/main" id="{4C649F28-7F92-8E2B-6B42-2800AE2AD5DC}"/>
              </a:ext>
            </a:extLst>
          </p:cNvPr>
          <p:cNvSpPr txBox="1"/>
          <p:nvPr/>
        </p:nvSpPr>
        <p:spPr>
          <a:xfrm rot="16200000">
            <a:off x="1068225" y="2314290"/>
            <a:ext cx="940038" cy="369332"/>
          </a:xfrm>
          <a:prstGeom prst="rect">
            <a:avLst/>
          </a:prstGeom>
          <a:noFill/>
        </p:spPr>
        <p:txBody>
          <a:bodyPr wrap="square" rtlCol="0">
            <a:spAutoFit/>
          </a:bodyPr>
          <a:lstStyle/>
          <a:p>
            <a:r>
              <a:rPr lang="en-US" dirty="0"/>
              <a:t>Weight</a:t>
            </a:r>
          </a:p>
        </p:txBody>
      </p:sp>
      <p:sp>
        <p:nvSpPr>
          <p:cNvPr id="16" name="TextBox 15">
            <a:extLst>
              <a:ext uri="{FF2B5EF4-FFF2-40B4-BE49-F238E27FC236}">
                <a16:creationId xmlns:a16="http://schemas.microsoft.com/office/drawing/2014/main" id="{8817B257-1277-C4E6-1F38-EA3573082028}"/>
              </a:ext>
            </a:extLst>
          </p:cNvPr>
          <p:cNvSpPr txBox="1"/>
          <p:nvPr/>
        </p:nvSpPr>
        <p:spPr>
          <a:xfrm>
            <a:off x="3179035" y="3771105"/>
            <a:ext cx="691215" cy="369332"/>
          </a:xfrm>
          <a:prstGeom prst="rect">
            <a:avLst/>
          </a:prstGeom>
          <a:noFill/>
        </p:spPr>
        <p:txBody>
          <a:bodyPr wrap="none" rtlCol="0">
            <a:spAutoFit/>
          </a:bodyPr>
          <a:lstStyle/>
          <a:p>
            <a:r>
              <a:rPr lang="en-US" dirty="0"/>
              <a:t>Adult</a:t>
            </a:r>
          </a:p>
        </p:txBody>
      </p:sp>
      <p:sp>
        <p:nvSpPr>
          <p:cNvPr id="17" name="TextBox 16">
            <a:extLst>
              <a:ext uri="{FF2B5EF4-FFF2-40B4-BE49-F238E27FC236}">
                <a16:creationId xmlns:a16="http://schemas.microsoft.com/office/drawing/2014/main" id="{D0CC0521-608F-ADBC-365F-8FF72C91FD79}"/>
              </a:ext>
            </a:extLst>
          </p:cNvPr>
          <p:cNvSpPr txBox="1"/>
          <p:nvPr/>
        </p:nvSpPr>
        <p:spPr>
          <a:xfrm>
            <a:off x="1784950" y="4699393"/>
            <a:ext cx="657552" cy="369332"/>
          </a:xfrm>
          <a:prstGeom prst="rect">
            <a:avLst/>
          </a:prstGeom>
          <a:noFill/>
        </p:spPr>
        <p:txBody>
          <a:bodyPr wrap="none" rtlCol="0">
            <a:spAutoFit/>
          </a:bodyPr>
          <a:lstStyle/>
          <a:p>
            <a:r>
              <a:rPr lang="en-US" dirty="0"/>
              <a:t>Child</a:t>
            </a:r>
          </a:p>
        </p:txBody>
      </p:sp>
      <p:sp>
        <p:nvSpPr>
          <p:cNvPr id="19" name="TextBox 18">
            <a:extLst>
              <a:ext uri="{FF2B5EF4-FFF2-40B4-BE49-F238E27FC236}">
                <a16:creationId xmlns:a16="http://schemas.microsoft.com/office/drawing/2014/main" id="{C649865F-B7F5-A9A7-D4D9-95D95AB8F97D}"/>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EDB48144-7A22-922B-E3EB-6872E73429F6}"/>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7DFD90-2BC9-B795-70ED-1BECFE5E02EA}"/>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E9548A5-FB70-152E-9BB5-6D42DA641C74}"/>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61E3F0B7-6879-C76C-5000-013C9790C395}"/>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cxnSp>
        <p:nvCxnSpPr>
          <p:cNvPr id="7" name="Straight Connector 6">
            <a:extLst>
              <a:ext uri="{FF2B5EF4-FFF2-40B4-BE49-F238E27FC236}">
                <a16:creationId xmlns:a16="http://schemas.microsoft.com/office/drawing/2014/main" id="{438C5852-C5AA-A6D7-2D1F-98CCD623CC4A}"/>
              </a:ext>
            </a:extLst>
          </p:cNvPr>
          <p:cNvCxnSpPr>
            <a:cxnSpLocks/>
          </p:cNvCxnSpPr>
          <p:nvPr/>
        </p:nvCxnSpPr>
        <p:spPr>
          <a:xfrm>
            <a:off x="1419678" y="3300813"/>
            <a:ext cx="23820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8B750860-498D-1BFD-5F83-1C262641ACB5}"/>
              </a:ext>
            </a:extLst>
          </p:cNvPr>
          <p:cNvCxnSpPr>
            <a:cxnSpLocks/>
          </p:cNvCxnSpPr>
          <p:nvPr/>
        </p:nvCxnSpPr>
        <p:spPr>
          <a:xfrm>
            <a:off x="4794190" y="5318921"/>
            <a:ext cx="0" cy="247924"/>
          </a:xfrm>
          <a:prstGeom prst="line">
            <a:avLst/>
          </a:prstGeom>
        </p:spPr>
        <p:style>
          <a:lnRef idx="1">
            <a:schemeClr val="accent6"/>
          </a:lnRef>
          <a:fillRef idx="0">
            <a:schemeClr val="accent6"/>
          </a:fillRef>
          <a:effectRef idx="0">
            <a:schemeClr val="accent6"/>
          </a:effectRef>
          <a:fontRef idx="minor">
            <a:schemeClr val="tx1"/>
          </a:fontRef>
        </p:style>
      </p:cxnSp>
      <p:sp>
        <p:nvSpPr>
          <p:cNvPr id="35" name="TextBox 34">
            <a:extLst>
              <a:ext uri="{FF2B5EF4-FFF2-40B4-BE49-F238E27FC236}">
                <a16:creationId xmlns:a16="http://schemas.microsoft.com/office/drawing/2014/main" id="{1BB6899D-31C0-E951-5933-09CA09729344}"/>
              </a:ext>
            </a:extLst>
          </p:cNvPr>
          <p:cNvSpPr txBox="1"/>
          <p:nvPr/>
        </p:nvSpPr>
        <p:spPr>
          <a:xfrm>
            <a:off x="960842" y="3116147"/>
            <a:ext cx="476412" cy="369332"/>
          </a:xfrm>
          <a:prstGeom prst="rect">
            <a:avLst/>
          </a:prstGeom>
          <a:noFill/>
        </p:spPr>
        <p:txBody>
          <a:bodyPr wrap="none" rtlCol="0">
            <a:spAutoFit/>
          </a:bodyPr>
          <a:lstStyle/>
          <a:p>
            <a:r>
              <a:rPr lang="en-US" dirty="0"/>
              <a:t>.40</a:t>
            </a:r>
          </a:p>
        </p:txBody>
      </p:sp>
      <p:sp>
        <p:nvSpPr>
          <p:cNvPr id="36" name="TextBox 35">
            <a:extLst>
              <a:ext uri="{FF2B5EF4-FFF2-40B4-BE49-F238E27FC236}">
                <a16:creationId xmlns:a16="http://schemas.microsoft.com/office/drawing/2014/main" id="{FBE728F5-8B08-773C-DD39-84D8095CD799}"/>
              </a:ext>
            </a:extLst>
          </p:cNvPr>
          <p:cNvSpPr txBox="1"/>
          <p:nvPr/>
        </p:nvSpPr>
        <p:spPr>
          <a:xfrm>
            <a:off x="4497474" y="5596113"/>
            <a:ext cx="593432" cy="369332"/>
          </a:xfrm>
          <a:prstGeom prst="rect">
            <a:avLst/>
          </a:prstGeom>
          <a:noFill/>
        </p:spPr>
        <p:txBody>
          <a:bodyPr wrap="none" rtlCol="0">
            <a:spAutoFit/>
          </a:bodyPr>
          <a:lstStyle/>
          <a:p>
            <a:r>
              <a:rPr lang="en-US" dirty="0"/>
              <a:t>.130</a:t>
            </a:r>
          </a:p>
        </p:txBody>
      </p:sp>
    </p:spTree>
    <p:extLst>
      <p:ext uri="{BB962C8B-B14F-4D97-AF65-F5344CB8AC3E}">
        <p14:creationId xmlns:p14="http://schemas.microsoft.com/office/powerpoint/2010/main" val="4007558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29510-950A-27F2-A03E-B0E768BC5B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0C5DA5-4894-255A-99D4-1084A82942AC}"/>
              </a:ext>
            </a:extLst>
          </p:cNvPr>
          <p:cNvSpPr>
            <a:spLocks noGrp="1"/>
          </p:cNvSpPr>
          <p:nvPr>
            <p:ph type="title"/>
          </p:nvPr>
        </p:nvSpPr>
        <p:spPr/>
        <p:txBody>
          <a:bodyPr/>
          <a:lstStyle/>
          <a:p>
            <a:r>
              <a:rPr lang="en-US" dirty="0"/>
              <a:t>Modify our Age NN to account for Gender</a:t>
            </a:r>
          </a:p>
        </p:txBody>
      </p:sp>
      <p:cxnSp>
        <p:nvCxnSpPr>
          <p:cNvPr id="5" name="Straight Connector 4">
            <a:extLst>
              <a:ext uri="{FF2B5EF4-FFF2-40B4-BE49-F238E27FC236}">
                <a16:creationId xmlns:a16="http://schemas.microsoft.com/office/drawing/2014/main" id="{49ED2352-52FF-5F5A-1DF2-15136FC6EE1B}"/>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624FE54-348D-528E-C190-ACAAFC7A93AD}"/>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1BFEF65-6520-1688-A1ED-A6B0CB6AA565}"/>
              </a:ext>
            </a:extLst>
          </p:cNvPr>
          <p:cNvSpPr txBox="1"/>
          <p:nvPr/>
        </p:nvSpPr>
        <p:spPr>
          <a:xfrm>
            <a:off x="5913690" y="5349668"/>
            <a:ext cx="802912" cy="369332"/>
          </a:xfrm>
          <a:prstGeom prst="rect">
            <a:avLst/>
          </a:prstGeom>
          <a:noFill/>
        </p:spPr>
        <p:txBody>
          <a:bodyPr wrap="none" rtlCol="0">
            <a:spAutoFit/>
          </a:bodyPr>
          <a:lstStyle/>
          <a:p>
            <a:r>
              <a:rPr lang="en-US" dirty="0"/>
              <a:t>Height</a:t>
            </a:r>
          </a:p>
        </p:txBody>
      </p:sp>
      <p:sp>
        <p:nvSpPr>
          <p:cNvPr id="15" name="TextBox 14">
            <a:extLst>
              <a:ext uri="{FF2B5EF4-FFF2-40B4-BE49-F238E27FC236}">
                <a16:creationId xmlns:a16="http://schemas.microsoft.com/office/drawing/2014/main" id="{822A2451-7EEF-3908-0C53-CFEB98C3DD9B}"/>
              </a:ext>
            </a:extLst>
          </p:cNvPr>
          <p:cNvSpPr txBox="1"/>
          <p:nvPr/>
        </p:nvSpPr>
        <p:spPr>
          <a:xfrm rot="16200000">
            <a:off x="1068225" y="2314290"/>
            <a:ext cx="940038" cy="369332"/>
          </a:xfrm>
          <a:prstGeom prst="rect">
            <a:avLst/>
          </a:prstGeom>
          <a:noFill/>
        </p:spPr>
        <p:txBody>
          <a:bodyPr wrap="square" rtlCol="0">
            <a:spAutoFit/>
          </a:bodyPr>
          <a:lstStyle/>
          <a:p>
            <a:r>
              <a:rPr lang="en-US" dirty="0"/>
              <a:t>Weight</a:t>
            </a:r>
          </a:p>
        </p:txBody>
      </p:sp>
      <p:sp>
        <p:nvSpPr>
          <p:cNvPr id="16" name="TextBox 15">
            <a:extLst>
              <a:ext uri="{FF2B5EF4-FFF2-40B4-BE49-F238E27FC236}">
                <a16:creationId xmlns:a16="http://schemas.microsoft.com/office/drawing/2014/main" id="{C549F5D8-E578-116D-3B4F-342E8ABCF546}"/>
              </a:ext>
            </a:extLst>
          </p:cNvPr>
          <p:cNvSpPr txBox="1"/>
          <p:nvPr/>
        </p:nvSpPr>
        <p:spPr>
          <a:xfrm>
            <a:off x="3179035" y="3771105"/>
            <a:ext cx="691215" cy="369332"/>
          </a:xfrm>
          <a:prstGeom prst="rect">
            <a:avLst/>
          </a:prstGeom>
          <a:noFill/>
        </p:spPr>
        <p:txBody>
          <a:bodyPr wrap="none" rtlCol="0">
            <a:spAutoFit/>
          </a:bodyPr>
          <a:lstStyle/>
          <a:p>
            <a:r>
              <a:rPr lang="en-US" dirty="0"/>
              <a:t>Adult</a:t>
            </a:r>
          </a:p>
        </p:txBody>
      </p:sp>
      <p:sp>
        <p:nvSpPr>
          <p:cNvPr id="17" name="TextBox 16">
            <a:extLst>
              <a:ext uri="{FF2B5EF4-FFF2-40B4-BE49-F238E27FC236}">
                <a16:creationId xmlns:a16="http://schemas.microsoft.com/office/drawing/2014/main" id="{40D60867-3DFD-A809-A55C-CAC7A83F7DFB}"/>
              </a:ext>
            </a:extLst>
          </p:cNvPr>
          <p:cNvSpPr txBox="1"/>
          <p:nvPr/>
        </p:nvSpPr>
        <p:spPr>
          <a:xfrm>
            <a:off x="1784950" y="4699393"/>
            <a:ext cx="657552" cy="369332"/>
          </a:xfrm>
          <a:prstGeom prst="rect">
            <a:avLst/>
          </a:prstGeom>
          <a:noFill/>
        </p:spPr>
        <p:txBody>
          <a:bodyPr wrap="none" rtlCol="0">
            <a:spAutoFit/>
          </a:bodyPr>
          <a:lstStyle/>
          <a:p>
            <a:r>
              <a:rPr lang="en-US" dirty="0"/>
              <a:t>Child</a:t>
            </a:r>
          </a:p>
        </p:txBody>
      </p:sp>
      <p:sp>
        <p:nvSpPr>
          <p:cNvPr id="19" name="TextBox 18">
            <a:extLst>
              <a:ext uri="{FF2B5EF4-FFF2-40B4-BE49-F238E27FC236}">
                <a16:creationId xmlns:a16="http://schemas.microsoft.com/office/drawing/2014/main" id="{DD60A8C0-AA92-97F5-9F7D-2FFA5960ABA3}"/>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B6944726-A11A-47A7-6583-D243C4D4F510}"/>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C1F866-5873-3BDC-C80E-3B9D7C79A30F}"/>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402D80C-36A6-3ED3-DCA5-6AEDAF7E26C9}"/>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7BD4C4C5-2683-6267-AC66-BB22CF6AB252}"/>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cxnSp>
        <p:nvCxnSpPr>
          <p:cNvPr id="7" name="Straight Connector 6">
            <a:extLst>
              <a:ext uri="{FF2B5EF4-FFF2-40B4-BE49-F238E27FC236}">
                <a16:creationId xmlns:a16="http://schemas.microsoft.com/office/drawing/2014/main" id="{56662F3E-AF42-E0CD-4556-DD754F71A877}"/>
              </a:ext>
            </a:extLst>
          </p:cNvPr>
          <p:cNvCxnSpPr>
            <a:cxnSpLocks/>
          </p:cNvCxnSpPr>
          <p:nvPr/>
        </p:nvCxnSpPr>
        <p:spPr>
          <a:xfrm>
            <a:off x="1419678" y="3300813"/>
            <a:ext cx="23820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ED49942C-77F1-A63F-5AD4-234940F975FE}"/>
              </a:ext>
            </a:extLst>
          </p:cNvPr>
          <p:cNvCxnSpPr>
            <a:cxnSpLocks/>
          </p:cNvCxnSpPr>
          <p:nvPr/>
        </p:nvCxnSpPr>
        <p:spPr>
          <a:xfrm>
            <a:off x="4965106" y="5319017"/>
            <a:ext cx="0" cy="247924"/>
          </a:xfrm>
          <a:prstGeom prst="line">
            <a:avLst/>
          </a:prstGeom>
        </p:spPr>
        <p:style>
          <a:lnRef idx="1">
            <a:schemeClr val="accent6"/>
          </a:lnRef>
          <a:fillRef idx="0">
            <a:schemeClr val="accent6"/>
          </a:fillRef>
          <a:effectRef idx="0">
            <a:schemeClr val="accent6"/>
          </a:effectRef>
          <a:fontRef idx="minor">
            <a:schemeClr val="tx1"/>
          </a:fontRef>
        </p:style>
      </p:cxnSp>
      <p:sp>
        <p:nvSpPr>
          <p:cNvPr id="35" name="TextBox 34">
            <a:extLst>
              <a:ext uri="{FF2B5EF4-FFF2-40B4-BE49-F238E27FC236}">
                <a16:creationId xmlns:a16="http://schemas.microsoft.com/office/drawing/2014/main" id="{4DE8AA3C-556D-E726-85C7-E8FD5DF15C02}"/>
              </a:ext>
            </a:extLst>
          </p:cNvPr>
          <p:cNvSpPr txBox="1"/>
          <p:nvPr/>
        </p:nvSpPr>
        <p:spPr>
          <a:xfrm>
            <a:off x="960842" y="3116147"/>
            <a:ext cx="476412" cy="369332"/>
          </a:xfrm>
          <a:prstGeom prst="rect">
            <a:avLst/>
          </a:prstGeom>
          <a:noFill/>
        </p:spPr>
        <p:txBody>
          <a:bodyPr wrap="none" rtlCol="0">
            <a:spAutoFit/>
          </a:bodyPr>
          <a:lstStyle/>
          <a:p>
            <a:r>
              <a:rPr lang="en-US" dirty="0"/>
              <a:t>.40</a:t>
            </a:r>
          </a:p>
        </p:txBody>
      </p:sp>
      <p:sp>
        <p:nvSpPr>
          <p:cNvPr id="36" name="TextBox 35">
            <a:extLst>
              <a:ext uri="{FF2B5EF4-FFF2-40B4-BE49-F238E27FC236}">
                <a16:creationId xmlns:a16="http://schemas.microsoft.com/office/drawing/2014/main" id="{19A57EEA-E102-9CBB-DF91-B7A25BE16C65}"/>
              </a:ext>
            </a:extLst>
          </p:cNvPr>
          <p:cNvSpPr txBox="1"/>
          <p:nvPr/>
        </p:nvSpPr>
        <p:spPr>
          <a:xfrm>
            <a:off x="4609251" y="5578541"/>
            <a:ext cx="593432" cy="369332"/>
          </a:xfrm>
          <a:prstGeom prst="rect">
            <a:avLst/>
          </a:prstGeom>
          <a:noFill/>
        </p:spPr>
        <p:txBody>
          <a:bodyPr wrap="none" rtlCol="0">
            <a:spAutoFit/>
          </a:bodyPr>
          <a:lstStyle/>
          <a:p>
            <a:r>
              <a:rPr lang="en-US" dirty="0"/>
              <a:t>.130</a:t>
            </a:r>
          </a:p>
        </p:txBody>
      </p:sp>
      <p:cxnSp>
        <p:nvCxnSpPr>
          <p:cNvPr id="4" name="Straight Connector 3">
            <a:extLst>
              <a:ext uri="{FF2B5EF4-FFF2-40B4-BE49-F238E27FC236}">
                <a16:creationId xmlns:a16="http://schemas.microsoft.com/office/drawing/2014/main" id="{EDC7DBE7-AC79-715C-F04D-19ABC3A5EA6F}"/>
              </a:ext>
            </a:extLst>
          </p:cNvPr>
          <p:cNvCxnSpPr>
            <a:cxnSpLocks/>
          </p:cNvCxnSpPr>
          <p:nvPr/>
        </p:nvCxnSpPr>
        <p:spPr>
          <a:xfrm flipV="1">
            <a:off x="1199048" y="2263431"/>
            <a:ext cx="4067798" cy="342872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34B5499-EE61-67B5-B903-05D649C00EA5}"/>
              </a:ext>
            </a:extLst>
          </p:cNvPr>
          <p:cNvSpPr txBox="1"/>
          <p:nvPr/>
        </p:nvSpPr>
        <p:spPr>
          <a:xfrm rot="19296411">
            <a:off x="4779490" y="2314291"/>
            <a:ext cx="846386" cy="369332"/>
          </a:xfrm>
          <a:prstGeom prst="rect">
            <a:avLst/>
          </a:prstGeom>
          <a:noFill/>
        </p:spPr>
        <p:txBody>
          <a:bodyPr wrap="none" rtlCol="0">
            <a:spAutoFit/>
          </a:bodyPr>
          <a:lstStyle/>
          <a:p>
            <a:r>
              <a:rPr lang="en-US" dirty="0"/>
              <a:t>gender</a:t>
            </a:r>
          </a:p>
        </p:txBody>
      </p:sp>
      <p:sp>
        <p:nvSpPr>
          <p:cNvPr id="12" name="Trapezoid 11">
            <a:extLst>
              <a:ext uri="{FF2B5EF4-FFF2-40B4-BE49-F238E27FC236}">
                <a16:creationId xmlns:a16="http://schemas.microsoft.com/office/drawing/2014/main" id="{A98B7599-4607-F6AD-FE70-68C8AB8AB293}"/>
              </a:ext>
            </a:extLst>
          </p:cNvPr>
          <p:cNvSpPr/>
          <p:nvPr/>
        </p:nvSpPr>
        <p:spPr>
          <a:xfrm rot="1909745">
            <a:off x="1555359" y="3289865"/>
            <a:ext cx="4103182" cy="1102848"/>
          </a:xfrm>
          <a:prstGeom prst="trapezoid">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297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A0C77-D4E8-87D1-5AB0-2BE5C2B16CDC}"/>
            </a:ext>
          </a:extLst>
        </p:cNvPr>
        <p:cNvGrpSpPr/>
        <p:nvPr/>
      </p:nvGrpSpPr>
      <p:grpSpPr>
        <a:xfrm>
          <a:off x="0" y="0"/>
          <a:ext cx="0" cy="0"/>
          <a:chOff x="0" y="0"/>
          <a:chExt cx="0" cy="0"/>
        </a:xfrm>
      </p:grpSpPr>
      <p:sp>
        <p:nvSpPr>
          <p:cNvPr id="22" name="Oval 21">
            <a:extLst>
              <a:ext uri="{FF2B5EF4-FFF2-40B4-BE49-F238E27FC236}">
                <a16:creationId xmlns:a16="http://schemas.microsoft.com/office/drawing/2014/main" id="{55AE3697-06B9-1F4F-B8D8-F547BC3B3D64}"/>
              </a:ext>
            </a:extLst>
          </p:cNvPr>
          <p:cNvSpPr/>
          <p:nvPr/>
        </p:nvSpPr>
        <p:spPr>
          <a:xfrm>
            <a:off x="4990744" y="2760291"/>
            <a:ext cx="843969" cy="461473"/>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33AB5-E55B-1E7A-3AAF-F42286B48BE1}"/>
              </a:ext>
            </a:extLst>
          </p:cNvPr>
          <p:cNvSpPr>
            <a:spLocks noGrp="1"/>
          </p:cNvSpPr>
          <p:nvPr>
            <p:ph type="title"/>
          </p:nvPr>
        </p:nvSpPr>
        <p:spPr/>
        <p:txBody>
          <a:bodyPr/>
          <a:lstStyle/>
          <a:p>
            <a:r>
              <a:rPr lang="en-US" dirty="0"/>
              <a:t>What about an XOR gate</a:t>
            </a:r>
          </a:p>
        </p:txBody>
      </p:sp>
      <p:cxnSp>
        <p:nvCxnSpPr>
          <p:cNvPr id="5" name="Straight Connector 4">
            <a:extLst>
              <a:ext uri="{FF2B5EF4-FFF2-40B4-BE49-F238E27FC236}">
                <a16:creationId xmlns:a16="http://schemas.microsoft.com/office/drawing/2014/main" id="{07BB7C4C-DB07-03B2-4CDB-4D5308ED604E}"/>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25DD1A3-A3F1-313D-706B-8411C3C13959}"/>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89DFAA0-FAEA-D729-52E2-3FEF1E45596C}"/>
              </a:ext>
            </a:extLst>
          </p:cNvPr>
          <p:cNvSpPr txBox="1"/>
          <p:nvPr/>
        </p:nvSpPr>
        <p:spPr>
          <a:xfrm>
            <a:off x="5913690" y="5349668"/>
            <a:ext cx="854721" cy="369332"/>
          </a:xfrm>
          <a:prstGeom prst="rect">
            <a:avLst/>
          </a:prstGeom>
          <a:noFill/>
        </p:spPr>
        <p:txBody>
          <a:bodyPr wrap="none" rtlCol="0">
            <a:spAutoFit/>
          </a:bodyPr>
          <a:lstStyle/>
          <a:p>
            <a:r>
              <a:rPr lang="en-US" dirty="0"/>
              <a:t>Input 1</a:t>
            </a:r>
          </a:p>
        </p:txBody>
      </p:sp>
      <p:sp>
        <p:nvSpPr>
          <p:cNvPr id="15" name="TextBox 14">
            <a:extLst>
              <a:ext uri="{FF2B5EF4-FFF2-40B4-BE49-F238E27FC236}">
                <a16:creationId xmlns:a16="http://schemas.microsoft.com/office/drawing/2014/main" id="{5F128952-70D9-E15F-7772-68B6F76B9239}"/>
              </a:ext>
            </a:extLst>
          </p:cNvPr>
          <p:cNvSpPr txBox="1"/>
          <p:nvPr/>
        </p:nvSpPr>
        <p:spPr>
          <a:xfrm rot="16200000">
            <a:off x="1068225" y="2314290"/>
            <a:ext cx="940038" cy="369332"/>
          </a:xfrm>
          <a:prstGeom prst="rect">
            <a:avLst/>
          </a:prstGeom>
          <a:noFill/>
        </p:spPr>
        <p:txBody>
          <a:bodyPr wrap="square" rtlCol="0">
            <a:spAutoFit/>
          </a:bodyPr>
          <a:lstStyle/>
          <a:p>
            <a:r>
              <a:rPr lang="en-US" dirty="0"/>
              <a:t>Input 2</a:t>
            </a:r>
          </a:p>
        </p:txBody>
      </p:sp>
      <p:sp>
        <p:nvSpPr>
          <p:cNvPr id="19" name="TextBox 18">
            <a:extLst>
              <a:ext uri="{FF2B5EF4-FFF2-40B4-BE49-F238E27FC236}">
                <a16:creationId xmlns:a16="http://schemas.microsoft.com/office/drawing/2014/main" id="{7C8E0D07-23EE-5E4D-915B-121EE6D3BF04}"/>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301A9D08-7E4C-638C-D8A1-77FA612F60B0}"/>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10EEE9-1FB3-99A5-7DCD-28854D92DDA1}"/>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8D4CA22-0AA9-831B-D1C1-EC4A7774E4BF}"/>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04DC76BC-082A-0916-BACA-E40F0A9D9316}"/>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sp>
        <p:nvSpPr>
          <p:cNvPr id="3" name="TextBox 2">
            <a:extLst>
              <a:ext uri="{FF2B5EF4-FFF2-40B4-BE49-F238E27FC236}">
                <a16:creationId xmlns:a16="http://schemas.microsoft.com/office/drawing/2014/main" id="{46AF838F-C4B7-5AC4-A1AE-AA56E2862BCC}"/>
              </a:ext>
            </a:extLst>
          </p:cNvPr>
          <p:cNvSpPr txBox="1"/>
          <p:nvPr/>
        </p:nvSpPr>
        <p:spPr>
          <a:xfrm>
            <a:off x="5116814" y="2784309"/>
            <a:ext cx="591829" cy="369332"/>
          </a:xfrm>
          <a:prstGeom prst="rect">
            <a:avLst/>
          </a:prstGeom>
          <a:noFill/>
        </p:spPr>
        <p:txBody>
          <a:bodyPr wrap="none" rtlCol="0">
            <a:spAutoFit/>
          </a:bodyPr>
          <a:lstStyle/>
          <a:p>
            <a:r>
              <a:rPr lang="en-US" dirty="0"/>
              <a:t>.9,.9</a:t>
            </a:r>
          </a:p>
        </p:txBody>
      </p:sp>
      <p:cxnSp>
        <p:nvCxnSpPr>
          <p:cNvPr id="6" name="Straight Connector 5">
            <a:extLst>
              <a:ext uri="{FF2B5EF4-FFF2-40B4-BE49-F238E27FC236}">
                <a16:creationId xmlns:a16="http://schemas.microsoft.com/office/drawing/2014/main" id="{F639BD46-914E-93F3-867D-51FEE9B5AF0B}"/>
              </a:ext>
            </a:extLst>
          </p:cNvPr>
          <p:cNvCxnSpPr>
            <a:cxnSpLocks/>
            <a:stCxn id="22" idx="2"/>
          </p:cNvCxnSpPr>
          <p:nvPr/>
        </p:nvCxnSpPr>
        <p:spPr>
          <a:xfrm>
            <a:off x="4990744" y="2991028"/>
            <a:ext cx="22909" cy="2327893"/>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109DB8BC-2BCA-2841-A8A5-0865DBE48131}"/>
              </a:ext>
            </a:extLst>
          </p:cNvPr>
          <p:cNvCxnSpPr>
            <a:cxnSpLocks/>
            <a:endCxn id="22" idx="2"/>
          </p:cNvCxnSpPr>
          <p:nvPr/>
        </p:nvCxnSpPr>
        <p:spPr>
          <a:xfrm>
            <a:off x="1657884" y="2968975"/>
            <a:ext cx="3332860" cy="22053"/>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395E8B8C-60E9-BCBA-C32C-8C82AC55DCAF}"/>
              </a:ext>
            </a:extLst>
          </p:cNvPr>
          <p:cNvCxnSpPr>
            <a:cxnSpLocks/>
          </p:cNvCxnSpPr>
          <p:nvPr/>
        </p:nvCxnSpPr>
        <p:spPr>
          <a:xfrm>
            <a:off x="3076486" y="2401368"/>
            <a:ext cx="0" cy="3401226"/>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77AD5EBE-420D-65EC-6C8C-71E463CDEC6C}"/>
              </a:ext>
            </a:extLst>
          </p:cNvPr>
          <p:cNvCxnSpPr>
            <a:cxnSpLocks/>
          </p:cNvCxnSpPr>
          <p:nvPr/>
        </p:nvCxnSpPr>
        <p:spPr>
          <a:xfrm>
            <a:off x="1392966" y="4076344"/>
            <a:ext cx="3888335" cy="78630"/>
          </a:xfrm>
          <a:prstGeom prst="line">
            <a:avLst/>
          </a:prstGeom>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2210A7AD-A6F6-6895-71BF-F4D8407B285C}"/>
              </a:ext>
            </a:extLst>
          </p:cNvPr>
          <p:cNvSpPr txBox="1"/>
          <p:nvPr/>
        </p:nvSpPr>
        <p:spPr>
          <a:xfrm>
            <a:off x="3461047" y="3555050"/>
            <a:ext cx="652936" cy="369332"/>
          </a:xfrm>
          <a:prstGeom prst="rect">
            <a:avLst/>
          </a:prstGeom>
          <a:noFill/>
        </p:spPr>
        <p:txBody>
          <a:bodyPr wrap="none" rtlCol="0">
            <a:spAutoFit/>
          </a:bodyPr>
          <a:lstStyle/>
          <a:p>
            <a:r>
              <a:rPr lang="en-US" dirty="0"/>
              <a:t>False</a:t>
            </a:r>
          </a:p>
        </p:txBody>
      </p:sp>
      <p:sp>
        <p:nvSpPr>
          <p:cNvPr id="36" name="TextBox 35">
            <a:extLst>
              <a:ext uri="{FF2B5EF4-FFF2-40B4-BE49-F238E27FC236}">
                <a16:creationId xmlns:a16="http://schemas.microsoft.com/office/drawing/2014/main" id="{9B4220E3-2E1F-FDD5-235E-CD2FD002E6D3}"/>
              </a:ext>
            </a:extLst>
          </p:cNvPr>
          <p:cNvSpPr txBox="1"/>
          <p:nvPr/>
        </p:nvSpPr>
        <p:spPr>
          <a:xfrm>
            <a:off x="1962191" y="4542016"/>
            <a:ext cx="652936" cy="369332"/>
          </a:xfrm>
          <a:prstGeom prst="rect">
            <a:avLst/>
          </a:prstGeom>
          <a:noFill/>
        </p:spPr>
        <p:txBody>
          <a:bodyPr wrap="none" rtlCol="0">
            <a:spAutoFit/>
          </a:bodyPr>
          <a:lstStyle/>
          <a:p>
            <a:r>
              <a:rPr lang="en-US" dirty="0"/>
              <a:t>False</a:t>
            </a:r>
          </a:p>
        </p:txBody>
      </p:sp>
      <p:sp>
        <p:nvSpPr>
          <p:cNvPr id="37" name="TextBox 36">
            <a:extLst>
              <a:ext uri="{FF2B5EF4-FFF2-40B4-BE49-F238E27FC236}">
                <a16:creationId xmlns:a16="http://schemas.microsoft.com/office/drawing/2014/main" id="{1C5CCEED-D8F4-E3F0-8B1E-7535E627DFE8}"/>
              </a:ext>
            </a:extLst>
          </p:cNvPr>
          <p:cNvSpPr txBox="1"/>
          <p:nvPr/>
        </p:nvSpPr>
        <p:spPr>
          <a:xfrm>
            <a:off x="2014726" y="3431100"/>
            <a:ext cx="599972" cy="369332"/>
          </a:xfrm>
          <a:prstGeom prst="rect">
            <a:avLst/>
          </a:prstGeom>
          <a:noFill/>
        </p:spPr>
        <p:txBody>
          <a:bodyPr wrap="none" rtlCol="0">
            <a:spAutoFit/>
          </a:bodyPr>
          <a:lstStyle/>
          <a:p>
            <a:r>
              <a:rPr lang="en-US" dirty="0"/>
              <a:t>True</a:t>
            </a:r>
          </a:p>
        </p:txBody>
      </p:sp>
      <p:sp>
        <p:nvSpPr>
          <p:cNvPr id="38" name="TextBox 37">
            <a:extLst>
              <a:ext uri="{FF2B5EF4-FFF2-40B4-BE49-F238E27FC236}">
                <a16:creationId xmlns:a16="http://schemas.microsoft.com/office/drawing/2014/main" id="{1ED2A739-B9A3-ACC8-BDBD-B8A52D219D52}"/>
              </a:ext>
            </a:extLst>
          </p:cNvPr>
          <p:cNvSpPr txBox="1"/>
          <p:nvPr/>
        </p:nvSpPr>
        <p:spPr>
          <a:xfrm>
            <a:off x="3580333" y="4529199"/>
            <a:ext cx="599972" cy="369332"/>
          </a:xfrm>
          <a:prstGeom prst="rect">
            <a:avLst/>
          </a:prstGeom>
          <a:noFill/>
        </p:spPr>
        <p:txBody>
          <a:bodyPr wrap="none" rtlCol="0">
            <a:spAutoFit/>
          </a:bodyPr>
          <a:lstStyle/>
          <a:p>
            <a:r>
              <a:rPr lang="en-US" dirty="0"/>
              <a:t>True</a:t>
            </a:r>
          </a:p>
        </p:txBody>
      </p:sp>
    </p:spTree>
    <p:extLst>
      <p:ext uri="{BB962C8B-B14F-4D97-AF65-F5344CB8AC3E}">
        <p14:creationId xmlns:p14="http://schemas.microsoft.com/office/powerpoint/2010/main" val="1131744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B2D2-3E7D-EF88-4E0B-2217B75F5037}"/>
              </a:ext>
            </a:extLst>
          </p:cNvPr>
          <p:cNvSpPr>
            <a:spLocks noGrp="1"/>
          </p:cNvSpPr>
          <p:nvPr>
            <p:ph type="title"/>
          </p:nvPr>
        </p:nvSpPr>
        <p:spPr/>
        <p:txBody>
          <a:bodyPr/>
          <a:lstStyle/>
          <a:p>
            <a:r>
              <a:rPr lang="en-US"/>
              <a:t>Issues with an And Gate</a:t>
            </a:r>
            <a:endParaRPr lang="en-US" dirty="0"/>
          </a:p>
        </p:txBody>
      </p:sp>
      <p:pic>
        <p:nvPicPr>
          <p:cNvPr id="1026" name="Picture 2" descr="logic gates 3">
            <a:extLst>
              <a:ext uri="{FF2B5EF4-FFF2-40B4-BE49-F238E27FC236}">
                <a16:creationId xmlns:a16="http://schemas.microsoft.com/office/drawing/2014/main" id="{7A150709-DAE8-73A5-16BE-0A153F289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3396" y="1480693"/>
            <a:ext cx="2914650" cy="1743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383761-F1D1-048F-65E5-883BA538739E}"/>
              </a:ext>
            </a:extLst>
          </p:cNvPr>
          <p:cNvSpPr txBox="1"/>
          <p:nvPr/>
        </p:nvSpPr>
        <p:spPr>
          <a:xfrm>
            <a:off x="1102407" y="4127619"/>
            <a:ext cx="10383141" cy="923330"/>
          </a:xfrm>
          <a:prstGeom prst="rect">
            <a:avLst/>
          </a:prstGeom>
          <a:noFill/>
        </p:spPr>
        <p:txBody>
          <a:bodyPr wrap="square" rtlCol="0">
            <a:spAutoFit/>
          </a:bodyPr>
          <a:lstStyle/>
          <a:p>
            <a:r>
              <a:rPr lang="en-US" dirty="0"/>
              <a:t>The neural network can only tell if the either input is +</a:t>
            </a:r>
            <a:r>
              <a:rPr lang="en-US" dirty="0" err="1"/>
              <a:t>ive</a:t>
            </a:r>
            <a:r>
              <a:rPr lang="en-US" dirty="0"/>
              <a:t> or 0 and have a gradient based on that.</a:t>
            </a:r>
          </a:p>
          <a:p>
            <a:endParaRPr lang="en-US" dirty="0"/>
          </a:p>
          <a:p>
            <a:r>
              <a:rPr lang="en-US" dirty="0"/>
              <a:t>Due to this we can never have an And gate with out neural network.</a:t>
            </a:r>
          </a:p>
        </p:txBody>
      </p:sp>
    </p:spTree>
    <p:extLst>
      <p:ext uri="{BB962C8B-B14F-4D97-AF65-F5344CB8AC3E}">
        <p14:creationId xmlns:p14="http://schemas.microsoft.com/office/powerpoint/2010/main" val="376231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ED46-7A94-EA14-4314-B0AC81821011}"/>
              </a:ext>
            </a:extLst>
          </p:cNvPr>
          <p:cNvSpPr>
            <a:spLocks noGrp="1"/>
          </p:cNvSpPr>
          <p:nvPr>
            <p:ph type="title"/>
          </p:nvPr>
        </p:nvSpPr>
        <p:spPr/>
        <p:txBody>
          <a:bodyPr/>
          <a:lstStyle/>
          <a:p>
            <a:r>
              <a:rPr lang="en-US" dirty="0"/>
              <a:t>Building a Complete Multilayered Neural Network</a:t>
            </a:r>
          </a:p>
        </p:txBody>
      </p:sp>
      <p:sp>
        <p:nvSpPr>
          <p:cNvPr id="3" name="Text Placeholder 2">
            <a:extLst>
              <a:ext uri="{FF2B5EF4-FFF2-40B4-BE49-F238E27FC236}">
                <a16:creationId xmlns:a16="http://schemas.microsoft.com/office/drawing/2014/main" id="{CB4BEB3E-2A50-F92C-9471-42D05B6A31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432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6ADAB-801D-6ED0-6D2D-578EE11AEB41}"/>
              </a:ext>
            </a:extLst>
          </p:cNvPr>
          <p:cNvSpPr>
            <a:spLocks noGrp="1"/>
          </p:cNvSpPr>
          <p:nvPr>
            <p:ph type="title"/>
          </p:nvPr>
        </p:nvSpPr>
        <p:spPr>
          <a:xfrm>
            <a:off x="573280" y="1202963"/>
            <a:ext cx="4289277" cy="4872182"/>
          </a:xfrm>
        </p:spPr>
        <p:txBody>
          <a:bodyPr>
            <a:normAutofit/>
          </a:bodyPr>
          <a:lstStyle/>
          <a:p>
            <a:r>
              <a:rPr lang="en-US" dirty="0"/>
              <a:t>What does a complete fully connected Neural Network Look like?</a:t>
            </a:r>
          </a:p>
        </p:txBody>
      </p:sp>
      <p:pic>
        <p:nvPicPr>
          <p:cNvPr id="1028" name="Picture 4" descr="Artificial neural network - Wikipedia">
            <a:extLst>
              <a:ext uri="{FF2B5EF4-FFF2-40B4-BE49-F238E27FC236}">
                <a16:creationId xmlns:a16="http://schemas.microsoft.com/office/drawing/2014/main" id="{4273EFE5-859B-438D-8C6D-4FB19051F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6694" y="371958"/>
            <a:ext cx="6682026" cy="611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07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C452-551B-F231-4178-EAC053CDD06C}"/>
              </a:ext>
            </a:extLst>
          </p:cNvPr>
          <p:cNvSpPr>
            <a:spLocks noGrp="1"/>
          </p:cNvSpPr>
          <p:nvPr>
            <p:ph type="title"/>
          </p:nvPr>
        </p:nvSpPr>
        <p:spPr/>
        <p:txBody>
          <a:bodyPr/>
          <a:lstStyle/>
          <a:p>
            <a:r>
              <a:rPr lang="en-US" dirty="0"/>
              <a:t>So how do we achieve this?</a:t>
            </a:r>
          </a:p>
        </p:txBody>
      </p:sp>
      <p:sp>
        <p:nvSpPr>
          <p:cNvPr id="3" name="Content Placeholder 2">
            <a:extLst>
              <a:ext uri="{FF2B5EF4-FFF2-40B4-BE49-F238E27FC236}">
                <a16:creationId xmlns:a16="http://schemas.microsoft.com/office/drawing/2014/main" id="{EB89B20F-FDE2-0E28-637D-6B3FC8070C25}"/>
              </a:ext>
            </a:extLst>
          </p:cNvPr>
          <p:cNvSpPr>
            <a:spLocks noGrp="1"/>
          </p:cNvSpPr>
          <p:nvPr>
            <p:ph idx="1"/>
          </p:nvPr>
        </p:nvSpPr>
        <p:spPr>
          <a:xfrm>
            <a:off x="838200" y="1825625"/>
            <a:ext cx="10515600" cy="2418384"/>
          </a:xfrm>
        </p:spPr>
        <p:txBody>
          <a:bodyPr/>
          <a:lstStyle/>
          <a:p>
            <a:r>
              <a:rPr lang="en-US" dirty="0"/>
              <a:t>During the output stage, output of the previous layer becomes the input of the next layer. This will propagate down the chain until the last output layer gives us the answer.</a:t>
            </a:r>
          </a:p>
          <a:p>
            <a:endParaRPr lang="en-US" dirty="0"/>
          </a:p>
          <a:p>
            <a:r>
              <a:rPr lang="en-US" dirty="0"/>
              <a:t>This technique is known as Forward Propagation.</a:t>
            </a:r>
          </a:p>
        </p:txBody>
      </p:sp>
      <p:grpSp>
        <p:nvGrpSpPr>
          <p:cNvPr id="5" name="Group 4">
            <a:extLst>
              <a:ext uri="{FF2B5EF4-FFF2-40B4-BE49-F238E27FC236}">
                <a16:creationId xmlns:a16="http://schemas.microsoft.com/office/drawing/2014/main" id="{6753EC3A-5D05-08C5-1AF9-C6063B504DA7}"/>
              </a:ext>
            </a:extLst>
          </p:cNvPr>
          <p:cNvGrpSpPr/>
          <p:nvPr/>
        </p:nvGrpSpPr>
        <p:grpSpPr>
          <a:xfrm>
            <a:off x="387626" y="4279558"/>
            <a:ext cx="7918972" cy="2272952"/>
            <a:chOff x="387626" y="4279558"/>
            <a:chExt cx="7918972" cy="2272952"/>
          </a:xfrm>
        </p:grpSpPr>
        <p:grpSp>
          <p:nvGrpSpPr>
            <p:cNvPr id="4" name="Group 3">
              <a:extLst>
                <a:ext uri="{FF2B5EF4-FFF2-40B4-BE49-F238E27FC236}">
                  <a16:creationId xmlns:a16="http://schemas.microsoft.com/office/drawing/2014/main" id="{BB9B94BE-5184-76D1-C5F0-544A8DFABCAA}"/>
                </a:ext>
              </a:extLst>
            </p:cNvPr>
            <p:cNvGrpSpPr/>
            <p:nvPr/>
          </p:nvGrpSpPr>
          <p:grpSpPr>
            <a:xfrm>
              <a:off x="387626" y="4676361"/>
              <a:ext cx="7812156" cy="1876149"/>
              <a:chOff x="387626" y="4676361"/>
              <a:chExt cx="7812156" cy="1876149"/>
            </a:xfrm>
          </p:grpSpPr>
          <p:sp>
            <p:nvSpPr>
              <p:cNvPr id="7" name="Oval 6">
                <a:extLst>
                  <a:ext uri="{FF2B5EF4-FFF2-40B4-BE49-F238E27FC236}">
                    <a16:creationId xmlns:a16="http://schemas.microsoft.com/office/drawing/2014/main" id="{A1397CC5-B813-93EC-E976-ED6A4CF04680}"/>
                  </a:ext>
                </a:extLst>
              </p:cNvPr>
              <p:cNvSpPr/>
              <p:nvPr/>
            </p:nvSpPr>
            <p:spPr>
              <a:xfrm>
                <a:off x="387626" y="5396948"/>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Input</a:t>
                </a:r>
              </a:p>
            </p:txBody>
          </p:sp>
          <p:sp>
            <p:nvSpPr>
              <p:cNvPr id="8" name="Oval 7">
                <a:extLst>
                  <a:ext uri="{FF2B5EF4-FFF2-40B4-BE49-F238E27FC236}">
                    <a16:creationId xmlns:a16="http://schemas.microsoft.com/office/drawing/2014/main" id="{614A1D50-9646-4767-E8F9-5EB2C7E5B8F0}"/>
                  </a:ext>
                </a:extLst>
              </p:cNvPr>
              <p:cNvSpPr/>
              <p:nvPr/>
            </p:nvSpPr>
            <p:spPr>
              <a:xfrm>
                <a:off x="3379302" y="4735996"/>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0B14D4A-2A25-31EF-CCAF-C901C9AD9E6F}"/>
                  </a:ext>
                </a:extLst>
              </p:cNvPr>
              <p:cNvSpPr/>
              <p:nvPr/>
            </p:nvSpPr>
            <p:spPr>
              <a:xfrm>
                <a:off x="3379302" y="5779604"/>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5808D3BB-B153-14FB-9AFF-53135973C139}"/>
                  </a:ext>
                </a:extLst>
              </p:cNvPr>
              <p:cNvSpPr/>
              <p:nvPr/>
            </p:nvSpPr>
            <p:spPr>
              <a:xfrm>
                <a:off x="5251173" y="4686300"/>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65D9993F-8ED0-427D-671E-ECC60DE4984D}"/>
                  </a:ext>
                </a:extLst>
              </p:cNvPr>
              <p:cNvSpPr/>
              <p:nvPr/>
            </p:nvSpPr>
            <p:spPr>
              <a:xfrm>
                <a:off x="5251172" y="5769665"/>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40466B05-A466-502D-B2F1-869BD6A07D3E}"/>
                  </a:ext>
                </a:extLst>
              </p:cNvPr>
              <p:cNvSpPr/>
              <p:nvPr/>
            </p:nvSpPr>
            <p:spPr>
              <a:xfrm>
                <a:off x="7354955" y="4676361"/>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A68A483-2E7E-D399-E047-3828C417F1E2}"/>
                  </a:ext>
                </a:extLst>
              </p:cNvPr>
              <p:cNvSpPr/>
              <p:nvPr/>
            </p:nvSpPr>
            <p:spPr>
              <a:xfrm>
                <a:off x="7318510" y="5807075"/>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EB7C10D9-C528-433D-D936-B8D1AE939241}"/>
                  </a:ext>
                </a:extLst>
              </p:cNvPr>
              <p:cNvCxnSpPr>
                <a:stCxn id="7" idx="6"/>
                <a:endCxn id="8" idx="2"/>
              </p:cNvCxnSpPr>
              <p:nvPr/>
            </p:nvCxnSpPr>
            <p:spPr>
              <a:xfrm flipV="1">
                <a:off x="2156791" y="5108714"/>
                <a:ext cx="1222511" cy="660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375E0D-A60C-AFD8-2E02-B9CF6AC8C588}"/>
                  </a:ext>
                </a:extLst>
              </p:cNvPr>
              <p:cNvCxnSpPr>
                <a:stCxn id="8" idx="6"/>
                <a:endCxn id="11" idx="2"/>
              </p:cNvCxnSpPr>
              <p:nvPr/>
            </p:nvCxnSpPr>
            <p:spPr>
              <a:xfrm flipV="1">
                <a:off x="4224129" y="5059018"/>
                <a:ext cx="1027044" cy="49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AAEFB7-95E3-7106-6E13-658A4B60B633}"/>
                  </a:ext>
                </a:extLst>
              </p:cNvPr>
              <p:cNvCxnSpPr>
                <a:stCxn id="8" idx="6"/>
                <a:endCxn id="12" idx="2"/>
              </p:cNvCxnSpPr>
              <p:nvPr/>
            </p:nvCxnSpPr>
            <p:spPr>
              <a:xfrm>
                <a:off x="4224129" y="5108714"/>
                <a:ext cx="1027043" cy="103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8EB649-B8EF-23D9-DAAC-78907C62F63C}"/>
                  </a:ext>
                </a:extLst>
              </p:cNvPr>
              <p:cNvCxnSpPr>
                <a:stCxn id="11" idx="6"/>
                <a:endCxn id="13" idx="2"/>
              </p:cNvCxnSpPr>
              <p:nvPr/>
            </p:nvCxnSpPr>
            <p:spPr>
              <a:xfrm flipV="1">
                <a:off x="6096000" y="5049079"/>
                <a:ext cx="1258955" cy="9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02B7E5-17CD-FFA7-2A53-46EAD4CDE99C}"/>
                  </a:ext>
                </a:extLst>
              </p:cNvPr>
              <p:cNvCxnSpPr>
                <a:stCxn id="11" idx="6"/>
                <a:endCxn id="14" idx="2"/>
              </p:cNvCxnSpPr>
              <p:nvPr/>
            </p:nvCxnSpPr>
            <p:spPr>
              <a:xfrm>
                <a:off x="6096000" y="5059018"/>
                <a:ext cx="1222510" cy="112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A66AB5-A6E1-19C1-C9D4-B1EC44EFD9C8}"/>
                  </a:ext>
                </a:extLst>
              </p:cNvPr>
              <p:cNvCxnSpPr>
                <a:stCxn id="12" idx="6"/>
                <a:endCxn id="13" idx="2"/>
              </p:cNvCxnSpPr>
              <p:nvPr/>
            </p:nvCxnSpPr>
            <p:spPr>
              <a:xfrm flipV="1">
                <a:off x="6095999" y="5049079"/>
                <a:ext cx="1258956" cy="1093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0D80D18-D3CD-F5E9-A2C1-CE3A2AE273B1}"/>
                  </a:ext>
                </a:extLst>
              </p:cNvPr>
              <p:cNvCxnSpPr>
                <a:stCxn id="12" idx="6"/>
                <a:endCxn id="14" idx="2"/>
              </p:cNvCxnSpPr>
              <p:nvPr/>
            </p:nvCxnSpPr>
            <p:spPr>
              <a:xfrm>
                <a:off x="6095999" y="6142383"/>
                <a:ext cx="1222511" cy="3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52FF3BE-35E7-0524-822C-9B82AC26F613}"/>
                  </a:ext>
                </a:extLst>
              </p:cNvPr>
              <p:cNvCxnSpPr>
                <a:stCxn id="10" idx="6"/>
                <a:endCxn id="12" idx="2"/>
              </p:cNvCxnSpPr>
              <p:nvPr/>
            </p:nvCxnSpPr>
            <p:spPr>
              <a:xfrm flipV="1">
                <a:off x="4224129" y="6142383"/>
                <a:ext cx="1027043" cy="9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6DFF43-E3CF-4B62-F383-92CCAFF85534}"/>
                  </a:ext>
                </a:extLst>
              </p:cNvPr>
              <p:cNvCxnSpPr>
                <a:stCxn id="10" idx="6"/>
                <a:endCxn id="11" idx="2"/>
              </p:cNvCxnSpPr>
              <p:nvPr/>
            </p:nvCxnSpPr>
            <p:spPr>
              <a:xfrm flipV="1">
                <a:off x="4224129" y="5059018"/>
                <a:ext cx="1027044" cy="1093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7F31B1F-10F0-5548-A589-6E94002AF370}"/>
                  </a:ext>
                </a:extLst>
              </p:cNvPr>
              <p:cNvCxnSpPr>
                <a:stCxn id="7" idx="6"/>
                <a:endCxn id="10" idx="2"/>
              </p:cNvCxnSpPr>
              <p:nvPr/>
            </p:nvCxnSpPr>
            <p:spPr>
              <a:xfrm>
                <a:off x="2156791" y="5769666"/>
                <a:ext cx="1222511" cy="38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4B8760DC-4CC1-D57A-E929-67B23ADBAF5B}"/>
                </a:ext>
              </a:extLst>
            </p:cNvPr>
            <p:cNvSpPr txBox="1"/>
            <p:nvPr/>
          </p:nvSpPr>
          <p:spPr>
            <a:xfrm>
              <a:off x="3349482" y="4326908"/>
              <a:ext cx="988088" cy="369332"/>
            </a:xfrm>
            <a:prstGeom prst="rect">
              <a:avLst/>
            </a:prstGeom>
            <a:noFill/>
          </p:spPr>
          <p:txBody>
            <a:bodyPr wrap="square" rtlCol="0">
              <a:spAutoFit/>
            </a:bodyPr>
            <a:lstStyle/>
            <a:p>
              <a:r>
                <a:rPr lang="en-US" dirty="0"/>
                <a:t>Layer 1</a:t>
              </a:r>
            </a:p>
          </p:txBody>
        </p:sp>
        <p:sp>
          <p:nvSpPr>
            <p:cNvPr id="36" name="TextBox 35">
              <a:extLst>
                <a:ext uri="{FF2B5EF4-FFF2-40B4-BE49-F238E27FC236}">
                  <a16:creationId xmlns:a16="http://schemas.microsoft.com/office/drawing/2014/main" id="{483999C1-5ED4-8954-250E-213F5BACAC96}"/>
                </a:ext>
              </a:extLst>
            </p:cNvPr>
            <p:cNvSpPr txBox="1"/>
            <p:nvPr/>
          </p:nvSpPr>
          <p:spPr>
            <a:xfrm>
              <a:off x="5179541" y="4279558"/>
              <a:ext cx="988088" cy="369332"/>
            </a:xfrm>
            <a:prstGeom prst="rect">
              <a:avLst/>
            </a:prstGeom>
            <a:noFill/>
          </p:spPr>
          <p:txBody>
            <a:bodyPr wrap="square" rtlCol="0">
              <a:spAutoFit/>
            </a:bodyPr>
            <a:lstStyle/>
            <a:p>
              <a:r>
                <a:rPr lang="en-US" dirty="0"/>
                <a:t>Layer 2</a:t>
              </a:r>
            </a:p>
          </p:txBody>
        </p:sp>
        <p:sp>
          <p:nvSpPr>
            <p:cNvPr id="37" name="TextBox 36">
              <a:extLst>
                <a:ext uri="{FF2B5EF4-FFF2-40B4-BE49-F238E27FC236}">
                  <a16:creationId xmlns:a16="http://schemas.microsoft.com/office/drawing/2014/main" id="{40552030-795B-8707-5178-58562853E277}"/>
                </a:ext>
              </a:extLst>
            </p:cNvPr>
            <p:cNvSpPr txBox="1"/>
            <p:nvPr/>
          </p:nvSpPr>
          <p:spPr>
            <a:xfrm>
              <a:off x="7318510" y="4321939"/>
              <a:ext cx="988088" cy="369332"/>
            </a:xfrm>
            <a:prstGeom prst="rect">
              <a:avLst/>
            </a:prstGeom>
            <a:noFill/>
          </p:spPr>
          <p:txBody>
            <a:bodyPr wrap="square" rtlCol="0">
              <a:spAutoFit/>
            </a:bodyPr>
            <a:lstStyle/>
            <a:p>
              <a:r>
                <a:rPr lang="en-US" dirty="0"/>
                <a:t>Output</a:t>
              </a:r>
            </a:p>
          </p:txBody>
        </p:sp>
      </p:grpSp>
    </p:spTree>
    <p:extLst>
      <p:ext uri="{BB962C8B-B14F-4D97-AF65-F5344CB8AC3E}">
        <p14:creationId xmlns:p14="http://schemas.microsoft.com/office/powerpoint/2010/main" val="190605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AD67-4782-AB90-71F3-9AC7402A4276}"/>
              </a:ext>
            </a:extLst>
          </p:cNvPr>
          <p:cNvSpPr>
            <a:spLocks noGrp="1"/>
          </p:cNvSpPr>
          <p:nvPr>
            <p:ph type="title"/>
          </p:nvPr>
        </p:nvSpPr>
        <p:spPr/>
        <p:txBody>
          <a:bodyPr/>
          <a:lstStyle/>
          <a:p>
            <a:r>
              <a:rPr lang="en-US" dirty="0"/>
              <a:t>Training a Multi layered NN</a:t>
            </a:r>
          </a:p>
        </p:txBody>
      </p:sp>
      <p:sp>
        <p:nvSpPr>
          <p:cNvPr id="3" name="Content Placeholder 2">
            <a:extLst>
              <a:ext uri="{FF2B5EF4-FFF2-40B4-BE49-F238E27FC236}">
                <a16:creationId xmlns:a16="http://schemas.microsoft.com/office/drawing/2014/main" id="{DDDC21ED-65B0-9CAE-60DC-353AC760B6B3}"/>
              </a:ext>
            </a:extLst>
          </p:cNvPr>
          <p:cNvSpPr>
            <a:spLocks noGrp="1"/>
          </p:cNvSpPr>
          <p:nvPr>
            <p:ph idx="1"/>
          </p:nvPr>
        </p:nvSpPr>
        <p:spPr/>
        <p:txBody>
          <a:bodyPr/>
          <a:lstStyle/>
          <a:p>
            <a:r>
              <a:rPr lang="en-US" dirty="0"/>
              <a:t>Training a multi layered NN is also known as Backpropagation.</a:t>
            </a:r>
          </a:p>
          <a:p>
            <a:r>
              <a:rPr lang="en-US" dirty="0"/>
              <a:t>To train the current layer we calculate the error (i.e. how much the output was off the expected value) and then based on that we can calculate the cost</a:t>
            </a:r>
          </a:p>
          <a:p>
            <a:r>
              <a:rPr lang="en-US" dirty="0"/>
              <a:t>Error = Output - Expected</a:t>
            </a:r>
          </a:p>
          <a:p>
            <a:r>
              <a:rPr lang="en-US" dirty="0"/>
              <a:t>Cost = error * </a:t>
            </a:r>
            <a:r>
              <a:rPr lang="en-US" dirty="0" err="1"/>
              <a:t>dActivation</a:t>
            </a:r>
            <a:r>
              <a:rPr lang="en-US" dirty="0"/>
              <a:t>(output) * input</a:t>
            </a:r>
          </a:p>
          <a:p>
            <a:r>
              <a:rPr lang="en-US" dirty="0"/>
              <a:t>New Weight = Current Weight - Cost</a:t>
            </a:r>
          </a:p>
          <a:p>
            <a:r>
              <a:rPr lang="en-US" dirty="0"/>
              <a:t>To calculate the error to be passed to the previous layer we have</a:t>
            </a:r>
          </a:p>
          <a:p>
            <a:r>
              <a:rPr lang="en-US" dirty="0"/>
              <a:t>Prev Layer Error = sum(error*</a:t>
            </a:r>
            <a:r>
              <a:rPr lang="en-US" dirty="0" err="1"/>
              <a:t>dActivation</a:t>
            </a:r>
            <a:r>
              <a:rPr lang="en-US" dirty="0"/>
              <a:t>(output) * weights)</a:t>
            </a:r>
          </a:p>
          <a:p>
            <a:endParaRPr lang="en-US" dirty="0"/>
          </a:p>
        </p:txBody>
      </p:sp>
    </p:spTree>
    <p:extLst>
      <p:ext uri="{BB962C8B-B14F-4D97-AF65-F5344CB8AC3E}">
        <p14:creationId xmlns:p14="http://schemas.microsoft.com/office/powerpoint/2010/main" val="313608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5730-8170-3D29-3AF5-24BBED9A9CD2}"/>
              </a:ext>
            </a:extLst>
          </p:cNvPr>
          <p:cNvSpPr>
            <a:spLocks noGrp="1"/>
          </p:cNvSpPr>
          <p:nvPr>
            <p:ph type="title"/>
          </p:nvPr>
        </p:nvSpPr>
        <p:spPr/>
        <p:txBody>
          <a:bodyPr/>
          <a:lstStyle/>
          <a:p>
            <a:r>
              <a:rPr lang="en-CA" dirty="0"/>
              <a:t>What is a Neuron? </a:t>
            </a:r>
          </a:p>
        </p:txBody>
      </p:sp>
      <p:pic>
        <p:nvPicPr>
          <p:cNvPr id="1026" name="Picture 2" descr="undefined">
            <a:extLst>
              <a:ext uri="{FF2B5EF4-FFF2-40B4-BE49-F238E27FC236}">
                <a16:creationId xmlns:a16="http://schemas.microsoft.com/office/drawing/2014/main" id="{BCC4D8FC-E706-95EA-3E85-D4AA530753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6009" y="1546503"/>
            <a:ext cx="4216765" cy="22353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CA0606-3286-93EB-6633-C7E99876B0D2}"/>
              </a:ext>
            </a:extLst>
          </p:cNvPr>
          <p:cNvSpPr txBox="1"/>
          <p:nvPr/>
        </p:nvSpPr>
        <p:spPr>
          <a:xfrm>
            <a:off x="838200" y="4019910"/>
            <a:ext cx="3706656" cy="769441"/>
          </a:xfrm>
          <a:prstGeom prst="rect">
            <a:avLst/>
          </a:prstGeom>
          <a:noFill/>
        </p:spPr>
        <p:txBody>
          <a:bodyPr wrap="none" rtlCol="0">
            <a:spAutoFit/>
          </a:bodyPr>
          <a:lstStyle/>
          <a:p>
            <a:r>
              <a:rPr lang="en-CA" sz="4400" dirty="0">
                <a:latin typeface="+mj-lt"/>
              </a:rPr>
              <a:t>Neuron in an AI</a:t>
            </a:r>
          </a:p>
        </p:txBody>
      </p:sp>
      <p:sp>
        <p:nvSpPr>
          <p:cNvPr id="5" name="Oval 4">
            <a:extLst>
              <a:ext uri="{FF2B5EF4-FFF2-40B4-BE49-F238E27FC236}">
                <a16:creationId xmlns:a16="http://schemas.microsoft.com/office/drawing/2014/main" id="{75F3EA60-C3C9-1371-2343-9840D88AEC81}"/>
              </a:ext>
            </a:extLst>
          </p:cNvPr>
          <p:cNvSpPr/>
          <p:nvPr/>
        </p:nvSpPr>
        <p:spPr>
          <a:xfrm>
            <a:off x="1046009" y="5055079"/>
            <a:ext cx="1662685" cy="7574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a:t>
            </a:r>
          </a:p>
        </p:txBody>
      </p:sp>
      <p:cxnSp>
        <p:nvCxnSpPr>
          <p:cNvPr id="7" name="Straight Arrow Connector 6">
            <a:extLst>
              <a:ext uri="{FF2B5EF4-FFF2-40B4-BE49-F238E27FC236}">
                <a16:creationId xmlns:a16="http://schemas.microsoft.com/office/drawing/2014/main" id="{CC5CFA35-B9E6-D1C7-79CA-E4A57E0F6DBC}"/>
              </a:ext>
            </a:extLst>
          </p:cNvPr>
          <p:cNvCxnSpPr>
            <a:stCxn id="5" idx="6"/>
          </p:cNvCxnSpPr>
          <p:nvPr/>
        </p:nvCxnSpPr>
        <p:spPr>
          <a:xfrm>
            <a:off x="2708694" y="5433796"/>
            <a:ext cx="4882551" cy="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7BEFFFA-BBA9-2BD4-F7BE-566131AF774C}"/>
              </a:ext>
            </a:extLst>
          </p:cNvPr>
          <p:cNvSpPr/>
          <p:nvPr/>
        </p:nvSpPr>
        <p:spPr>
          <a:xfrm>
            <a:off x="7591245" y="5105316"/>
            <a:ext cx="1662685" cy="656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a:t>
            </a:r>
          </a:p>
        </p:txBody>
      </p:sp>
      <p:sp>
        <p:nvSpPr>
          <p:cNvPr id="10" name="Rectangle 9">
            <a:extLst>
              <a:ext uri="{FF2B5EF4-FFF2-40B4-BE49-F238E27FC236}">
                <a16:creationId xmlns:a16="http://schemas.microsoft.com/office/drawing/2014/main" id="{4512E919-6CBD-C146-64C6-577F2D73AF80}"/>
              </a:ext>
            </a:extLst>
          </p:cNvPr>
          <p:cNvSpPr/>
          <p:nvPr/>
        </p:nvSpPr>
        <p:spPr>
          <a:xfrm>
            <a:off x="4235570" y="5210355"/>
            <a:ext cx="1662685" cy="4546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a:t>
            </a:r>
          </a:p>
        </p:txBody>
      </p:sp>
    </p:spTree>
    <p:extLst>
      <p:ext uri="{BB962C8B-B14F-4D97-AF65-F5344CB8AC3E}">
        <p14:creationId xmlns:p14="http://schemas.microsoft.com/office/powerpoint/2010/main" val="3343030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F4CC-C8CA-5789-D6A4-65A43D05467A}"/>
              </a:ext>
            </a:extLst>
          </p:cNvPr>
          <p:cNvSpPr>
            <a:spLocks noGrp="1"/>
          </p:cNvSpPr>
          <p:nvPr>
            <p:ph type="title"/>
          </p:nvPr>
        </p:nvSpPr>
        <p:spPr/>
        <p:txBody>
          <a:bodyPr/>
          <a:lstStyle/>
          <a:p>
            <a:r>
              <a:rPr lang="en-US" dirty="0"/>
              <a:t>Backpropagation in a Multilayered NN</a:t>
            </a:r>
          </a:p>
        </p:txBody>
      </p:sp>
      <p:sp>
        <p:nvSpPr>
          <p:cNvPr id="4" name="Oval 3">
            <a:extLst>
              <a:ext uri="{FF2B5EF4-FFF2-40B4-BE49-F238E27FC236}">
                <a16:creationId xmlns:a16="http://schemas.microsoft.com/office/drawing/2014/main" id="{43622D40-C63C-AAD2-F483-5A77009786DA}"/>
              </a:ext>
            </a:extLst>
          </p:cNvPr>
          <p:cNvSpPr/>
          <p:nvPr/>
        </p:nvSpPr>
        <p:spPr>
          <a:xfrm>
            <a:off x="598208" y="3734515"/>
            <a:ext cx="1572426" cy="6409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5" name="Oval 4">
            <a:extLst>
              <a:ext uri="{FF2B5EF4-FFF2-40B4-BE49-F238E27FC236}">
                <a16:creationId xmlns:a16="http://schemas.microsoft.com/office/drawing/2014/main" id="{0246B22F-BE95-3817-4965-3EE6F40B480C}"/>
              </a:ext>
            </a:extLst>
          </p:cNvPr>
          <p:cNvSpPr/>
          <p:nvPr/>
        </p:nvSpPr>
        <p:spPr>
          <a:xfrm>
            <a:off x="4512182" y="3034146"/>
            <a:ext cx="2016806" cy="20082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Layer 1</a:t>
            </a:r>
          </a:p>
          <a:p>
            <a:pPr algn="ctr"/>
            <a:r>
              <a:rPr lang="en-US" dirty="0" err="1"/>
              <a:t>newWeights</a:t>
            </a:r>
            <a:r>
              <a:rPr lang="en-US" dirty="0"/>
              <a:t> = </a:t>
            </a:r>
            <a:r>
              <a:rPr lang="en-US" dirty="0" err="1"/>
              <a:t>curWeights</a:t>
            </a:r>
            <a:r>
              <a:rPr lang="en-US" dirty="0"/>
              <a:t> - cost</a:t>
            </a:r>
          </a:p>
        </p:txBody>
      </p:sp>
      <p:sp>
        <p:nvSpPr>
          <p:cNvPr id="6" name="Oval 5">
            <a:extLst>
              <a:ext uri="{FF2B5EF4-FFF2-40B4-BE49-F238E27FC236}">
                <a16:creationId xmlns:a16="http://schemas.microsoft.com/office/drawing/2014/main" id="{92A4002A-11F1-E65C-B8F4-F65FE571E71C}"/>
              </a:ext>
            </a:extLst>
          </p:cNvPr>
          <p:cNvSpPr/>
          <p:nvPr/>
        </p:nvSpPr>
        <p:spPr>
          <a:xfrm>
            <a:off x="8819261" y="4631822"/>
            <a:ext cx="1333144" cy="589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7" name="Rectangle: Rounded Corners 6">
            <a:extLst>
              <a:ext uri="{FF2B5EF4-FFF2-40B4-BE49-F238E27FC236}">
                <a16:creationId xmlns:a16="http://schemas.microsoft.com/office/drawing/2014/main" id="{C8C7699C-EF45-CD1B-C966-2F96E87A5730}"/>
              </a:ext>
            </a:extLst>
          </p:cNvPr>
          <p:cNvSpPr/>
          <p:nvPr/>
        </p:nvSpPr>
        <p:spPr>
          <a:xfrm>
            <a:off x="8870536" y="3184376"/>
            <a:ext cx="1230594" cy="4892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Expected</a:t>
            </a:r>
          </a:p>
        </p:txBody>
      </p:sp>
      <p:cxnSp>
        <p:nvCxnSpPr>
          <p:cNvPr id="9" name="Straight Arrow Connector 8">
            <a:extLst>
              <a:ext uri="{FF2B5EF4-FFF2-40B4-BE49-F238E27FC236}">
                <a16:creationId xmlns:a16="http://schemas.microsoft.com/office/drawing/2014/main" id="{133A5F7A-6FE7-D439-B965-0F7E16BC9E98}"/>
              </a:ext>
            </a:extLst>
          </p:cNvPr>
          <p:cNvCxnSpPr>
            <a:stCxn id="7" idx="2"/>
            <a:endCxn id="6" idx="0"/>
          </p:cNvCxnSpPr>
          <p:nvPr/>
        </p:nvCxnSpPr>
        <p:spPr>
          <a:xfrm>
            <a:off x="9485833" y="3673623"/>
            <a:ext cx="0" cy="9581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2A8C4C2-1087-61F8-EF1F-0BC64A131CF5}"/>
              </a:ext>
            </a:extLst>
          </p:cNvPr>
          <p:cNvCxnSpPr>
            <a:cxnSpLocks/>
            <a:endCxn id="5" idx="6"/>
          </p:cNvCxnSpPr>
          <p:nvPr/>
        </p:nvCxnSpPr>
        <p:spPr>
          <a:xfrm flipH="1" flipV="1">
            <a:off x="6528988" y="4038276"/>
            <a:ext cx="2956845" cy="16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D9C405-D251-785C-BA53-4D410927A01A}"/>
              </a:ext>
            </a:extLst>
          </p:cNvPr>
          <p:cNvCxnSpPr>
            <a:cxnSpLocks/>
            <a:stCxn id="5" idx="2"/>
            <a:endCxn id="4" idx="6"/>
          </p:cNvCxnSpPr>
          <p:nvPr/>
        </p:nvCxnSpPr>
        <p:spPr>
          <a:xfrm flipH="1">
            <a:off x="2170634" y="4038276"/>
            <a:ext cx="2341548" cy="16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189CAF-FC49-FE09-4C8B-695FDB1FF887}"/>
              </a:ext>
            </a:extLst>
          </p:cNvPr>
          <p:cNvSpPr txBox="1"/>
          <p:nvPr/>
        </p:nvSpPr>
        <p:spPr>
          <a:xfrm>
            <a:off x="7204108" y="4054982"/>
            <a:ext cx="1632246" cy="646331"/>
          </a:xfrm>
          <a:prstGeom prst="rect">
            <a:avLst/>
          </a:prstGeom>
          <a:noFill/>
        </p:spPr>
        <p:txBody>
          <a:bodyPr wrap="square" rtlCol="0">
            <a:spAutoFit/>
          </a:bodyPr>
          <a:lstStyle/>
          <a:p>
            <a:r>
              <a:rPr lang="en-US" dirty="0"/>
              <a:t>Error = Output - Expected</a:t>
            </a:r>
          </a:p>
        </p:txBody>
      </p:sp>
      <p:sp>
        <p:nvSpPr>
          <p:cNvPr id="19" name="TextBox 18">
            <a:extLst>
              <a:ext uri="{FF2B5EF4-FFF2-40B4-BE49-F238E27FC236}">
                <a16:creationId xmlns:a16="http://schemas.microsoft.com/office/drawing/2014/main" id="{C21C0EE4-1D78-A27B-933B-83BB966A96A9}"/>
              </a:ext>
            </a:extLst>
          </p:cNvPr>
          <p:cNvSpPr txBox="1"/>
          <p:nvPr/>
        </p:nvSpPr>
        <p:spPr>
          <a:xfrm>
            <a:off x="4724829" y="5059113"/>
            <a:ext cx="2141719" cy="923330"/>
          </a:xfrm>
          <a:prstGeom prst="rect">
            <a:avLst/>
          </a:prstGeom>
          <a:noFill/>
        </p:spPr>
        <p:txBody>
          <a:bodyPr wrap="square" rtlCol="0">
            <a:spAutoFit/>
          </a:bodyPr>
          <a:lstStyle/>
          <a:p>
            <a:r>
              <a:rPr lang="en-US" dirty="0"/>
              <a:t>Cost = error * </a:t>
            </a:r>
            <a:r>
              <a:rPr lang="en-US" dirty="0" err="1"/>
              <a:t>dActivation</a:t>
            </a:r>
            <a:r>
              <a:rPr lang="en-US" dirty="0"/>
              <a:t>(output) * input</a:t>
            </a:r>
          </a:p>
        </p:txBody>
      </p:sp>
      <p:sp>
        <p:nvSpPr>
          <p:cNvPr id="28" name="TextBox 27">
            <a:extLst>
              <a:ext uri="{FF2B5EF4-FFF2-40B4-BE49-F238E27FC236}">
                <a16:creationId xmlns:a16="http://schemas.microsoft.com/office/drawing/2014/main" id="{0F8E1A76-6676-9275-BC00-B553E65C1462}"/>
              </a:ext>
            </a:extLst>
          </p:cNvPr>
          <p:cNvSpPr txBox="1"/>
          <p:nvPr/>
        </p:nvSpPr>
        <p:spPr>
          <a:xfrm>
            <a:off x="2411555" y="4190784"/>
            <a:ext cx="2016806" cy="1477328"/>
          </a:xfrm>
          <a:prstGeom prst="rect">
            <a:avLst/>
          </a:prstGeom>
          <a:noFill/>
        </p:spPr>
        <p:txBody>
          <a:bodyPr wrap="square" rtlCol="0">
            <a:spAutoFit/>
          </a:bodyPr>
          <a:lstStyle/>
          <a:p>
            <a:r>
              <a:rPr lang="en-US" dirty="0"/>
              <a:t>Error(</a:t>
            </a:r>
            <a:r>
              <a:rPr lang="en-US" dirty="0" err="1"/>
              <a:t>prev</a:t>
            </a:r>
            <a:r>
              <a:rPr lang="en-US" dirty="0"/>
              <a:t> layer) = sum(error * </a:t>
            </a:r>
            <a:r>
              <a:rPr lang="en-US" dirty="0" err="1"/>
              <a:t>dActivation</a:t>
            </a:r>
            <a:r>
              <a:rPr lang="en-US" dirty="0"/>
              <a:t>(output) * weights for this output.</a:t>
            </a:r>
          </a:p>
        </p:txBody>
      </p:sp>
    </p:spTree>
    <p:extLst>
      <p:ext uri="{BB962C8B-B14F-4D97-AF65-F5344CB8AC3E}">
        <p14:creationId xmlns:p14="http://schemas.microsoft.com/office/powerpoint/2010/main" val="4282885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50AB-9517-7E9C-30A4-3A66BE834962}"/>
              </a:ext>
            </a:extLst>
          </p:cNvPr>
          <p:cNvSpPr>
            <a:spLocks noGrp="1"/>
          </p:cNvSpPr>
          <p:nvPr>
            <p:ph type="title"/>
          </p:nvPr>
        </p:nvSpPr>
        <p:spPr/>
        <p:txBody>
          <a:bodyPr/>
          <a:lstStyle/>
          <a:p>
            <a:r>
              <a:rPr lang="en-US" b="0" i="0" dirty="0">
                <a:solidFill>
                  <a:srgbClr val="212121"/>
                </a:solidFill>
                <a:effectLst/>
                <a:latin typeface="__myFont_3ea10a"/>
              </a:rPr>
              <a:t>What is bias in a neural network?</a:t>
            </a:r>
            <a:endParaRPr lang="en-US" dirty="0"/>
          </a:p>
        </p:txBody>
      </p:sp>
      <p:sp>
        <p:nvSpPr>
          <p:cNvPr id="3" name="Content Placeholder 2">
            <a:extLst>
              <a:ext uri="{FF2B5EF4-FFF2-40B4-BE49-F238E27FC236}">
                <a16:creationId xmlns:a16="http://schemas.microsoft.com/office/drawing/2014/main" id="{6C597719-E822-BACB-A83D-F28E7A9C82F6}"/>
              </a:ext>
            </a:extLst>
          </p:cNvPr>
          <p:cNvSpPr>
            <a:spLocks noGrp="1"/>
          </p:cNvSpPr>
          <p:nvPr>
            <p:ph idx="1"/>
          </p:nvPr>
        </p:nvSpPr>
        <p:spPr/>
        <p:txBody>
          <a:bodyPr>
            <a:normAutofit fontScale="92500" lnSpcReduction="20000"/>
          </a:bodyPr>
          <a:lstStyle/>
          <a:p>
            <a:r>
              <a:rPr lang="en-US" dirty="0"/>
              <a:t>We need to introduce a bias into the system to handle scenarios when weights become 0 or the input is 0</a:t>
            </a:r>
          </a:p>
          <a:p>
            <a:r>
              <a:rPr lang="en-US" dirty="0"/>
              <a:t>We also need to introduce a bias when we need to deal with absolute outputs like in logic gates.</a:t>
            </a:r>
          </a:p>
          <a:p>
            <a:r>
              <a:rPr lang="en-US" dirty="0"/>
              <a:t>Bias is introduced by adding or subtracting a very small value from the output (e.g. 0.01)</a:t>
            </a:r>
          </a:p>
          <a:p>
            <a:r>
              <a:rPr lang="en-US" dirty="0"/>
              <a:t>Bias prevents the neural network from getting stuck during training.</a:t>
            </a:r>
          </a:p>
          <a:p>
            <a:endParaRPr lang="en-US" dirty="0"/>
          </a:p>
          <a:p>
            <a:r>
              <a:rPr lang="en-US" dirty="0"/>
              <a:t>Output = (input*weights) – 0.01</a:t>
            </a:r>
          </a:p>
          <a:p>
            <a:endParaRPr lang="en-US" dirty="0">
              <a:hlinkClick r:id="rId2"/>
            </a:endParaRPr>
          </a:p>
          <a:p>
            <a:r>
              <a:rPr lang="en-US" dirty="0">
                <a:hlinkClick r:id="rId2"/>
              </a:rPr>
              <a:t>https://www.turing.com/kb/necessity-of-bias-in-neural-networks#why-is-bias-added-in-neural-networks?</a:t>
            </a:r>
            <a:endParaRPr lang="en-US" dirty="0"/>
          </a:p>
        </p:txBody>
      </p:sp>
    </p:spTree>
    <p:extLst>
      <p:ext uri="{BB962C8B-B14F-4D97-AF65-F5344CB8AC3E}">
        <p14:creationId xmlns:p14="http://schemas.microsoft.com/office/powerpoint/2010/main" val="1620100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CC3B-86F9-AF62-5294-2E2515575A5A}"/>
              </a:ext>
            </a:extLst>
          </p:cNvPr>
          <p:cNvSpPr>
            <a:spLocks noGrp="1"/>
          </p:cNvSpPr>
          <p:nvPr>
            <p:ph type="title"/>
          </p:nvPr>
        </p:nvSpPr>
        <p:spPr/>
        <p:txBody>
          <a:bodyPr/>
          <a:lstStyle/>
          <a:p>
            <a:r>
              <a:rPr lang="en-US" dirty="0"/>
              <a:t>Designing the Network Topology</a:t>
            </a:r>
          </a:p>
        </p:txBody>
      </p:sp>
      <p:sp>
        <p:nvSpPr>
          <p:cNvPr id="3" name="Content Placeholder 2">
            <a:extLst>
              <a:ext uri="{FF2B5EF4-FFF2-40B4-BE49-F238E27FC236}">
                <a16:creationId xmlns:a16="http://schemas.microsoft.com/office/drawing/2014/main" id="{791C5C41-19C7-6ED0-F414-600407724FBA}"/>
              </a:ext>
            </a:extLst>
          </p:cNvPr>
          <p:cNvSpPr>
            <a:spLocks noGrp="1"/>
          </p:cNvSpPr>
          <p:nvPr>
            <p:ph idx="1"/>
          </p:nvPr>
        </p:nvSpPr>
        <p:spPr/>
        <p:txBody>
          <a:bodyPr/>
          <a:lstStyle/>
          <a:p>
            <a:r>
              <a:rPr lang="en-US" dirty="0"/>
              <a:t>When creating a NN we must design the network topology and decide as to how many hidden layers we need.</a:t>
            </a:r>
          </a:p>
          <a:p>
            <a:r>
              <a:rPr lang="en-US" dirty="0"/>
              <a:t>We also need to decide on how wide a given hidden layer will need to be.</a:t>
            </a:r>
          </a:p>
        </p:txBody>
      </p:sp>
    </p:spTree>
    <p:extLst>
      <p:ext uri="{BB962C8B-B14F-4D97-AF65-F5344CB8AC3E}">
        <p14:creationId xmlns:p14="http://schemas.microsoft.com/office/powerpoint/2010/main" val="4158992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1A39-7015-28C1-54D0-88FA902DBCFA}"/>
              </a:ext>
            </a:extLst>
          </p:cNvPr>
          <p:cNvSpPr>
            <a:spLocks noGrp="1"/>
          </p:cNvSpPr>
          <p:nvPr>
            <p:ph type="title"/>
          </p:nvPr>
        </p:nvSpPr>
        <p:spPr/>
        <p:txBody>
          <a:bodyPr/>
          <a:lstStyle/>
          <a:p>
            <a:r>
              <a:rPr lang="en-US" dirty="0"/>
              <a:t>Creating the AND gate</a:t>
            </a:r>
          </a:p>
        </p:txBody>
      </p:sp>
      <p:sp>
        <p:nvSpPr>
          <p:cNvPr id="3" name="Content Placeholder 2">
            <a:extLst>
              <a:ext uri="{FF2B5EF4-FFF2-40B4-BE49-F238E27FC236}">
                <a16:creationId xmlns:a16="http://schemas.microsoft.com/office/drawing/2014/main" id="{8EB6D601-8922-1DE2-E86B-FB6ECFC8FDF3}"/>
              </a:ext>
            </a:extLst>
          </p:cNvPr>
          <p:cNvSpPr>
            <a:spLocks noGrp="1"/>
          </p:cNvSpPr>
          <p:nvPr>
            <p:ph idx="1"/>
          </p:nvPr>
        </p:nvSpPr>
        <p:spPr/>
        <p:txBody>
          <a:bodyPr/>
          <a:lstStyle/>
          <a:p>
            <a:r>
              <a:rPr lang="en-US" dirty="0"/>
              <a:t>For the AND </a:t>
            </a:r>
            <a:r>
              <a:rPr lang="en-US" dirty="0" err="1"/>
              <a:t>and</a:t>
            </a:r>
            <a:r>
              <a:rPr lang="en-US" dirty="0"/>
              <a:t> an XOR gate we need to segment our neural network to distinguish between</a:t>
            </a:r>
          </a:p>
          <a:p>
            <a:r>
              <a:rPr lang="en-US" dirty="0"/>
              <a:t>(1,1) </a:t>
            </a:r>
          </a:p>
          <a:p>
            <a:r>
              <a:rPr lang="en-US" dirty="0"/>
              <a:t>(0,1) (1,0)</a:t>
            </a:r>
          </a:p>
          <a:p>
            <a:r>
              <a:rPr lang="en-US" dirty="0"/>
              <a:t>(0,0)</a:t>
            </a:r>
          </a:p>
          <a:p>
            <a:r>
              <a:rPr lang="en-US" dirty="0"/>
              <a:t>For a simple AND or XOR gate we only need to worry about 1 level segmentation, so we will have 1 hidden layer</a:t>
            </a:r>
          </a:p>
          <a:p>
            <a:r>
              <a:rPr lang="en-US" dirty="0"/>
              <a:t>The hidden layer only needs to handle 3 segments of data </a:t>
            </a:r>
          </a:p>
        </p:txBody>
      </p:sp>
    </p:spTree>
    <p:extLst>
      <p:ext uri="{BB962C8B-B14F-4D97-AF65-F5344CB8AC3E}">
        <p14:creationId xmlns:p14="http://schemas.microsoft.com/office/powerpoint/2010/main" val="3390138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E61F-3A76-3F6E-853C-31F61154EC8C}"/>
              </a:ext>
            </a:extLst>
          </p:cNvPr>
          <p:cNvSpPr>
            <a:spLocks noGrp="1"/>
          </p:cNvSpPr>
          <p:nvPr>
            <p:ph type="title"/>
          </p:nvPr>
        </p:nvSpPr>
        <p:spPr/>
        <p:txBody>
          <a:bodyPr/>
          <a:lstStyle/>
          <a:p>
            <a:r>
              <a:rPr lang="en-US" dirty="0"/>
              <a:t>AND/XOR gate topology</a:t>
            </a:r>
          </a:p>
        </p:txBody>
      </p:sp>
      <p:grpSp>
        <p:nvGrpSpPr>
          <p:cNvPr id="57" name="Group 56">
            <a:extLst>
              <a:ext uri="{FF2B5EF4-FFF2-40B4-BE49-F238E27FC236}">
                <a16:creationId xmlns:a16="http://schemas.microsoft.com/office/drawing/2014/main" id="{D402E032-F415-E654-5FED-3B26148090CB}"/>
              </a:ext>
            </a:extLst>
          </p:cNvPr>
          <p:cNvGrpSpPr/>
          <p:nvPr/>
        </p:nvGrpSpPr>
        <p:grpSpPr>
          <a:xfrm>
            <a:off x="1432850" y="2123698"/>
            <a:ext cx="7371558" cy="3768898"/>
            <a:chOff x="1432850" y="2123698"/>
            <a:chExt cx="7371558" cy="3768898"/>
          </a:xfrm>
        </p:grpSpPr>
        <p:sp>
          <p:nvSpPr>
            <p:cNvPr id="9" name="Oval 8">
              <a:extLst>
                <a:ext uri="{FF2B5EF4-FFF2-40B4-BE49-F238E27FC236}">
                  <a16:creationId xmlns:a16="http://schemas.microsoft.com/office/drawing/2014/main" id="{54FEFEE7-8F94-9F96-D69D-DB4964FBF6E3}"/>
                </a:ext>
              </a:extLst>
            </p:cNvPr>
            <p:cNvSpPr/>
            <p:nvPr/>
          </p:nvSpPr>
          <p:spPr>
            <a:xfrm>
              <a:off x="1514059" y="3120888"/>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Input 1</a:t>
              </a:r>
            </a:p>
          </p:txBody>
        </p:sp>
        <p:sp>
          <p:nvSpPr>
            <p:cNvPr id="10" name="Oval 9">
              <a:extLst>
                <a:ext uri="{FF2B5EF4-FFF2-40B4-BE49-F238E27FC236}">
                  <a16:creationId xmlns:a16="http://schemas.microsoft.com/office/drawing/2014/main" id="{35ADC907-F351-4C2C-1D61-1D84CCCA34CB}"/>
                </a:ext>
              </a:extLst>
            </p:cNvPr>
            <p:cNvSpPr/>
            <p:nvPr/>
          </p:nvSpPr>
          <p:spPr>
            <a:xfrm>
              <a:off x="4702862" y="2581034"/>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BEE507C1-50F8-8100-5516-BC5CC1A1A6F1}"/>
                </a:ext>
              </a:extLst>
            </p:cNvPr>
            <p:cNvSpPr/>
            <p:nvPr/>
          </p:nvSpPr>
          <p:spPr>
            <a:xfrm>
              <a:off x="4709884" y="3866323"/>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2AA17A07-EAD0-0C4D-3F7F-DD3AC95DC21B}"/>
                </a:ext>
              </a:extLst>
            </p:cNvPr>
            <p:cNvSpPr/>
            <p:nvPr/>
          </p:nvSpPr>
          <p:spPr>
            <a:xfrm>
              <a:off x="7951302" y="3109776"/>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836F97F-B688-5882-82A4-478B3D8FFA70}"/>
                </a:ext>
              </a:extLst>
            </p:cNvPr>
            <p:cNvSpPr/>
            <p:nvPr/>
          </p:nvSpPr>
          <p:spPr>
            <a:xfrm>
              <a:off x="7959581" y="4299333"/>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B098FDF8-8F8E-113E-4746-7977F00A405E}"/>
                </a:ext>
              </a:extLst>
            </p:cNvPr>
            <p:cNvCxnSpPr>
              <a:stCxn id="9" idx="6"/>
              <a:endCxn id="10" idx="2"/>
            </p:cNvCxnSpPr>
            <p:nvPr/>
          </p:nvCxnSpPr>
          <p:spPr>
            <a:xfrm flipV="1">
              <a:off x="3283224" y="2953752"/>
              <a:ext cx="1419638" cy="539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03BF13-A534-DFD1-8704-EF7DFCDC70EF}"/>
                </a:ext>
              </a:extLst>
            </p:cNvPr>
            <p:cNvCxnSpPr>
              <a:cxnSpLocks/>
              <a:stCxn id="10" idx="6"/>
              <a:endCxn id="14" idx="2"/>
            </p:cNvCxnSpPr>
            <p:nvPr/>
          </p:nvCxnSpPr>
          <p:spPr>
            <a:xfrm>
              <a:off x="5547689" y="2953752"/>
              <a:ext cx="2403613" cy="528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DD3A8D9-EBB4-4D01-3B17-A80F2711A755}"/>
                </a:ext>
              </a:extLst>
            </p:cNvPr>
            <p:cNvCxnSpPr>
              <a:cxnSpLocks/>
              <a:stCxn id="10" idx="6"/>
              <a:endCxn id="15" idx="2"/>
            </p:cNvCxnSpPr>
            <p:nvPr/>
          </p:nvCxnSpPr>
          <p:spPr>
            <a:xfrm>
              <a:off x="5547689" y="2953752"/>
              <a:ext cx="2411892" cy="1718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DD1B7D-69B3-D4AC-50EB-0A3610A920EC}"/>
                </a:ext>
              </a:extLst>
            </p:cNvPr>
            <p:cNvCxnSpPr>
              <a:cxnSpLocks/>
              <a:stCxn id="31" idx="6"/>
              <a:endCxn id="14" idx="2"/>
            </p:cNvCxnSpPr>
            <p:nvPr/>
          </p:nvCxnSpPr>
          <p:spPr>
            <a:xfrm flipV="1">
              <a:off x="5558851" y="3482494"/>
              <a:ext cx="2392451" cy="203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C245F71-11A9-CB39-4384-97BD3C2775A1}"/>
                </a:ext>
              </a:extLst>
            </p:cNvPr>
            <p:cNvCxnSpPr>
              <a:cxnSpLocks/>
              <a:stCxn id="31" idx="6"/>
              <a:endCxn id="15" idx="2"/>
            </p:cNvCxnSpPr>
            <p:nvPr/>
          </p:nvCxnSpPr>
          <p:spPr>
            <a:xfrm flipV="1">
              <a:off x="5558851" y="4672051"/>
              <a:ext cx="2400730" cy="84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61CC135-2BE8-7666-0BBC-2890A226EA21}"/>
                </a:ext>
              </a:extLst>
            </p:cNvPr>
            <p:cNvCxnSpPr>
              <a:stCxn id="9" idx="6"/>
              <a:endCxn id="11" idx="2"/>
            </p:cNvCxnSpPr>
            <p:nvPr/>
          </p:nvCxnSpPr>
          <p:spPr>
            <a:xfrm>
              <a:off x="3283224" y="3493606"/>
              <a:ext cx="1426660"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63F226B-ACB8-C788-4988-26A08C26C2B7}"/>
                </a:ext>
              </a:extLst>
            </p:cNvPr>
            <p:cNvSpPr txBox="1"/>
            <p:nvPr/>
          </p:nvSpPr>
          <p:spPr>
            <a:xfrm>
              <a:off x="4372476" y="2129827"/>
              <a:ext cx="1519642" cy="369332"/>
            </a:xfrm>
            <a:prstGeom prst="rect">
              <a:avLst/>
            </a:prstGeom>
            <a:noFill/>
          </p:spPr>
          <p:txBody>
            <a:bodyPr wrap="square" rtlCol="0">
              <a:spAutoFit/>
            </a:bodyPr>
            <a:lstStyle/>
            <a:p>
              <a:r>
                <a:rPr lang="en-US" dirty="0"/>
                <a:t>Hidden Layer</a:t>
              </a:r>
            </a:p>
          </p:txBody>
        </p:sp>
        <p:sp>
          <p:nvSpPr>
            <p:cNvPr id="8" name="TextBox 7">
              <a:extLst>
                <a:ext uri="{FF2B5EF4-FFF2-40B4-BE49-F238E27FC236}">
                  <a16:creationId xmlns:a16="http://schemas.microsoft.com/office/drawing/2014/main" id="{039423F2-A2F0-FE8B-9854-7BC3CCA0A1F4}"/>
                </a:ext>
              </a:extLst>
            </p:cNvPr>
            <p:cNvSpPr txBox="1"/>
            <p:nvPr/>
          </p:nvSpPr>
          <p:spPr>
            <a:xfrm>
              <a:off x="7808041" y="2123698"/>
              <a:ext cx="988088" cy="369332"/>
            </a:xfrm>
            <a:prstGeom prst="rect">
              <a:avLst/>
            </a:prstGeom>
            <a:noFill/>
          </p:spPr>
          <p:txBody>
            <a:bodyPr wrap="square" rtlCol="0">
              <a:spAutoFit/>
            </a:bodyPr>
            <a:lstStyle/>
            <a:p>
              <a:r>
                <a:rPr lang="en-US" dirty="0"/>
                <a:t>Output</a:t>
              </a:r>
            </a:p>
          </p:txBody>
        </p:sp>
        <p:sp>
          <p:nvSpPr>
            <p:cNvPr id="28" name="Oval 27">
              <a:extLst>
                <a:ext uri="{FF2B5EF4-FFF2-40B4-BE49-F238E27FC236}">
                  <a16:creationId xmlns:a16="http://schemas.microsoft.com/office/drawing/2014/main" id="{D9182C2B-4132-CF98-E79F-C4E877FE78DF}"/>
                </a:ext>
              </a:extLst>
            </p:cNvPr>
            <p:cNvSpPr/>
            <p:nvPr/>
          </p:nvSpPr>
          <p:spPr>
            <a:xfrm>
              <a:off x="1432850" y="4611758"/>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Input 2</a:t>
              </a:r>
            </a:p>
          </p:txBody>
        </p:sp>
        <p:sp>
          <p:nvSpPr>
            <p:cNvPr id="31" name="Oval 30">
              <a:extLst>
                <a:ext uri="{FF2B5EF4-FFF2-40B4-BE49-F238E27FC236}">
                  <a16:creationId xmlns:a16="http://schemas.microsoft.com/office/drawing/2014/main" id="{BC6F0AB5-2D06-1542-E4E8-474A990ABA84}"/>
                </a:ext>
              </a:extLst>
            </p:cNvPr>
            <p:cNvSpPr/>
            <p:nvPr/>
          </p:nvSpPr>
          <p:spPr>
            <a:xfrm>
              <a:off x="4714024" y="5147161"/>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AA3271C1-2385-FEDB-48EA-A61AA27150E0}"/>
                </a:ext>
              </a:extLst>
            </p:cNvPr>
            <p:cNvCxnSpPr>
              <a:stCxn id="28" idx="6"/>
              <a:endCxn id="31" idx="2"/>
            </p:cNvCxnSpPr>
            <p:nvPr/>
          </p:nvCxnSpPr>
          <p:spPr>
            <a:xfrm>
              <a:off x="3202015" y="4984476"/>
              <a:ext cx="1512009" cy="53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24B63C-27C3-7624-20C1-EF5A929CBC35}"/>
                </a:ext>
              </a:extLst>
            </p:cNvPr>
            <p:cNvCxnSpPr>
              <a:stCxn id="11" idx="6"/>
              <a:endCxn id="14" idx="2"/>
            </p:cNvCxnSpPr>
            <p:nvPr/>
          </p:nvCxnSpPr>
          <p:spPr>
            <a:xfrm flipV="1">
              <a:off x="5554711" y="3482494"/>
              <a:ext cx="2396591" cy="756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4127386-B343-EE36-A5B2-ABBE2B5B72B5}"/>
                </a:ext>
              </a:extLst>
            </p:cNvPr>
            <p:cNvCxnSpPr>
              <a:stCxn id="11" idx="6"/>
              <a:endCxn id="15" idx="2"/>
            </p:cNvCxnSpPr>
            <p:nvPr/>
          </p:nvCxnSpPr>
          <p:spPr>
            <a:xfrm>
              <a:off x="5554711" y="4239041"/>
              <a:ext cx="2404870" cy="43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E6888C0-EB4A-5AFE-8F27-E4BD56B283F0}"/>
                </a:ext>
              </a:extLst>
            </p:cNvPr>
            <p:cNvCxnSpPr>
              <a:stCxn id="28" idx="6"/>
              <a:endCxn id="10" idx="2"/>
            </p:cNvCxnSpPr>
            <p:nvPr/>
          </p:nvCxnSpPr>
          <p:spPr>
            <a:xfrm flipV="1">
              <a:off x="3202015" y="2953752"/>
              <a:ext cx="1500847" cy="2030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5ADB07E-F415-616B-B3A6-C3BAE8B8AB88}"/>
                </a:ext>
              </a:extLst>
            </p:cNvPr>
            <p:cNvCxnSpPr>
              <a:stCxn id="9" idx="6"/>
              <a:endCxn id="31" idx="2"/>
            </p:cNvCxnSpPr>
            <p:nvPr/>
          </p:nvCxnSpPr>
          <p:spPr>
            <a:xfrm>
              <a:off x="3283224" y="3493606"/>
              <a:ext cx="1430800" cy="2026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E86ED29-FF5E-C63B-F8BC-710F468BF740}"/>
                </a:ext>
              </a:extLst>
            </p:cNvPr>
            <p:cNvCxnSpPr>
              <a:stCxn id="28" idx="6"/>
              <a:endCxn id="11" idx="2"/>
            </p:cNvCxnSpPr>
            <p:nvPr/>
          </p:nvCxnSpPr>
          <p:spPr>
            <a:xfrm flipV="1">
              <a:off x="3202015" y="4239041"/>
              <a:ext cx="1507869"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204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F932-EB0E-DE97-D25F-B3FABD13B344}"/>
              </a:ext>
            </a:extLst>
          </p:cNvPr>
          <p:cNvSpPr>
            <a:spLocks noGrp="1"/>
          </p:cNvSpPr>
          <p:nvPr>
            <p:ph type="title"/>
          </p:nvPr>
        </p:nvSpPr>
        <p:spPr/>
        <p:txBody>
          <a:bodyPr/>
          <a:lstStyle/>
          <a:p>
            <a:r>
              <a:rPr lang="en-US" dirty="0"/>
              <a:t>Categorizing Age groups</a:t>
            </a:r>
          </a:p>
        </p:txBody>
      </p:sp>
      <p:sp>
        <p:nvSpPr>
          <p:cNvPr id="5" name="Oval 4">
            <a:extLst>
              <a:ext uri="{FF2B5EF4-FFF2-40B4-BE49-F238E27FC236}">
                <a16:creationId xmlns:a16="http://schemas.microsoft.com/office/drawing/2014/main" id="{A6CA453F-66A9-3A54-E573-81751D62EFE0}"/>
              </a:ext>
            </a:extLst>
          </p:cNvPr>
          <p:cNvSpPr/>
          <p:nvPr/>
        </p:nvSpPr>
        <p:spPr>
          <a:xfrm>
            <a:off x="1298691" y="2689779"/>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Weight</a:t>
            </a:r>
          </a:p>
        </p:txBody>
      </p:sp>
      <p:sp>
        <p:nvSpPr>
          <p:cNvPr id="6" name="Oval 5">
            <a:extLst>
              <a:ext uri="{FF2B5EF4-FFF2-40B4-BE49-F238E27FC236}">
                <a16:creationId xmlns:a16="http://schemas.microsoft.com/office/drawing/2014/main" id="{AD03C6AF-2EAB-C5E0-A8EB-AA64B75964C4}"/>
              </a:ext>
            </a:extLst>
          </p:cNvPr>
          <p:cNvSpPr/>
          <p:nvPr/>
        </p:nvSpPr>
        <p:spPr>
          <a:xfrm>
            <a:off x="4702862" y="2581034"/>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23180C21-BE91-86E8-61A3-6F8815FEB178}"/>
              </a:ext>
            </a:extLst>
          </p:cNvPr>
          <p:cNvSpPr/>
          <p:nvPr/>
        </p:nvSpPr>
        <p:spPr>
          <a:xfrm>
            <a:off x="4709884" y="3866323"/>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7F55B46-2259-AABB-D4BF-FBEF07D780E8}"/>
              </a:ext>
            </a:extLst>
          </p:cNvPr>
          <p:cNvSpPr/>
          <p:nvPr/>
        </p:nvSpPr>
        <p:spPr>
          <a:xfrm>
            <a:off x="8189840" y="2751556"/>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Grp1</a:t>
            </a:r>
          </a:p>
        </p:txBody>
      </p:sp>
      <p:sp>
        <p:nvSpPr>
          <p:cNvPr id="9" name="Oval 8">
            <a:extLst>
              <a:ext uri="{FF2B5EF4-FFF2-40B4-BE49-F238E27FC236}">
                <a16:creationId xmlns:a16="http://schemas.microsoft.com/office/drawing/2014/main" id="{F4F90FC8-14A8-ECFE-D9A9-66B17D7EA547}"/>
              </a:ext>
            </a:extLst>
          </p:cNvPr>
          <p:cNvSpPr/>
          <p:nvPr/>
        </p:nvSpPr>
        <p:spPr>
          <a:xfrm>
            <a:off x="8220486" y="3762999"/>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Grp2</a:t>
            </a:r>
          </a:p>
        </p:txBody>
      </p:sp>
      <p:cxnSp>
        <p:nvCxnSpPr>
          <p:cNvPr id="10" name="Straight Arrow Connector 9">
            <a:extLst>
              <a:ext uri="{FF2B5EF4-FFF2-40B4-BE49-F238E27FC236}">
                <a16:creationId xmlns:a16="http://schemas.microsoft.com/office/drawing/2014/main" id="{F9883ED4-AB35-B560-F863-98904CA6A7F9}"/>
              </a:ext>
            </a:extLst>
          </p:cNvPr>
          <p:cNvCxnSpPr>
            <a:stCxn id="5" idx="6"/>
            <a:endCxn id="6" idx="2"/>
          </p:cNvCxnSpPr>
          <p:nvPr/>
        </p:nvCxnSpPr>
        <p:spPr>
          <a:xfrm flipV="1">
            <a:off x="3067856" y="2953752"/>
            <a:ext cx="1635006" cy="108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CC874CA-EA9A-9311-AC1D-0FF1EA4A9BFD}"/>
              </a:ext>
            </a:extLst>
          </p:cNvPr>
          <p:cNvCxnSpPr>
            <a:cxnSpLocks/>
            <a:stCxn id="6" idx="6"/>
            <a:endCxn id="8" idx="2"/>
          </p:cNvCxnSpPr>
          <p:nvPr/>
        </p:nvCxnSpPr>
        <p:spPr>
          <a:xfrm>
            <a:off x="5547689" y="2953752"/>
            <a:ext cx="2642151" cy="17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693DD0B-24E3-938F-6B2B-878DB608C0D3}"/>
              </a:ext>
            </a:extLst>
          </p:cNvPr>
          <p:cNvCxnSpPr>
            <a:cxnSpLocks/>
            <a:stCxn id="6" idx="6"/>
            <a:endCxn id="9" idx="2"/>
          </p:cNvCxnSpPr>
          <p:nvPr/>
        </p:nvCxnSpPr>
        <p:spPr>
          <a:xfrm>
            <a:off x="5547689" y="2953752"/>
            <a:ext cx="2672797" cy="1181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878B0A-A4BE-A1C6-9114-2F6A4DF47A5F}"/>
              </a:ext>
            </a:extLst>
          </p:cNvPr>
          <p:cNvCxnSpPr>
            <a:cxnSpLocks/>
            <a:stCxn id="19" idx="6"/>
            <a:endCxn id="8" idx="2"/>
          </p:cNvCxnSpPr>
          <p:nvPr/>
        </p:nvCxnSpPr>
        <p:spPr>
          <a:xfrm flipV="1">
            <a:off x="5558851" y="3124274"/>
            <a:ext cx="2630989" cy="2395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A1893F-0AA3-CE5E-184D-C3CDF39C580C}"/>
              </a:ext>
            </a:extLst>
          </p:cNvPr>
          <p:cNvCxnSpPr>
            <a:cxnSpLocks/>
            <a:stCxn id="19" idx="6"/>
            <a:endCxn id="9" idx="2"/>
          </p:cNvCxnSpPr>
          <p:nvPr/>
        </p:nvCxnSpPr>
        <p:spPr>
          <a:xfrm flipV="1">
            <a:off x="5558851" y="4135717"/>
            <a:ext cx="2661635" cy="1384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D8749B-AD87-FDFB-40F7-7FB6D6CD47C3}"/>
              </a:ext>
            </a:extLst>
          </p:cNvPr>
          <p:cNvCxnSpPr>
            <a:stCxn id="5" idx="6"/>
            <a:endCxn id="7" idx="2"/>
          </p:cNvCxnSpPr>
          <p:nvPr/>
        </p:nvCxnSpPr>
        <p:spPr>
          <a:xfrm>
            <a:off x="3067856" y="3062497"/>
            <a:ext cx="1642028" cy="117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BA8DAB8-35D8-3FCF-8E67-C052F64563ED}"/>
              </a:ext>
            </a:extLst>
          </p:cNvPr>
          <p:cNvSpPr txBox="1"/>
          <p:nvPr/>
        </p:nvSpPr>
        <p:spPr>
          <a:xfrm>
            <a:off x="4263145" y="1911234"/>
            <a:ext cx="1441916" cy="646331"/>
          </a:xfrm>
          <a:prstGeom prst="rect">
            <a:avLst/>
          </a:prstGeom>
          <a:noFill/>
        </p:spPr>
        <p:txBody>
          <a:bodyPr wrap="square" rtlCol="0">
            <a:spAutoFit/>
          </a:bodyPr>
          <a:lstStyle/>
          <a:p>
            <a:r>
              <a:rPr lang="en-US" dirty="0"/>
              <a:t>Hidden Layer (how Wide?)</a:t>
            </a:r>
          </a:p>
        </p:txBody>
      </p:sp>
      <p:sp>
        <p:nvSpPr>
          <p:cNvPr id="17" name="TextBox 16">
            <a:extLst>
              <a:ext uri="{FF2B5EF4-FFF2-40B4-BE49-F238E27FC236}">
                <a16:creationId xmlns:a16="http://schemas.microsoft.com/office/drawing/2014/main" id="{E305F6E4-48B0-AA57-03E4-7D7BD35826A5}"/>
              </a:ext>
            </a:extLst>
          </p:cNvPr>
          <p:cNvSpPr txBox="1"/>
          <p:nvPr/>
        </p:nvSpPr>
        <p:spPr>
          <a:xfrm>
            <a:off x="8189841" y="2091779"/>
            <a:ext cx="988088" cy="369332"/>
          </a:xfrm>
          <a:prstGeom prst="rect">
            <a:avLst/>
          </a:prstGeom>
          <a:noFill/>
        </p:spPr>
        <p:txBody>
          <a:bodyPr wrap="square" rtlCol="0">
            <a:spAutoFit/>
          </a:bodyPr>
          <a:lstStyle/>
          <a:p>
            <a:r>
              <a:rPr lang="en-US" dirty="0"/>
              <a:t>Output</a:t>
            </a:r>
          </a:p>
        </p:txBody>
      </p:sp>
      <p:sp>
        <p:nvSpPr>
          <p:cNvPr id="18" name="Oval 17">
            <a:extLst>
              <a:ext uri="{FF2B5EF4-FFF2-40B4-BE49-F238E27FC236}">
                <a16:creationId xmlns:a16="http://schemas.microsoft.com/office/drawing/2014/main" id="{A3C84104-BF1C-A9B6-5F79-1C86806B25AC}"/>
              </a:ext>
            </a:extLst>
          </p:cNvPr>
          <p:cNvSpPr/>
          <p:nvPr/>
        </p:nvSpPr>
        <p:spPr>
          <a:xfrm>
            <a:off x="1321462" y="4024632"/>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Height</a:t>
            </a:r>
          </a:p>
        </p:txBody>
      </p:sp>
      <p:sp>
        <p:nvSpPr>
          <p:cNvPr id="19" name="Oval 18">
            <a:extLst>
              <a:ext uri="{FF2B5EF4-FFF2-40B4-BE49-F238E27FC236}">
                <a16:creationId xmlns:a16="http://schemas.microsoft.com/office/drawing/2014/main" id="{F6EA78A9-3F75-6027-97D3-E242919D6F7F}"/>
              </a:ext>
            </a:extLst>
          </p:cNvPr>
          <p:cNvSpPr/>
          <p:nvPr/>
        </p:nvSpPr>
        <p:spPr>
          <a:xfrm>
            <a:off x="4714024" y="5147161"/>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1256EF03-2A83-571B-A411-DA5DE72C9049}"/>
              </a:ext>
            </a:extLst>
          </p:cNvPr>
          <p:cNvCxnSpPr>
            <a:stCxn id="18" idx="6"/>
            <a:endCxn id="19" idx="2"/>
          </p:cNvCxnSpPr>
          <p:nvPr/>
        </p:nvCxnSpPr>
        <p:spPr>
          <a:xfrm>
            <a:off x="3090627" y="4397350"/>
            <a:ext cx="1623397" cy="112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7CE338-4AA1-8003-DF1E-620ED5E3889A}"/>
              </a:ext>
            </a:extLst>
          </p:cNvPr>
          <p:cNvCxnSpPr>
            <a:cxnSpLocks/>
            <a:stCxn id="7" idx="6"/>
            <a:endCxn id="8" idx="2"/>
          </p:cNvCxnSpPr>
          <p:nvPr/>
        </p:nvCxnSpPr>
        <p:spPr>
          <a:xfrm flipV="1">
            <a:off x="5554711" y="3124274"/>
            <a:ext cx="2635129" cy="111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1FF53A2-80DE-F70E-8A33-3867CF9F47EF}"/>
              </a:ext>
            </a:extLst>
          </p:cNvPr>
          <p:cNvCxnSpPr>
            <a:cxnSpLocks/>
            <a:stCxn id="7" idx="6"/>
            <a:endCxn id="9" idx="2"/>
          </p:cNvCxnSpPr>
          <p:nvPr/>
        </p:nvCxnSpPr>
        <p:spPr>
          <a:xfrm flipV="1">
            <a:off x="5554711" y="4135717"/>
            <a:ext cx="2665775" cy="103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0A7232E-6E33-2922-941A-B4FCA023CAAC}"/>
              </a:ext>
            </a:extLst>
          </p:cNvPr>
          <p:cNvCxnSpPr>
            <a:stCxn id="18" idx="6"/>
            <a:endCxn id="6" idx="2"/>
          </p:cNvCxnSpPr>
          <p:nvPr/>
        </p:nvCxnSpPr>
        <p:spPr>
          <a:xfrm flipV="1">
            <a:off x="3090627" y="2953752"/>
            <a:ext cx="1612235" cy="144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81867C6-C1C1-E83F-7B9C-B98861490C4E}"/>
              </a:ext>
            </a:extLst>
          </p:cNvPr>
          <p:cNvCxnSpPr>
            <a:stCxn id="5" idx="6"/>
            <a:endCxn id="19" idx="2"/>
          </p:cNvCxnSpPr>
          <p:nvPr/>
        </p:nvCxnSpPr>
        <p:spPr>
          <a:xfrm>
            <a:off x="3067856" y="3062497"/>
            <a:ext cx="1646168" cy="245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D6B4A31-3C82-2878-25C2-2DB8C2AEE967}"/>
              </a:ext>
            </a:extLst>
          </p:cNvPr>
          <p:cNvCxnSpPr>
            <a:stCxn id="18" idx="6"/>
            <a:endCxn id="7" idx="2"/>
          </p:cNvCxnSpPr>
          <p:nvPr/>
        </p:nvCxnSpPr>
        <p:spPr>
          <a:xfrm flipV="1">
            <a:off x="3090627" y="4239041"/>
            <a:ext cx="1619257" cy="158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C9083F45-7DF7-62E6-675C-0A52B595E707}"/>
              </a:ext>
            </a:extLst>
          </p:cNvPr>
          <p:cNvSpPr/>
          <p:nvPr/>
        </p:nvSpPr>
        <p:spPr>
          <a:xfrm>
            <a:off x="1330979" y="5201176"/>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Gender</a:t>
            </a:r>
          </a:p>
        </p:txBody>
      </p:sp>
      <p:cxnSp>
        <p:nvCxnSpPr>
          <p:cNvPr id="58" name="Straight Arrow Connector 57">
            <a:extLst>
              <a:ext uri="{FF2B5EF4-FFF2-40B4-BE49-F238E27FC236}">
                <a16:creationId xmlns:a16="http://schemas.microsoft.com/office/drawing/2014/main" id="{57D4B414-6F2B-21C8-B3E5-9057503D4501}"/>
              </a:ext>
            </a:extLst>
          </p:cNvPr>
          <p:cNvCxnSpPr>
            <a:cxnSpLocks/>
            <a:stCxn id="29" idx="6"/>
            <a:endCxn id="6" idx="2"/>
          </p:cNvCxnSpPr>
          <p:nvPr/>
        </p:nvCxnSpPr>
        <p:spPr>
          <a:xfrm flipV="1">
            <a:off x="3100144" y="2953752"/>
            <a:ext cx="1602718" cy="2620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E3F962A-5E95-D9BC-DFF9-60CDF11B5F75}"/>
              </a:ext>
            </a:extLst>
          </p:cNvPr>
          <p:cNvCxnSpPr>
            <a:stCxn id="29" idx="6"/>
            <a:endCxn id="7" idx="2"/>
          </p:cNvCxnSpPr>
          <p:nvPr/>
        </p:nvCxnSpPr>
        <p:spPr>
          <a:xfrm flipV="1">
            <a:off x="3100144" y="4239041"/>
            <a:ext cx="1609740" cy="133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E699506-CF49-BAA3-7F17-A965466F4830}"/>
              </a:ext>
            </a:extLst>
          </p:cNvPr>
          <p:cNvCxnSpPr>
            <a:stCxn id="29" idx="6"/>
            <a:endCxn id="19" idx="2"/>
          </p:cNvCxnSpPr>
          <p:nvPr/>
        </p:nvCxnSpPr>
        <p:spPr>
          <a:xfrm flipV="1">
            <a:off x="3100144" y="5519879"/>
            <a:ext cx="1613880" cy="54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3D3FF444-91AB-4C49-2C02-AC4FB512143F}"/>
              </a:ext>
            </a:extLst>
          </p:cNvPr>
          <p:cNvSpPr/>
          <p:nvPr/>
        </p:nvSpPr>
        <p:spPr>
          <a:xfrm>
            <a:off x="8281816" y="4759287"/>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Grp3</a:t>
            </a:r>
          </a:p>
        </p:txBody>
      </p:sp>
      <p:sp>
        <p:nvSpPr>
          <p:cNvPr id="68" name="Oval 67">
            <a:extLst>
              <a:ext uri="{FF2B5EF4-FFF2-40B4-BE49-F238E27FC236}">
                <a16:creationId xmlns:a16="http://schemas.microsoft.com/office/drawing/2014/main" id="{7749938B-F58E-80EF-E9B2-C24683EA4E2F}"/>
              </a:ext>
            </a:extLst>
          </p:cNvPr>
          <p:cNvSpPr/>
          <p:nvPr/>
        </p:nvSpPr>
        <p:spPr>
          <a:xfrm>
            <a:off x="8281816" y="5773349"/>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Grp4</a:t>
            </a:r>
          </a:p>
        </p:txBody>
      </p:sp>
      <p:cxnSp>
        <p:nvCxnSpPr>
          <p:cNvPr id="73" name="Straight Arrow Connector 72">
            <a:extLst>
              <a:ext uri="{FF2B5EF4-FFF2-40B4-BE49-F238E27FC236}">
                <a16:creationId xmlns:a16="http://schemas.microsoft.com/office/drawing/2014/main" id="{E83CC8DE-C404-CC14-CBEB-8DB744046AB3}"/>
              </a:ext>
            </a:extLst>
          </p:cNvPr>
          <p:cNvCxnSpPr>
            <a:cxnSpLocks/>
            <a:stCxn id="6" idx="6"/>
            <a:endCxn id="64" idx="2"/>
          </p:cNvCxnSpPr>
          <p:nvPr/>
        </p:nvCxnSpPr>
        <p:spPr>
          <a:xfrm>
            <a:off x="5547689" y="2953752"/>
            <a:ext cx="2734127" cy="217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16B1740-0A3D-B93F-7B7C-0A30933447FF}"/>
              </a:ext>
            </a:extLst>
          </p:cNvPr>
          <p:cNvCxnSpPr>
            <a:cxnSpLocks/>
            <a:stCxn id="6" idx="6"/>
            <a:endCxn id="68" idx="2"/>
          </p:cNvCxnSpPr>
          <p:nvPr/>
        </p:nvCxnSpPr>
        <p:spPr>
          <a:xfrm>
            <a:off x="5547689" y="2953752"/>
            <a:ext cx="2734127" cy="3192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3248468-26F1-45CF-7222-8879AFE418C9}"/>
              </a:ext>
            </a:extLst>
          </p:cNvPr>
          <p:cNvCxnSpPr>
            <a:stCxn id="7" idx="6"/>
            <a:endCxn id="64" idx="2"/>
          </p:cNvCxnSpPr>
          <p:nvPr/>
        </p:nvCxnSpPr>
        <p:spPr>
          <a:xfrm>
            <a:off x="5554711" y="4239041"/>
            <a:ext cx="2727105" cy="892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9A2F7A3-53F4-4DFA-A48B-5C99BB4A2139}"/>
              </a:ext>
            </a:extLst>
          </p:cNvPr>
          <p:cNvCxnSpPr>
            <a:stCxn id="7" idx="6"/>
            <a:endCxn id="68" idx="2"/>
          </p:cNvCxnSpPr>
          <p:nvPr/>
        </p:nvCxnSpPr>
        <p:spPr>
          <a:xfrm>
            <a:off x="5554711" y="4239041"/>
            <a:ext cx="2727105" cy="1907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178B251-0EE9-797F-B06A-336D84DC45D3}"/>
              </a:ext>
            </a:extLst>
          </p:cNvPr>
          <p:cNvCxnSpPr>
            <a:stCxn id="19" idx="6"/>
            <a:endCxn id="64" idx="2"/>
          </p:cNvCxnSpPr>
          <p:nvPr/>
        </p:nvCxnSpPr>
        <p:spPr>
          <a:xfrm flipV="1">
            <a:off x="5558851" y="5132005"/>
            <a:ext cx="2722965" cy="38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8A4DF1E-203C-8C23-9229-C8A30C7AEB7D}"/>
              </a:ext>
            </a:extLst>
          </p:cNvPr>
          <p:cNvCxnSpPr>
            <a:stCxn id="19" idx="6"/>
            <a:endCxn id="68" idx="2"/>
          </p:cNvCxnSpPr>
          <p:nvPr/>
        </p:nvCxnSpPr>
        <p:spPr>
          <a:xfrm>
            <a:off x="5558851" y="5519879"/>
            <a:ext cx="2722965" cy="626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19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2B988-44B4-AAF2-F83D-F7385F900532}"/>
              </a:ext>
            </a:extLst>
          </p:cNvPr>
          <p:cNvSpPr>
            <a:spLocks noGrp="1"/>
          </p:cNvSpPr>
          <p:nvPr>
            <p:ph type="title"/>
          </p:nvPr>
        </p:nvSpPr>
        <p:spPr/>
        <p:txBody>
          <a:bodyPr/>
          <a:lstStyle/>
          <a:p>
            <a:r>
              <a:rPr lang="en-CA" dirty="0"/>
              <a:t>A Simple Linear Regression Neural Network</a:t>
            </a:r>
          </a:p>
        </p:txBody>
      </p:sp>
      <p:sp>
        <p:nvSpPr>
          <p:cNvPr id="4" name="Oval 3">
            <a:extLst>
              <a:ext uri="{FF2B5EF4-FFF2-40B4-BE49-F238E27FC236}">
                <a16:creationId xmlns:a16="http://schemas.microsoft.com/office/drawing/2014/main" id="{F7887A48-06B4-814A-FAEE-6FCEECCF7090}"/>
              </a:ext>
            </a:extLst>
          </p:cNvPr>
          <p:cNvSpPr/>
          <p:nvPr/>
        </p:nvSpPr>
        <p:spPr>
          <a:xfrm>
            <a:off x="1095555" y="1802920"/>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 1</a:t>
            </a:r>
          </a:p>
        </p:txBody>
      </p:sp>
      <p:sp>
        <p:nvSpPr>
          <p:cNvPr id="10" name="Oval 9">
            <a:extLst>
              <a:ext uri="{FF2B5EF4-FFF2-40B4-BE49-F238E27FC236}">
                <a16:creationId xmlns:a16="http://schemas.microsoft.com/office/drawing/2014/main" id="{F2FF111A-A90B-0973-937D-F07AF207003B}"/>
              </a:ext>
            </a:extLst>
          </p:cNvPr>
          <p:cNvSpPr/>
          <p:nvPr/>
        </p:nvSpPr>
        <p:spPr>
          <a:xfrm>
            <a:off x="1095555" y="4869611"/>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 2</a:t>
            </a:r>
          </a:p>
        </p:txBody>
      </p:sp>
      <p:sp>
        <p:nvSpPr>
          <p:cNvPr id="11" name="Oval 10">
            <a:extLst>
              <a:ext uri="{FF2B5EF4-FFF2-40B4-BE49-F238E27FC236}">
                <a16:creationId xmlns:a16="http://schemas.microsoft.com/office/drawing/2014/main" id="{239D0C80-4BAF-F313-83BD-45D04BF8492E}"/>
              </a:ext>
            </a:extLst>
          </p:cNvPr>
          <p:cNvSpPr/>
          <p:nvPr/>
        </p:nvSpPr>
        <p:spPr>
          <a:xfrm>
            <a:off x="9141125" y="1802919"/>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 1</a:t>
            </a:r>
          </a:p>
        </p:txBody>
      </p:sp>
      <p:sp>
        <p:nvSpPr>
          <p:cNvPr id="12" name="Oval 11">
            <a:extLst>
              <a:ext uri="{FF2B5EF4-FFF2-40B4-BE49-F238E27FC236}">
                <a16:creationId xmlns:a16="http://schemas.microsoft.com/office/drawing/2014/main" id="{106C4400-E6F7-5F84-2C71-3061B0580A10}"/>
              </a:ext>
            </a:extLst>
          </p:cNvPr>
          <p:cNvSpPr/>
          <p:nvPr/>
        </p:nvSpPr>
        <p:spPr>
          <a:xfrm>
            <a:off x="9141125" y="4869610"/>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 2</a:t>
            </a:r>
          </a:p>
        </p:txBody>
      </p:sp>
      <p:cxnSp>
        <p:nvCxnSpPr>
          <p:cNvPr id="14" name="Straight Arrow Connector 13">
            <a:extLst>
              <a:ext uri="{FF2B5EF4-FFF2-40B4-BE49-F238E27FC236}">
                <a16:creationId xmlns:a16="http://schemas.microsoft.com/office/drawing/2014/main" id="{48076A35-CE29-FA09-511D-607B51AB75B1}"/>
              </a:ext>
            </a:extLst>
          </p:cNvPr>
          <p:cNvCxnSpPr>
            <a:cxnSpLocks/>
            <a:stCxn id="4" idx="6"/>
            <a:endCxn id="11" idx="2"/>
          </p:cNvCxnSpPr>
          <p:nvPr/>
        </p:nvCxnSpPr>
        <p:spPr>
          <a:xfrm flipV="1">
            <a:off x="2682815" y="2193265"/>
            <a:ext cx="64583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AFBD5CA-E055-EC7F-9019-F71654D7115F}"/>
              </a:ext>
            </a:extLst>
          </p:cNvPr>
          <p:cNvCxnSpPr>
            <a:cxnSpLocks/>
            <a:stCxn id="4" idx="6"/>
            <a:endCxn id="12" idx="2"/>
          </p:cNvCxnSpPr>
          <p:nvPr/>
        </p:nvCxnSpPr>
        <p:spPr>
          <a:xfrm>
            <a:off x="2682815" y="2193266"/>
            <a:ext cx="6458310" cy="3066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F7C309-C455-B5F7-C4D0-F7CE7E0921B0}"/>
              </a:ext>
            </a:extLst>
          </p:cNvPr>
          <p:cNvCxnSpPr>
            <a:cxnSpLocks/>
            <a:stCxn id="10" idx="6"/>
            <a:endCxn id="11" idx="2"/>
          </p:cNvCxnSpPr>
          <p:nvPr/>
        </p:nvCxnSpPr>
        <p:spPr>
          <a:xfrm flipV="1">
            <a:off x="2682815" y="2193265"/>
            <a:ext cx="6458310" cy="306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B83329-F359-3156-C8AA-B2C1A25B0B32}"/>
              </a:ext>
            </a:extLst>
          </p:cNvPr>
          <p:cNvCxnSpPr>
            <a:stCxn id="10" idx="6"/>
            <a:endCxn id="12" idx="2"/>
          </p:cNvCxnSpPr>
          <p:nvPr/>
        </p:nvCxnSpPr>
        <p:spPr>
          <a:xfrm flipV="1">
            <a:off x="2682815" y="5259956"/>
            <a:ext cx="64583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DCF7D05-8456-A0BB-75B1-F87F9AB39921}"/>
              </a:ext>
            </a:extLst>
          </p:cNvPr>
          <p:cNvSpPr/>
          <p:nvPr/>
        </p:nvSpPr>
        <p:spPr>
          <a:xfrm>
            <a:off x="4980317" y="1912908"/>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Weight(i1, o1)</a:t>
            </a:r>
          </a:p>
        </p:txBody>
      </p:sp>
      <p:sp>
        <p:nvSpPr>
          <p:cNvPr id="26" name="Rectangle 25">
            <a:extLst>
              <a:ext uri="{FF2B5EF4-FFF2-40B4-BE49-F238E27FC236}">
                <a16:creationId xmlns:a16="http://schemas.microsoft.com/office/drawing/2014/main" id="{6AD6A657-23D9-1E99-5CC7-BF9DF04904DD}"/>
              </a:ext>
            </a:extLst>
          </p:cNvPr>
          <p:cNvSpPr/>
          <p:nvPr/>
        </p:nvSpPr>
        <p:spPr>
          <a:xfrm>
            <a:off x="4980317" y="4979600"/>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Weight(i2, o2)</a:t>
            </a:r>
          </a:p>
        </p:txBody>
      </p:sp>
      <p:sp>
        <p:nvSpPr>
          <p:cNvPr id="28" name="Rectangle 27">
            <a:extLst>
              <a:ext uri="{FF2B5EF4-FFF2-40B4-BE49-F238E27FC236}">
                <a16:creationId xmlns:a16="http://schemas.microsoft.com/office/drawing/2014/main" id="{4BABBAA4-3A3F-BCBF-FA19-9F980C8C4603}"/>
              </a:ext>
            </a:extLst>
          </p:cNvPr>
          <p:cNvSpPr/>
          <p:nvPr/>
        </p:nvSpPr>
        <p:spPr>
          <a:xfrm rot="1595521">
            <a:off x="3817179" y="2806554"/>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Weight(i1, o2)</a:t>
            </a:r>
          </a:p>
        </p:txBody>
      </p:sp>
      <p:sp>
        <p:nvSpPr>
          <p:cNvPr id="29" name="Rectangle 28">
            <a:extLst>
              <a:ext uri="{FF2B5EF4-FFF2-40B4-BE49-F238E27FC236}">
                <a16:creationId xmlns:a16="http://schemas.microsoft.com/office/drawing/2014/main" id="{A1A0E8C0-2DDD-C4DD-14B3-CAB70105A588}"/>
              </a:ext>
            </a:extLst>
          </p:cNvPr>
          <p:cNvSpPr/>
          <p:nvPr/>
        </p:nvSpPr>
        <p:spPr>
          <a:xfrm rot="20043545">
            <a:off x="3600090" y="4179766"/>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Weight(i2, o1)</a:t>
            </a:r>
          </a:p>
        </p:txBody>
      </p:sp>
    </p:spTree>
    <p:extLst>
      <p:ext uri="{BB962C8B-B14F-4D97-AF65-F5344CB8AC3E}">
        <p14:creationId xmlns:p14="http://schemas.microsoft.com/office/powerpoint/2010/main" val="410498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B237-5A98-FEE3-D9E7-E57390ED485B}"/>
              </a:ext>
            </a:extLst>
          </p:cNvPr>
          <p:cNvSpPr>
            <a:spLocks noGrp="1"/>
          </p:cNvSpPr>
          <p:nvPr>
            <p:ph type="title"/>
          </p:nvPr>
        </p:nvSpPr>
        <p:spPr/>
        <p:txBody>
          <a:bodyPr/>
          <a:lstStyle/>
          <a:p>
            <a:r>
              <a:rPr lang="en-CA" dirty="0"/>
              <a:t>What is an Artificial Neural Network?</a:t>
            </a:r>
          </a:p>
        </p:txBody>
      </p:sp>
      <p:sp>
        <p:nvSpPr>
          <p:cNvPr id="3" name="Content Placeholder 2">
            <a:extLst>
              <a:ext uri="{FF2B5EF4-FFF2-40B4-BE49-F238E27FC236}">
                <a16:creationId xmlns:a16="http://schemas.microsoft.com/office/drawing/2014/main" id="{8CDE187E-F5E2-B958-D7ED-78C85FF0605A}"/>
              </a:ext>
            </a:extLst>
          </p:cNvPr>
          <p:cNvSpPr>
            <a:spLocks noGrp="1"/>
          </p:cNvSpPr>
          <p:nvPr>
            <p:ph idx="1"/>
          </p:nvPr>
        </p:nvSpPr>
        <p:spPr/>
        <p:txBody>
          <a:bodyPr/>
          <a:lstStyle/>
          <a:p>
            <a:r>
              <a:rPr lang="en-CA" dirty="0"/>
              <a:t>It is a statistical model which will use the sum of the trained weights multiplied by the inputs to predict an output.</a:t>
            </a:r>
          </a:p>
          <a:p>
            <a:endParaRPr lang="en-CA" dirty="0"/>
          </a:p>
          <a:p>
            <a:r>
              <a:rPr lang="en-CA" dirty="0"/>
              <a:t>i.e. Output</a:t>
            </a:r>
            <a:r>
              <a:rPr lang="en-CA" b="1" dirty="0">
                <a:solidFill>
                  <a:srgbClr val="FF0000"/>
                </a:solidFill>
              </a:rPr>
              <a:t>1</a:t>
            </a:r>
            <a:r>
              <a:rPr lang="en-CA" dirty="0"/>
              <a:t>=Input</a:t>
            </a:r>
            <a:r>
              <a:rPr lang="en-CA" b="1" dirty="0">
                <a:solidFill>
                  <a:srgbClr val="FF0000"/>
                </a:solidFill>
              </a:rPr>
              <a:t>1</a:t>
            </a:r>
            <a:r>
              <a:rPr lang="en-CA" dirty="0"/>
              <a:t>*Weight</a:t>
            </a:r>
            <a:r>
              <a:rPr lang="en-CA" b="1" dirty="0">
                <a:solidFill>
                  <a:srgbClr val="FF0000"/>
                </a:solidFill>
              </a:rPr>
              <a:t>1</a:t>
            </a:r>
            <a:r>
              <a:rPr lang="en-CA" dirty="0"/>
              <a:t>+Input</a:t>
            </a:r>
            <a:r>
              <a:rPr lang="en-CA" b="1" dirty="0">
                <a:solidFill>
                  <a:srgbClr val="FF0000"/>
                </a:solidFill>
              </a:rPr>
              <a:t>2</a:t>
            </a:r>
            <a:r>
              <a:rPr lang="en-CA" dirty="0"/>
              <a:t>*Weight</a:t>
            </a:r>
            <a:r>
              <a:rPr lang="en-CA" b="1" dirty="0">
                <a:solidFill>
                  <a:srgbClr val="FF0000"/>
                </a:solidFill>
              </a:rPr>
              <a:t>1</a:t>
            </a:r>
            <a:r>
              <a:rPr lang="en-CA" dirty="0"/>
              <a:t> </a:t>
            </a:r>
          </a:p>
        </p:txBody>
      </p:sp>
    </p:spTree>
    <p:extLst>
      <p:ext uri="{BB962C8B-B14F-4D97-AF65-F5344CB8AC3E}">
        <p14:creationId xmlns:p14="http://schemas.microsoft.com/office/powerpoint/2010/main" val="49843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6856-73F7-93A6-CA7D-7EAC93CBF38E}"/>
              </a:ext>
            </a:extLst>
          </p:cNvPr>
          <p:cNvSpPr>
            <a:spLocks noGrp="1"/>
          </p:cNvSpPr>
          <p:nvPr>
            <p:ph type="title"/>
          </p:nvPr>
        </p:nvSpPr>
        <p:spPr/>
        <p:txBody>
          <a:bodyPr/>
          <a:lstStyle/>
          <a:p>
            <a:r>
              <a:rPr lang="en-CA" dirty="0"/>
              <a:t>An OR gate</a:t>
            </a:r>
          </a:p>
        </p:txBody>
      </p:sp>
      <p:pic>
        <p:nvPicPr>
          <p:cNvPr id="2050" name="Picture 2" descr="What is OR Gate? - Logic Symbol &amp; Truth Table - Circuit Globe">
            <a:extLst>
              <a:ext uri="{FF2B5EF4-FFF2-40B4-BE49-F238E27FC236}">
                <a16:creationId xmlns:a16="http://schemas.microsoft.com/office/drawing/2014/main" id="{1F7250E7-779F-7E02-767D-C332C3220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202" y="1868261"/>
            <a:ext cx="64770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7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03B95-8468-35C7-4725-E96C86E6F16D}"/>
              </a:ext>
            </a:extLst>
          </p:cNvPr>
          <p:cNvSpPr>
            <a:spLocks noGrp="1"/>
          </p:cNvSpPr>
          <p:nvPr>
            <p:ph type="title"/>
          </p:nvPr>
        </p:nvSpPr>
        <p:spPr/>
        <p:txBody>
          <a:bodyPr/>
          <a:lstStyle/>
          <a:p>
            <a:r>
              <a:rPr lang="en-CA" dirty="0"/>
              <a:t>What does that mean for a neural network</a:t>
            </a:r>
          </a:p>
        </p:txBody>
      </p:sp>
      <p:sp>
        <p:nvSpPr>
          <p:cNvPr id="3" name="Content Placeholder 2">
            <a:extLst>
              <a:ext uri="{FF2B5EF4-FFF2-40B4-BE49-F238E27FC236}">
                <a16:creationId xmlns:a16="http://schemas.microsoft.com/office/drawing/2014/main" id="{754B3C11-860E-CB9C-221B-2F115E3F695C}"/>
              </a:ext>
            </a:extLst>
          </p:cNvPr>
          <p:cNvSpPr>
            <a:spLocks noGrp="1"/>
          </p:cNvSpPr>
          <p:nvPr>
            <p:ph idx="1"/>
          </p:nvPr>
        </p:nvSpPr>
        <p:spPr/>
        <p:txBody>
          <a:bodyPr/>
          <a:lstStyle/>
          <a:p>
            <a:r>
              <a:rPr lang="en-CA" dirty="0"/>
              <a:t>We can train this simple NN to recognise any of the inputs to be high to generate a 1 on the output.</a:t>
            </a:r>
          </a:p>
          <a:p>
            <a:endParaRPr lang="en-CA" dirty="0"/>
          </a:p>
          <a:p>
            <a:endParaRPr lang="en-CA" dirty="0"/>
          </a:p>
        </p:txBody>
      </p:sp>
      <p:sp>
        <p:nvSpPr>
          <p:cNvPr id="4" name="Oval 3">
            <a:extLst>
              <a:ext uri="{FF2B5EF4-FFF2-40B4-BE49-F238E27FC236}">
                <a16:creationId xmlns:a16="http://schemas.microsoft.com/office/drawing/2014/main" id="{2F1586F1-649B-014E-D5CE-D8A322169278}"/>
              </a:ext>
            </a:extLst>
          </p:cNvPr>
          <p:cNvSpPr/>
          <p:nvPr/>
        </p:nvSpPr>
        <p:spPr>
          <a:xfrm>
            <a:off x="1632856" y="3088790"/>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Input1</a:t>
            </a:r>
          </a:p>
        </p:txBody>
      </p:sp>
      <p:sp>
        <p:nvSpPr>
          <p:cNvPr id="5" name="Oval 4">
            <a:extLst>
              <a:ext uri="{FF2B5EF4-FFF2-40B4-BE49-F238E27FC236}">
                <a16:creationId xmlns:a16="http://schemas.microsoft.com/office/drawing/2014/main" id="{9B98A4AE-2368-D432-618A-839DBA108E49}"/>
              </a:ext>
            </a:extLst>
          </p:cNvPr>
          <p:cNvSpPr/>
          <p:nvPr/>
        </p:nvSpPr>
        <p:spPr>
          <a:xfrm>
            <a:off x="7361852" y="4979794"/>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Output2</a:t>
            </a:r>
          </a:p>
        </p:txBody>
      </p:sp>
      <p:sp>
        <p:nvSpPr>
          <p:cNvPr id="6" name="Oval 5">
            <a:extLst>
              <a:ext uri="{FF2B5EF4-FFF2-40B4-BE49-F238E27FC236}">
                <a16:creationId xmlns:a16="http://schemas.microsoft.com/office/drawing/2014/main" id="{ABC7B174-B678-38DC-2A04-C8A80EEFAA9E}"/>
              </a:ext>
            </a:extLst>
          </p:cNvPr>
          <p:cNvSpPr/>
          <p:nvPr/>
        </p:nvSpPr>
        <p:spPr>
          <a:xfrm>
            <a:off x="1785255" y="4979794"/>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Input2</a:t>
            </a:r>
          </a:p>
        </p:txBody>
      </p:sp>
      <p:sp>
        <p:nvSpPr>
          <p:cNvPr id="7" name="Oval 6">
            <a:extLst>
              <a:ext uri="{FF2B5EF4-FFF2-40B4-BE49-F238E27FC236}">
                <a16:creationId xmlns:a16="http://schemas.microsoft.com/office/drawing/2014/main" id="{D29D9043-2DE3-9409-5B6D-95823C8497C4}"/>
              </a:ext>
            </a:extLst>
          </p:cNvPr>
          <p:cNvSpPr/>
          <p:nvPr/>
        </p:nvSpPr>
        <p:spPr>
          <a:xfrm>
            <a:off x="7361852" y="3088790"/>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Output1</a:t>
            </a:r>
          </a:p>
        </p:txBody>
      </p:sp>
      <p:cxnSp>
        <p:nvCxnSpPr>
          <p:cNvPr id="9" name="Straight Arrow Connector 8">
            <a:extLst>
              <a:ext uri="{FF2B5EF4-FFF2-40B4-BE49-F238E27FC236}">
                <a16:creationId xmlns:a16="http://schemas.microsoft.com/office/drawing/2014/main" id="{001B7495-1F0A-A421-1F4B-D5B4FD5C49B8}"/>
              </a:ext>
            </a:extLst>
          </p:cNvPr>
          <p:cNvCxnSpPr>
            <a:cxnSpLocks/>
            <a:endCxn id="5" idx="2"/>
          </p:cNvCxnSpPr>
          <p:nvPr/>
        </p:nvCxnSpPr>
        <p:spPr>
          <a:xfrm>
            <a:off x="3228391" y="3485341"/>
            <a:ext cx="4133461" cy="189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DD6DBDD-FFA6-4736-24E4-1213ADFAF066}"/>
              </a:ext>
            </a:extLst>
          </p:cNvPr>
          <p:cNvCxnSpPr>
            <a:cxnSpLocks/>
            <a:stCxn id="6" idx="6"/>
            <a:endCxn id="7" idx="2"/>
          </p:cNvCxnSpPr>
          <p:nvPr/>
        </p:nvCxnSpPr>
        <p:spPr>
          <a:xfrm flipV="1">
            <a:off x="3380790" y="3485341"/>
            <a:ext cx="3981062" cy="189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CE448D8-259D-EF33-172A-7B881038EB36}"/>
              </a:ext>
            </a:extLst>
          </p:cNvPr>
          <p:cNvCxnSpPr>
            <a:cxnSpLocks/>
            <a:stCxn id="4" idx="6"/>
            <a:endCxn id="7" idx="2"/>
          </p:cNvCxnSpPr>
          <p:nvPr/>
        </p:nvCxnSpPr>
        <p:spPr>
          <a:xfrm>
            <a:off x="3228391" y="3485341"/>
            <a:ext cx="4133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F5ED52-6A87-78F6-3556-80BC26840300}"/>
              </a:ext>
            </a:extLst>
          </p:cNvPr>
          <p:cNvCxnSpPr>
            <a:stCxn id="6" idx="6"/>
            <a:endCxn id="5" idx="2"/>
          </p:cNvCxnSpPr>
          <p:nvPr/>
        </p:nvCxnSpPr>
        <p:spPr>
          <a:xfrm>
            <a:off x="3380790" y="5376345"/>
            <a:ext cx="3981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39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334-059E-71A0-E031-882F514B7744}"/>
              </a:ext>
            </a:extLst>
          </p:cNvPr>
          <p:cNvSpPr>
            <a:spLocks noGrp="1"/>
          </p:cNvSpPr>
          <p:nvPr>
            <p:ph type="title"/>
          </p:nvPr>
        </p:nvSpPr>
        <p:spPr/>
        <p:txBody>
          <a:bodyPr/>
          <a:lstStyle/>
          <a:p>
            <a:r>
              <a:rPr lang="en-CA" dirty="0"/>
              <a:t>Activation Function in a Neural Network.</a:t>
            </a:r>
          </a:p>
        </p:txBody>
      </p:sp>
      <p:sp>
        <p:nvSpPr>
          <p:cNvPr id="3" name="Content Placeholder 2">
            <a:extLst>
              <a:ext uri="{FF2B5EF4-FFF2-40B4-BE49-F238E27FC236}">
                <a16:creationId xmlns:a16="http://schemas.microsoft.com/office/drawing/2014/main" id="{C0BC7C1D-D184-E72C-DE08-CD62F2FE4242}"/>
              </a:ext>
            </a:extLst>
          </p:cNvPr>
          <p:cNvSpPr>
            <a:spLocks noGrp="1"/>
          </p:cNvSpPr>
          <p:nvPr>
            <p:ph idx="1"/>
          </p:nvPr>
        </p:nvSpPr>
        <p:spPr/>
        <p:txBody>
          <a:bodyPr/>
          <a:lstStyle/>
          <a:p>
            <a:pPr marL="0" indent="0">
              <a:buNone/>
            </a:pPr>
            <a:r>
              <a:rPr lang="en-US" dirty="0"/>
              <a:t>Why do we need Non-linear activation function?</a:t>
            </a:r>
          </a:p>
          <a:p>
            <a:pPr marL="0" indent="0">
              <a:buNone/>
            </a:pPr>
            <a:endParaRPr lang="en-US" dirty="0"/>
          </a:p>
          <a:p>
            <a:pPr marL="0" indent="0">
              <a:buNone/>
            </a:pPr>
            <a:r>
              <a:rPr lang="en-US" dirty="0"/>
              <a:t>A neural network without an activation function is essentially just a linear regression model. The activation function does the non-linear transformation to the input making it capable to learn and perform more complex tasks. </a:t>
            </a:r>
          </a:p>
          <a:p>
            <a:pPr marL="0" indent="0">
              <a:buNone/>
            </a:pPr>
            <a:endParaRPr lang="en-CA" dirty="0"/>
          </a:p>
          <a:p>
            <a:pPr marL="0" indent="0">
              <a:buNone/>
            </a:pPr>
            <a:r>
              <a:rPr lang="en-CA" dirty="0"/>
              <a:t>The different kinds of Activation function are</a:t>
            </a:r>
          </a:p>
          <a:p>
            <a:pPr marL="0" indent="0">
              <a:buNone/>
            </a:pPr>
            <a:r>
              <a:rPr lang="en-CA" dirty="0"/>
              <a:t>Sigmoid, Tangent Hyperbolic, Rectified linear unit (</a:t>
            </a:r>
            <a:r>
              <a:rPr lang="en-CA" dirty="0" err="1"/>
              <a:t>RelU</a:t>
            </a:r>
            <a:r>
              <a:rPr lang="en-CA" dirty="0"/>
              <a:t>)</a:t>
            </a:r>
          </a:p>
        </p:txBody>
      </p:sp>
    </p:spTree>
    <p:extLst>
      <p:ext uri="{BB962C8B-B14F-4D97-AF65-F5344CB8AC3E}">
        <p14:creationId xmlns:p14="http://schemas.microsoft.com/office/powerpoint/2010/main" val="44511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126A-7C7D-4D1F-870E-EAC780AA1F51}"/>
              </a:ext>
            </a:extLst>
          </p:cNvPr>
          <p:cNvSpPr>
            <a:spLocks noGrp="1"/>
          </p:cNvSpPr>
          <p:nvPr>
            <p:ph type="title"/>
          </p:nvPr>
        </p:nvSpPr>
        <p:spPr/>
        <p:txBody>
          <a:bodyPr/>
          <a:lstStyle/>
          <a:p>
            <a:r>
              <a:rPr lang="en-CA" dirty="0"/>
              <a:t>Using a </a:t>
            </a:r>
            <a:r>
              <a:rPr lang="en-CA" dirty="0" err="1"/>
              <a:t>RelU</a:t>
            </a:r>
            <a:endParaRPr lang="en-CA" dirty="0"/>
          </a:p>
        </p:txBody>
      </p:sp>
      <p:sp>
        <p:nvSpPr>
          <p:cNvPr id="3" name="Content Placeholder 2">
            <a:extLst>
              <a:ext uri="{FF2B5EF4-FFF2-40B4-BE49-F238E27FC236}">
                <a16:creationId xmlns:a16="http://schemas.microsoft.com/office/drawing/2014/main" id="{4A018EE1-CDCD-6151-64FE-C18D4520296C}"/>
              </a:ext>
            </a:extLst>
          </p:cNvPr>
          <p:cNvSpPr>
            <a:spLocks noGrp="1"/>
          </p:cNvSpPr>
          <p:nvPr>
            <p:ph idx="1"/>
          </p:nvPr>
        </p:nvSpPr>
        <p:spPr/>
        <p:txBody>
          <a:bodyPr/>
          <a:lstStyle/>
          <a:p>
            <a:r>
              <a:rPr lang="en-CA" dirty="0"/>
              <a:t>Simplest activation function</a:t>
            </a:r>
          </a:p>
          <a:p>
            <a:r>
              <a:rPr lang="en-CA" dirty="0"/>
              <a:t>Very fast compared to others</a:t>
            </a:r>
          </a:p>
          <a:p>
            <a:endParaRPr lang="en-CA" dirty="0"/>
          </a:p>
          <a:p>
            <a:pPr marL="0" indent="0">
              <a:buNone/>
            </a:pPr>
            <a:r>
              <a:rPr lang="pt-BR" dirty="0"/>
              <a:t>A(x) = max(0,x)</a:t>
            </a:r>
          </a:p>
          <a:p>
            <a:pPr marL="0" indent="0">
              <a:buNone/>
            </a:pPr>
            <a:endParaRPr lang="pt-BR" dirty="0"/>
          </a:p>
          <a:p>
            <a:pPr marL="0" indent="0">
              <a:buNone/>
            </a:pPr>
            <a:r>
              <a:rPr lang="pt-BR" dirty="0"/>
              <a:t>Derivative of RelU</a:t>
            </a:r>
          </a:p>
          <a:p>
            <a:pPr marL="0" indent="0">
              <a:buNone/>
            </a:pPr>
            <a:r>
              <a:rPr lang="pt-BR" dirty="0"/>
              <a:t>dA/dX = {x&lt;=0?0:1}</a:t>
            </a:r>
            <a:endParaRPr lang="en-CA" dirty="0"/>
          </a:p>
        </p:txBody>
      </p:sp>
    </p:spTree>
    <p:extLst>
      <p:ext uri="{BB962C8B-B14F-4D97-AF65-F5344CB8AC3E}">
        <p14:creationId xmlns:p14="http://schemas.microsoft.com/office/powerpoint/2010/main" val="272701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D711-553F-3CF4-E861-EEA23685BD94}"/>
              </a:ext>
            </a:extLst>
          </p:cNvPr>
          <p:cNvSpPr>
            <a:spLocks noGrp="1"/>
          </p:cNvSpPr>
          <p:nvPr>
            <p:ph type="title"/>
          </p:nvPr>
        </p:nvSpPr>
        <p:spPr/>
        <p:txBody>
          <a:bodyPr/>
          <a:lstStyle/>
          <a:p>
            <a:r>
              <a:rPr lang="en-CA" dirty="0"/>
              <a:t>Training the Neural Network.</a:t>
            </a:r>
          </a:p>
        </p:txBody>
      </p:sp>
      <p:sp>
        <p:nvSpPr>
          <p:cNvPr id="3" name="Content Placeholder 2">
            <a:extLst>
              <a:ext uri="{FF2B5EF4-FFF2-40B4-BE49-F238E27FC236}">
                <a16:creationId xmlns:a16="http://schemas.microsoft.com/office/drawing/2014/main" id="{ACAEE9E8-1539-6B9A-EC25-92F72E8E89CA}"/>
              </a:ext>
            </a:extLst>
          </p:cNvPr>
          <p:cNvSpPr>
            <a:spLocks noGrp="1"/>
          </p:cNvSpPr>
          <p:nvPr>
            <p:ph idx="1"/>
          </p:nvPr>
        </p:nvSpPr>
        <p:spPr/>
        <p:txBody>
          <a:bodyPr/>
          <a:lstStyle/>
          <a:p>
            <a:r>
              <a:rPr lang="en-CA" dirty="0"/>
              <a:t>To train a neural network we need to find out how much the neural network was wrong by and then tell the neural network to correct its self by that amount.</a:t>
            </a:r>
          </a:p>
          <a:p>
            <a:r>
              <a:rPr lang="en-CA" dirty="0"/>
              <a:t>This technique is known as </a:t>
            </a:r>
            <a:r>
              <a:rPr lang="en-CA" b="1" dirty="0"/>
              <a:t>back propagation</a:t>
            </a:r>
            <a:r>
              <a:rPr lang="en-CA" dirty="0"/>
              <a:t> and the mathematical term for this is called </a:t>
            </a:r>
            <a:r>
              <a:rPr lang="en-CA" b="1" dirty="0"/>
              <a:t>gradient estimation</a:t>
            </a:r>
            <a:r>
              <a:rPr lang="en-CA" dirty="0"/>
              <a:t>.</a:t>
            </a:r>
          </a:p>
          <a:p>
            <a:r>
              <a:rPr lang="en-CA" dirty="0"/>
              <a:t>The way a neural network will perform this is by adjusting each weight by doing a gradual gradient walk towards the minimum value required to correctly guess the output. </a:t>
            </a:r>
          </a:p>
          <a:p>
            <a:r>
              <a:rPr lang="en-CA" dirty="0"/>
              <a:t>Remember Output</a:t>
            </a:r>
            <a:r>
              <a:rPr lang="en-CA" b="1" dirty="0">
                <a:solidFill>
                  <a:srgbClr val="FF0000"/>
                </a:solidFill>
              </a:rPr>
              <a:t>1</a:t>
            </a:r>
            <a:r>
              <a:rPr lang="en-CA" dirty="0"/>
              <a:t>=Input</a:t>
            </a:r>
            <a:r>
              <a:rPr lang="en-CA" b="1" dirty="0">
                <a:solidFill>
                  <a:srgbClr val="FF0000"/>
                </a:solidFill>
              </a:rPr>
              <a:t>1</a:t>
            </a:r>
            <a:r>
              <a:rPr lang="en-CA" dirty="0"/>
              <a:t>*Weight</a:t>
            </a:r>
            <a:r>
              <a:rPr lang="en-CA" b="1" dirty="0">
                <a:solidFill>
                  <a:srgbClr val="FF0000"/>
                </a:solidFill>
              </a:rPr>
              <a:t>1</a:t>
            </a:r>
            <a:r>
              <a:rPr lang="en-CA" dirty="0"/>
              <a:t>+Input</a:t>
            </a:r>
            <a:r>
              <a:rPr lang="en-CA" b="1" dirty="0">
                <a:solidFill>
                  <a:srgbClr val="FF0000"/>
                </a:solidFill>
              </a:rPr>
              <a:t>2</a:t>
            </a:r>
            <a:r>
              <a:rPr lang="en-CA" dirty="0"/>
              <a:t>*Weight</a:t>
            </a:r>
            <a:r>
              <a:rPr lang="en-CA" b="1" dirty="0">
                <a:solidFill>
                  <a:srgbClr val="FF0000"/>
                </a:solidFill>
              </a:rPr>
              <a:t>1</a:t>
            </a:r>
          </a:p>
        </p:txBody>
      </p:sp>
    </p:spTree>
    <p:extLst>
      <p:ext uri="{BB962C8B-B14F-4D97-AF65-F5344CB8AC3E}">
        <p14:creationId xmlns:p14="http://schemas.microsoft.com/office/powerpoint/2010/main" val="2570510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3302</TotalTime>
  <Words>955</Words>
  <Application>Microsoft Office PowerPoint</Application>
  <PresentationFormat>Widescreen</PresentationFormat>
  <Paragraphs>161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__myFont_3ea10a</vt:lpstr>
      <vt:lpstr>Arial</vt:lpstr>
      <vt:lpstr>Calibri</vt:lpstr>
      <vt:lpstr>Calibri Light</vt:lpstr>
      <vt:lpstr>Office Theme</vt:lpstr>
      <vt:lpstr>Introduction To Neural Networks and AI.</vt:lpstr>
      <vt:lpstr>What is a Neuron? </vt:lpstr>
      <vt:lpstr>A Simple Linear Regression Neural Network</vt:lpstr>
      <vt:lpstr>What is an Artificial Neural Network?</vt:lpstr>
      <vt:lpstr>An OR gate</vt:lpstr>
      <vt:lpstr>What does that mean for a neural network</vt:lpstr>
      <vt:lpstr>Activation Function in a Neural Network.</vt:lpstr>
      <vt:lpstr>Using a RelU</vt:lpstr>
      <vt:lpstr>Training the Neural Network.</vt:lpstr>
      <vt:lpstr>What did we train our Network to do?</vt:lpstr>
      <vt:lpstr>What did we train our OR Network to do?</vt:lpstr>
      <vt:lpstr>What did we train our Age NN to do?</vt:lpstr>
      <vt:lpstr>Modify our Age NN to account for Gender</vt:lpstr>
      <vt:lpstr>What about an XOR gate</vt:lpstr>
      <vt:lpstr>Issues with an And Gate</vt:lpstr>
      <vt:lpstr>Building a Complete Multilayered Neural Network</vt:lpstr>
      <vt:lpstr>What does a complete fully connected Neural Network Look like?</vt:lpstr>
      <vt:lpstr>So how do we achieve this?</vt:lpstr>
      <vt:lpstr>Training a Multi layered NN</vt:lpstr>
      <vt:lpstr>Backpropagation in a Multilayered NN</vt:lpstr>
      <vt:lpstr>What is bias in a neural network?</vt:lpstr>
      <vt:lpstr>Designing the Network Topology</vt:lpstr>
      <vt:lpstr>Creating the AND gate</vt:lpstr>
      <vt:lpstr>AND/XOR gate topology</vt:lpstr>
      <vt:lpstr>Categorizing Age groups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 and AI.</dc:title>
  <dc:creator>Mustafa Bahrainwala</dc:creator>
  <cp:lastModifiedBy>Mustafa Behrainwala</cp:lastModifiedBy>
  <cp:revision>22</cp:revision>
  <dcterms:created xsi:type="dcterms:W3CDTF">2024-02-01T03:12:43Z</dcterms:created>
  <dcterms:modified xsi:type="dcterms:W3CDTF">2024-02-23T15:53:37Z</dcterms:modified>
</cp:coreProperties>
</file>