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00"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01"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0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0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0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06"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0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0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1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1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1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1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9C12CA9-11AE-4D4A-AC0A-B2D692B6E3FC}" type="slidenum">
              <a:t>&lt;#&gt;</a:t>
            </a:fld>
          </a:p>
        </p:txBody>
      </p:sp>
      <p:sp>
        <p:nvSpPr>
          <p:cNvPr id="4" name="PlaceHolder 3"/>
          <p:cNvSpPr>
            <a:spLocks noGrp="1"/>
          </p:cNvSpPr>
          <p:nvPr>
            <p:ph type="dt" idx="1"/>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5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5557796-D135-488E-B320-F2FEA7447D8C}"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0DC0E6E-6935-465E-A1E5-91D4466E5686}"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5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5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FD322B7-7F08-4CA5-B82B-DECD6710192D}"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8D76C5C-5BC6-4016-96E9-7AD0670D1964}"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22E3DC9-97D5-4DC2-993C-CB6FD34E1DC0}"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6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6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6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35CDB9C-95A6-4DC2-8415-9983AE2FECA5}"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79"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6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6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66"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35A35F-AEB5-4BF1-A172-2FA75F578347}"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6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6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70"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44CC1A-A4A1-4053-9DCE-0A9BBE2E2A95}"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72"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73"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896D601-3F68-4E0D-961D-62D8E6415E6D}"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7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7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7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78"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9A750FB-B606-4865-AAE5-D48989132369}" type="slidenum">
              <a:t>&lt;#&gt;</a:t>
            </a:fld>
          </a:p>
        </p:txBody>
      </p:sp>
      <p:sp>
        <p:nvSpPr>
          <p:cNvPr id="9" name="PlaceHolder 8"/>
          <p:cNvSpPr>
            <a:spLocks noGrp="1"/>
          </p:cNvSpPr>
          <p:nvPr>
            <p:ph type="dt" idx="1"/>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18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8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8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8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8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18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BB519EC-C9C7-40A4-9E38-8D8B607953EA}" type="slidenum">
              <a:t>&lt;#&gt;</a:t>
            </a:fld>
          </a:p>
        </p:txBody>
      </p:sp>
      <p:sp>
        <p:nvSpPr>
          <p:cNvPr id="11" name="PlaceHolder 10"/>
          <p:cNvSpPr>
            <a:spLocks noGrp="1"/>
          </p:cNvSpPr>
          <p:nvPr>
            <p:ph type="dt" idx="1"/>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8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8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8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8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8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9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9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9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94"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tr-TR" sz="3300" spc="-1" strike="noStrike">
              <a:solidFill>
                <a:srgbClr val="000000"/>
              </a:solidFill>
              <a:latin typeface="Arial"/>
            </a:endParaRPr>
          </a:p>
        </p:txBody>
      </p:sp>
      <p:sp>
        <p:nvSpPr>
          <p:cNvPr id="9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9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
        <p:nvSpPr>
          <p:cNvPr id="98"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Aft>
                <a:spcPts val="1060"/>
              </a:spcAft>
              <a:buNone/>
            </a:pPr>
            <a:endParaRPr b="0" lang="tr-TR"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 name=""/>
          <p:cNvSpPr/>
          <p:nvPr/>
        </p:nvSpPr>
        <p:spPr>
          <a:xfrm>
            <a:off x="-41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 name=""/>
          <p:cNvSpPr/>
          <p:nvPr/>
        </p:nvSpPr>
        <p:spPr>
          <a:xfrm>
            <a:off x="135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 name=""/>
          <p:cNvSpPr/>
          <p:nvPr/>
        </p:nvSpPr>
        <p:spPr>
          <a:xfrm>
            <a:off x="64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 name=""/>
          <p:cNvSpPr/>
          <p:nvPr/>
        </p:nvSpPr>
        <p:spPr>
          <a:xfrm>
            <a:off x="99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 name=""/>
          <p:cNvSpPr/>
          <p:nvPr/>
        </p:nvSpPr>
        <p:spPr>
          <a:xfrm>
            <a:off x="239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 name=""/>
          <p:cNvSpPr/>
          <p:nvPr/>
        </p:nvSpPr>
        <p:spPr>
          <a:xfrm>
            <a:off x="169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 name=""/>
          <p:cNvSpPr/>
          <p:nvPr/>
        </p:nvSpPr>
        <p:spPr>
          <a:xfrm>
            <a:off x="275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8" name=""/>
          <p:cNvSpPr/>
          <p:nvPr/>
        </p:nvSpPr>
        <p:spPr>
          <a:xfrm>
            <a:off x="2052000" y="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9" name=""/>
          <p:cNvSpPr/>
          <p:nvPr/>
        </p:nvSpPr>
        <p:spPr>
          <a:xfrm>
            <a:off x="345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0" name=""/>
          <p:cNvSpPr/>
          <p:nvPr/>
        </p:nvSpPr>
        <p:spPr>
          <a:xfrm>
            <a:off x="3096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1" name=""/>
          <p:cNvSpPr/>
          <p:nvPr/>
        </p:nvSpPr>
        <p:spPr>
          <a:xfrm>
            <a:off x="414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 name=""/>
          <p:cNvSpPr/>
          <p:nvPr/>
        </p:nvSpPr>
        <p:spPr>
          <a:xfrm>
            <a:off x="450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 name=""/>
          <p:cNvSpPr/>
          <p:nvPr/>
        </p:nvSpPr>
        <p:spPr>
          <a:xfrm>
            <a:off x="379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4" name=""/>
          <p:cNvSpPr/>
          <p:nvPr/>
        </p:nvSpPr>
        <p:spPr>
          <a:xfrm>
            <a:off x="552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5" name=""/>
          <p:cNvSpPr/>
          <p:nvPr/>
        </p:nvSpPr>
        <p:spPr>
          <a:xfrm>
            <a:off x="4842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6" name=""/>
          <p:cNvSpPr/>
          <p:nvPr/>
        </p:nvSpPr>
        <p:spPr>
          <a:xfrm>
            <a:off x="520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7" name=""/>
          <p:cNvSpPr/>
          <p:nvPr/>
        </p:nvSpPr>
        <p:spPr>
          <a:xfrm>
            <a:off x="6606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8" name=""/>
          <p:cNvSpPr/>
          <p:nvPr/>
        </p:nvSpPr>
        <p:spPr>
          <a:xfrm>
            <a:off x="590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9" name=""/>
          <p:cNvSpPr/>
          <p:nvPr/>
        </p:nvSpPr>
        <p:spPr>
          <a:xfrm>
            <a:off x="693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0" name=""/>
          <p:cNvSpPr/>
          <p:nvPr/>
        </p:nvSpPr>
        <p:spPr>
          <a:xfrm>
            <a:off x="622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1" name=""/>
          <p:cNvSpPr/>
          <p:nvPr/>
        </p:nvSpPr>
        <p:spPr>
          <a:xfrm>
            <a:off x="7632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2" name=""/>
          <p:cNvSpPr/>
          <p:nvPr/>
        </p:nvSpPr>
        <p:spPr>
          <a:xfrm>
            <a:off x="730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3" name=""/>
          <p:cNvSpPr/>
          <p:nvPr/>
        </p:nvSpPr>
        <p:spPr>
          <a:xfrm>
            <a:off x="8334000" y="1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4" name=""/>
          <p:cNvSpPr/>
          <p:nvPr/>
        </p:nvSpPr>
        <p:spPr>
          <a:xfrm>
            <a:off x="8010000" y="55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5" name=""/>
          <p:cNvSpPr/>
          <p:nvPr/>
        </p:nvSpPr>
        <p:spPr>
          <a:xfrm>
            <a:off x="9414000" y="55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6" name=""/>
          <p:cNvSpPr/>
          <p:nvPr/>
        </p:nvSpPr>
        <p:spPr>
          <a:xfrm>
            <a:off x="8712000" y="55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7" name=""/>
          <p:cNvSpPr/>
          <p:nvPr/>
        </p:nvSpPr>
        <p:spPr>
          <a:xfrm>
            <a:off x="9738000" y="1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8" name=""/>
          <p:cNvSpPr/>
          <p:nvPr/>
        </p:nvSpPr>
        <p:spPr>
          <a:xfrm>
            <a:off x="9036000" y="1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29" name=""/>
          <p:cNvSpPr/>
          <p:nvPr/>
        </p:nvSpPr>
        <p:spPr>
          <a:xfrm>
            <a:off x="28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2" name=""/>
            <p:cNvSpPr/>
            <p:nvPr/>
          </p:nvSpPr>
          <p:spPr>
            <a:xfrm flipH="1">
              <a:off x="979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3" name=""/>
            <p:cNvSpPr/>
            <p:nvPr/>
          </p:nvSpPr>
          <p:spPr>
            <a:xfrm flipH="1">
              <a:off x="802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4" name=""/>
            <p:cNvSpPr/>
            <p:nvPr/>
          </p:nvSpPr>
          <p:spPr>
            <a:xfrm flipH="1">
              <a:off x="8730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5" name=""/>
            <p:cNvSpPr/>
            <p:nvPr/>
          </p:nvSpPr>
          <p:spPr>
            <a:xfrm flipH="1">
              <a:off x="8388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6" name=""/>
            <p:cNvSpPr/>
            <p:nvPr/>
          </p:nvSpPr>
          <p:spPr>
            <a:xfrm flipH="1">
              <a:off x="6984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7" name=""/>
            <p:cNvSpPr/>
            <p:nvPr/>
          </p:nvSpPr>
          <p:spPr>
            <a:xfrm flipH="1">
              <a:off x="7686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8" name=""/>
            <p:cNvSpPr/>
            <p:nvPr/>
          </p:nvSpPr>
          <p:spPr>
            <a:xfrm flipH="1">
              <a:off x="6624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39" name=""/>
            <p:cNvSpPr/>
            <p:nvPr/>
          </p:nvSpPr>
          <p:spPr>
            <a:xfrm flipH="1">
              <a:off x="7326000" y="4895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0" name=""/>
            <p:cNvSpPr/>
            <p:nvPr/>
          </p:nvSpPr>
          <p:spPr>
            <a:xfrm flipH="1">
              <a:off x="592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1" name=""/>
            <p:cNvSpPr/>
            <p:nvPr/>
          </p:nvSpPr>
          <p:spPr>
            <a:xfrm flipH="1">
              <a:off x="628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2" name=""/>
            <p:cNvSpPr/>
            <p:nvPr/>
          </p:nvSpPr>
          <p:spPr>
            <a:xfrm flipH="1">
              <a:off x="523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3" name=""/>
            <p:cNvSpPr/>
            <p:nvPr/>
          </p:nvSpPr>
          <p:spPr>
            <a:xfrm flipH="1">
              <a:off x="4878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4" name=""/>
            <p:cNvSpPr/>
            <p:nvPr/>
          </p:nvSpPr>
          <p:spPr>
            <a:xfrm flipH="1">
              <a:off x="558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5" name=""/>
            <p:cNvSpPr/>
            <p:nvPr/>
          </p:nvSpPr>
          <p:spPr>
            <a:xfrm flipH="1">
              <a:off x="385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6" name=""/>
            <p:cNvSpPr/>
            <p:nvPr/>
          </p:nvSpPr>
          <p:spPr>
            <a:xfrm flipH="1">
              <a:off x="4536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7" name=""/>
            <p:cNvSpPr/>
            <p:nvPr/>
          </p:nvSpPr>
          <p:spPr>
            <a:xfrm flipH="1">
              <a:off x="4176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8" name=""/>
            <p:cNvSpPr/>
            <p:nvPr/>
          </p:nvSpPr>
          <p:spPr>
            <a:xfrm flipH="1">
              <a:off x="277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9" name=""/>
            <p:cNvSpPr/>
            <p:nvPr/>
          </p:nvSpPr>
          <p:spPr>
            <a:xfrm flipH="1">
              <a:off x="3474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0" name=""/>
            <p:cNvSpPr/>
            <p:nvPr/>
          </p:nvSpPr>
          <p:spPr>
            <a:xfrm flipH="1">
              <a:off x="244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1" name=""/>
            <p:cNvSpPr/>
            <p:nvPr/>
          </p:nvSpPr>
          <p:spPr>
            <a:xfrm flipH="1">
              <a:off x="3150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2" name=""/>
            <p:cNvSpPr/>
            <p:nvPr/>
          </p:nvSpPr>
          <p:spPr>
            <a:xfrm flipH="1">
              <a:off x="1746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3" name=""/>
            <p:cNvSpPr/>
            <p:nvPr/>
          </p:nvSpPr>
          <p:spPr>
            <a:xfrm flipH="1">
              <a:off x="207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4" name=""/>
            <p:cNvSpPr/>
            <p:nvPr/>
          </p:nvSpPr>
          <p:spPr>
            <a:xfrm flipH="1">
              <a:off x="104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5" name=""/>
            <p:cNvSpPr/>
            <p:nvPr/>
          </p:nvSpPr>
          <p:spPr>
            <a:xfrm flipH="1">
              <a:off x="136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6" name=""/>
            <p:cNvSpPr/>
            <p:nvPr/>
          </p:nvSpPr>
          <p:spPr>
            <a:xfrm flipH="1">
              <a:off x="-3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7" name=""/>
            <p:cNvSpPr/>
            <p:nvPr/>
          </p:nvSpPr>
          <p:spPr>
            <a:xfrm flipH="1">
              <a:off x="66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8" name=""/>
            <p:cNvSpPr/>
            <p:nvPr/>
          </p:nvSpPr>
          <p:spPr>
            <a:xfrm flipH="1">
              <a:off x="-360000" y="4914000"/>
              <a:ext cx="702000" cy="702000"/>
            </a:xfrm>
            <a:custGeom>
              <a:avLst/>
              <a:gdLst>
                <a:gd name="textAreaLeft" fmla="*/ -360 w 702000"/>
                <a:gd name="textAreaRight" fmla="*/ 70200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59" name=""/>
            <p:cNvSpPr/>
            <p:nvPr/>
          </p:nvSpPr>
          <p:spPr>
            <a:xfrm flipH="1">
              <a:off x="34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0" name=""/>
            <p:cNvSpPr/>
            <p:nvPr/>
          </p:nvSpPr>
          <p:spPr>
            <a:xfrm flipH="1">
              <a:off x="909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grpSp>
      <p:sp>
        <p:nvSpPr>
          <p:cNvPr id="61" name="PlaceHolder 1"/>
          <p:cNvSpPr>
            <a:spLocks noGrp="1"/>
          </p:cNvSpPr>
          <p:nvPr>
            <p:ph type="title"/>
          </p:nvPr>
        </p:nvSpPr>
        <p:spPr>
          <a:xfrm>
            <a:off x="504360" y="1915200"/>
            <a:ext cx="9071640" cy="1216800"/>
          </a:xfrm>
          <a:prstGeom prst="rect">
            <a:avLst/>
          </a:prstGeom>
          <a:noFill/>
          <a:ln w="0">
            <a:noFill/>
          </a:ln>
        </p:spPr>
        <p:txBody>
          <a:bodyPr lIns="0" rIns="0" tIns="0" bIns="0" anchor="ctr">
            <a:noAutofit/>
          </a:bodyPr>
          <a:p>
            <a:pPr indent="0" algn="ctr">
              <a:buNone/>
            </a:pPr>
            <a:r>
              <a:rPr b="0" lang="tr-TR" sz="3300" spc="-1" strike="noStrike">
                <a:solidFill>
                  <a:srgbClr val="000000"/>
                </a:solidFill>
                <a:latin typeface="Arial"/>
              </a:rPr>
              <a:t>Ana başlık metnini düzenlemek için tıklayın</a:t>
            </a:r>
            <a:endParaRPr b="0" lang="tr-TR" sz="3300" spc="-1" strike="noStrike">
              <a:solidFill>
                <a:srgbClr val="000000"/>
              </a:solidFill>
              <a:latin typeface="Arial"/>
            </a:endParaRPr>
          </a:p>
        </p:txBody>
      </p:sp>
      <p:sp>
        <p:nvSpPr>
          <p:cNvPr id="62" name="PlaceHolder 2"/>
          <p:cNvSpPr>
            <a:spLocks noGrp="1"/>
          </p:cNvSpPr>
          <p:nvPr>
            <p:ph type="body"/>
          </p:nvPr>
        </p:nvSpPr>
        <p:spPr>
          <a:xfrm>
            <a:off x="504000" y="3402000"/>
            <a:ext cx="9071640" cy="864000"/>
          </a:xfrm>
          <a:prstGeom prst="rect">
            <a:avLst/>
          </a:prstGeom>
          <a:noFill/>
          <a:ln w="0">
            <a:noFill/>
          </a:ln>
        </p:spPr>
        <p:txBody>
          <a:bodyPr lIns="0" rIns="0" tIns="0" bIns="0" anchor="t">
            <a:normAutofit fontScale="39000"/>
          </a:bodyPr>
          <a:p>
            <a:pPr marL="432000" indent="-324000">
              <a:spcAft>
                <a:spcPts val="1060"/>
              </a:spcAft>
              <a:buClr>
                <a:srgbClr val="000000"/>
              </a:buClr>
              <a:buSzPct val="45000"/>
              <a:buFont typeface="Wingdings" charset="2"/>
              <a:buChar char=""/>
            </a:pPr>
            <a:r>
              <a:rPr b="0" lang="tr-TR" sz="2400" spc="-1" strike="noStrike">
                <a:solidFill>
                  <a:srgbClr val="000000"/>
                </a:solidFill>
                <a:latin typeface="Arial"/>
              </a:rPr>
              <a:t>Anahat metninin biçimini düzenlemek için tıklayın</a:t>
            </a:r>
            <a:endParaRPr b="0" lang="tr-TR" sz="2400" spc="-1" strike="noStrike">
              <a:solidFill>
                <a:srgbClr val="000000"/>
              </a:solidFill>
              <a:latin typeface="Arial"/>
            </a:endParaRPr>
          </a:p>
          <a:p>
            <a:pPr lvl="1" marL="864000" indent="-324000">
              <a:spcAft>
                <a:spcPts val="850"/>
              </a:spcAft>
              <a:buClr>
                <a:srgbClr val="000000"/>
              </a:buClr>
              <a:buSzPct val="75000"/>
              <a:buFont typeface="Symbol" charset="2"/>
              <a:buChar char=""/>
            </a:pPr>
            <a:r>
              <a:rPr b="0" lang="tr-TR" sz="2100" spc="-1" strike="noStrike">
                <a:solidFill>
                  <a:srgbClr val="000000"/>
                </a:solidFill>
                <a:latin typeface="Arial"/>
              </a:rPr>
              <a:t>İkinci Anahat Düzeyi</a:t>
            </a:r>
            <a:endParaRPr b="0" lang="tr-TR" sz="2100" spc="-1" strike="noStrike">
              <a:solidFill>
                <a:srgbClr val="000000"/>
              </a:solidFill>
              <a:latin typeface="Arial"/>
            </a:endParaRPr>
          </a:p>
          <a:p>
            <a:pPr lvl="2" marL="1296000" indent="-288000">
              <a:spcAft>
                <a:spcPts val="635"/>
              </a:spcAft>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Aft>
                <a:spcPts val="422"/>
              </a:spcAft>
              <a:buClr>
                <a:srgbClr val="000000"/>
              </a:buClr>
              <a:buSzPct val="75000"/>
              <a:buFont typeface="Symbol" charset="2"/>
              <a:buChar char=""/>
            </a:pPr>
            <a:r>
              <a:rPr b="0" lang="tr-TR" sz="1500" spc="-1" strike="noStrike">
                <a:solidFill>
                  <a:srgbClr val="000000"/>
                </a:solidFill>
                <a:latin typeface="Arial"/>
              </a:rPr>
              <a:t>Dördüncü Anahat Düzeyi</a:t>
            </a:r>
            <a:endParaRPr b="0" lang="tr-TR" sz="1500" spc="-1" strike="noStrike">
              <a:solidFill>
                <a:srgbClr val="000000"/>
              </a:solidFill>
              <a:latin typeface="Arial"/>
            </a:endParaRPr>
          </a:p>
          <a:p>
            <a:pPr lvl="4" marL="2160000" indent="-216000">
              <a:spcAft>
                <a:spcPts val="210"/>
              </a:spcAft>
              <a:buClr>
                <a:srgbClr val="000000"/>
              </a:buClr>
              <a:buSzPct val="45000"/>
              <a:buFont typeface="Wingdings" charset="2"/>
              <a:buChar char=""/>
            </a:pPr>
            <a:r>
              <a:rPr b="0" lang="tr-TR" sz="1500" spc="-1" strike="noStrike">
                <a:solidFill>
                  <a:srgbClr val="000000"/>
                </a:solidFill>
                <a:latin typeface="Arial"/>
              </a:rPr>
              <a:t>Beşinci Anahat Düzeyi</a:t>
            </a:r>
            <a:endParaRPr b="0" lang="tr-TR" sz="1500" spc="-1" strike="noStrike">
              <a:solidFill>
                <a:srgbClr val="000000"/>
              </a:solidFill>
              <a:latin typeface="Arial"/>
            </a:endParaRPr>
          </a:p>
          <a:p>
            <a:pPr lvl="5" marL="2592000" indent="-216000">
              <a:spcAft>
                <a:spcPts val="210"/>
              </a:spcAft>
              <a:buClr>
                <a:srgbClr val="000000"/>
              </a:buClr>
              <a:buSzPct val="45000"/>
              <a:buFont typeface="Wingdings" charset="2"/>
              <a:buChar char=""/>
            </a:pPr>
            <a:r>
              <a:rPr b="0" lang="tr-TR" sz="1500" spc="-1" strike="noStrike">
                <a:solidFill>
                  <a:srgbClr val="000000"/>
                </a:solidFill>
                <a:latin typeface="Arial"/>
              </a:rPr>
              <a:t>Altıncı Anahat Düzeyi</a:t>
            </a:r>
            <a:endParaRPr b="0" lang="tr-TR" sz="1500" spc="-1" strike="noStrike">
              <a:solidFill>
                <a:srgbClr val="000000"/>
              </a:solidFill>
              <a:latin typeface="Arial"/>
            </a:endParaRPr>
          </a:p>
          <a:p>
            <a:pPr lvl="6" marL="3024000" indent="-216000">
              <a:spcAft>
                <a:spcPts val="210"/>
              </a:spcAft>
              <a:buClr>
                <a:srgbClr val="000000"/>
              </a:buClr>
              <a:buSzPct val="45000"/>
              <a:buFont typeface="Wingdings" charset="2"/>
              <a:buChar char=""/>
            </a:pPr>
            <a:r>
              <a:rPr b="0" lang="tr-TR" sz="1500" spc="-1" strike="noStrike">
                <a:solidFill>
                  <a:srgbClr val="000000"/>
                </a:solidFill>
                <a:latin typeface="Arial"/>
              </a:rPr>
              <a:t>Yedinci Anahat Düzeyi</a:t>
            </a:r>
            <a:endParaRPr b="0" lang="tr-TR" sz="1500" spc="-1" strike="noStrike">
              <a:solidFill>
                <a:srgbClr val="000000"/>
              </a:solidFill>
              <a:latin typeface="Arial"/>
            </a:endParaRPr>
          </a:p>
        </p:txBody>
      </p:sp>
      <p:sp>
        <p:nvSpPr>
          <p:cNvPr id="63" name=""/>
          <p:cNvSpPr/>
          <p:nvPr/>
        </p:nvSpPr>
        <p:spPr>
          <a:xfrm>
            <a:off x="-41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4" name=""/>
          <p:cNvSpPr/>
          <p:nvPr/>
        </p:nvSpPr>
        <p:spPr>
          <a:xfrm>
            <a:off x="99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5" name=""/>
          <p:cNvSpPr/>
          <p:nvPr/>
        </p:nvSpPr>
        <p:spPr>
          <a:xfrm>
            <a:off x="239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6" name=""/>
          <p:cNvSpPr/>
          <p:nvPr/>
        </p:nvSpPr>
        <p:spPr>
          <a:xfrm>
            <a:off x="169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7" name=""/>
          <p:cNvSpPr/>
          <p:nvPr/>
        </p:nvSpPr>
        <p:spPr>
          <a:xfrm>
            <a:off x="3096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8" name=""/>
          <p:cNvSpPr/>
          <p:nvPr/>
        </p:nvSpPr>
        <p:spPr>
          <a:xfrm>
            <a:off x="450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69" name=""/>
          <p:cNvSpPr/>
          <p:nvPr/>
        </p:nvSpPr>
        <p:spPr>
          <a:xfrm>
            <a:off x="379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0" name=""/>
          <p:cNvSpPr/>
          <p:nvPr/>
        </p:nvSpPr>
        <p:spPr>
          <a:xfrm>
            <a:off x="520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1" name=""/>
          <p:cNvSpPr/>
          <p:nvPr/>
        </p:nvSpPr>
        <p:spPr>
          <a:xfrm>
            <a:off x="6606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2" name=""/>
          <p:cNvSpPr/>
          <p:nvPr/>
        </p:nvSpPr>
        <p:spPr>
          <a:xfrm>
            <a:off x="590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3" name=""/>
          <p:cNvSpPr/>
          <p:nvPr/>
        </p:nvSpPr>
        <p:spPr>
          <a:xfrm>
            <a:off x="730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4" name=""/>
          <p:cNvSpPr/>
          <p:nvPr/>
        </p:nvSpPr>
        <p:spPr>
          <a:xfrm>
            <a:off x="8010000" y="-52056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5" name=""/>
          <p:cNvSpPr/>
          <p:nvPr/>
        </p:nvSpPr>
        <p:spPr>
          <a:xfrm>
            <a:off x="9414000" y="-52056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6" name=""/>
          <p:cNvSpPr/>
          <p:nvPr/>
        </p:nvSpPr>
        <p:spPr>
          <a:xfrm>
            <a:off x="8712000" y="-52056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77" name=""/>
          <p:cNvSpPr/>
          <p:nvPr/>
        </p:nvSpPr>
        <p:spPr>
          <a:xfrm>
            <a:off x="28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16" name=""/>
            <p:cNvSpPr/>
            <p:nvPr/>
          </p:nvSpPr>
          <p:spPr>
            <a:xfrm flipH="1">
              <a:off x="979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17" name=""/>
            <p:cNvSpPr/>
            <p:nvPr/>
          </p:nvSpPr>
          <p:spPr>
            <a:xfrm flipH="1">
              <a:off x="802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18" name=""/>
            <p:cNvSpPr/>
            <p:nvPr/>
          </p:nvSpPr>
          <p:spPr>
            <a:xfrm flipH="1">
              <a:off x="8730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19" name=""/>
            <p:cNvSpPr/>
            <p:nvPr/>
          </p:nvSpPr>
          <p:spPr>
            <a:xfrm flipH="1">
              <a:off x="838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0" name=""/>
            <p:cNvSpPr/>
            <p:nvPr/>
          </p:nvSpPr>
          <p:spPr>
            <a:xfrm flipH="1">
              <a:off x="6984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1" name=""/>
            <p:cNvSpPr/>
            <p:nvPr/>
          </p:nvSpPr>
          <p:spPr>
            <a:xfrm flipH="1">
              <a:off x="768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2" name=""/>
            <p:cNvSpPr/>
            <p:nvPr/>
          </p:nvSpPr>
          <p:spPr>
            <a:xfrm flipH="1">
              <a:off x="662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3" name=""/>
            <p:cNvSpPr/>
            <p:nvPr/>
          </p:nvSpPr>
          <p:spPr>
            <a:xfrm flipH="1">
              <a:off x="7326000" y="4896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4" name=""/>
            <p:cNvSpPr/>
            <p:nvPr/>
          </p:nvSpPr>
          <p:spPr>
            <a:xfrm flipH="1">
              <a:off x="592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5" name=""/>
            <p:cNvSpPr/>
            <p:nvPr/>
          </p:nvSpPr>
          <p:spPr>
            <a:xfrm flipH="1">
              <a:off x="628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6" name=""/>
            <p:cNvSpPr/>
            <p:nvPr/>
          </p:nvSpPr>
          <p:spPr>
            <a:xfrm flipH="1">
              <a:off x="523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7" name=""/>
            <p:cNvSpPr/>
            <p:nvPr/>
          </p:nvSpPr>
          <p:spPr>
            <a:xfrm flipH="1">
              <a:off x="487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8" name=""/>
            <p:cNvSpPr/>
            <p:nvPr/>
          </p:nvSpPr>
          <p:spPr>
            <a:xfrm flipH="1">
              <a:off x="558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29" name=""/>
            <p:cNvSpPr/>
            <p:nvPr/>
          </p:nvSpPr>
          <p:spPr>
            <a:xfrm flipH="1">
              <a:off x="385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0" name=""/>
            <p:cNvSpPr/>
            <p:nvPr/>
          </p:nvSpPr>
          <p:spPr>
            <a:xfrm flipH="1">
              <a:off x="453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1" name=""/>
            <p:cNvSpPr/>
            <p:nvPr/>
          </p:nvSpPr>
          <p:spPr>
            <a:xfrm flipH="1">
              <a:off x="417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2" name=""/>
            <p:cNvSpPr/>
            <p:nvPr/>
          </p:nvSpPr>
          <p:spPr>
            <a:xfrm flipH="1">
              <a:off x="277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3" name=""/>
            <p:cNvSpPr/>
            <p:nvPr/>
          </p:nvSpPr>
          <p:spPr>
            <a:xfrm flipH="1">
              <a:off x="3474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4" name=""/>
            <p:cNvSpPr/>
            <p:nvPr/>
          </p:nvSpPr>
          <p:spPr>
            <a:xfrm flipH="1">
              <a:off x="244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5" name=""/>
            <p:cNvSpPr/>
            <p:nvPr/>
          </p:nvSpPr>
          <p:spPr>
            <a:xfrm flipH="1">
              <a:off x="3150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6" name=""/>
            <p:cNvSpPr/>
            <p:nvPr/>
          </p:nvSpPr>
          <p:spPr>
            <a:xfrm flipH="1">
              <a:off x="174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7" name=""/>
            <p:cNvSpPr/>
            <p:nvPr/>
          </p:nvSpPr>
          <p:spPr>
            <a:xfrm flipH="1">
              <a:off x="207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8" name=""/>
            <p:cNvSpPr/>
            <p:nvPr/>
          </p:nvSpPr>
          <p:spPr>
            <a:xfrm flipH="1">
              <a:off x="1044000" y="491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39" name=""/>
            <p:cNvSpPr/>
            <p:nvPr/>
          </p:nvSpPr>
          <p:spPr>
            <a:xfrm flipH="1">
              <a:off x="1368000" y="545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40" name=""/>
            <p:cNvSpPr/>
            <p:nvPr/>
          </p:nvSpPr>
          <p:spPr>
            <a:xfrm flipH="1">
              <a:off x="-36000" y="545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41" name=""/>
            <p:cNvSpPr/>
            <p:nvPr/>
          </p:nvSpPr>
          <p:spPr>
            <a:xfrm flipH="1">
              <a:off x="666000" y="545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42" name=""/>
            <p:cNvSpPr/>
            <p:nvPr/>
          </p:nvSpPr>
          <p:spPr>
            <a:xfrm flipH="1">
              <a:off x="-360000" y="4914360"/>
              <a:ext cx="702000" cy="702000"/>
            </a:xfrm>
            <a:custGeom>
              <a:avLst/>
              <a:gdLst>
                <a:gd name="textAreaLeft" fmla="*/ -360 w 702000"/>
                <a:gd name="textAreaRight" fmla="*/ 70200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43" name=""/>
            <p:cNvSpPr/>
            <p:nvPr/>
          </p:nvSpPr>
          <p:spPr>
            <a:xfrm flipH="1">
              <a:off x="342000" y="491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144" name=""/>
            <p:cNvSpPr/>
            <p:nvPr/>
          </p:nvSpPr>
          <p:spPr>
            <a:xfrm flipH="1">
              <a:off x="909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grpSp>
      <p:sp>
        <p:nvSpPr>
          <p:cNvPr id="1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tr-TR" sz="3300" spc="-1" strike="noStrike">
                <a:solidFill>
                  <a:srgbClr val="000000"/>
                </a:solidFill>
                <a:latin typeface="Arial"/>
              </a:rPr>
              <a:t>Ana başlık metnini düzenlemek için tıklayın</a:t>
            </a:r>
            <a:endParaRPr b="0" lang="tr-TR" sz="3300" spc="-1" strike="noStrike">
              <a:solidFill>
                <a:srgbClr val="000000"/>
              </a:solidFill>
              <a:latin typeface="Arial"/>
            </a:endParaRPr>
          </a:p>
        </p:txBody>
      </p:sp>
      <p:sp>
        <p:nvSpPr>
          <p:cNvPr id="14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tr-TR" sz="2400" spc="-1" strike="noStrike">
                <a:solidFill>
                  <a:srgbClr val="000000"/>
                </a:solidFill>
                <a:latin typeface="Arial"/>
              </a:rPr>
              <a:t>Anahat metninin biçimini düzenlemek için tıklayın</a:t>
            </a:r>
            <a:endParaRPr b="0" lang="tr-TR" sz="2400" spc="-1" strike="noStrike">
              <a:solidFill>
                <a:srgbClr val="000000"/>
              </a:solidFill>
              <a:latin typeface="Arial"/>
            </a:endParaRPr>
          </a:p>
          <a:p>
            <a:pPr lvl="1" marL="864000" indent="-324000">
              <a:spcAft>
                <a:spcPts val="850"/>
              </a:spcAft>
              <a:buClr>
                <a:srgbClr val="000000"/>
              </a:buClr>
              <a:buSzPct val="75000"/>
              <a:buFont typeface="Symbol" charset="2"/>
              <a:buChar char=""/>
            </a:pPr>
            <a:r>
              <a:rPr b="0" lang="tr-TR" sz="2100" spc="-1" strike="noStrike">
                <a:solidFill>
                  <a:srgbClr val="000000"/>
                </a:solidFill>
                <a:latin typeface="Arial"/>
              </a:rPr>
              <a:t>İkinci Anahat Düzeyi</a:t>
            </a:r>
            <a:endParaRPr b="0" lang="tr-TR" sz="2100" spc="-1" strike="noStrike">
              <a:solidFill>
                <a:srgbClr val="000000"/>
              </a:solidFill>
              <a:latin typeface="Arial"/>
            </a:endParaRPr>
          </a:p>
          <a:p>
            <a:pPr lvl="2" marL="1296000" indent="-288000">
              <a:spcAft>
                <a:spcPts val="635"/>
              </a:spcAft>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Aft>
                <a:spcPts val="422"/>
              </a:spcAft>
              <a:buClr>
                <a:srgbClr val="000000"/>
              </a:buClr>
              <a:buSzPct val="75000"/>
              <a:buFont typeface="Symbol" charset="2"/>
              <a:buChar char=""/>
            </a:pPr>
            <a:r>
              <a:rPr b="0" lang="tr-TR" sz="1500" spc="-1" strike="noStrike">
                <a:solidFill>
                  <a:srgbClr val="000000"/>
                </a:solidFill>
                <a:latin typeface="Arial"/>
              </a:rPr>
              <a:t>Dördüncü Anahat Düzeyi</a:t>
            </a:r>
            <a:endParaRPr b="0" lang="tr-TR" sz="1500" spc="-1" strike="noStrike">
              <a:solidFill>
                <a:srgbClr val="000000"/>
              </a:solidFill>
              <a:latin typeface="Arial"/>
            </a:endParaRPr>
          </a:p>
          <a:p>
            <a:pPr lvl="4" marL="2160000" indent="-216000">
              <a:spcAft>
                <a:spcPts val="210"/>
              </a:spcAft>
              <a:buClr>
                <a:srgbClr val="000000"/>
              </a:buClr>
              <a:buSzPct val="45000"/>
              <a:buFont typeface="Wingdings" charset="2"/>
              <a:buChar char=""/>
            </a:pPr>
            <a:r>
              <a:rPr b="0" lang="tr-TR" sz="1500" spc="-1" strike="noStrike">
                <a:solidFill>
                  <a:srgbClr val="000000"/>
                </a:solidFill>
                <a:latin typeface="Arial"/>
              </a:rPr>
              <a:t>Beşinci Anahat Düzeyi</a:t>
            </a:r>
            <a:endParaRPr b="0" lang="tr-TR" sz="1500" spc="-1" strike="noStrike">
              <a:solidFill>
                <a:srgbClr val="000000"/>
              </a:solidFill>
              <a:latin typeface="Arial"/>
            </a:endParaRPr>
          </a:p>
          <a:p>
            <a:pPr lvl="5" marL="2592000" indent="-216000">
              <a:spcAft>
                <a:spcPts val="210"/>
              </a:spcAft>
              <a:buClr>
                <a:srgbClr val="000000"/>
              </a:buClr>
              <a:buSzPct val="45000"/>
              <a:buFont typeface="Wingdings" charset="2"/>
              <a:buChar char=""/>
            </a:pPr>
            <a:r>
              <a:rPr b="0" lang="tr-TR" sz="1500" spc="-1" strike="noStrike">
                <a:solidFill>
                  <a:srgbClr val="000000"/>
                </a:solidFill>
                <a:latin typeface="Arial"/>
              </a:rPr>
              <a:t>Altıncı Anahat Düzeyi</a:t>
            </a:r>
            <a:endParaRPr b="0" lang="tr-TR" sz="1500" spc="-1" strike="noStrike">
              <a:solidFill>
                <a:srgbClr val="000000"/>
              </a:solidFill>
              <a:latin typeface="Arial"/>
            </a:endParaRPr>
          </a:p>
          <a:p>
            <a:pPr lvl="6" marL="3024000" indent="-216000">
              <a:spcAft>
                <a:spcPts val="210"/>
              </a:spcAft>
              <a:buClr>
                <a:srgbClr val="000000"/>
              </a:buClr>
              <a:buSzPct val="45000"/>
              <a:buFont typeface="Wingdings" charset="2"/>
              <a:buChar char=""/>
            </a:pPr>
            <a:r>
              <a:rPr b="0" lang="tr-TR" sz="1500" spc="-1" strike="noStrike">
                <a:solidFill>
                  <a:srgbClr val="000000"/>
                </a:solidFill>
                <a:latin typeface="Arial"/>
              </a:rPr>
              <a:t>Yedinci Anahat Düzeyi</a:t>
            </a:r>
            <a:endParaRPr b="0" lang="tr-TR" sz="1500" spc="-1" strike="noStrike">
              <a:solidFill>
                <a:srgbClr val="000000"/>
              </a:solidFill>
              <a:latin typeface="Arial"/>
            </a:endParaRPr>
          </a:p>
        </p:txBody>
      </p:sp>
      <p:sp>
        <p:nvSpPr>
          <p:cNvPr id="147" name="PlaceHolder 3"/>
          <p:cNvSpPr>
            <a:spLocks noGrp="1"/>
          </p:cNvSpPr>
          <p:nvPr>
            <p:ph type="dt" idx="1"/>
          </p:nvPr>
        </p:nvSpPr>
        <p:spPr>
          <a:xfrm>
            <a:off x="342000" y="4914360"/>
            <a:ext cx="2401200" cy="702000"/>
          </a:xfrm>
          <a:prstGeom prst="rect">
            <a:avLst/>
          </a:prstGeom>
          <a:noFill/>
          <a:ln w="0">
            <a:noFill/>
          </a:ln>
        </p:spPr>
        <p:txBody>
          <a:bodyPr lIns="0" rIns="0" tIns="0" bIns="0" anchor="ctr">
            <a:noAutofit/>
          </a:bodyPr>
          <a:lstStyle>
            <a:lvl1pPr indent="0">
              <a:buNone/>
              <a:defRPr b="0" lang="tr-TR" sz="1400" spc="-1" strike="noStrike">
                <a:solidFill>
                  <a:srgbClr val="000000"/>
                </a:solidFill>
                <a:latin typeface="Arial"/>
              </a:defRPr>
            </a:lvl1pPr>
          </a:lstStyle>
          <a:p>
            <a:pPr indent="0">
              <a:buNone/>
            </a:pPr>
            <a:r>
              <a:rPr b="0" lang="tr-TR" sz="1400" spc="-1" strike="noStrike">
                <a:solidFill>
                  <a:srgbClr val="000000"/>
                </a:solidFill>
                <a:latin typeface="Arial"/>
              </a:rPr>
              <a:t>&lt;date/time&gt;</a:t>
            </a:r>
            <a:endParaRPr b="0" lang="tr-TR" sz="1400" spc="-1" strike="noStrike">
              <a:solidFill>
                <a:srgbClr val="000000"/>
              </a:solidFill>
              <a:latin typeface="Arial"/>
            </a:endParaRPr>
          </a:p>
        </p:txBody>
      </p:sp>
      <p:sp>
        <p:nvSpPr>
          <p:cNvPr id="148" name="PlaceHolder 4"/>
          <p:cNvSpPr>
            <a:spLocks noGrp="1"/>
          </p:cNvSpPr>
          <p:nvPr>
            <p:ph type="ftr" idx="2"/>
          </p:nvPr>
        </p:nvSpPr>
        <p:spPr>
          <a:xfrm>
            <a:off x="2744640" y="4914000"/>
            <a:ext cx="4581000" cy="704160"/>
          </a:xfrm>
          <a:prstGeom prst="rect">
            <a:avLst/>
          </a:prstGeom>
          <a:noFill/>
          <a:ln w="0">
            <a:noFill/>
          </a:ln>
        </p:spPr>
        <p:txBody>
          <a:bodyPr lIns="0" rIns="0" tIns="0" bIns="0" anchor="ctr">
            <a:noAutofit/>
          </a:bodyPr>
          <a:lstStyle>
            <a:lvl1pPr indent="0" algn="ctr">
              <a:buNone/>
              <a:defRPr b="0" lang="tr-TR" sz="1400" spc="-1" strike="noStrike">
                <a:solidFill>
                  <a:srgbClr val="000000"/>
                </a:solidFill>
                <a:latin typeface="Arial"/>
              </a:defRPr>
            </a:lvl1pPr>
          </a:lstStyle>
          <a:p>
            <a:pPr indent="0" algn="ctr">
              <a:buNone/>
            </a:pPr>
            <a:r>
              <a:rPr b="0" lang="tr-TR" sz="1400" spc="-1" strike="noStrike">
                <a:solidFill>
                  <a:srgbClr val="000000"/>
                </a:solidFill>
                <a:latin typeface="Arial"/>
              </a:rPr>
              <a:t>&lt;footer&gt;</a:t>
            </a:r>
            <a:endParaRPr b="0" lang="tr-TR" sz="1400" spc="-1" strike="noStrike">
              <a:solidFill>
                <a:srgbClr val="000000"/>
              </a:solidFill>
              <a:latin typeface="Arial"/>
            </a:endParaRPr>
          </a:p>
        </p:txBody>
      </p:sp>
      <p:sp>
        <p:nvSpPr>
          <p:cNvPr id="149" name="PlaceHolder 5"/>
          <p:cNvSpPr>
            <a:spLocks noGrp="1"/>
          </p:cNvSpPr>
          <p:nvPr>
            <p:ph type="sldNum" idx="3"/>
          </p:nvPr>
        </p:nvSpPr>
        <p:spPr>
          <a:xfrm>
            <a:off x="8494200" y="4914000"/>
            <a:ext cx="1143000" cy="702000"/>
          </a:xfrm>
          <a:prstGeom prst="rect">
            <a:avLst/>
          </a:prstGeom>
          <a:noFill/>
          <a:ln w="0">
            <a:noFill/>
          </a:ln>
        </p:spPr>
        <p:txBody>
          <a:bodyPr lIns="0" rIns="0" tIns="0" bIns="0" anchor="ctr">
            <a:noAutofit/>
          </a:bodyPr>
          <a:lstStyle>
            <a:lvl1pPr indent="0" algn="ctr">
              <a:buNone/>
              <a:defRPr b="0" lang="tr-TR" sz="1400" spc="-1" strike="noStrike">
                <a:solidFill>
                  <a:srgbClr val="000000"/>
                </a:solidFill>
                <a:latin typeface="Arial"/>
              </a:defRPr>
            </a:lvl1pPr>
          </a:lstStyle>
          <a:p>
            <a:pPr indent="0" algn="ctr">
              <a:buNone/>
            </a:pPr>
            <a:fld id="{C3F611B2-AB0D-4ADF-8891-5ABFA2A16C78}" type="slidenum">
              <a:rPr b="0" lang="tr-TR" sz="1400" spc="-1" strike="noStrike">
                <a:solidFill>
                  <a:srgbClr val="000000"/>
                </a:solidFill>
                <a:latin typeface="Arial"/>
              </a:rPr>
              <a:t>&lt;number&gt;</a:t>
            </a:fld>
            <a:endParaRPr b="0" lang="tr-T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43200"/>
            <a:ext cx="9071640" cy="1216800"/>
          </a:xfrm>
          <a:prstGeom prst="rect">
            <a:avLst/>
          </a:prstGeom>
          <a:noFill/>
          <a:ln w="0">
            <a:noFill/>
          </a:ln>
        </p:spPr>
        <p:txBody>
          <a:bodyPr lIns="0" rIns="0" tIns="0" bIns="0" anchor="ctr">
            <a:noAutofit/>
          </a:bodyPr>
          <a:p>
            <a:pPr indent="0" algn="ctr">
              <a:buNone/>
            </a:pPr>
            <a:r>
              <a:rPr b="0" lang="tr-TR" sz="2200" spc="-1" strike="noStrike">
                <a:solidFill>
                  <a:srgbClr val="000000"/>
                </a:solidFill>
                <a:latin typeface="Arial"/>
              </a:rPr>
              <a:t>Görüntü İşleme Yöntemleri Kullanılarak Kiraz Meyvesinin</a:t>
            </a:r>
            <a:br>
              <a:rPr sz="2200"/>
            </a:br>
            <a:r>
              <a:rPr b="0" lang="tr-TR" sz="2200" spc="-1" strike="noStrike">
                <a:solidFill>
                  <a:srgbClr val="000000"/>
                </a:solidFill>
                <a:latin typeface="Arial"/>
              </a:rPr>
              <a:t>Sınıflandırılması</a:t>
            </a:r>
            <a:endParaRPr b="0" lang="tr-TR" sz="2200" spc="-1" strike="noStrike">
              <a:solidFill>
                <a:srgbClr val="000000"/>
              </a:solidFill>
              <a:latin typeface="Arial"/>
            </a:endParaRPr>
          </a:p>
        </p:txBody>
      </p:sp>
      <p:sp>
        <p:nvSpPr>
          <p:cNvPr id="187" name="PlaceHolder 2"/>
          <p:cNvSpPr>
            <a:spLocks noGrp="1"/>
          </p:cNvSpPr>
          <p:nvPr>
            <p:ph type="subTitle"/>
          </p:nvPr>
        </p:nvSpPr>
        <p:spPr>
          <a:xfrm>
            <a:off x="180000" y="1440000"/>
            <a:ext cx="9360000" cy="3386160"/>
          </a:xfrm>
          <a:prstGeom prst="rect">
            <a:avLst/>
          </a:prstGeom>
          <a:noFill/>
          <a:ln w="0">
            <a:noFill/>
          </a:ln>
        </p:spPr>
        <p:txBody>
          <a:bodyPr lIns="0" rIns="0" tIns="0" bIns="0" anchor="ctr">
            <a:noAutofit/>
          </a:bodyPr>
          <a:p>
            <a:pPr indent="0">
              <a:buNone/>
            </a:pPr>
            <a:r>
              <a:rPr b="0" lang="tr-TR" sz="1600" spc="-1" strike="noStrike">
                <a:solidFill>
                  <a:srgbClr val="000000"/>
                </a:solidFill>
                <a:latin typeface="Arial"/>
              </a:rPr>
              <a:t>Dünyada 1500 civarında çeşidi olan kiraz gülgiller familyasındandır. Tatlı aromalı, sulu ve sert çekirdekli bir meyve türü olan kiraz, kalsiyum, çinko, potasyum, lif, C vitamini, demir, tiamin, riboflavin, niasin, magnezyum, E ve B6 vitaminleri bakımından zengindir</a:t>
            </a:r>
            <a:endParaRPr b="0" lang="tr-TR" sz="1600" spc="-1" strike="noStrike">
              <a:solidFill>
                <a:srgbClr val="000000"/>
              </a:solidFill>
              <a:latin typeface="Arial"/>
            </a:endParaRPr>
          </a:p>
          <a:p>
            <a:pPr indent="0">
              <a:buNone/>
            </a:pPr>
            <a:endParaRPr b="0" lang="tr-TR" sz="1600" spc="-1" strike="noStrike">
              <a:solidFill>
                <a:srgbClr val="000000"/>
              </a:solidFill>
              <a:latin typeface="Arial"/>
            </a:endParaRPr>
          </a:p>
          <a:p>
            <a:pPr indent="0">
              <a:buNone/>
            </a:pPr>
            <a:r>
              <a:rPr b="0" lang="tr-TR" sz="1600" spc="-1" strike="noStrike">
                <a:solidFill>
                  <a:srgbClr val="000000"/>
                </a:solidFill>
                <a:latin typeface="Arial"/>
              </a:rPr>
              <a:t> </a:t>
            </a:r>
            <a:r>
              <a:rPr b="0" lang="tr-TR" sz="1600" spc="-1" strike="noStrike">
                <a:solidFill>
                  <a:srgbClr val="000000"/>
                </a:solidFill>
                <a:latin typeface="Arial"/>
              </a:rPr>
              <a:t>Ancak dünyada en çok kiraz üreten ilk 6 ülke arasında Türkiye %35’lik pay ile</a:t>
            </a:r>
            <a:endParaRPr b="0" lang="tr-TR" sz="1600" spc="-1" strike="noStrike">
              <a:solidFill>
                <a:srgbClr val="000000"/>
              </a:solidFill>
              <a:latin typeface="Arial"/>
            </a:endParaRPr>
          </a:p>
          <a:p>
            <a:pPr indent="0">
              <a:buNone/>
            </a:pPr>
            <a:r>
              <a:rPr b="0" lang="tr-TR" sz="1600" spc="-1" strike="noStrike">
                <a:solidFill>
                  <a:srgbClr val="000000"/>
                </a:solidFill>
                <a:latin typeface="Arial"/>
              </a:rPr>
              <a:t>birinci sıradadır</a:t>
            </a:r>
            <a:endParaRPr b="0" lang="tr-TR" sz="1600" spc="-1" strike="noStrike">
              <a:solidFill>
                <a:srgbClr val="000000"/>
              </a:solidFill>
              <a:latin typeface="Arial"/>
            </a:endParaRPr>
          </a:p>
          <a:p>
            <a:pPr indent="0">
              <a:buNone/>
            </a:pPr>
            <a:endParaRPr b="0" lang="tr-TR" sz="1600" spc="-1" strike="noStrike">
              <a:solidFill>
                <a:srgbClr val="000000"/>
              </a:solidFill>
              <a:latin typeface="Arial"/>
            </a:endParaRPr>
          </a:p>
          <a:p>
            <a:pPr indent="0">
              <a:buNone/>
            </a:pPr>
            <a:r>
              <a:rPr b="0" lang="tr-TR" sz="1600" spc="-1" strike="noStrike">
                <a:solidFill>
                  <a:srgbClr val="000000"/>
                </a:solidFill>
                <a:latin typeface="Arial"/>
              </a:rPr>
              <a:t>Sebze ve meyveleri kalite ve özelliklerine göre sınıflandırma işlemi genellikle işçiler tarafından el ve göz ile yapılmaktadır. Bu</a:t>
            </a:r>
            <a:endParaRPr b="0" lang="tr-TR" sz="1600" spc="-1" strike="noStrike">
              <a:solidFill>
                <a:srgbClr val="000000"/>
              </a:solidFill>
              <a:latin typeface="Arial"/>
            </a:endParaRPr>
          </a:p>
          <a:p>
            <a:pPr indent="0">
              <a:buNone/>
            </a:pPr>
            <a:r>
              <a:rPr b="0" lang="tr-TR" sz="1600" spc="-1" strike="noStrike">
                <a:solidFill>
                  <a:srgbClr val="000000"/>
                </a:solidFill>
                <a:latin typeface="Arial"/>
              </a:rPr>
              <a:t>yüzden bir standardın sağlanması zorlaşmaktadır</a:t>
            </a:r>
            <a:endParaRPr b="0" lang="tr-TR" sz="1600" spc="-1" strike="noStrike">
              <a:solidFill>
                <a:srgbClr val="000000"/>
              </a:solidFill>
              <a:latin typeface="Arial"/>
            </a:endParaRPr>
          </a:p>
          <a:p>
            <a:pPr indent="0">
              <a:buNone/>
            </a:pPr>
            <a:endParaRPr b="0" lang="tr-TR" sz="1600" spc="-1" strike="noStrike">
              <a:solidFill>
                <a:srgbClr val="000000"/>
              </a:solidFill>
              <a:latin typeface="Arial"/>
            </a:endParaRPr>
          </a:p>
          <a:p>
            <a:pPr indent="0">
              <a:buNone/>
            </a:pPr>
            <a:r>
              <a:rPr b="0" lang="tr-TR" sz="1600" spc="-1" strike="noStrike">
                <a:solidFill>
                  <a:srgbClr val="000000"/>
                </a:solidFill>
                <a:latin typeface="Arial"/>
              </a:rPr>
              <a:t>Yapılan bu çalışmada görüntü işleme yöntemleri kullanılarak kiraz meyvesinin</a:t>
            </a:r>
            <a:endParaRPr b="0" lang="tr-TR" sz="1600" spc="-1" strike="noStrike">
              <a:solidFill>
                <a:srgbClr val="000000"/>
              </a:solidFill>
              <a:latin typeface="Arial"/>
            </a:endParaRPr>
          </a:p>
          <a:p>
            <a:pPr indent="0">
              <a:buNone/>
            </a:pPr>
            <a:r>
              <a:rPr b="0" lang="tr-TR" sz="1600" spc="-1" strike="noStrike">
                <a:solidFill>
                  <a:srgbClr val="000000"/>
                </a:solidFill>
                <a:latin typeface="Arial"/>
              </a:rPr>
              <a:t>boyutlarına göre sınıflandırılması amaçlanmıştır. </a:t>
            </a:r>
            <a:endParaRPr b="0" lang="tr-TR" sz="1600" spc="-1" strike="noStrike">
              <a:solidFill>
                <a:srgbClr val="000000"/>
              </a:solidFill>
              <a:latin typeface="Arial"/>
            </a:endParaRPr>
          </a:p>
          <a:p>
            <a:pPr indent="0">
              <a:buNone/>
            </a:pPr>
            <a:endParaRPr b="0" lang="tr-TR" sz="1600" spc="-1" strike="noStrike">
              <a:solidFill>
                <a:srgbClr val="000000"/>
              </a:solidFill>
              <a:latin typeface="Arial"/>
            </a:endParaRPr>
          </a:p>
          <a:p>
            <a:pPr indent="0">
              <a:buNone/>
            </a:pPr>
            <a:endParaRPr b="0" lang="tr-T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p:nvPr>
        </p:nvSpPr>
        <p:spPr>
          <a:xfrm>
            <a:off x="504000" y="1326600"/>
            <a:ext cx="9071640" cy="3288240"/>
          </a:xfrm>
          <a:prstGeom prst="rect">
            <a:avLst/>
          </a:prstGeom>
          <a:noFill/>
          <a:ln w="0">
            <a:noFill/>
          </a:ln>
        </p:spPr>
        <p:txBody>
          <a:bodyPr lIns="0" rIns="0" tIns="0" bIns="0" anchor="t">
            <a:normAutofit fontScale="97000"/>
          </a:bodyPr>
          <a:p>
            <a:pPr marL="432000" indent="-324000">
              <a:spcAft>
                <a:spcPts val="1060"/>
              </a:spcAft>
              <a:buClr>
                <a:srgbClr val="000000"/>
              </a:buClr>
              <a:buSzPct val="45000"/>
              <a:buFont typeface="Wingdings" charset="2"/>
              <a:buChar char=""/>
            </a:pPr>
            <a:r>
              <a:rPr b="1" lang="tr-TR" sz="7200" spc="-1" strike="noStrike">
                <a:solidFill>
                  <a:srgbClr val="000000"/>
                </a:solidFill>
                <a:latin typeface="Arial"/>
              </a:rPr>
              <a:t>Sunumumu dinlediğiniz için çok teşekkür ederim </a:t>
            </a:r>
            <a:endParaRPr b="1" lang="tr-TR"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900000" y="1440000"/>
            <a:ext cx="3438360" cy="3420000"/>
          </a:xfrm>
          <a:prstGeom prst="rect">
            <a:avLst/>
          </a:prstGeom>
          <a:ln w="18000">
            <a:noFill/>
          </a:ln>
        </p:spPr>
      </p:pic>
      <p:pic>
        <p:nvPicPr>
          <p:cNvPr id="189" name="" descr=""/>
          <p:cNvPicPr/>
          <p:nvPr/>
        </p:nvPicPr>
        <p:blipFill>
          <a:blip r:embed="rId2"/>
          <a:stretch/>
        </p:blipFill>
        <p:spPr>
          <a:xfrm>
            <a:off x="4680000" y="1440000"/>
            <a:ext cx="5040000" cy="335988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540000" y="1260000"/>
            <a:ext cx="9000000" cy="3240000"/>
          </a:xfrm>
          <a:prstGeom prst="rect">
            <a:avLst/>
          </a:prstGeom>
          <a:noFill/>
          <a:ln w="0">
            <a:noFill/>
          </a:ln>
        </p:spPr>
        <p:txBody>
          <a:bodyPr lIns="0" rIns="0" tIns="0" bIns="0" anchor="t">
            <a:normAutofit fontScale="96000"/>
          </a:bodyPr>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Günümüzde artan talep oranlarına bağlı olarak teknolojinin gelişmesi ile birlikte otomatik olarak nesnelerin sınıflandırılması ve tasnif edilmesi önemli bir alan haline gelmiştir.</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Sınıflandırma işlemi insanlar ve makinalar ile gerçekleştirilebilmektedir ancak ürünlerdeki şekilsel farklılıklar ve insanlardan kaynaklanan hatalar nedeniyle verimli bir sınıflandırma yapılamamaktadır</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Bu nedenle görüntü işleme tekniklerine ihtiyaç duyarız  görüntülerdeki katmanları doğru ve kayıpsız şekilde analiz edebilmek için çeşitli filtre ve ışık kaynaklarına ihtiyaç vardır örneğin UR, NIR, IR gibi infarred ve ultraviole ışınlardır</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b="0" lang="tr-TR" sz="1600" spc="-1" strike="noStrike">
              <a:solidFill>
                <a:srgbClr val="000000"/>
              </a:solidFill>
              <a:latin typeface="Arial"/>
            </a:endParaRPr>
          </a:p>
        </p:txBody>
      </p:sp>
      <p:sp>
        <p:nvSpPr>
          <p:cNvPr id="191" name=""/>
          <p:cNvSpPr txBox="1"/>
          <p:nvPr/>
        </p:nvSpPr>
        <p:spPr>
          <a:xfrm>
            <a:off x="540000" y="374040"/>
            <a:ext cx="1260000" cy="525960"/>
          </a:xfrm>
          <a:prstGeom prst="rect">
            <a:avLst/>
          </a:prstGeom>
          <a:noFill/>
          <a:ln w="18000">
            <a:noFill/>
          </a:ln>
        </p:spPr>
        <p:txBody>
          <a:bodyPr lIns="90000" rIns="90000" tIns="45000" bIns="45000" anchor="t">
            <a:noAutofit/>
          </a:bodyPr>
          <a:p>
            <a:r>
              <a:rPr b="0" lang="tr-TR" sz="2600" spc="-1" strike="noStrike">
                <a:solidFill>
                  <a:srgbClr val="000000"/>
                </a:solidFill>
                <a:latin typeface="Arial"/>
              </a:rPr>
              <a:t>1. Giriş</a:t>
            </a:r>
            <a:endParaRPr b="0" lang="tr-T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468360" y="1571760"/>
            <a:ext cx="349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2014-2018 yılları arası kiraz üretimi incelendiğinde, beş yıllık üretim ortalaması 570 bin ton olan Türkiye’nin dünya liderliğini aldığı, ikinci sırada ise 333 bin ton üretim ile ABD’nin ülkemizi takip ettiği görülmektedir</a:t>
            </a:r>
            <a:endParaRPr b="0" lang="tr-TR" sz="1600" spc="-1" strike="noStrike">
              <a:solidFill>
                <a:srgbClr val="000000"/>
              </a:solidFill>
              <a:latin typeface="Arial"/>
            </a:endParaRPr>
          </a:p>
          <a:p>
            <a:pPr marL="432000" indent="0">
              <a:spcAft>
                <a:spcPts val="1060"/>
              </a:spcAft>
              <a:buNone/>
            </a:pPr>
            <a:r>
              <a:rPr b="0" lang="tr-TR" sz="1600" spc="-1" strike="noStrike">
                <a:solidFill>
                  <a:srgbClr val="000000"/>
                </a:solidFill>
                <a:latin typeface="Arial"/>
              </a:rPr>
              <a:t>Türkiye 2018 yılında 84.087 ha ile toplam dünya kiraz alanının %19’unu ve 639.564 ton ile de toplam dünya kiraz üretiminin %25’ini oluşturarak Dünya Liderliğini sürdürmektedir</a:t>
            </a:r>
            <a:endParaRPr b="0" lang="tr-TR" sz="1600" spc="-1" strike="noStrike">
              <a:solidFill>
                <a:srgbClr val="000000"/>
              </a:solidFill>
              <a:latin typeface="Arial"/>
            </a:endParaRPr>
          </a:p>
        </p:txBody>
      </p:sp>
      <p:sp>
        <p:nvSpPr>
          <p:cNvPr id="193" name=""/>
          <p:cNvSpPr txBox="1"/>
          <p:nvPr/>
        </p:nvSpPr>
        <p:spPr>
          <a:xfrm>
            <a:off x="449640" y="360000"/>
            <a:ext cx="3690360" cy="900000"/>
          </a:xfrm>
          <a:prstGeom prst="rect">
            <a:avLst/>
          </a:prstGeom>
          <a:noFill/>
          <a:ln w="18000">
            <a:noFill/>
          </a:ln>
        </p:spPr>
        <p:txBody>
          <a:bodyPr lIns="90000" rIns="90000" tIns="45000" bIns="45000" anchor="t">
            <a:noAutofit/>
          </a:bodyPr>
          <a:p>
            <a:r>
              <a:rPr b="0" lang="tr-TR" sz="2600" spc="-1" strike="noStrike">
                <a:solidFill>
                  <a:srgbClr val="000000"/>
                </a:solidFill>
                <a:latin typeface="Arial"/>
              </a:rPr>
              <a:t>2. Materyal ve Metot</a:t>
            </a:r>
            <a:endParaRPr b="0" lang="tr-TR" sz="2600" spc="-1" strike="noStrike">
              <a:solidFill>
                <a:srgbClr val="000000"/>
              </a:solidFill>
              <a:latin typeface="Arial"/>
            </a:endParaRPr>
          </a:p>
          <a:p>
            <a:endParaRPr b="0" lang="tr-TR" sz="2600" spc="-1" strike="noStrike">
              <a:solidFill>
                <a:srgbClr val="000000"/>
              </a:solidFill>
              <a:latin typeface="Arial"/>
            </a:endParaRPr>
          </a:p>
          <a:p>
            <a:r>
              <a:rPr b="0" lang="tr-TR" sz="1800" spc="-1" strike="noStrike">
                <a:solidFill>
                  <a:srgbClr val="000000"/>
                </a:solidFill>
                <a:latin typeface="Arial"/>
              </a:rPr>
              <a:t>2.1. Kiraz Meyvesi</a:t>
            </a:r>
            <a:endParaRPr b="0" lang="tr-TR" sz="1800" spc="-1" strike="noStrike">
              <a:solidFill>
                <a:srgbClr val="000000"/>
              </a:solidFill>
              <a:latin typeface="Arial"/>
            </a:endParaRPr>
          </a:p>
        </p:txBody>
      </p:sp>
      <p:pic>
        <p:nvPicPr>
          <p:cNvPr id="194" name="" descr=""/>
          <p:cNvPicPr/>
          <p:nvPr/>
        </p:nvPicPr>
        <p:blipFill>
          <a:blip r:embed="rId1"/>
          <a:stretch/>
        </p:blipFill>
        <p:spPr>
          <a:xfrm rot="11400">
            <a:off x="4190760" y="1091520"/>
            <a:ext cx="5345640" cy="2139480"/>
          </a:xfrm>
          <a:prstGeom prst="rect">
            <a:avLst/>
          </a:prstGeom>
          <a:ln w="18000">
            <a:noFill/>
          </a:ln>
        </p:spPr>
      </p:pic>
      <p:pic>
        <p:nvPicPr>
          <p:cNvPr id="195" name="" descr=""/>
          <p:cNvPicPr/>
          <p:nvPr/>
        </p:nvPicPr>
        <p:blipFill>
          <a:blip r:embed="rId2"/>
          <a:stretch/>
        </p:blipFill>
        <p:spPr>
          <a:xfrm>
            <a:off x="5220000" y="3179880"/>
            <a:ext cx="3420000" cy="168012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5720"/>
            <a:ext cx="9071640" cy="674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2.2. Görüntü İşleme</a:t>
            </a:r>
            <a:endParaRPr b="0" lang="tr-TR" sz="1800" spc="-1" strike="noStrike">
              <a:solidFill>
                <a:srgbClr val="000000"/>
              </a:solidFill>
              <a:latin typeface="Arial"/>
            </a:endParaRPr>
          </a:p>
        </p:txBody>
      </p:sp>
      <p:sp>
        <p:nvSpPr>
          <p:cNvPr id="197" name="PlaceHolder 2"/>
          <p:cNvSpPr>
            <a:spLocks noGrp="1"/>
          </p:cNvSpPr>
          <p:nvPr>
            <p:ph/>
          </p:nvPr>
        </p:nvSpPr>
        <p:spPr>
          <a:xfrm>
            <a:off x="504000" y="900000"/>
            <a:ext cx="9071640" cy="20934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Görüntü işleme isim ölçülmüş veya kaydedilmiş olan elektronik görüntü verilerini, elektronik ortamda amaca uygun şekilde değiştirmeye yönelik yapılan bilgisayar çalışmasıdır</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Görüntü işleme, görüntüyü dijital form haline getirerek spesifik görüntü elde etmek yada yazılımsal olarak görüntü üzerinde istenilen sonucu elde etmek için kullanılan bir yöntemdir</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Günümüzde görüntü işleme tıp, askeri alanlar, güvenlik, yüz tanıma, duygu analizi, robotik, sınıflandırma gibi pek çok alanda kullanılmaktadır</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Resimler çeşitli renklerin bir araya geldiği karelerden oluşmaktadır bu karelere matris denir</a:t>
            </a:r>
            <a:endParaRPr b="0" lang="tr-TR" sz="1600" spc="-1" strike="noStrike">
              <a:solidFill>
                <a:srgbClr val="000000"/>
              </a:solidFill>
              <a:latin typeface="Arial"/>
            </a:endParaRPr>
          </a:p>
        </p:txBody>
      </p:sp>
      <p:pic>
        <p:nvPicPr>
          <p:cNvPr id="198" name="" descr=""/>
          <p:cNvPicPr/>
          <p:nvPr/>
        </p:nvPicPr>
        <p:blipFill>
          <a:blip r:embed="rId1"/>
          <a:stretch/>
        </p:blipFill>
        <p:spPr>
          <a:xfrm>
            <a:off x="900000" y="2880000"/>
            <a:ext cx="4950000" cy="1972080"/>
          </a:xfrm>
          <a:prstGeom prst="rect">
            <a:avLst/>
          </a:prstGeom>
          <a:ln w="18000">
            <a:noFill/>
          </a:ln>
        </p:spPr>
      </p:pic>
      <p:sp>
        <p:nvSpPr>
          <p:cNvPr id="199" name=""/>
          <p:cNvSpPr txBox="1"/>
          <p:nvPr/>
        </p:nvSpPr>
        <p:spPr>
          <a:xfrm>
            <a:off x="5760000" y="3240000"/>
            <a:ext cx="4285440" cy="1369800"/>
          </a:xfrm>
          <a:prstGeom prst="rect">
            <a:avLst/>
          </a:prstGeom>
          <a:noFill/>
          <a:ln w="18000">
            <a:noFill/>
          </a:ln>
        </p:spPr>
        <p:txBody>
          <a:bodyPr lIns="90000" rIns="90000" tIns="45000" bIns="45000" anchor="t">
            <a:noAutofit/>
          </a:bodyPr>
          <a:p>
            <a:r>
              <a:rPr b="0" lang="tr-TR" sz="1600" spc="-1" strike="noStrike">
                <a:solidFill>
                  <a:srgbClr val="000000"/>
                </a:solidFill>
                <a:latin typeface="Arial"/>
              </a:rPr>
              <a:t>Görüntü işlemede c, c++, python matlab gibi yazılım dillerinin yanı sıra amaca uygun çeşitli kütüphanelerde kullanılmaktadır. </a:t>
            </a:r>
            <a:endParaRPr b="0" lang="tr-TR" sz="1600" spc="-1" strike="noStrike">
              <a:solidFill>
                <a:srgbClr val="000000"/>
              </a:solidFill>
              <a:latin typeface="Arial"/>
            </a:endParaRPr>
          </a:p>
          <a:p>
            <a:endParaRPr b="0" lang="tr-T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60000"/>
            <a:ext cx="9071640" cy="674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2.3. Uygulama</a:t>
            </a:r>
            <a:br>
              <a:rPr sz="1800"/>
            </a:br>
            <a:endParaRPr b="0" lang="tr-TR" sz="1800" spc="-1" strike="noStrike">
              <a:solidFill>
                <a:srgbClr val="000000"/>
              </a:solidFill>
              <a:latin typeface="Arial"/>
            </a:endParaRPr>
          </a:p>
        </p:txBody>
      </p:sp>
      <p:sp>
        <p:nvSpPr>
          <p:cNvPr id="201" name="PlaceHolder 2"/>
          <p:cNvSpPr>
            <a:spLocks noGrp="1"/>
          </p:cNvSpPr>
          <p:nvPr>
            <p:ph/>
          </p:nvPr>
        </p:nvSpPr>
        <p:spPr>
          <a:xfrm>
            <a:off x="504000" y="1326600"/>
            <a:ext cx="9071640" cy="35334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Görüntü işleme yöntemi ile Sınıflandırma işlemi yapılacak kirazlar Türk Standardı Tasarısı 793’de belirlenen veriler ve diğer kaynaklardan elde edilen boyut standartlarına göre sınıflandırılmıştır</a:t>
            </a:r>
            <a:endParaRPr b="0" lang="tr-TR" sz="1600" spc="-1" strike="noStrike">
              <a:solidFill>
                <a:srgbClr val="000000"/>
              </a:solidFill>
              <a:latin typeface="Arial"/>
            </a:endParaRPr>
          </a:p>
        </p:txBody>
      </p:sp>
      <p:pic>
        <p:nvPicPr>
          <p:cNvPr id="202" name="" descr=""/>
          <p:cNvPicPr/>
          <p:nvPr/>
        </p:nvPicPr>
        <p:blipFill>
          <a:blip r:embed="rId1"/>
          <a:stretch/>
        </p:blipFill>
        <p:spPr>
          <a:xfrm>
            <a:off x="812160" y="2028960"/>
            <a:ext cx="3147840" cy="1211040"/>
          </a:xfrm>
          <a:prstGeom prst="rect">
            <a:avLst/>
          </a:prstGeom>
          <a:ln w="18000">
            <a:noFill/>
          </a:ln>
        </p:spPr>
      </p:pic>
      <p:sp>
        <p:nvSpPr>
          <p:cNvPr id="203" name=""/>
          <p:cNvSpPr txBox="1"/>
          <p:nvPr/>
        </p:nvSpPr>
        <p:spPr>
          <a:xfrm>
            <a:off x="4292640" y="2016360"/>
            <a:ext cx="5656320" cy="1223640"/>
          </a:xfrm>
          <a:prstGeom prst="rect">
            <a:avLst/>
          </a:prstGeom>
          <a:noFill/>
          <a:ln w="18000">
            <a:noFill/>
          </a:ln>
        </p:spPr>
        <p:txBody>
          <a:bodyPr lIns="90000" rIns="90000" tIns="45000" bIns="45000" anchor="t">
            <a:noAutofit/>
          </a:bodyPr>
          <a:p>
            <a:r>
              <a:rPr b="0" lang="tr-TR" sz="1600" spc="-1" strike="noStrike">
                <a:solidFill>
                  <a:srgbClr val="000000"/>
                </a:solidFill>
                <a:latin typeface="Arial"/>
              </a:rPr>
              <a:t>Ancak bu boyutlar kiraz çeşidi ve sınıflandırma biçimine göre gerçekleştirilen program da değiştirilebilmektedir </a:t>
            </a:r>
            <a:endParaRPr b="0" lang="tr-TR" sz="1600" spc="-1" strike="noStrike">
              <a:solidFill>
                <a:srgbClr val="000000"/>
              </a:solidFill>
              <a:latin typeface="Arial"/>
            </a:endParaRPr>
          </a:p>
          <a:p>
            <a:endParaRPr b="0" lang="tr-TR" sz="1600" spc="-1" strike="noStrike">
              <a:solidFill>
                <a:srgbClr val="000000"/>
              </a:solidFill>
              <a:latin typeface="Arial"/>
            </a:endParaRPr>
          </a:p>
          <a:p>
            <a:r>
              <a:rPr b="0" lang="tr-TR" sz="1600" spc="-1" strike="noStrike">
                <a:solidFill>
                  <a:srgbClr val="000000"/>
                </a:solidFill>
                <a:latin typeface="Arial"/>
              </a:rPr>
              <a:t>Kiraz meyvesinin sınıflandırılması</a:t>
            </a:r>
            <a:endParaRPr b="0" lang="tr-TR" sz="1600" spc="-1" strike="noStrike">
              <a:solidFill>
                <a:srgbClr val="000000"/>
              </a:solidFill>
              <a:latin typeface="Arial"/>
            </a:endParaRPr>
          </a:p>
          <a:p>
            <a:r>
              <a:rPr b="0" lang="tr-TR" sz="1600" spc="-1" strike="noStrike">
                <a:solidFill>
                  <a:srgbClr val="000000"/>
                </a:solidFill>
                <a:latin typeface="Arial"/>
              </a:rPr>
              <a:t>için gerekli olan işlem adımları </a:t>
            </a:r>
            <a:endParaRPr b="0" lang="tr-TR" sz="1600" spc="-1" strike="noStrike">
              <a:solidFill>
                <a:srgbClr val="000000"/>
              </a:solidFill>
              <a:latin typeface="Arial"/>
            </a:endParaRPr>
          </a:p>
        </p:txBody>
      </p:sp>
      <p:pic>
        <p:nvPicPr>
          <p:cNvPr id="204" name="" descr=""/>
          <p:cNvPicPr/>
          <p:nvPr/>
        </p:nvPicPr>
        <p:blipFill>
          <a:blip r:embed="rId2"/>
          <a:stretch/>
        </p:blipFill>
        <p:spPr>
          <a:xfrm>
            <a:off x="4585680" y="3240000"/>
            <a:ext cx="4774320" cy="1532880"/>
          </a:xfrm>
          <a:prstGeom prst="rect">
            <a:avLst/>
          </a:prstGeom>
          <a:ln w="18000">
            <a:noFill/>
          </a:ln>
        </p:spPr>
      </p:pic>
      <p:sp>
        <p:nvSpPr>
          <p:cNvPr id="205" name=""/>
          <p:cNvSpPr txBox="1"/>
          <p:nvPr/>
        </p:nvSpPr>
        <p:spPr>
          <a:xfrm>
            <a:off x="180000" y="3240000"/>
            <a:ext cx="4140000" cy="1620000"/>
          </a:xfrm>
          <a:prstGeom prst="rect">
            <a:avLst/>
          </a:prstGeom>
          <a:noFill/>
          <a:ln w="18000">
            <a:noFill/>
          </a:ln>
        </p:spPr>
        <p:txBody>
          <a:bodyPr lIns="90000" rIns="90000" tIns="45000" bIns="45000" anchor="t">
            <a:noAutofit/>
          </a:bodyPr>
          <a:p>
            <a:r>
              <a:rPr b="0" lang="tr-TR" sz="1600" spc="-1" strike="noStrike">
                <a:solidFill>
                  <a:srgbClr val="c9211e"/>
                </a:solidFill>
                <a:latin typeface="Arial"/>
              </a:rPr>
              <a:t>NOT:</a:t>
            </a:r>
            <a:r>
              <a:rPr b="0" lang="tr-TR" sz="1600" spc="-1" strike="noStrike">
                <a:solidFill>
                  <a:srgbClr val="000000"/>
                </a:solidFill>
                <a:latin typeface="Arial"/>
              </a:rPr>
              <a:t> Eşikleme nesnelerin arka plandan ayrılması işlemidir ve en basit bölütleme (segmentation) yöntemidir</a:t>
            </a:r>
            <a:endParaRPr b="0" lang="tr-TR" sz="1600" spc="-1" strike="noStrike">
              <a:solidFill>
                <a:srgbClr val="000000"/>
              </a:solidFill>
              <a:latin typeface="Arial"/>
            </a:endParaRPr>
          </a:p>
          <a:p>
            <a:endParaRPr b="0" lang="tr-TR" sz="1600" spc="-1" strike="noStrike">
              <a:solidFill>
                <a:srgbClr val="000000"/>
              </a:solidFill>
              <a:latin typeface="Arial"/>
            </a:endParaRPr>
          </a:p>
          <a:p>
            <a:r>
              <a:rPr b="0" lang="tr-TR" sz="1600" spc="-1" strike="noStrike">
                <a:solidFill>
                  <a:srgbClr val="c9211e"/>
                </a:solidFill>
                <a:latin typeface="Arial"/>
              </a:rPr>
              <a:t>NOT:</a:t>
            </a:r>
            <a:r>
              <a:rPr b="0" lang="tr-TR" sz="1600" spc="-1" strike="noStrike">
                <a:solidFill>
                  <a:srgbClr val="000000"/>
                </a:solidFill>
                <a:latin typeface="Arial"/>
              </a:rPr>
              <a:t> Gürültü, görüntü dijital ortamdan elde edilirken veya iletilirken ortaya çıkan istenmeyen bilgidir</a:t>
            </a:r>
            <a:endParaRPr b="0" lang="tr-T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 descr=""/>
          <p:cNvPicPr/>
          <p:nvPr/>
        </p:nvPicPr>
        <p:blipFill>
          <a:blip r:embed="rId1"/>
          <a:stretch/>
        </p:blipFill>
        <p:spPr>
          <a:xfrm>
            <a:off x="180000" y="180000"/>
            <a:ext cx="2700000" cy="1440000"/>
          </a:xfrm>
          <a:prstGeom prst="rect">
            <a:avLst/>
          </a:prstGeom>
          <a:ln w="18000">
            <a:noFill/>
          </a:ln>
        </p:spPr>
      </p:pic>
      <p:pic>
        <p:nvPicPr>
          <p:cNvPr id="207" name="" descr=""/>
          <p:cNvPicPr/>
          <p:nvPr/>
        </p:nvPicPr>
        <p:blipFill>
          <a:blip r:embed="rId2"/>
          <a:stretch/>
        </p:blipFill>
        <p:spPr>
          <a:xfrm>
            <a:off x="3600000" y="222480"/>
            <a:ext cx="2700000" cy="1397520"/>
          </a:xfrm>
          <a:prstGeom prst="rect">
            <a:avLst/>
          </a:prstGeom>
          <a:ln w="18000">
            <a:noFill/>
          </a:ln>
        </p:spPr>
      </p:pic>
      <p:pic>
        <p:nvPicPr>
          <p:cNvPr id="208" name="" descr=""/>
          <p:cNvPicPr/>
          <p:nvPr/>
        </p:nvPicPr>
        <p:blipFill>
          <a:blip r:embed="rId3"/>
          <a:stretch/>
        </p:blipFill>
        <p:spPr>
          <a:xfrm>
            <a:off x="6840000" y="223920"/>
            <a:ext cx="2700000" cy="1396080"/>
          </a:xfrm>
          <a:prstGeom prst="rect">
            <a:avLst/>
          </a:prstGeom>
          <a:ln w="18000">
            <a:noFill/>
          </a:ln>
        </p:spPr>
      </p:pic>
      <p:pic>
        <p:nvPicPr>
          <p:cNvPr id="209" name="" descr=""/>
          <p:cNvPicPr/>
          <p:nvPr/>
        </p:nvPicPr>
        <p:blipFill>
          <a:blip r:embed="rId4"/>
          <a:stretch/>
        </p:blipFill>
        <p:spPr>
          <a:xfrm>
            <a:off x="5400000" y="2160000"/>
            <a:ext cx="4491360" cy="2340000"/>
          </a:xfrm>
          <a:prstGeom prst="rect">
            <a:avLst/>
          </a:prstGeom>
          <a:ln w="18000">
            <a:noFill/>
          </a:ln>
        </p:spPr>
      </p:pic>
      <p:sp>
        <p:nvSpPr>
          <p:cNvPr id="210" name=""/>
          <p:cNvSpPr txBox="1"/>
          <p:nvPr/>
        </p:nvSpPr>
        <p:spPr>
          <a:xfrm>
            <a:off x="206640" y="1620000"/>
            <a:ext cx="5193360" cy="4140000"/>
          </a:xfrm>
          <a:prstGeom prst="rect">
            <a:avLst/>
          </a:prstGeom>
          <a:noFill/>
          <a:ln w="18000">
            <a:noFill/>
          </a:ln>
        </p:spPr>
        <p:txBody>
          <a:bodyPr lIns="90000" rIns="90000" tIns="45000" bIns="45000" anchor="t">
            <a:noAutofit/>
          </a:bodyPr>
          <a:p>
            <a:r>
              <a:rPr b="0" lang="tr-TR" sz="1500" spc="-1" strike="noStrike">
                <a:solidFill>
                  <a:srgbClr val="000000"/>
                </a:solidFill>
                <a:latin typeface="Arial"/>
              </a:rPr>
              <a:t>işlenmemiş resim programa Yüklenmelidir</a:t>
            </a:r>
            <a:endParaRPr b="0" lang="tr-TR" sz="1500" spc="-1" strike="noStrike">
              <a:solidFill>
                <a:srgbClr val="000000"/>
              </a:solidFill>
              <a:latin typeface="Arial"/>
            </a:endParaRPr>
          </a:p>
          <a:p>
            <a:endParaRPr b="0" lang="tr-TR" sz="1500" spc="-1" strike="noStrike">
              <a:solidFill>
                <a:srgbClr val="000000"/>
              </a:solidFill>
              <a:latin typeface="Arial"/>
            </a:endParaRPr>
          </a:p>
          <a:p>
            <a:r>
              <a:rPr b="0" lang="tr-TR" sz="1500" spc="-1" strike="noStrike">
                <a:solidFill>
                  <a:srgbClr val="000000"/>
                </a:solidFill>
                <a:latin typeface="Arial"/>
              </a:rPr>
              <a:t>yüklenen resim siyah- beyaz piksellere dönüştürülmektedir(İlk aşamada arka plan beyaz kirazlar siyah )</a:t>
            </a:r>
            <a:endParaRPr b="0" lang="tr-TR" sz="1500" spc="-1" strike="noStrike">
              <a:solidFill>
                <a:srgbClr val="000000"/>
              </a:solidFill>
              <a:latin typeface="Arial"/>
            </a:endParaRPr>
          </a:p>
          <a:p>
            <a:endParaRPr b="0" lang="tr-TR" sz="1500" spc="-1" strike="noStrike">
              <a:solidFill>
                <a:srgbClr val="000000"/>
              </a:solidFill>
              <a:latin typeface="Arial"/>
            </a:endParaRPr>
          </a:p>
          <a:p>
            <a:r>
              <a:rPr b="0" lang="tr-TR" sz="1500" spc="-1" strike="noStrike">
                <a:solidFill>
                  <a:srgbClr val="000000"/>
                </a:solidFill>
                <a:latin typeface="Arial"/>
              </a:rPr>
              <a:t>İşlenen görüntü ters çevrilerek arka plan siyaha kirazlar  ise beyaza dönüştürülmektedir</a:t>
            </a:r>
            <a:endParaRPr b="0" lang="tr-TR" sz="1500" spc="-1" strike="noStrike">
              <a:solidFill>
                <a:srgbClr val="000000"/>
              </a:solidFill>
              <a:latin typeface="Arial"/>
            </a:endParaRPr>
          </a:p>
          <a:p>
            <a:endParaRPr b="0" lang="tr-TR" sz="1500" spc="-1" strike="noStrike">
              <a:solidFill>
                <a:srgbClr val="000000"/>
              </a:solidFill>
              <a:latin typeface="Arial"/>
            </a:endParaRPr>
          </a:p>
          <a:p>
            <a:r>
              <a:rPr b="0" lang="tr-TR" sz="1500" spc="-1" strike="noStrike">
                <a:solidFill>
                  <a:srgbClr val="000000"/>
                </a:solidFill>
                <a:latin typeface="Arial"/>
              </a:rPr>
              <a:t>sonra resimde bulunan belirli boyutun altındaki</a:t>
            </a:r>
            <a:endParaRPr b="0" lang="tr-TR" sz="1500" spc="-1" strike="noStrike">
              <a:solidFill>
                <a:srgbClr val="000000"/>
              </a:solidFill>
              <a:latin typeface="Arial"/>
            </a:endParaRPr>
          </a:p>
          <a:p>
            <a:r>
              <a:rPr b="0" lang="tr-TR" sz="1500" spc="-1" strike="noStrike">
                <a:solidFill>
                  <a:srgbClr val="000000"/>
                </a:solidFill>
                <a:latin typeface="Arial"/>
              </a:rPr>
              <a:t>gürültü olarak tabir edilen nesneler silinmektedir</a:t>
            </a:r>
            <a:endParaRPr b="0" lang="tr-TR" sz="1500" spc="-1" strike="noStrike">
              <a:solidFill>
                <a:srgbClr val="000000"/>
              </a:solidFill>
              <a:latin typeface="Arial"/>
            </a:endParaRPr>
          </a:p>
          <a:p>
            <a:endParaRPr b="0" lang="tr-TR" sz="1500" spc="-1" strike="noStrike">
              <a:solidFill>
                <a:srgbClr val="000000"/>
              </a:solidFill>
              <a:latin typeface="Arial"/>
            </a:endParaRPr>
          </a:p>
          <a:p>
            <a:r>
              <a:rPr b="0" lang="tr-TR" sz="1500" spc="-1" strike="noStrike">
                <a:solidFill>
                  <a:srgbClr val="000000"/>
                </a:solidFill>
                <a:latin typeface="Arial"/>
              </a:rPr>
              <a:t>Daha sonra program tarafından tespit edilen</a:t>
            </a:r>
            <a:endParaRPr b="0" lang="tr-TR" sz="1500" spc="-1" strike="noStrike">
              <a:solidFill>
                <a:srgbClr val="000000"/>
              </a:solidFill>
              <a:latin typeface="Arial"/>
            </a:endParaRPr>
          </a:p>
          <a:p>
            <a:r>
              <a:rPr b="0" lang="tr-TR" sz="1500" spc="-1" strike="noStrike">
                <a:solidFill>
                  <a:srgbClr val="000000"/>
                </a:solidFill>
                <a:latin typeface="Arial"/>
              </a:rPr>
              <a:t>kirazların sınırları eşikleme yöntemi kullanılarak mavi renk ile belirlenmiştir</a:t>
            </a:r>
            <a:endParaRPr b="0" lang="tr-T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5720"/>
            <a:ext cx="9071640" cy="674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3. Araştırma Sonuçları ve Tartışma</a:t>
            </a:r>
            <a:endParaRPr b="0" lang="tr-TR" sz="1800" spc="-1" strike="noStrike">
              <a:solidFill>
                <a:srgbClr val="000000"/>
              </a:solidFill>
              <a:latin typeface="Arial"/>
            </a:endParaRPr>
          </a:p>
        </p:txBody>
      </p:sp>
      <p:sp>
        <p:nvSpPr>
          <p:cNvPr id="212" name="PlaceHolder 2"/>
          <p:cNvSpPr>
            <a:spLocks noGrp="1"/>
          </p:cNvSpPr>
          <p:nvPr>
            <p:ph/>
          </p:nvPr>
        </p:nvSpPr>
        <p:spPr>
          <a:xfrm>
            <a:off x="108360" y="1211760"/>
            <a:ext cx="4031640" cy="3288240"/>
          </a:xfrm>
          <a:prstGeom prst="rect">
            <a:avLst/>
          </a:prstGeom>
          <a:noFill/>
          <a:ln w="0">
            <a:noFill/>
          </a:ln>
        </p:spPr>
        <p:txBody>
          <a:bodyPr lIns="0" rIns="0" tIns="0" bIns="0" anchor="t">
            <a:normAutofit fontScale="93000"/>
          </a:bodyPr>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Sınırları belirlenen kirazlar belirli işlemlerden geçirildikten sonra kirazlara ait alan bilgileri hesaplanmıştır boyut standartlarına göre değerlendirilmiş ve değerlendirme sonucunda kirazlar boyutlarına göre sınıflandırılmıştır.</a:t>
            </a:r>
            <a:endParaRPr b="0" lang="tr-TR" sz="1600" spc="-1" strike="noStrike">
              <a:solidFill>
                <a:srgbClr val="000000"/>
              </a:solidFill>
              <a:latin typeface="Arial"/>
            </a:endParaRPr>
          </a:p>
          <a:p>
            <a:pPr marL="432000" indent="0">
              <a:spcAft>
                <a:spcPts val="1060"/>
              </a:spcAft>
              <a:buNone/>
            </a:pP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Yapılan çalışmada kirazlar üst üste gelmeden ayrık olarak resimlenmiştir. Bu sayede sınıflandırma başarısı %100 olarak</a:t>
            </a:r>
            <a:endParaRPr b="0" lang="tr-TR" sz="16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tr-TR" sz="1600" spc="-1" strike="noStrike">
                <a:solidFill>
                  <a:srgbClr val="000000"/>
                </a:solidFill>
                <a:latin typeface="Arial"/>
              </a:rPr>
              <a:t>gerçekleşmiştir. Ancak kirazların üst üste gelmesi durumunda sınıflandırma başarısının düşeceği değerlendirilmektedir</a:t>
            </a:r>
            <a:endParaRPr b="0" lang="tr-TR" sz="1600" spc="-1" strike="noStrike">
              <a:solidFill>
                <a:srgbClr val="000000"/>
              </a:solidFill>
              <a:latin typeface="Arial"/>
            </a:endParaRPr>
          </a:p>
        </p:txBody>
      </p:sp>
      <p:pic>
        <p:nvPicPr>
          <p:cNvPr id="213" name="" descr=""/>
          <p:cNvPicPr/>
          <p:nvPr/>
        </p:nvPicPr>
        <p:blipFill>
          <a:blip r:embed="rId1"/>
          <a:stretch/>
        </p:blipFill>
        <p:spPr>
          <a:xfrm>
            <a:off x="4680000" y="900000"/>
            <a:ext cx="4972320" cy="258120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360000"/>
            <a:ext cx="9071640" cy="674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4. Sonuç</a:t>
            </a:r>
            <a:br>
              <a:rPr sz="1800"/>
            </a:br>
            <a:endParaRPr b="0" lang="tr-TR" sz="1800" spc="-1" strike="noStrike">
              <a:solidFill>
                <a:srgbClr val="000000"/>
              </a:solidFill>
              <a:latin typeface="Arial"/>
            </a:endParaRPr>
          </a:p>
        </p:txBody>
      </p:sp>
      <p:sp>
        <p:nvSpPr>
          <p:cNvPr id="215" name=""/>
          <p:cNvSpPr txBox="1"/>
          <p:nvPr/>
        </p:nvSpPr>
        <p:spPr>
          <a:xfrm>
            <a:off x="0" y="1194120"/>
            <a:ext cx="10100520" cy="3417480"/>
          </a:xfrm>
          <a:prstGeom prst="rect">
            <a:avLst/>
          </a:prstGeom>
          <a:noFill/>
          <a:ln w="18000">
            <a:noFill/>
          </a:ln>
        </p:spPr>
        <p:txBody>
          <a:bodyPr lIns="90000" rIns="90000" tIns="45000" bIns="45000" anchor="t">
            <a:noAutofit/>
          </a:bodyPr>
          <a:p>
            <a:r>
              <a:rPr b="0" lang="tr-TR" sz="1600" spc="-1" strike="noStrike">
                <a:solidFill>
                  <a:srgbClr val="000000"/>
                </a:solidFill>
                <a:latin typeface="Arial"/>
              </a:rPr>
              <a:t>Yapılan çalışmada, Ülkemizde yaygın olarak yetiştirilen ve en önemli ihracat ürünlerinden birisi olan kiraz meyvesinin klasik sınıflandırma yöntemleri yerine görüntü işleme teknikleri ile sınıflandırılması sağlanmıştır.</a:t>
            </a:r>
            <a:endParaRPr b="0" lang="tr-TR" sz="1600" spc="-1" strike="noStrike">
              <a:solidFill>
                <a:srgbClr val="000000"/>
              </a:solidFill>
              <a:latin typeface="Arial"/>
            </a:endParaRPr>
          </a:p>
          <a:p>
            <a:endParaRPr b="0" lang="tr-TR" sz="1600" spc="-1" strike="noStrike">
              <a:solidFill>
                <a:srgbClr val="000000"/>
              </a:solidFill>
              <a:latin typeface="Arial"/>
            </a:endParaRPr>
          </a:p>
          <a:p>
            <a:r>
              <a:rPr b="0" lang="tr-TR" sz="1600" spc="-1" strike="noStrike">
                <a:solidFill>
                  <a:srgbClr val="000000"/>
                </a:solidFill>
                <a:latin typeface="Arial"/>
              </a:rPr>
              <a:t>Bu sayede önemli ihracat ürünlerinden biri olan kiraz meyvesinin uluslararası standartlara uygun olarak tasnif edilmesi sağlanacak ve ülke ekonomisine katkısı daha da</a:t>
            </a:r>
            <a:endParaRPr b="0" lang="tr-TR" sz="1600" spc="-1" strike="noStrike">
              <a:solidFill>
                <a:srgbClr val="000000"/>
              </a:solidFill>
              <a:latin typeface="Arial"/>
            </a:endParaRPr>
          </a:p>
          <a:p>
            <a:r>
              <a:rPr b="0" lang="tr-TR" sz="1600" spc="-1" strike="noStrike">
                <a:solidFill>
                  <a:srgbClr val="000000"/>
                </a:solidFill>
                <a:latin typeface="Arial"/>
              </a:rPr>
              <a:t>Arttırılacaktır.</a:t>
            </a:r>
            <a:endParaRPr b="0" lang="tr-TR" sz="1600" spc="-1" strike="noStrike">
              <a:solidFill>
                <a:srgbClr val="000000"/>
              </a:solidFill>
              <a:latin typeface="Arial"/>
            </a:endParaRPr>
          </a:p>
          <a:p>
            <a:endParaRPr b="0" lang="tr-TR" sz="1600" spc="-1" strike="noStrike">
              <a:solidFill>
                <a:srgbClr val="000000"/>
              </a:solidFill>
              <a:latin typeface="Arial"/>
            </a:endParaRPr>
          </a:p>
          <a:p>
            <a:r>
              <a:rPr b="0" lang="tr-TR" sz="1600" spc="-1" strike="noStrike">
                <a:solidFill>
                  <a:srgbClr val="000000"/>
                </a:solidFill>
                <a:latin typeface="Arial"/>
              </a:rPr>
              <a:t>Yapılan çalışmada kiraz meyvesinin referans boyut değerleri isteğe göre değiştirilerek farklı boyutlarda sınıflama işlemleri de gerçekleştirilebilmektedir.</a:t>
            </a:r>
            <a:endParaRPr b="0" lang="tr-TR" sz="1600" spc="-1" strike="noStrike">
              <a:solidFill>
                <a:srgbClr val="000000"/>
              </a:solidFill>
              <a:latin typeface="Arial"/>
            </a:endParaRPr>
          </a:p>
          <a:p>
            <a:endParaRPr b="0" lang="tr-TR" sz="1600" spc="-1" strike="noStrike">
              <a:solidFill>
                <a:srgbClr val="000000"/>
              </a:solidFill>
              <a:latin typeface="Arial"/>
            </a:endParaRPr>
          </a:p>
          <a:p>
            <a:r>
              <a:rPr b="0" lang="tr-TR" sz="1600" spc="-1" strike="noStrike">
                <a:solidFill>
                  <a:srgbClr val="000000"/>
                </a:solidFill>
                <a:latin typeface="Arial"/>
              </a:rPr>
              <a:t>Ayrıca kiraz meyvesinin sınıflandırılması için uygulanan algoritma ve filtreleme yöntemleri farklı meyvelerin sınıflandırılmasında da kullanılabilmektedir.</a:t>
            </a:r>
            <a:endParaRPr b="0" lang="tr-TR" sz="1600" spc="-1" strike="noStrike">
              <a:solidFill>
                <a:srgbClr val="000000"/>
              </a:solidFill>
              <a:latin typeface="Arial"/>
            </a:endParaRPr>
          </a:p>
          <a:p>
            <a:endParaRPr b="0" lang="tr-TR" sz="1600" spc="-1" strike="noStrike">
              <a:solidFill>
                <a:srgbClr val="000000"/>
              </a:solidFill>
              <a:latin typeface="Arial"/>
            </a:endParaRPr>
          </a:p>
          <a:p>
            <a:r>
              <a:rPr b="0" lang="tr-TR" sz="1600" spc="-1" strike="noStrike">
                <a:solidFill>
                  <a:srgbClr val="000000"/>
                </a:solidFill>
                <a:latin typeface="Arial"/>
              </a:rPr>
              <a:t>Bu amaçla farklı meyvelere ait boyut bilgileri sisteme girilerek farklı</a:t>
            </a:r>
            <a:endParaRPr b="0" lang="tr-TR" sz="1600" spc="-1" strike="noStrike">
              <a:solidFill>
                <a:srgbClr val="000000"/>
              </a:solidFill>
              <a:latin typeface="Arial"/>
            </a:endParaRPr>
          </a:p>
          <a:p>
            <a:r>
              <a:rPr b="0" lang="tr-TR" sz="1600" spc="-1" strike="noStrike">
                <a:solidFill>
                  <a:srgbClr val="000000"/>
                </a:solidFill>
                <a:latin typeface="Arial"/>
              </a:rPr>
              <a:t>meyvelerinde sınıflandırılması sağlanabilmektedir.</a:t>
            </a:r>
            <a:endParaRPr b="0" lang="tr-T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LibreOffice/7.4.2.3$Windows_X86_64 LibreOffice_project/382eef1f22670f7f4118c8c2dd222ec7ad009daf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2022-11-17T11:14:09Z</dcterms:created>
  <dc:creator/>
  <dc:description/>
  <dc:language>tr-TR</dc:language>
  <cp:lastModifiedBy/>
  <dcterms:modified xsi:type="dcterms:W3CDTF">2022-11-17T12:48:29Z</dcterms:modified>
  <cp:revision>2</cp:revision>
  <dc:subject/>
  <dc:title>Beehive</dc:title>
</cp:coreProperties>
</file>