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749" y="1066800"/>
            <a:ext cx="8735325" cy="1136651"/>
          </a:xfrm>
        </p:spPr>
        <p:txBody>
          <a:bodyPr>
            <a:normAutofit/>
          </a:bodyPr>
          <a:lstStyle/>
          <a:p>
            <a:r>
              <a:rPr lang="en-US" dirty="0"/>
              <a:t>Phishing Awareness Training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7628-C814-56F7-738F-D1BDEA3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33400"/>
            <a:ext cx="10360501" cy="965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Social Engineering Indicators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E6CD-606D-10FF-59F5-D997F4E0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28800"/>
            <a:ext cx="10360501" cy="4013203"/>
          </a:xfrm>
        </p:spPr>
        <p:txBody>
          <a:bodyPr>
            <a:normAutofit/>
          </a:bodyPr>
          <a:lstStyle/>
          <a:p>
            <a:r>
              <a:rPr lang="en-US" b="1" dirty="0"/>
              <a:t>Emotional Manipulation</a:t>
            </a:r>
          </a:p>
          <a:p>
            <a:r>
              <a:rPr lang="en-US" sz="1600" b="1" dirty="0"/>
              <a:t>Phishing messages may evoke strong emotions like fear, excitement, or curiosity to prompt impulsive actions, exploiting human psychology for malicious intent</a:t>
            </a:r>
            <a:r>
              <a:rPr lang="en-US" dirty="0"/>
              <a:t>.</a:t>
            </a:r>
          </a:p>
          <a:p>
            <a:r>
              <a:rPr lang="en-US" b="1" dirty="0"/>
              <a:t>Sense of Urgency</a:t>
            </a:r>
          </a:p>
          <a:p>
            <a:r>
              <a:rPr lang="en-US" sz="1600" b="1" dirty="0"/>
              <a:t>Attackers often create a false sense of urgency, pressuring recipients to act quickly without thorough consideration or verification of the communication's authenticity</a:t>
            </a:r>
          </a:p>
          <a:p>
            <a:r>
              <a:rPr lang="en-US" b="1" dirty="0"/>
              <a:t>Request for Confidential Information</a:t>
            </a:r>
          </a:p>
          <a:p>
            <a:r>
              <a:rPr lang="en-US" sz="1600" b="1" dirty="0"/>
              <a:t>Be wary of requests for sensitive data such as passwords, account numbers, or personal details, especially when conveyed through unsolicited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5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7628-C814-56F7-738F-D1BDEA3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33400"/>
            <a:ext cx="10360501" cy="965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  Training Through Simulations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E6CD-606D-10FF-59F5-D997F4E0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28800"/>
            <a:ext cx="10360501" cy="4013203"/>
          </a:xfrm>
        </p:spPr>
        <p:txBody>
          <a:bodyPr>
            <a:normAutofit/>
          </a:bodyPr>
          <a:lstStyle/>
          <a:p>
            <a:r>
              <a:rPr lang="en-US" b="1" dirty="0"/>
              <a:t>Phishing Simulation Exercises</a:t>
            </a:r>
          </a:p>
          <a:p>
            <a:r>
              <a:rPr lang="en-US" sz="1600" b="1" dirty="0"/>
              <a:t>Educational institutions can conduct simulated phishing campaigns to familiarize students with common tactics and enhance their ability to discern legitimate communications from phishing attempts.</a:t>
            </a:r>
          </a:p>
          <a:p>
            <a:r>
              <a:rPr lang="en-US" b="1" dirty="0"/>
              <a:t>Interactive Learning</a:t>
            </a:r>
          </a:p>
          <a:p>
            <a:r>
              <a:rPr lang="en-US" sz="1600" b="1" dirty="0"/>
              <a:t>Engage students in interactive scenarios where they can practice identifying phishing red flags and responding appropriately to potential threats</a:t>
            </a:r>
            <a:r>
              <a:rPr lang="en-US" dirty="0"/>
              <a:t>.</a:t>
            </a:r>
          </a:p>
          <a:p>
            <a:r>
              <a:rPr lang="en-US" b="1" dirty="0"/>
              <a:t>Real-World Examples</a:t>
            </a:r>
          </a:p>
          <a:p>
            <a:r>
              <a:rPr lang="en-US" sz="1600" b="1" dirty="0"/>
              <a:t>Share case studies of phishing incidents targeting educational institutions to provide practical insights into the relevance and impact of phishing awareness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3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7628-C814-56F7-738F-D1BDEA3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08" y="1143000"/>
            <a:ext cx="10360501" cy="965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Reporting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E6CD-606D-10FF-59F5-D997F4E0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71" y="2723072"/>
            <a:ext cx="10360501" cy="2971800"/>
          </a:xfrm>
        </p:spPr>
        <p:txBody>
          <a:bodyPr>
            <a:normAutofit/>
          </a:bodyPr>
          <a:lstStyle/>
          <a:p>
            <a:r>
              <a:rPr lang="en-US" b="1" dirty="0"/>
              <a:t>Phishing Simulation Exercises</a:t>
            </a:r>
          </a:p>
          <a:p>
            <a:r>
              <a:rPr lang="en-US" sz="1600" b="1" dirty="0"/>
              <a:t>Educational institutions can conduct simulated phishing campaigns to familiarize students with common tactics and enhance their ability to discern legitimate communications from phishing attempts.</a:t>
            </a:r>
          </a:p>
          <a:p>
            <a:r>
              <a:rPr lang="en-US" b="1" dirty="0"/>
              <a:t>Incident Response</a:t>
            </a:r>
          </a:p>
          <a:p>
            <a:r>
              <a:rPr lang="en-US" sz="1600" b="1" dirty="0"/>
              <a:t>Educate students on the immediate actions to take if they believe they have been targeted by a phishing attack, emphasizing the importance of promptly reporting and refraining from engaging further.</a:t>
            </a:r>
          </a:p>
        </p:txBody>
      </p:sp>
    </p:spTree>
    <p:extLst>
      <p:ext uri="{BB962C8B-B14F-4D97-AF65-F5344CB8AC3E}">
        <p14:creationId xmlns:p14="http://schemas.microsoft.com/office/powerpoint/2010/main" val="108647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7628-C814-56F7-738F-D1BDEA3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08" y="1143000"/>
            <a:ext cx="10360501" cy="965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E6CD-606D-10FF-59F5-D997F4E0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71" y="2723072"/>
            <a:ext cx="10360501" cy="629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Protecting Against Phishing</a:t>
            </a:r>
          </a:p>
        </p:txBody>
      </p:sp>
    </p:spTree>
    <p:extLst>
      <p:ext uri="{BB962C8B-B14F-4D97-AF65-F5344CB8AC3E}">
        <p14:creationId xmlns:p14="http://schemas.microsoft.com/office/powerpoint/2010/main" val="198828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796B-3B0A-8D80-4773-76036F46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Secure Password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68A4-12E2-BB22-12A5-05B96915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Password Hygiene</a:t>
            </a:r>
          </a:p>
          <a:p>
            <a:r>
              <a:rPr lang="en-US" sz="1600" b="1" dirty="0"/>
              <a:t>Emphasize the significance of creating strong, unique passwords for different accounts and the importance of regular password updates to mitigate the risk of unauthorized access.</a:t>
            </a:r>
          </a:p>
          <a:p>
            <a:r>
              <a:rPr lang="en-US" b="1" dirty="0"/>
              <a:t>Multi-Factor Authentication</a:t>
            </a:r>
          </a:p>
          <a:p>
            <a:r>
              <a:rPr lang="en-US" sz="1600" b="1" dirty="0"/>
              <a:t>Encourage the use of multi-factor authentication methods to add an extra layer of security, reducing the likelihood of unauthorized account access even if passwords are compromised.</a:t>
            </a:r>
          </a:p>
          <a:p>
            <a:r>
              <a:rPr lang="en-US" b="1" dirty="0"/>
              <a:t>Password Managers</a:t>
            </a:r>
          </a:p>
          <a:p>
            <a:r>
              <a:rPr lang="en-US" sz="1600" b="1" dirty="0"/>
              <a:t>Introduce password management tools that facilitate the generation and storage of complex passwords, promoting secure credential management practices</a:t>
            </a:r>
            <a:r>
              <a:rPr lang="en-US" dirty="0"/>
              <a:t>.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74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796B-3B0A-8D80-4773-76036F46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Cybersecurity 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68A4-12E2-BB22-12A5-05B96915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937003"/>
          </a:xfrm>
        </p:spPr>
        <p:txBody>
          <a:bodyPr>
            <a:normAutofit/>
          </a:bodyPr>
          <a:lstStyle/>
          <a:p>
            <a:r>
              <a:rPr lang="en-US" b="1" dirty="0"/>
              <a:t>Anti-Phishing Software</a:t>
            </a:r>
          </a:p>
          <a:p>
            <a:r>
              <a:rPr lang="en-US" sz="1600" b="1" dirty="0"/>
              <a:t>Highlight the availability of anti-phishing tools and browser extensions that can identify and block malicious websites and emails, enhancing overall protection against phishing attacks.</a:t>
            </a:r>
          </a:p>
          <a:p>
            <a:r>
              <a:rPr lang="en-US" b="1" dirty="0"/>
              <a:t>Security Awareness Training</a:t>
            </a:r>
          </a:p>
          <a:p>
            <a:r>
              <a:rPr lang="en-US" sz="1600" b="1" dirty="0"/>
              <a:t>Integrate cybersecurity awareness programs into the educational curriculum, providing students with knowledge and skills to recognize and respond to evolving cyber threats.</a:t>
            </a:r>
          </a:p>
          <a:p>
            <a:r>
              <a:rPr lang="en-US" b="1" dirty="0"/>
              <a:t>Resource Sharing</a:t>
            </a:r>
          </a:p>
          <a:p>
            <a:r>
              <a:rPr lang="en-US" sz="1600" b="1" dirty="0"/>
              <a:t>Provide access to reputable cybersecurity resources, including articles, videos, and online courses, to empower students with comprehensive knowledge on phishing and cybersecurity best practices</a:t>
            </a:r>
            <a:r>
              <a:rPr lang="en-US" dirty="0"/>
              <a:t>.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2723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796B-3B0A-8D80-4773-76036F46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Vigilance in Digital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68A4-12E2-BB22-12A5-05B96915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937003"/>
          </a:xfrm>
        </p:spPr>
        <p:txBody>
          <a:bodyPr>
            <a:normAutofit/>
          </a:bodyPr>
          <a:lstStyle/>
          <a:p>
            <a:r>
              <a:rPr lang="en-US" b="1" dirty="0"/>
              <a:t>Verification Practices</a:t>
            </a:r>
          </a:p>
          <a:p>
            <a:r>
              <a:rPr lang="en-US" sz="1600" b="1" dirty="0"/>
              <a:t>Encourage students to verify the authenticity of communications through alternative channels, such as contacting the organization directly through verified contact information.</a:t>
            </a:r>
          </a:p>
          <a:p>
            <a:r>
              <a:rPr lang="en-US" b="1" dirty="0"/>
              <a:t>Privacy Settings</a:t>
            </a:r>
          </a:p>
          <a:p>
            <a:r>
              <a:rPr lang="en-US" sz="1600" b="1" dirty="0"/>
              <a:t>Educate students on adjusting privacy settings on social media and online platforms to limit the exposure of personal information, reducing the risk of targeted phishing attempts.</a:t>
            </a:r>
          </a:p>
          <a:p>
            <a:r>
              <a:rPr lang="en-US" b="1" dirty="0"/>
              <a:t>Critical Thinking Skills</a:t>
            </a:r>
          </a:p>
          <a:p>
            <a:r>
              <a:rPr lang="en-US" sz="1600" b="1" dirty="0"/>
              <a:t>Foster critical thinking and skepticism towards digital communications, empowering students to question and evaluate the legitimacy of requests for sensitive information</a:t>
            </a:r>
            <a:r>
              <a:rPr lang="en-US" dirty="0"/>
              <a:t>.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3393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68A4-12E2-BB22-12A5-05B96915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628900"/>
            <a:ext cx="10360501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991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Content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Understanding Phishing</a:t>
            </a: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Recognizing Phishing Attempts</a:t>
            </a: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Protecting Against Phishing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2" y="799402"/>
            <a:ext cx="10360501" cy="1223963"/>
          </a:xfrm>
        </p:spPr>
        <p:txBody>
          <a:bodyPr/>
          <a:lstStyle/>
          <a:p>
            <a:pPr algn="ctr"/>
            <a:r>
              <a:rPr lang="en-US" b="1" dirty="0"/>
              <a:t>Section 1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95F3-1380-8BB3-5771-FB4EFF7D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023365"/>
            <a:ext cx="10360501" cy="2811269"/>
          </a:xfrm>
        </p:spPr>
        <p:txBody>
          <a:bodyPr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Understanding Phishing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pPr algn="ctr"/>
            <a:r>
              <a:rPr lang="en-US" b="1" dirty="0"/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196340"/>
            <a:ext cx="8304529" cy="4465320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</a:p>
          <a:p>
            <a:r>
              <a:rPr lang="en-US" sz="1700" b="1" dirty="0"/>
              <a:t>Phishing is a type of cyber attack where attackers use fraudulent emails, messages, or websites to trick individuals into revealing sensitive information such as passwords, credit card numbers, or personal details.</a:t>
            </a:r>
          </a:p>
          <a:p>
            <a:r>
              <a:rPr lang="en-US" b="1" dirty="0"/>
              <a:t>Common Tactics</a:t>
            </a:r>
          </a:p>
          <a:p>
            <a:r>
              <a:rPr lang="en-US" sz="1700" b="1" dirty="0"/>
              <a:t>Attackers often impersonate trusted entities, create a sense of urgency, and use enticing offers to manipulate individuals into taking actions that compromise their security.</a:t>
            </a:r>
          </a:p>
          <a:p>
            <a:r>
              <a:rPr lang="en-US" b="1" dirty="0"/>
              <a:t>Impact of Phishing</a:t>
            </a:r>
          </a:p>
          <a:p>
            <a:r>
              <a:rPr lang="en-US" sz="1700" b="1" dirty="0"/>
              <a:t>Phishing attacks can lead to identity theft, financial loss, unauthorized access to accounts, and damage to personal and organizational reputation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Phishing Works?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523729" cy="4465320"/>
          </a:xfrm>
        </p:spPr>
        <p:txBody>
          <a:bodyPr>
            <a:normAutofit/>
          </a:bodyPr>
          <a:lstStyle/>
          <a:p>
            <a:r>
              <a:rPr lang="en-US" b="1" dirty="0"/>
              <a:t>Social Engineering</a:t>
            </a:r>
          </a:p>
          <a:p>
            <a:r>
              <a:rPr lang="en-US" sz="1600" b="1" dirty="0"/>
              <a:t>Phishing relies on psychological manipulation to exploit human tendencies such as trust, curiosity, and fear, leading individuals to disclose confidential information or click on malicious links</a:t>
            </a:r>
            <a:r>
              <a:rPr lang="en-US" b="1" dirty="0"/>
              <a:t>.</a:t>
            </a:r>
          </a:p>
          <a:p>
            <a:r>
              <a:rPr lang="en-US" b="1" dirty="0"/>
              <a:t>Spoofed Communication</a:t>
            </a:r>
          </a:p>
          <a:p>
            <a:r>
              <a:rPr lang="en-US" sz="1700" b="1" dirty="0"/>
              <a:t>Attackers mimic legitimate sources, including emails from banks, social media platforms, or government agencies, to deceive recipients into believing the communication is genuine</a:t>
            </a:r>
            <a:r>
              <a:rPr lang="en-US" dirty="0"/>
              <a:t>.</a:t>
            </a:r>
          </a:p>
          <a:p>
            <a:r>
              <a:rPr lang="en-US" b="1" dirty="0"/>
              <a:t>Data Harvesting</a:t>
            </a:r>
          </a:p>
          <a:p>
            <a:r>
              <a:rPr lang="en-US" sz="1700" b="1" dirty="0"/>
              <a:t>Phishing attacks aim to harvest sensitive data by directing individuals to counterfeit websites or forms that appear authentic but are designed to capture personal information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33400"/>
            <a:ext cx="8938472" cy="1219199"/>
          </a:xfrm>
        </p:spPr>
        <p:txBody>
          <a:bodyPr/>
          <a:lstStyle/>
          <a:p>
            <a:r>
              <a:rPr lang="en-US" dirty="0"/>
              <a:t>Phishing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2133600"/>
            <a:ext cx="8431636" cy="3657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Email Phishing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Attackers send deceptive emails posing as reputable organizations, requesting recipients to verify account details or click on malicious links that lead to fake login pages.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Website Phishing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Fraudulent websites imitate legitimate platforms to trick users into entering sensitive information, often using domain names and designs that closely resemble the authentic sites.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SMS and Messaging Phishing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Phishers use text messages and instant messaging platforms to distribute malicious links or deceive individuals into sharing personal data under false pretenses.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Consequences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1828800"/>
            <a:ext cx="9828529" cy="4343400"/>
          </a:xfrm>
        </p:spPr>
        <p:txBody>
          <a:bodyPr/>
          <a:lstStyle/>
          <a:p>
            <a:r>
              <a:rPr lang="en-US" b="1" dirty="0"/>
              <a:t>Personal Data Exposure</a:t>
            </a:r>
          </a:p>
          <a:p>
            <a:r>
              <a:rPr lang="en-US" sz="1600" b="1" dirty="0"/>
              <a:t>Falling victim to phishing can result in the exposure of personal and financial information, leading to potential identity theft and financial fraud</a:t>
            </a:r>
            <a:r>
              <a:rPr lang="en-US" dirty="0"/>
              <a:t>.</a:t>
            </a:r>
          </a:p>
          <a:p>
            <a:r>
              <a:rPr lang="en-US" b="1" dirty="0"/>
              <a:t>Reputation Damage</a:t>
            </a:r>
          </a:p>
          <a:p>
            <a:r>
              <a:rPr lang="en-US" sz="1600" b="1" dirty="0"/>
              <a:t>Individuals and organizations may suffer reputational harm if their names are associated with phishing attacks, impacting trust and credibility</a:t>
            </a:r>
            <a:r>
              <a:rPr lang="en-US" dirty="0"/>
              <a:t>.</a:t>
            </a:r>
          </a:p>
          <a:p>
            <a:r>
              <a:rPr lang="en-US" b="1" dirty="0"/>
              <a:t>Legal Implications</a:t>
            </a:r>
          </a:p>
          <a:p>
            <a:r>
              <a:rPr lang="en-US" sz="1600" b="1" dirty="0"/>
              <a:t>Phishing incidents can have legal ramifications, especially if sensitive customer or employee data is compromised, leading to regulatory penalties and lawsuits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4846-197B-6C40-9C24-AF4AD4FF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69" y="1447800"/>
            <a:ext cx="10360501" cy="1223963"/>
          </a:xfrm>
        </p:spPr>
        <p:txBody>
          <a:bodyPr/>
          <a:lstStyle/>
          <a:p>
            <a:pPr algn="ctr"/>
            <a:r>
              <a:rPr lang="en-US" b="1" dirty="0"/>
              <a:t>Section 2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681E-15E7-55D7-6FCC-EF2FAA54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70" y="2552700"/>
            <a:ext cx="10360501" cy="1752600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Recognizing Phishing Attempts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7628-C814-56F7-738F-D1BDEA3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33400"/>
            <a:ext cx="10360501" cy="965200"/>
          </a:xfrm>
        </p:spPr>
        <p:txBody>
          <a:bodyPr/>
          <a:lstStyle/>
          <a:p>
            <a:pPr algn="ctr"/>
            <a:r>
              <a:rPr lang="en-US" dirty="0"/>
              <a:t>Identifying Red Flags.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E6CD-606D-10FF-59F5-D997F4E0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28800"/>
            <a:ext cx="10360501" cy="4013203"/>
          </a:xfrm>
        </p:spPr>
        <p:txBody>
          <a:bodyPr/>
          <a:lstStyle/>
          <a:p>
            <a:r>
              <a:rPr lang="en-US" b="1" dirty="0"/>
              <a:t>Unsolicited Requests.</a:t>
            </a:r>
          </a:p>
          <a:p>
            <a:r>
              <a:rPr lang="en-US" sz="1600" b="1" dirty="0"/>
              <a:t>Be cautious of unexpected emails or messages asking for sensitive information, especially if they convey a sense of urgency or threaten negative consequences for non-compliance.</a:t>
            </a:r>
          </a:p>
          <a:p>
            <a:r>
              <a:rPr lang="en-US" b="1" dirty="0"/>
              <a:t>Suspicious Links.</a:t>
            </a:r>
          </a:p>
          <a:p>
            <a:r>
              <a:rPr lang="en-US" sz="1600" b="1" dirty="0"/>
              <a:t>Hover over links to reveal the actual destination before clicking, and scrutinize URLs for misspellings, extra characters, or domains that deviate from the legitimate source.</a:t>
            </a:r>
          </a:p>
          <a:p>
            <a:r>
              <a:rPr lang="en-US" b="1" dirty="0"/>
              <a:t>Unusual Sender Addresses.</a:t>
            </a:r>
          </a:p>
          <a:p>
            <a:r>
              <a:rPr lang="en-US" sz="1600" b="1" dirty="0"/>
              <a:t>Verify the sender's email address for discrepancies or slight variations from the official domain, as phishers often use similar aliases to impersonate genuine contacts</a:t>
            </a:r>
            <a:r>
              <a:rPr lang="en-US" sz="1100" dirty="0"/>
              <a:t>.</a:t>
            </a:r>
          </a:p>
          <a:p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99</TotalTime>
  <Words>974</Words>
  <Application>Microsoft Office PowerPoint</Application>
  <PresentationFormat>Custom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Phishing Awareness Training</vt:lpstr>
      <vt:lpstr>Content</vt:lpstr>
      <vt:lpstr>Section 1 </vt:lpstr>
      <vt:lpstr>What is Phishing?</vt:lpstr>
      <vt:lpstr>How Phishing Works? </vt:lpstr>
      <vt:lpstr>Phishing Examples</vt:lpstr>
      <vt:lpstr>Risks and Consequences</vt:lpstr>
      <vt:lpstr>Section 2 </vt:lpstr>
      <vt:lpstr>Identifying Red Flags.</vt:lpstr>
      <vt:lpstr>Social Engineering Indicators </vt:lpstr>
      <vt:lpstr>  Training Through Simulations </vt:lpstr>
      <vt:lpstr>Reporting and Response</vt:lpstr>
      <vt:lpstr>Section 3</vt:lpstr>
      <vt:lpstr>Secure Password Practices</vt:lpstr>
      <vt:lpstr>Cybersecurity Tools and Resources</vt:lpstr>
      <vt:lpstr>Vigilance in Digital Communications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Dawood</dc:creator>
  <cp:lastModifiedBy>Mustafa Dawood</cp:lastModifiedBy>
  <cp:revision>1</cp:revision>
  <dcterms:created xsi:type="dcterms:W3CDTF">2024-06-02T17:18:36Z</dcterms:created>
  <dcterms:modified xsi:type="dcterms:W3CDTF">2024-06-02T18:58:22Z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