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0.png" ContentType="image/png"/>
  <Override PartName="/ppt/media/image35.png" ContentType="image/png"/>
  <Override PartName="/ppt/media/image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18200" y="433800"/>
            <a:ext cx="11714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1" i="1" lang="en-US" sz="3600" spc="38" strike="noStrike">
                <a:solidFill>
                  <a:srgbClr val="f06a6e"/>
                </a:solidFill>
                <a:latin typeface="Cambria"/>
                <a:ea typeface="Cambria"/>
              </a:rPr>
              <a:t>n</a:t>
            </a:r>
            <a:r>
              <a:rPr b="1" i="1" lang="en-US" sz="3600" spc="38" strike="noStrike">
                <a:solidFill>
                  <a:srgbClr val="579fd0"/>
                </a:solidFill>
                <a:latin typeface="Cambria"/>
                <a:ea typeface="Cambria"/>
              </a:rPr>
              <a:t>t</a:t>
            </a:r>
            <a:r>
              <a:rPr b="1" i="1" lang="en-US" sz="3600" spc="38" strike="noStrike">
                <a:solidFill>
                  <a:srgbClr val="fbefa4"/>
                </a:solidFill>
                <a:latin typeface="Cambria"/>
                <a:ea typeface="Cambria"/>
              </a:rPr>
              <a:t>c</a:t>
            </a:r>
            <a:r>
              <a:rPr b="1" i="1" lang="en-US" sz="3600" spc="38" strike="noStrike">
                <a:solidFill>
                  <a:srgbClr val="95c67c"/>
                </a:solidFill>
                <a:latin typeface="Cambria"/>
                <a:ea typeface="Cambria"/>
              </a:rPr>
              <a:t>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" name="Line 2"/>
          <p:cNvSpPr/>
          <p:nvPr/>
        </p:nvSpPr>
        <p:spPr>
          <a:xfrm>
            <a:off x="833760" y="1146960"/>
            <a:ext cx="10515600" cy="0"/>
          </a:xfrm>
          <a:prstGeom prst="line">
            <a:avLst/>
          </a:prstGeom>
          <a:ln w="38160">
            <a:solidFill>
              <a:srgbClr val="f4c6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718200" y="433800"/>
            <a:ext cx="11714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1" i="1" lang="en-US" sz="3600" spc="38" strike="noStrike">
                <a:solidFill>
                  <a:srgbClr val="f06a6e"/>
                </a:solidFill>
                <a:latin typeface="Cambria"/>
                <a:ea typeface="Cambria"/>
              </a:rPr>
              <a:t>n</a:t>
            </a:r>
            <a:r>
              <a:rPr b="1" i="1" lang="en-US" sz="3600" spc="38" strike="noStrike">
                <a:solidFill>
                  <a:srgbClr val="579fd0"/>
                </a:solidFill>
                <a:latin typeface="Cambria"/>
                <a:ea typeface="Cambria"/>
              </a:rPr>
              <a:t>t</a:t>
            </a:r>
            <a:r>
              <a:rPr b="1" i="1" lang="en-US" sz="3600" spc="38" strike="noStrike">
                <a:solidFill>
                  <a:srgbClr val="fbefa4"/>
                </a:solidFill>
                <a:latin typeface="Cambria"/>
                <a:ea typeface="Cambria"/>
              </a:rPr>
              <a:t>c</a:t>
            </a:r>
            <a:r>
              <a:rPr b="1" i="1" lang="en-US" sz="3600" spc="38" strike="noStrike">
                <a:solidFill>
                  <a:srgbClr val="95c67c"/>
                </a:solidFill>
                <a:latin typeface="Cambria"/>
                <a:ea typeface="Cambria"/>
              </a:rPr>
              <a:t>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" name="Line 2"/>
          <p:cNvSpPr/>
          <p:nvPr/>
        </p:nvSpPr>
        <p:spPr>
          <a:xfrm>
            <a:off x="833760" y="1146960"/>
            <a:ext cx="10515600" cy="0"/>
          </a:xfrm>
          <a:prstGeom prst="line">
            <a:avLst/>
          </a:prstGeom>
          <a:ln w="38160">
            <a:solidFill>
              <a:srgbClr val="f4c6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18200" y="433800"/>
            <a:ext cx="11714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1" i="1" lang="en-US" sz="3600" spc="38" strike="noStrike">
                <a:solidFill>
                  <a:srgbClr val="f06a6e"/>
                </a:solidFill>
                <a:latin typeface="Cambria"/>
                <a:ea typeface="Cambria"/>
              </a:rPr>
              <a:t>n</a:t>
            </a:r>
            <a:r>
              <a:rPr b="1" i="1" lang="en-US" sz="3600" spc="38" strike="noStrike">
                <a:solidFill>
                  <a:srgbClr val="579fd0"/>
                </a:solidFill>
                <a:latin typeface="Cambria"/>
                <a:ea typeface="Cambria"/>
              </a:rPr>
              <a:t>t</a:t>
            </a:r>
            <a:r>
              <a:rPr b="1" i="1" lang="en-US" sz="3600" spc="38" strike="noStrike">
                <a:solidFill>
                  <a:srgbClr val="fbefa4"/>
                </a:solidFill>
                <a:latin typeface="Cambria"/>
                <a:ea typeface="Cambria"/>
              </a:rPr>
              <a:t>c</a:t>
            </a:r>
            <a:r>
              <a:rPr b="1" i="1" lang="en-US" sz="3600" spc="38" strike="noStrike">
                <a:solidFill>
                  <a:srgbClr val="95c67c"/>
                </a:solidFill>
                <a:latin typeface="Cambria"/>
                <a:ea typeface="Cambria"/>
              </a:rPr>
              <a:t>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1" name="Line 2"/>
          <p:cNvSpPr/>
          <p:nvPr/>
        </p:nvSpPr>
        <p:spPr>
          <a:xfrm>
            <a:off x="833760" y="1146960"/>
            <a:ext cx="10515600" cy="0"/>
          </a:xfrm>
          <a:prstGeom prst="line">
            <a:avLst/>
          </a:prstGeom>
          <a:ln w="38160">
            <a:solidFill>
              <a:srgbClr val="f4c6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18200" y="433800"/>
            <a:ext cx="11714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1" i="1" lang="en-US" sz="3600" spc="38" strike="noStrike">
                <a:solidFill>
                  <a:srgbClr val="f06a6e"/>
                </a:solidFill>
                <a:latin typeface="Cambria"/>
                <a:ea typeface="Cambria"/>
              </a:rPr>
              <a:t>n</a:t>
            </a:r>
            <a:r>
              <a:rPr b="1" i="1" lang="en-US" sz="3600" spc="38" strike="noStrike">
                <a:solidFill>
                  <a:srgbClr val="579fd0"/>
                </a:solidFill>
                <a:latin typeface="Cambria"/>
                <a:ea typeface="Cambria"/>
              </a:rPr>
              <a:t>t</a:t>
            </a:r>
            <a:r>
              <a:rPr b="1" i="1" lang="en-US" sz="3600" spc="38" strike="noStrike">
                <a:solidFill>
                  <a:srgbClr val="fbefa4"/>
                </a:solidFill>
                <a:latin typeface="Cambria"/>
                <a:ea typeface="Cambria"/>
              </a:rPr>
              <a:t>c</a:t>
            </a:r>
            <a:r>
              <a:rPr b="1" i="1" lang="en-US" sz="3600" spc="38" strike="noStrike">
                <a:solidFill>
                  <a:srgbClr val="95c67c"/>
                </a:solidFill>
                <a:latin typeface="Cambria"/>
                <a:ea typeface="Cambria"/>
              </a:rPr>
              <a:t>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1" name="Line 2"/>
          <p:cNvSpPr/>
          <p:nvPr/>
        </p:nvSpPr>
        <p:spPr>
          <a:xfrm>
            <a:off x="833760" y="1146960"/>
            <a:ext cx="10515600" cy="0"/>
          </a:xfrm>
          <a:prstGeom prst="line">
            <a:avLst/>
          </a:prstGeom>
          <a:ln w="38160">
            <a:solidFill>
              <a:srgbClr val="f4c6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</a:t>
            </a:r>
            <a:r>
              <a:rPr b="0" lang="en-US" sz="1800" spc="-1" strike="noStrike">
                <a:latin typeface="Arial"/>
              </a:rPr>
              <a:t>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18200" y="433800"/>
            <a:ext cx="11714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1" i="1" lang="en-US" sz="3600" spc="38" strike="noStrike">
                <a:solidFill>
                  <a:srgbClr val="f06a6e"/>
                </a:solidFill>
                <a:latin typeface="Cambria"/>
                <a:ea typeface="Cambria"/>
              </a:rPr>
              <a:t>n</a:t>
            </a:r>
            <a:r>
              <a:rPr b="1" i="1" lang="en-US" sz="3600" spc="38" strike="noStrike">
                <a:solidFill>
                  <a:srgbClr val="579fd0"/>
                </a:solidFill>
                <a:latin typeface="Cambria"/>
                <a:ea typeface="Cambria"/>
              </a:rPr>
              <a:t>t</a:t>
            </a:r>
            <a:r>
              <a:rPr b="1" i="1" lang="en-US" sz="3600" spc="38" strike="noStrike">
                <a:solidFill>
                  <a:srgbClr val="fbefa4"/>
                </a:solidFill>
                <a:latin typeface="Cambria"/>
                <a:ea typeface="Cambria"/>
              </a:rPr>
              <a:t>c</a:t>
            </a:r>
            <a:r>
              <a:rPr b="1" i="1" lang="en-US" sz="3600" spc="38" strike="noStrike">
                <a:solidFill>
                  <a:srgbClr val="95c67c"/>
                </a:solidFill>
                <a:latin typeface="Cambria"/>
                <a:ea typeface="Cambria"/>
              </a:rPr>
              <a:t>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1" name="Line 2"/>
          <p:cNvSpPr/>
          <p:nvPr/>
        </p:nvSpPr>
        <p:spPr>
          <a:xfrm>
            <a:off x="833760" y="1146960"/>
            <a:ext cx="10515600" cy="0"/>
          </a:xfrm>
          <a:prstGeom prst="line">
            <a:avLst/>
          </a:prstGeom>
          <a:ln w="38160">
            <a:solidFill>
              <a:srgbClr val="f4c6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18200" y="433800"/>
            <a:ext cx="11714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1" i="1" lang="en-US" sz="3600" spc="38" strike="noStrike">
                <a:solidFill>
                  <a:srgbClr val="f06a6e"/>
                </a:solidFill>
                <a:latin typeface="Cambria"/>
                <a:ea typeface="Cambria"/>
              </a:rPr>
              <a:t>n</a:t>
            </a:r>
            <a:r>
              <a:rPr b="1" i="1" lang="en-US" sz="3600" spc="38" strike="noStrike">
                <a:solidFill>
                  <a:srgbClr val="579fd0"/>
                </a:solidFill>
                <a:latin typeface="Cambria"/>
                <a:ea typeface="Cambria"/>
              </a:rPr>
              <a:t>t</a:t>
            </a:r>
            <a:r>
              <a:rPr b="1" i="1" lang="en-US" sz="3600" spc="38" strike="noStrike">
                <a:solidFill>
                  <a:srgbClr val="fbefa4"/>
                </a:solidFill>
                <a:latin typeface="Cambria"/>
                <a:ea typeface="Cambria"/>
              </a:rPr>
              <a:t>c</a:t>
            </a:r>
            <a:r>
              <a:rPr b="1" i="1" lang="en-US" sz="3600" spc="38" strike="noStrike">
                <a:solidFill>
                  <a:srgbClr val="95c67c"/>
                </a:solidFill>
                <a:latin typeface="Cambria"/>
                <a:ea typeface="Cambria"/>
              </a:rPr>
              <a:t>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1" name="Line 2"/>
          <p:cNvSpPr/>
          <p:nvPr/>
        </p:nvSpPr>
        <p:spPr>
          <a:xfrm>
            <a:off x="833760" y="1146960"/>
            <a:ext cx="10515600" cy="0"/>
          </a:xfrm>
          <a:prstGeom prst="line">
            <a:avLst/>
          </a:prstGeom>
          <a:ln w="38160">
            <a:solidFill>
              <a:srgbClr val="f4c6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718200" y="433800"/>
            <a:ext cx="11714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1" i="1" lang="en-US" sz="3600" spc="38" strike="noStrike">
                <a:solidFill>
                  <a:srgbClr val="f06a6e"/>
                </a:solidFill>
                <a:latin typeface="Cambria"/>
                <a:ea typeface="Cambria"/>
              </a:rPr>
              <a:t>n</a:t>
            </a:r>
            <a:r>
              <a:rPr b="1" i="1" lang="en-US" sz="3600" spc="38" strike="noStrike">
                <a:solidFill>
                  <a:srgbClr val="579fd0"/>
                </a:solidFill>
                <a:latin typeface="Cambria"/>
                <a:ea typeface="Cambria"/>
              </a:rPr>
              <a:t>t</a:t>
            </a:r>
            <a:r>
              <a:rPr b="1" i="1" lang="en-US" sz="3600" spc="38" strike="noStrike">
                <a:solidFill>
                  <a:srgbClr val="fbefa4"/>
                </a:solidFill>
                <a:latin typeface="Cambria"/>
                <a:ea typeface="Cambria"/>
              </a:rPr>
              <a:t>c</a:t>
            </a:r>
            <a:r>
              <a:rPr b="1" i="1" lang="en-US" sz="3600" spc="38" strike="noStrike">
                <a:solidFill>
                  <a:srgbClr val="95c67c"/>
                </a:solidFill>
                <a:latin typeface="Cambria"/>
                <a:ea typeface="Cambria"/>
              </a:rPr>
              <a:t>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2" name="Line 2"/>
          <p:cNvSpPr/>
          <p:nvPr/>
        </p:nvSpPr>
        <p:spPr>
          <a:xfrm>
            <a:off x="833760" y="1146960"/>
            <a:ext cx="10515600" cy="0"/>
          </a:xfrm>
          <a:prstGeom prst="line">
            <a:avLst/>
          </a:prstGeom>
          <a:ln w="38160">
            <a:solidFill>
              <a:srgbClr val="f4c6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718200" y="433800"/>
            <a:ext cx="11714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1" i="1" lang="en-US" sz="3600" spc="38" strike="noStrike">
                <a:solidFill>
                  <a:srgbClr val="f06a6e"/>
                </a:solidFill>
                <a:latin typeface="Cambria"/>
                <a:ea typeface="Cambria"/>
              </a:rPr>
              <a:t>n</a:t>
            </a:r>
            <a:r>
              <a:rPr b="1" i="1" lang="en-US" sz="3600" spc="38" strike="noStrike">
                <a:solidFill>
                  <a:srgbClr val="579fd0"/>
                </a:solidFill>
                <a:latin typeface="Cambria"/>
                <a:ea typeface="Cambria"/>
              </a:rPr>
              <a:t>t</a:t>
            </a:r>
            <a:r>
              <a:rPr b="1" i="1" lang="en-US" sz="3600" spc="38" strike="noStrike">
                <a:solidFill>
                  <a:srgbClr val="fbefa4"/>
                </a:solidFill>
                <a:latin typeface="Cambria"/>
                <a:ea typeface="Cambria"/>
              </a:rPr>
              <a:t>c</a:t>
            </a:r>
            <a:r>
              <a:rPr b="1" i="1" lang="en-US" sz="3600" spc="38" strike="noStrike">
                <a:solidFill>
                  <a:srgbClr val="95c67c"/>
                </a:solidFill>
                <a:latin typeface="Cambria"/>
                <a:ea typeface="Cambria"/>
              </a:rPr>
              <a:t>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3" name="Line 2"/>
          <p:cNvSpPr/>
          <p:nvPr/>
        </p:nvSpPr>
        <p:spPr>
          <a:xfrm>
            <a:off x="833760" y="1146960"/>
            <a:ext cx="10515600" cy="0"/>
          </a:xfrm>
          <a:prstGeom prst="line">
            <a:avLst/>
          </a:prstGeom>
          <a:ln w="38160">
            <a:solidFill>
              <a:srgbClr val="f4c6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718200" y="433800"/>
            <a:ext cx="11714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1" i="1" lang="en-US" sz="3600" spc="38" strike="noStrike">
                <a:solidFill>
                  <a:srgbClr val="f06a6e"/>
                </a:solidFill>
                <a:latin typeface="Cambria"/>
                <a:ea typeface="Cambria"/>
              </a:rPr>
              <a:t>n</a:t>
            </a:r>
            <a:r>
              <a:rPr b="1" i="1" lang="en-US" sz="3600" spc="38" strike="noStrike">
                <a:solidFill>
                  <a:srgbClr val="579fd0"/>
                </a:solidFill>
                <a:latin typeface="Cambria"/>
                <a:ea typeface="Cambria"/>
              </a:rPr>
              <a:t>t</a:t>
            </a:r>
            <a:r>
              <a:rPr b="1" i="1" lang="en-US" sz="3600" spc="38" strike="noStrike">
                <a:solidFill>
                  <a:srgbClr val="fbefa4"/>
                </a:solidFill>
                <a:latin typeface="Cambria"/>
                <a:ea typeface="Cambria"/>
              </a:rPr>
              <a:t>c</a:t>
            </a:r>
            <a:r>
              <a:rPr b="1" i="1" lang="en-US" sz="3600" spc="38" strike="noStrike">
                <a:solidFill>
                  <a:srgbClr val="95c67c"/>
                </a:solidFill>
                <a:latin typeface="Cambria"/>
                <a:ea typeface="Cambria"/>
              </a:rPr>
              <a:t>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3" name="Line 2"/>
          <p:cNvSpPr/>
          <p:nvPr/>
        </p:nvSpPr>
        <p:spPr>
          <a:xfrm>
            <a:off x="833760" y="1146960"/>
            <a:ext cx="10515600" cy="0"/>
          </a:xfrm>
          <a:prstGeom prst="line">
            <a:avLst/>
          </a:prstGeom>
          <a:ln w="38160">
            <a:solidFill>
              <a:srgbClr val="f4c6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7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Cambria"/>
                <a:ea typeface="Cambria"/>
              </a:rPr>
              <a:t>Nauticana Cloud Applications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Nauticana Core Backend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609480" y="160416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Same code works for each “data access scenario”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Data transferred in JSON format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2 functions for all CRUD operations (get, post)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Additional lambda functions exist in Appendix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Same code used for REST API, AWS Lambda, Google Cloud Functions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Nauticana Cloud Frontend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Same code works for each data access scenario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Written Angular 9 / 10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Using PrimeNG to separate visual design completely from functional implementation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User interface look &amp; feel is completely customizable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Static content served in AWS S3 buckets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1881000" y="365040"/>
            <a:ext cx="947088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tr-TR" sz="3600" spc="-1" strike="noStrike">
                <a:solidFill>
                  <a:srgbClr val="000000"/>
                </a:solidFill>
                <a:latin typeface="Arial"/>
                <a:ea typeface="DejaVu Sans"/>
              </a:rPr>
              <a:t>Nauticana Cloud Applications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680760" y="1878840"/>
            <a:ext cx="5352840" cy="1960200"/>
          </a:xfrm>
          <a:prstGeom prst="rect">
            <a:avLst/>
          </a:prstGeom>
          <a:solidFill>
            <a:srgbClr val="f06a6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200" spc="-1" strike="noStrike">
                <a:solidFill>
                  <a:srgbClr val="ffffff"/>
                </a:solidFill>
                <a:latin typeface="Arial"/>
                <a:ea typeface="DejaVu Sans"/>
              </a:rPr>
              <a:t>Basis</a:t>
            </a:r>
            <a:endParaRPr b="0" lang="en-US" sz="2200" spc="-1" strike="noStrike">
              <a:latin typeface="Arial"/>
            </a:endParaRPr>
          </a:p>
          <a:p>
            <a:pPr marL="432000" indent="-32256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200" spc="-1" strike="noStrike">
                <a:solidFill>
                  <a:srgbClr val="ffffff"/>
                </a:solidFill>
                <a:latin typeface="Arial"/>
                <a:ea typeface="DejaVu Sans"/>
              </a:rPr>
              <a:t>Accounting</a:t>
            </a:r>
            <a:endParaRPr b="0" lang="en-US" sz="2200" spc="-1" strike="noStrike">
              <a:latin typeface="Arial"/>
            </a:endParaRPr>
          </a:p>
          <a:p>
            <a:pPr marL="432000" indent="-32256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200" spc="-1" strike="noStrike">
                <a:solidFill>
                  <a:srgbClr val="ffffff"/>
                </a:solidFill>
                <a:latin typeface="Arial"/>
                <a:ea typeface="DejaVu Sans"/>
              </a:rPr>
              <a:t>Personnel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6217920" y="1878840"/>
            <a:ext cx="5352840" cy="1960200"/>
          </a:xfrm>
          <a:prstGeom prst="rect">
            <a:avLst/>
          </a:prstGeom>
          <a:solidFill>
            <a:srgbClr val="579fd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200" spc="-1" strike="noStrike">
                <a:solidFill>
                  <a:srgbClr val="ffffff"/>
                </a:solidFill>
                <a:latin typeface="Arial"/>
                <a:ea typeface="DejaVu Sans"/>
              </a:rPr>
              <a:t>Material Management</a:t>
            </a:r>
            <a:endParaRPr b="0" lang="en-US" sz="2200" spc="-1" strike="noStrike">
              <a:latin typeface="Arial"/>
            </a:endParaRPr>
          </a:p>
          <a:p>
            <a:pPr marL="432000" indent="-32256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200" spc="-1" strike="noStrike">
                <a:solidFill>
                  <a:srgbClr val="ffffff"/>
                </a:solidFill>
                <a:latin typeface="Arial"/>
                <a:ea typeface="DejaVu Sans"/>
              </a:rPr>
              <a:t>Request Management</a:t>
            </a:r>
            <a:endParaRPr b="0" lang="en-US" sz="2200" spc="-1" strike="noStrike">
              <a:latin typeface="Arial"/>
            </a:endParaRPr>
          </a:p>
          <a:p>
            <a:pPr marL="432000" indent="-32256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200" spc="-1" strike="noStrike">
                <a:solidFill>
                  <a:srgbClr val="ffffff"/>
                </a:solidFill>
                <a:latin typeface="Arial"/>
                <a:ea typeface="DejaVu Sans"/>
              </a:rPr>
              <a:t>Sales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7" name="CustomShape 4"/>
          <p:cNvSpPr/>
          <p:nvPr/>
        </p:nvSpPr>
        <p:spPr>
          <a:xfrm>
            <a:off x="680760" y="4023360"/>
            <a:ext cx="5352840" cy="2467440"/>
          </a:xfrm>
          <a:prstGeom prst="rect">
            <a:avLst/>
          </a:prstGeom>
          <a:solidFill>
            <a:srgbClr val="95c67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200" spc="-1" strike="noStrike">
                <a:solidFill>
                  <a:srgbClr val="000000"/>
                </a:solidFill>
                <a:latin typeface="Arial"/>
                <a:ea typeface="DejaVu Sans"/>
              </a:rPr>
              <a:t>Procurement</a:t>
            </a:r>
            <a:endParaRPr b="0" lang="en-US" sz="2200" spc="-1" strike="noStrike">
              <a:latin typeface="Arial"/>
            </a:endParaRPr>
          </a:p>
          <a:p>
            <a:pPr marL="432000" indent="-32256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200" spc="-1" strike="noStrike">
                <a:solidFill>
                  <a:srgbClr val="000000"/>
                </a:solidFill>
                <a:latin typeface="Arial"/>
                <a:ea typeface="DejaVu Sans"/>
              </a:rPr>
              <a:t>Production Management</a:t>
            </a:r>
            <a:endParaRPr b="0" lang="en-US" sz="2200" spc="-1" strike="noStrike">
              <a:latin typeface="Arial"/>
            </a:endParaRPr>
          </a:p>
          <a:p>
            <a:pPr marL="432000" indent="-32256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200" spc="-1" strike="noStrike">
                <a:solidFill>
                  <a:srgbClr val="000000"/>
                </a:solidFill>
                <a:latin typeface="Arial"/>
                <a:ea typeface="DejaVu Sans"/>
              </a:rPr>
              <a:t>Equipment Maintenance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8" name="CustomShape 5"/>
          <p:cNvSpPr/>
          <p:nvPr/>
        </p:nvSpPr>
        <p:spPr>
          <a:xfrm>
            <a:off x="6217920" y="4017240"/>
            <a:ext cx="5352840" cy="2473560"/>
          </a:xfrm>
          <a:prstGeom prst="rect">
            <a:avLst/>
          </a:prstGeom>
          <a:solidFill>
            <a:srgbClr val="fbefa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200" spc="-1" strike="noStrike">
                <a:solidFill>
                  <a:srgbClr val="000000"/>
                </a:solidFill>
                <a:latin typeface="Arial"/>
                <a:ea typeface="DejaVu Sans"/>
              </a:rPr>
              <a:t>Shipment</a:t>
            </a:r>
            <a:endParaRPr b="0" lang="en-US" sz="2200" spc="-1" strike="noStrike">
              <a:latin typeface="Arial"/>
            </a:endParaRPr>
          </a:p>
          <a:p>
            <a:pPr marL="432000" indent="-32256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200" spc="-1" strike="noStrike">
                <a:solidFill>
                  <a:srgbClr val="000000"/>
                </a:solidFill>
                <a:latin typeface="Arial"/>
                <a:ea typeface="DejaVu Sans"/>
              </a:rPr>
              <a:t>Project Management</a:t>
            </a:r>
            <a:endParaRPr b="0" lang="en-US" sz="2200" spc="-1" strike="noStrike">
              <a:latin typeface="Arial"/>
            </a:endParaRPr>
          </a:p>
          <a:p>
            <a:pPr marL="432000" indent="-32256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200" spc="-1" strike="noStrike">
                <a:solidFill>
                  <a:srgbClr val="000000"/>
                </a:solidFill>
                <a:latin typeface="Arial"/>
                <a:ea typeface="DejaVu Sans"/>
              </a:rPr>
              <a:t>Helpdesk</a:t>
            </a:r>
            <a:endParaRPr b="0" lang="en-US" sz="2200" spc="-1" strike="noStrike">
              <a:latin typeface="Arial"/>
            </a:endParaRPr>
          </a:p>
          <a:p>
            <a:pPr marL="432000" indent="-32256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200" spc="-1" strike="noStrike">
                <a:solidFill>
                  <a:srgbClr val="000000"/>
                </a:solidFill>
                <a:latin typeface="Arial"/>
                <a:ea typeface="DejaVu Sans"/>
              </a:rPr>
              <a:t>Business Partner SLA 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9" name="CustomShape 6"/>
          <p:cNvSpPr/>
          <p:nvPr/>
        </p:nvSpPr>
        <p:spPr>
          <a:xfrm>
            <a:off x="609840" y="1234800"/>
            <a:ext cx="1091016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20000"/>
              </a:lnSpc>
              <a:spcBef>
                <a:spcPts val="1417"/>
              </a:spcBef>
            </a:pPr>
            <a:r>
              <a:rPr b="0" lang="tr-TR" sz="2200" spc="-1" strike="noStrike">
                <a:solidFill>
                  <a:srgbClr val="000000"/>
                </a:solidFill>
                <a:latin typeface="Arial"/>
                <a:ea typeface="DejaVu Sans"/>
              </a:rPr>
              <a:t>NCA has 13 modules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1881000" y="365040"/>
            <a:ext cx="947088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tr-TR" sz="3600" spc="-1" strike="noStrike">
                <a:solidFill>
                  <a:srgbClr val="000000"/>
                </a:solidFill>
                <a:latin typeface="Arial"/>
                <a:ea typeface="DejaVu Sans"/>
              </a:rPr>
              <a:t>NCA Database Diagram Samples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61" name="" descr=""/>
          <p:cNvPicPr/>
          <p:nvPr/>
        </p:nvPicPr>
        <p:blipFill>
          <a:blip r:embed="rId1"/>
          <a:stretch/>
        </p:blipFill>
        <p:spPr>
          <a:xfrm>
            <a:off x="548640" y="1353240"/>
            <a:ext cx="1735920" cy="1388520"/>
          </a:xfrm>
          <a:prstGeom prst="rect">
            <a:avLst/>
          </a:prstGeom>
          <a:ln>
            <a:noFill/>
          </a:ln>
        </p:spPr>
      </p:pic>
      <p:pic>
        <p:nvPicPr>
          <p:cNvPr id="462" name="" descr=""/>
          <p:cNvPicPr/>
          <p:nvPr/>
        </p:nvPicPr>
        <p:blipFill>
          <a:blip r:embed="rId2"/>
          <a:stretch/>
        </p:blipFill>
        <p:spPr>
          <a:xfrm>
            <a:off x="5669280" y="3108960"/>
            <a:ext cx="2467440" cy="2467440"/>
          </a:xfrm>
          <a:prstGeom prst="rect">
            <a:avLst/>
          </a:prstGeom>
          <a:ln>
            <a:noFill/>
          </a:ln>
        </p:spPr>
      </p:pic>
      <p:pic>
        <p:nvPicPr>
          <p:cNvPr id="463" name="" descr=""/>
          <p:cNvPicPr/>
          <p:nvPr/>
        </p:nvPicPr>
        <p:blipFill>
          <a:blip r:embed="rId3"/>
          <a:stretch/>
        </p:blipFill>
        <p:spPr>
          <a:xfrm>
            <a:off x="2651760" y="1280160"/>
            <a:ext cx="2376000" cy="1583640"/>
          </a:xfrm>
          <a:prstGeom prst="rect">
            <a:avLst/>
          </a:prstGeom>
          <a:ln>
            <a:noFill/>
          </a:ln>
        </p:spPr>
      </p:pic>
      <p:pic>
        <p:nvPicPr>
          <p:cNvPr id="464" name="" descr=""/>
          <p:cNvPicPr/>
          <p:nvPr/>
        </p:nvPicPr>
        <p:blipFill>
          <a:blip r:embed="rId4"/>
          <a:stretch/>
        </p:blipFill>
        <p:spPr>
          <a:xfrm>
            <a:off x="2651760" y="3108960"/>
            <a:ext cx="2741760" cy="1370160"/>
          </a:xfrm>
          <a:prstGeom prst="rect">
            <a:avLst/>
          </a:prstGeom>
          <a:ln>
            <a:noFill/>
          </a:ln>
        </p:spPr>
      </p:pic>
      <p:pic>
        <p:nvPicPr>
          <p:cNvPr id="465" name="" descr=""/>
          <p:cNvPicPr/>
          <p:nvPr/>
        </p:nvPicPr>
        <p:blipFill>
          <a:blip r:embed="rId5"/>
          <a:stretch/>
        </p:blipFill>
        <p:spPr>
          <a:xfrm>
            <a:off x="640080" y="3163680"/>
            <a:ext cx="1644480" cy="1315440"/>
          </a:xfrm>
          <a:prstGeom prst="rect">
            <a:avLst/>
          </a:prstGeom>
          <a:ln>
            <a:noFill/>
          </a:ln>
        </p:spPr>
      </p:pic>
      <p:pic>
        <p:nvPicPr>
          <p:cNvPr id="466" name="" descr=""/>
          <p:cNvPicPr/>
          <p:nvPr/>
        </p:nvPicPr>
        <p:blipFill>
          <a:blip r:embed="rId6"/>
          <a:stretch/>
        </p:blipFill>
        <p:spPr>
          <a:xfrm>
            <a:off x="640080" y="5120640"/>
            <a:ext cx="1644480" cy="1315440"/>
          </a:xfrm>
          <a:prstGeom prst="rect">
            <a:avLst/>
          </a:prstGeom>
          <a:ln>
            <a:noFill/>
          </a:ln>
        </p:spPr>
      </p:pic>
      <p:pic>
        <p:nvPicPr>
          <p:cNvPr id="467" name="" descr=""/>
          <p:cNvPicPr/>
          <p:nvPr/>
        </p:nvPicPr>
        <p:blipFill>
          <a:blip r:embed="rId7"/>
          <a:stretch/>
        </p:blipFill>
        <p:spPr>
          <a:xfrm>
            <a:off x="5760720" y="1280160"/>
            <a:ext cx="2193120" cy="1754280"/>
          </a:xfrm>
          <a:prstGeom prst="rect">
            <a:avLst/>
          </a:prstGeom>
          <a:ln>
            <a:noFill/>
          </a:ln>
        </p:spPr>
      </p:pic>
      <p:pic>
        <p:nvPicPr>
          <p:cNvPr id="468" name="" descr=""/>
          <p:cNvPicPr/>
          <p:nvPr/>
        </p:nvPicPr>
        <p:blipFill>
          <a:blip r:embed="rId8"/>
          <a:stretch/>
        </p:blipFill>
        <p:spPr>
          <a:xfrm>
            <a:off x="8915400" y="4480560"/>
            <a:ext cx="2513160" cy="2010240"/>
          </a:xfrm>
          <a:prstGeom prst="rect">
            <a:avLst/>
          </a:prstGeom>
          <a:ln>
            <a:noFill/>
          </a:ln>
        </p:spPr>
      </p:pic>
      <p:pic>
        <p:nvPicPr>
          <p:cNvPr id="469" name="" descr=""/>
          <p:cNvPicPr/>
          <p:nvPr/>
        </p:nvPicPr>
        <p:blipFill>
          <a:blip r:embed="rId9"/>
          <a:stretch/>
        </p:blipFill>
        <p:spPr>
          <a:xfrm>
            <a:off x="2743200" y="4608720"/>
            <a:ext cx="2467440" cy="1973520"/>
          </a:xfrm>
          <a:prstGeom prst="rect">
            <a:avLst/>
          </a:prstGeom>
          <a:ln>
            <a:noFill/>
          </a:ln>
        </p:spPr>
      </p:pic>
      <p:pic>
        <p:nvPicPr>
          <p:cNvPr id="470" name="" descr=""/>
          <p:cNvPicPr/>
          <p:nvPr/>
        </p:nvPicPr>
        <p:blipFill>
          <a:blip r:embed="rId10"/>
          <a:stretch/>
        </p:blipFill>
        <p:spPr>
          <a:xfrm>
            <a:off x="9166680" y="1280160"/>
            <a:ext cx="1621800" cy="1297080"/>
          </a:xfrm>
          <a:prstGeom prst="rect">
            <a:avLst/>
          </a:prstGeom>
          <a:ln>
            <a:noFill/>
          </a:ln>
        </p:spPr>
      </p:pic>
      <p:pic>
        <p:nvPicPr>
          <p:cNvPr id="471" name="" descr=""/>
          <p:cNvPicPr/>
          <p:nvPr/>
        </p:nvPicPr>
        <p:blipFill>
          <a:blip r:embed="rId11"/>
          <a:stretch/>
        </p:blipFill>
        <p:spPr>
          <a:xfrm>
            <a:off x="8869680" y="2743200"/>
            <a:ext cx="2284560" cy="1675080"/>
          </a:xfrm>
          <a:prstGeom prst="rect">
            <a:avLst/>
          </a:prstGeom>
          <a:ln>
            <a:noFill/>
          </a:ln>
        </p:spPr>
      </p:pic>
      <p:pic>
        <p:nvPicPr>
          <p:cNvPr id="472" name="" descr=""/>
          <p:cNvPicPr/>
          <p:nvPr/>
        </p:nvPicPr>
        <p:blipFill>
          <a:blip r:embed="rId12"/>
          <a:stretch/>
        </p:blipFill>
        <p:spPr>
          <a:xfrm>
            <a:off x="7040880" y="5212080"/>
            <a:ext cx="1484640" cy="118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1881000" y="365040"/>
            <a:ext cx="947088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Cambria"/>
              </a:rPr>
              <a:t>Scenario Based View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74" name="Resim 19" descr=""/>
          <p:cNvPicPr/>
          <p:nvPr/>
        </p:nvPicPr>
        <p:blipFill>
          <a:blip r:embed="rId1"/>
          <a:stretch/>
        </p:blipFill>
        <p:spPr>
          <a:xfrm>
            <a:off x="827280" y="1330920"/>
            <a:ext cx="9237600" cy="3112920"/>
          </a:xfrm>
          <a:prstGeom prst="rect">
            <a:avLst/>
          </a:prstGeom>
          <a:ln>
            <a:noFill/>
          </a:ln>
        </p:spPr>
      </p:pic>
      <p:sp>
        <p:nvSpPr>
          <p:cNvPr id="475" name="CustomShape 2"/>
          <p:cNvSpPr/>
          <p:nvPr/>
        </p:nvSpPr>
        <p:spPr>
          <a:xfrm>
            <a:off x="812520" y="4389120"/>
            <a:ext cx="10524600" cy="21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4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and Obstacles;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has different views based on functional requirement stand point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JPA does NOT know where to stop while generating JSON automatically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Irrelevant data causes application to freeze with expensive data access cost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Need to define access paths for each requirement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881000" y="365040"/>
            <a:ext cx="947088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Cambria"/>
              </a:rPr>
              <a:t>Possible Scenarios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6172200" y="1197000"/>
            <a:ext cx="5179680" cy="49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2000"/>
          </a:bodyPr>
          <a:p>
            <a:pPr marL="228600" indent="-2268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mbria"/>
              </a:rPr>
              <a:t>All material groups with products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mbria"/>
              </a:rPr>
              <a:t>Order 183 with order items and related product data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mbria"/>
              </a:rPr>
              <a:t>Product 397 and inventories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mbria"/>
              </a:rPr>
              <a:t>Product 397 and awaiting orders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mbria"/>
              </a:rPr>
              <a:t>All inventories in location 261 with product data</a:t>
            </a:r>
            <a:endParaRPr b="0" lang="en-US" sz="2800" spc="-1" strike="noStrike">
              <a:latin typeface="Arial"/>
            </a:endParaRPr>
          </a:p>
          <a:p>
            <a:pPr marL="228600" indent="-2268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mbria"/>
              </a:rPr>
              <a:t>All products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78" name="Resim 4" descr=""/>
          <p:cNvPicPr/>
          <p:nvPr/>
        </p:nvPicPr>
        <p:blipFill>
          <a:blip r:embed="rId1"/>
          <a:stretch/>
        </p:blipFill>
        <p:spPr>
          <a:xfrm>
            <a:off x="810720" y="1600920"/>
            <a:ext cx="4532040" cy="417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1881000" y="365040"/>
            <a:ext cx="947088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Cambria"/>
              </a:rPr>
              <a:t>Sample Scenario on Same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838080" y="1197000"/>
            <a:ext cx="5179680" cy="49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All product groups with products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[{gid:1,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name:”shirts”,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group_products:[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{pid:1, gid:1, name:”shirt1”, mfrc:”vakko”},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{pid:2, gid:1, name:”shirt2”, mfrc:”beymen”}]},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{gid:2,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name:”shoes”,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group_products:[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{pid:3, gid:2, name:”shoe1”, mfrc:”nike”},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{pid:4, gid:2, name:”shoe2”, mfrc:”togo”}]}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]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6172200" y="1197000"/>
            <a:ext cx="5179680" cy="49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Order 183 with order items and related product data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{oid:183,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customer:”Adam Smith”,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odate:”2017-12-12 14:32”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order_items:[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{oid:183, line:1,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qty:1, unit:EA,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product:{pid:1, gid:1, name:”shirt1”, mfrc:”vakko”}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},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{oid:183, line:1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qty:1, unit:EA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product:{pid:4, gid:2, name:”shoe2”, mfrc:”togo”}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}]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mbria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1881000" y="365040"/>
            <a:ext cx="947088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Cambria"/>
              </a:rPr>
              <a:t>Scenario Definition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483" name="Table 2"/>
          <p:cNvGraphicFramePr/>
          <p:nvPr/>
        </p:nvGraphicFramePr>
        <p:xfrm>
          <a:off x="840240" y="1878120"/>
          <a:ext cx="5186160" cy="1112040"/>
        </p:xfrm>
        <a:graphic>
          <a:graphicData uri="http://schemas.openxmlformats.org/drawingml/2006/table">
            <a:tbl>
              <a:tblPr/>
              <a:tblGrid>
                <a:gridCol w="417960"/>
                <a:gridCol w="572760"/>
                <a:gridCol w="1521000"/>
                <a:gridCol w="914400"/>
                <a:gridCol w="1366560"/>
                <a:gridCol w="393840"/>
              </a:tblGrid>
              <a:tr h="370800"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Line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Parent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Caption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Tablename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Relation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Dir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</a:tr>
              <a:tr h="370800"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Product Groups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mgroup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Products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product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group_products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4" name="Table 3"/>
          <p:cNvGraphicFramePr/>
          <p:nvPr/>
        </p:nvGraphicFramePr>
        <p:xfrm>
          <a:off x="6166800" y="1878120"/>
          <a:ext cx="5186160" cy="1482840"/>
        </p:xfrm>
        <a:graphic>
          <a:graphicData uri="http://schemas.openxmlformats.org/drawingml/2006/table">
            <a:tbl>
              <a:tblPr/>
              <a:tblGrid>
                <a:gridCol w="417960"/>
                <a:gridCol w="572760"/>
                <a:gridCol w="1521000"/>
                <a:gridCol w="914400"/>
                <a:gridCol w="1366560"/>
                <a:gridCol w="393840"/>
              </a:tblGrid>
              <a:tr h="370800"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Line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Parent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Caption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Tablename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Relation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Dir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</a:tr>
              <a:tr h="370800"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Order Details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orders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Orders Items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order_item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order_items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Product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product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product_orders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P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5" name="CustomShape 4"/>
          <p:cNvSpPr/>
          <p:nvPr/>
        </p:nvSpPr>
        <p:spPr>
          <a:xfrm>
            <a:off x="840240" y="1366560"/>
            <a:ext cx="51850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 baseline="14000000">
                <a:solidFill>
                  <a:srgbClr val="000000"/>
                </a:solidFill>
                <a:latin typeface="Arial"/>
                <a:ea typeface="DejaVu Sans"/>
              </a:rPr>
              <a:t>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scenario: Material group with products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6" name="CustomShape 5"/>
          <p:cNvSpPr/>
          <p:nvPr/>
        </p:nvSpPr>
        <p:spPr>
          <a:xfrm>
            <a:off x="6166800" y="1366560"/>
            <a:ext cx="51850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1400" spc="-1" strike="noStrike" baseline="14000000">
                <a:solidFill>
                  <a:srgbClr val="000000"/>
                </a:solidFill>
                <a:latin typeface="Arial"/>
                <a:ea typeface="DejaVu Sans"/>
              </a:rPr>
              <a:t>nd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scenario: Order with lines and related product data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487" name="Table 6"/>
          <p:cNvGraphicFramePr/>
          <p:nvPr/>
        </p:nvGraphicFramePr>
        <p:xfrm>
          <a:off x="6166800" y="4015440"/>
          <a:ext cx="5186160" cy="2224440"/>
        </p:xfrm>
        <a:graphic>
          <a:graphicData uri="http://schemas.openxmlformats.org/drawingml/2006/table">
            <a:tbl>
              <a:tblPr/>
              <a:tblGrid>
                <a:gridCol w="417960"/>
                <a:gridCol w="572760"/>
                <a:gridCol w="1521000"/>
                <a:gridCol w="992880"/>
                <a:gridCol w="1287720"/>
                <a:gridCol w="394200"/>
              </a:tblGrid>
              <a:tr h="370800"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Line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Parent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Caption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Tablename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Relation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Dir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</a:tr>
              <a:tr h="370800"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Product Details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product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Group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mgroup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group_products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P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Product Orders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order_item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product_orders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Order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orders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order_items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P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Inventories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inventory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inventories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8" name="CustomShape 7"/>
          <p:cNvSpPr/>
          <p:nvPr/>
        </p:nvSpPr>
        <p:spPr>
          <a:xfrm>
            <a:off x="6166800" y="3503880"/>
            <a:ext cx="51850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-US" sz="1500" spc="-1" strike="noStrike" baseline="14000000">
                <a:solidFill>
                  <a:srgbClr val="000000"/>
                </a:solidFill>
                <a:latin typeface="Arial"/>
                <a:ea typeface="DejaVu Sans"/>
              </a:rPr>
              <a:t>rd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Material with all details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489" name="Resim 9" descr=""/>
          <p:cNvPicPr/>
          <p:nvPr/>
        </p:nvPicPr>
        <p:blipFill>
          <a:blip r:embed="rId1"/>
          <a:stretch/>
        </p:blipFill>
        <p:spPr>
          <a:xfrm>
            <a:off x="840240" y="3045960"/>
            <a:ext cx="3867480" cy="355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1881000" y="365040"/>
            <a:ext cx="947088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Cambria"/>
              </a:rPr>
              <a:t>Multi Object Commit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6172200" y="1197000"/>
            <a:ext cx="5179680" cy="49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mbria"/>
              </a:rPr>
              <a:t>Frontend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ambria"/>
              </a:rPr>
              <a:t>Insert, update or delete data on multiple tables with multiple records in one </a:t>
            </a:r>
            <a:r>
              <a:rPr b="1" lang="en-US" sz="2400" spc="-1" strike="noStrike">
                <a:solidFill>
                  <a:srgbClr val="0000c4"/>
                </a:solidFill>
                <a:latin typeface="Arial"/>
                <a:ea typeface="Cambria"/>
              </a:rPr>
              <a:t>Service Call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ambria"/>
              </a:rPr>
              <a:t>Less number of clicks and roundtrips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mbria"/>
              </a:rPr>
              <a:t>Backend</a:t>
            </a:r>
            <a:endParaRPr b="0" lang="en-US" sz="2800" spc="-1" strike="noStrike">
              <a:latin typeface="Arial"/>
            </a:endParaRPr>
          </a:p>
          <a:p>
            <a:pPr lvl="1" marL="685800" indent="-2268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ambria"/>
              </a:rPr>
              <a:t>Get next value of sequence for new order id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ambria"/>
              </a:rPr>
              <a:t>Set order id of new child records with new id</a:t>
            </a:r>
            <a:endParaRPr b="0" lang="en-US" sz="2400" spc="-1" strike="noStrike">
              <a:latin typeface="Arial"/>
            </a:endParaRPr>
          </a:p>
          <a:p>
            <a:pPr lvl="1" marL="685800" indent="-2268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ambria"/>
              </a:rPr>
              <a:t>Check multi-child consistencies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492" name="Table 3"/>
          <p:cNvGraphicFramePr/>
          <p:nvPr/>
        </p:nvGraphicFramePr>
        <p:xfrm>
          <a:off x="840240" y="1376640"/>
          <a:ext cx="5048640" cy="4799520"/>
        </p:xfrm>
        <a:graphic>
          <a:graphicData uri="http://schemas.openxmlformats.org/drawingml/2006/table">
            <a:tbl>
              <a:tblPr/>
              <a:tblGrid>
                <a:gridCol w="615960"/>
                <a:gridCol w="1578960"/>
                <a:gridCol w="1506600"/>
                <a:gridCol w="1347480"/>
              </a:tblGrid>
              <a:tr h="479880">
                <a:tc gridSpan="4"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New Order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afafa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79880">
                <a:tc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18000" marR="180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9880">
                <a:tc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Order Id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(disabled)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9880">
                <a:tc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Customer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_____________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9880">
                <a:tc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Order date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__ /__ /____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9880">
                <a:tc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9880"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Line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Product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Quantity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Unit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</a:tr>
              <a:tr h="479880"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Shirt1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Each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9880"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Shoe1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Each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0960"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Sock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mbria"/>
                          <a:ea typeface="Cambria"/>
                        </a:rPr>
                        <a:t>Pack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1881000" y="365040"/>
            <a:ext cx="947088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Cambria"/>
              </a:rPr>
              <a:t>Multi Object Display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494" name="Table 2"/>
          <p:cNvGraphicFramePr/>
          <p:nvPr/>
        </p:nvGraphicFramePr>
        <p:xfrm>
          <a:off x="840240" y="1376640"/>
          <a:ext cx="5048640" cy="4799520"/>
        </p:xfrm>
        <a:graphic>
          <a:graphicData uri="http://schemas.openxmlformats.org/drawingml/2006/table">
            <a:tbl>
              <a:tblPr/>
              <a:tblGrid>
                <a:gridCol w="615960"/>
                <a:gridCol w="1578960"/>
                <a:gridCol w="1506600"/>
                <a:gridCol w="1347480"/>
              </a:tblGrid>
              <a:tr h="479880">
                <a:tc gridSpan="4"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New Order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fafafa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479880">
                <a:tc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cPr marL="18000" marR="180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9880">
                <a:tc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Order Id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(disabled)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9880">
                <a:tc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Customer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_____________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9880">
                <a:tc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Order date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__ /__ /____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9880">
                <a:tc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18000" marR="1800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9880"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Line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Product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Quantity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Unit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afafa"/>
                    </a:solidFill>
                  </a:tcPr>
                </a:tc>
              </a:tr>
              <a:tr h="479880"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Shirt1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Each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9880"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Shoe1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Each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0960"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Sock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8000" rIns="18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Cambria"/>
                        </a:rPr>
                        <a:t>Pack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1800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5" name="CustomShape 3"/>
          <p:cNvSpPr/>
          <p:nvPr/>
        </p:nvSpPr>
        <p:spPr>
          <a:xfrm>
            <a:off x="2651760" y="4846320"/>
            <a:ext cx="272880" cy="272880"/>
          </a:xfrm>
          <a:custGeom>
            <a:avLst/>
            <a:gdLst/>
            <a:ahLst/>
            <a:rect l="l" t="t" r="r" b="b"/>
            <a:pathLst>
              <a:path w="764" h="764">
                <a:moveTo>
                  <a:pt x="127" y="0"/>
                </a:moveTo>
                <a:lnTo>
                  <a:pt x="127" y="0"/>
                </a:lnTo>
                <a:cubicBezTo>
                  <a:pt x="105" y="0"/>
                  <a:pt x="83" y="6"/>
                  <a:pt x="64" y="17"/>
                </a:cubicBezTo>
                <a:cubicBezTo>
                  <a:pt x="44" y="28"/>
                  <a:pt x="28" y="44"/>
                  <a:pt x="17" y="64"/>
                </a:cubicBezTo>
                <a:cubicBezTo>
                  <a:pt x="6" y="83"/>
                  <a:pt x="0" y="105"/>
                  <a:pt x="0" y="127"/>
                </a:cubicBezTo>
                <a:lnTo>
                  <a:pt x="0" y="635"/>
                </a:lnTo>
                <a:lnTo>
                  <a:pt x="0" y="636"/>
                </a:lnTo>
                <a:cubicBezTo>
                  <a:pt x="0" y="658"/>
                  <a:pt x="6" y="680"/>
                  <a:pt x="17" y="699"/>
                </a:cubicBezTo>
                <a:cubicBezTo>
                  <a:pt x="28" y="719"/>
                  <a:pt x="44" y="735"/>
                  <a:pt x="64" y="746"/>
                </a:cubicBezTo>
                <a:cubicBezTo>
                  <a:pt x="83" y="757"/>
                  <a:pt x="105" y="763"/>
                  <a:pt x="127" y="763"/>
                </a:cubicBezTo>
                <a:lnTo>
                  <a:pt x="635" y="763"/>
                </a:lnTo>
                <a:lnTo>
                  <a:pt x="636" y="763"/>
                </a:lnTo>
                <a:cubicBezTo>
                  <a:pt x="658" y="763"/>
                  <a:pt x="680" y="757"/>
                  <a:pt x="699" y="746"/>
                </a:cubicBezTo>
                <a:cubicBezTo>
                  <a:pt x="719" y="735"/>
                  <a:pt x="735" y="719"/>
                  <a:pt x="746" y="699"/>
                </a:cubicBezTo>
                <a:cubicBezTo>
                  <a:pt x="757" y="680"/>
                  <a:pt x="763" y="658"/>
                  <a:pt x="763" y="636"/>
                </a:cubicBezTo>
                <a:lnTo>
                  <a:pt x="763" y="127"/>
                </a:lnTo>
                <a:lnTo>
                  <a:pt x="763" y="127"/>
                </a:lnTo>
                <a:lnTo>
                  <a:pt x="763" y="127"/>
                </a:lnTo>
                <a:cubicBezTo>
                  <a:pt x="763" y="105"/>
                  <a:pt x="757" y="83"/>
                  <a:pt x="746" y="64"/>
                </a:cubicBezTo>
                <a:cubicBezTo>
                  <a:pt x="735" y="44"/>
                  <a:pt x="719" y="28"/>
                  <a:pt x="699" y="17"/>
                </a:cubicBezTo>
                <a:cubicBezTo>
                  <a:pt x="680" y="6"/>
                  <a:pt x="658" y="0"/>
                  <a:pt x="636" y="0"/>
                </a:cubicBezTo>
                <a:lnTo>
                  <a:pt x="127" y="0"/>
                </a:lnTo>
              </a:path>
            </a:pathLst>
          </a:custGeom>
          <a:solidFill>
            <a:srgbClr val="dddddd"/>
          </a:solidFill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4"/>
          <p:cNvSpPr/>
          <p:nvPr/>
        </p:nvSpPr>
        <p:spPr>
          <a:xfrm>
            <a:off x="2652120" y="5314680"/>
            <a:ext cx="272880" cy="272880"/>
          </a:xfrm>
          <a:custGeom>
            <a:avLst/>
            <a:gdLst/>
            <a:ahLst/>
            <a:rect l="l" t="t" r="r" b="b"/>
            <a:pathLst>
              <a:path w="764" h="764">
                <a:moveTo>
                  <a:pt x="127" y="0"/>
                </a:moveTo>
                <a:lnTo>
                  <a:pt x="127" y="0"/>
                </a:lnTo>
                <a:cubicBezTo>
                  <a:pt x="105" y="0"/>
                  <a:pt x="83" y="6"/>
                  <a:pt x="64" y="17"/>
                </a:cubicBezTo>
                <a:cubicBezTo>
                  <a:pt x="44" y="28"/>
                  <a:pt x="28" y="44"/>
                  <a:pt x="17" y="64"/>
                </a:cubicBezTo>
                <a:cubicBezTo>
                  <a:pt x="6" y="83"/>
                  <a:pt x="0" y="105"/>
                  <a:pt x="0" y="127"/>
                </a:cubicBezTo>
                <a:lnTo>
                  <a:pt x="0" y="635"/>
                </a:lnTo>
                <a:lnTo>
                  <a:pt x="0" y="636"/>
                </a:lnTo>
                <a:cubicBezTo>
                  <a:pt x="0" y="658"/>
                  <a:pt x="6" y="680"/>
                  <a:pt x="17" y="699"/>
                </a:cubicBezTo>
                <a:cubicBezTo>
                  <a:pt x="28" y="719"/>
                  <a:pt x="44" y="735"/>
                  <a:pt x="64" y="746"/>
                </a:cubicBezTo>
                <a:cubicBezTo>
                  <a:pt x="83" y="757"/>
                  <a:pt x="105" y="763"/>
                  <a:pt x="127" y="763"/>
                </a:cubicBezTo>
                <a:lnTo>
                  <a:pt x="635" y="763"/>
                </a:lnTo>
                <a:lnTo>
                  <a:pt x="636" y="763"/>
                </a:lnTo>
                <a:cubicBezTo>
                  <a:pt x="658" y="763"/>
                  <a:pt x="680" y="757"/>
                  <a:pt x="699" y="746"/>
                </a:cubicBezTo>
                <a:cubicBezTo>
                  <a:pt x="719" y="735"/>
                  <a:pt x="735" y="719"/>
                  <a:pt x="746" y="699"/>
                </a:cubicBezTo>
                <a:cubicBezTo>
                  <a:pt x="757" y="680"/>
                  <a:pt x="763" y="658"/>
                  <a:pt x="763" y="636"/>
                </a:cubicBezTo>
                <a:lnTo>
                  <a:pt x="763" y="127"/>
                </a:lnTo>
                <a:lnTo>
                  <a:pt x="763" y="127"/>
                </a:lnTo>
                <a:lnTo>
                  <a:pt x="763" y="127"/>
                </a:lnTo>
                <a:cubicBezTo>
                  <a:pt x="763" y="105"/>
                  <a:pt x="757" y="83"/>
                  <a:pt x="746" y="64"/>
                </a:cubicBezTo>
                <a:cubicBezTo>
                  <a:pt x="735" y="44"/>
                  <a:pt x="719" y="28"/>
                  <a:pt x="699" y="17"/>
                </a:cubicBezTo>
                <a:cubicBezTo>
                  <a:pt x="680" y="6"/>
                  <a:pt x="658" y="0"/>
                  <a:pt x="636" y="0"/>
                </a:cubicBezTo>
                <a:lnTo>
                  <a:pt x="127" y="0"/>
                </a:lnTo>
              </a:path>
            </a:pathLst>
          </a:custGeom>
          <a:solidFill>
            <a:srgbClr val="dddddd"/>
          </a:solidFill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5"/>
          <p:cNvSpPr/>
          <p:nvPr/>
        </p:nvSpPr>
        <p:spPr>
          <a:xfrm>
            <a:off x="2652120" y="5782680"/>
            <a:ext cx="272880" cy="272880"/>
          </a:xfrm>
          <a:custGeom>
            <a:avLst/>
            <a:gdLst/>
            <a:ahLst/>
            <a:rect l="l" t="t" r="r" b="b"/>
            <a:pathLst>
              <a:path w="764" h="764">
                <a:moveTo>
                  <a:pt x="127" y="0"/>
                </a:moveTo>
                <a:lnTo>
                  <a:pt x="127" y="0"/>
                </a:lnTo>
                <a:cubicBezTo>
                  <a:pt x="105" y="0"/>
                  <a:pt x="83" y="6"/>
                  <a:pt x="64" y="17"/>
                </a:cubicBezTo>
                <a:cubicBezTo>
                  <a:pt x="44" y="28"/>
                  <a:pt x="28" y="44"/>
                  <a:pt x="17" y="64"/>
                </a:cubicBezTo>
                <a:cubicBezTo>
                  <a:pt x="6" y="83"/>
                  <a:pt x="0" y="105"/>
                  <a:pt x="0" y="127"/>
                </a:cubicBezTo>
                <a:lnTo>
                  <a:pt x="0" y="635"/>
                </a:lnTo>
                <a:lnTo>
                  <a:pt x="0" y="636"/>
                </a:lnTo>
                <a:cubicBezTo>
                  <a:pt x="0" y="658"/>
                  <a:pt x="6" y="680"/>
                  <a:pt x="17" y="699"/>
                </a:cubicBezTo>
                <a:cubicBezTo>
                  <a:pt x="28" y="719"/>
                  <a:pt x="44" y="735"/>
                  <a:pt x="64" y="746"/>
                </a:cubicBezTo>
                <a:cubicBezTo>
                  <a:pt x="83" y="757"/>
                  <a:pt x="105" y="763"/>
                  <a:pt x="127" y="763"/>
                </a:cubicBezTo>
                <a:lnTo>
                  <a:pt x="635" y="763"/>
                </a:lnTo>
                <a:lnTo>
                  <a:pt x="636" y="763"/>
                </a:lnTo>
                <a:cubicBezTo>
                  <a:pt x="658" y="763"/>
                  <a:pt x="680" y="757"/>
                  <a:pt x="699" y="746"/>
                </a:cubicBezTo>
                <a:cubicBezTo>
                  <a:pt x="719" y="735"/>
                  <a:pt x="735" y="719"/>
                  <a:pt x="746" y="699"/>
                </a:cubicBezTo>
                <a:cubicBezTo>
                  <a:pt x="757" y="680"/>
                  <a:pt x="763" y="658"/>
                  <a:pt x="763" y="636"/>
                </a:cubicBezTo>
                <a:lnTo>
                  <a:pt x="763" y="127"/>
                </a:lnTo>
                <a:lnTo>
                  <a:pt x="763" y="127"/>
                </a:lnTo>
                <a:lnTo>
                  <a:pt x="763" y="127"/>
                </a:lnTo>
                <a:cubicBezTo>
                  <a:pt x="763" y="105"/>
                  <a:pt x="757" y="83"/>
                  <a:pt x="746" y="64"/>
                </a:cubicBezTo>
                <a:cubicBezTo>
                  <a:pt x="735" y="44"/>
                  <a:pt x="719" y="28"/>
                  <a:pt x="699" y="17"/>
                </a:cubicBezTo>
                <a:cubicBezTo>
                  <a:pt x="680" y="6"/>
                  <a:pt x="658" y="0"/>
                  <a:pt x="636" y="0"/>
                </a:cubicBezTo>
                <a:lnTo>
                  <a:pt x="127" y="0"/>
                </a:lnTo>
              </a:path>
            </a:pathLst>
          </a:custGeom>
          <a:solidFill>
            <a:srgbClr val="dddddd"/>
          </a:solidFill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6"/>
          <p:cNvSpPr/>
          <p:nvPr/>
        </p:nvSpPr>
        <p:spPr>
          <a:xfrm rot="10800000">
            <a:off x="5487840" y="4848120"/>
            <a:ext cx="363960" cy="272520"/>
          </a:xfrm>
          <a:custGeom>
            <a:avLst/>
            <a:gdLst/>
            <a:ahLst/>
            <a:rect l="l" t="t" r="r" b="b"/>
            <a:pathLst>
              <a:path w="1017" h="763">
                <a:moveTo>
                  <a:pt x="508" y="0"/>
                </a:moveTo>
                <a:lnTo>
                  <a:pt x="1016" y="762"/>
                </a:lnTo>
                <a:lnTo>
                  <a:pt x="0" y="762"/>
                </a:lnTo>
                <a:lnTo>
                  <a:pt x="508" y="0"/>
                </a:lnTo>
              </a:path>
            </a:pathLst>
          </a:custGeom>
          <a:solidFill>
            <a:srgbClr val="dddddd"/>
          </a:solidFill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7"/>
          <p:cNvSpPr/>
          <p:nvPr/>
        </p:nvSpPr>
        <p:spPr>
          <a:xfrm rot="10800000">
            <a:off x="5487840" y="5784120"/>
            <a:ext cx="363960" cy="272520"/>
          </a:xfrm>
          <a:custGeom>
            <a:avLst/>
            <a:gdLst/>
            <a:ahLst/>
            <a:rect l="l" t="t" r="r" b="b"/>
            <a:pathLst>
              <a:path w="1017" h="763">
                <a:moveTo>
                  <a:pt x="508" y="0"/>
                </a:moveTo>
                <a:lnTo>
                  <a:pt x="1016" y="762"/>
                </a:lnTo>
                <a:lnTo>
                  <a:pt x="0" y="762"/>
                </a:lnTo>
                <a:lnTo>
                  <a:pt x="508" y="0"/>
                </a:lnTo>
              </a:path>
            </a:pathLst>
          </a:custGeom>
          <a:solidFill>
            <a:srgbClr val="dddddd"/>
          </a:solidFill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8"/>
          <p:cNvSpPr/>
          <p:nvPr/>
        </p:nvSpPr>
        <p:spPr>
          <a:xfrm rot="10800000">
            <a:off x="5487840" y="5316120"/>
            <a:ext cx="363960" cy="272520"/>
          </a:xfrm>
          <a:custGeom>
            <a:avLst/>
            <a:gdLst/>
            <a:ahLst/>
            <a:rect l="l" t="t" r="r" b="b"/>
            <a:pathLst>
              <a:path w="1017" h="763">
                <a:moveTo>
                  <a:pt x="508" y="0"/>
                </a:moveTo>
                <a:lnTo>
                  <a:pt x="1016" y="762"/>
                </a:lnTo>
                <a:lnTo>
                  <a:pt x="0" y="762"/>
                </a:lnTo>
                <a:lnTo>
                  <a:pt x="508" y="0"/>
                </a:lnTo>
              </a:path>
            </a:pathLst>
          </a:custGeom>
          <a:solidFill>
            <a:srgbClr val="dddddd"/>
          </a:solidFill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9"/>
          <p:cNvSpPr/>
          <p:nvPr/>
        </p:nvSpPr>
        <p:spPr>
          <a:xfrm>
            <a:off x="7772400" y="3291840"/>
            <a:ext cx="3839040" cy="1370160"/>
          </a:xfrm>
          <a:prstGeom prst="wedgeRoundRectCallout">
            <a:avLst>
              <a:gd name="adj1" fmla="val -178782"/>
              <a:gd name="adj2" fmla="val 72615"/>
              <a:gd name="adj3" fmla="val 16667"/>
            </a:avLst>
          </a:prstGeom>
          <a:noFill/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 parent key lookup,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select screen pops-up to choose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value from foreign key table.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Stores key but displays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text information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2" name="CustomShape 10"/>
          <p:cNvSpPr/>
          <p:nvPr/>
        </p:nvSpPr>
        <p:spPr>
          <a:xfrm>
            <a:off x="8046720" y="5029200"/>
            <a:ext cx="3839040" cy="1370160"/>
          </a:xfrm>
          <a:prstGeom prst="wedgeRoundRectCallout">
            <a:avLst>
              <a:gd name="adj1" fmla="val -112356"/>
              <a:gd name="adj2" fmla="val -54013"/>
              <a:gd name="adj3" fmla="val 16667"/>
            </a:avLst>
          </a:prstGeom>
          <a:noFill/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 domain value lookup,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Dropdown list opens to chose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value from fixed value list.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Stores refvalue but displays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c4"/>
                </a:solidFill>
                <a:latin typeface="Arial"/>
                <a:ea typeface="DejaVu Sans"/>
              </a:rPr>
              <a:t>translated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caption text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3" name="CustomShape 11"/>
          <p:cNvSpPr/>
          <p:nvPr/>
        </p:nvSpPr>
        <p:spPr>
          <a:xfrm>
            <a:off x="914400" y="3931920"/>
            <a:ext cx="1553040" cy="272880"/>
          </a:xfrm>
          <a:custGeom>
            <a:avLst/>
            <a:gdLst/>
            <a:ahLst/>
            <a:rect l="l" t="t" r="r" b="b"/>
            <a:pathLst>
              <a:path w="4320" h="764">
                <a:moveTo>
                  <a:pt x="0" y="0"/>
                </a:moveTo>
                <a:lnTo>
                  <a:pt x="3239" y="0"/>
                </a:lnTo>
                <a:lnTo>
                  <a:pt x="4319" y="381"/>
                </a:lnTo>
                <a:lnTo>
                  <a:pt x="3239" y="763"/>
                </a:lnTo>
                <a:lnTo>
                  <a:pt x="0" y="763"/>
                </a:lnTo>
                <a:lnTo>
                  <a:pt x="0" y="0"/>
                </a:lnTo>
              </a:path>
            </a:pathLst>
          </a:custGeom>
          <a:solidFill>
            <a:srgbClr val="eeeeee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Items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4" name="CustomShape 12"/>
          <p:cNvSpPr/>
          <p:nvPr/>
        </p:nvSpPr>
        <p:spPr>
          <a:xfrm>
            <a:off x="2092320" y="3931920"/>
            <a:ext cx="2193120" cy="272880"/>
          </a:xfrm>
          <a:custGeom>
            <a:avLst/>
            <a:gdLst/>
            <a:ahLst/>
            <a:rect l="l" t="t" r="r" b="b"/>
            <a:pathLst>
              <a:path w="6098" h="764">
                <a:moveTo>
                  <a:pt x="0" y="0"/>
                </a:moveTo>
                <a:lnTo>
                  <a:pt x="4890" y="0"/>
                </a:lnTo>
                <a:lnTo>
                  <a:pt x="6097" y="381"/>
                </a:lnTo>
                <a:lnTo>
                  <a:pt x="4890" y="763"/>
                </a:lnTo>
                <a:lnTo>
                  <a:pt x="0" y="763"/>
                </a:lnTo>
                <a:lnTo>
                  <a:pt x="1207" y="381"/>
                </a:lnTo>
                <a:lnTo>
                  <a:pt x="0" y="0"/>
                </a:lnTo>
              </a:path>
            </a:pathLst>
          </a:custGeom>
          <a:solidFill>
            <a:srgbClr val="eeeeee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Delivery address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5" name="CustomShape 13"/>
          <p:cNvSpPr/>
          <p:nvPr/>
        </p:nvSpPr>
        <p:spPr>
          <a:xfrm>
            <a:off x="3892680" y="3932280"/>
            <a:ext cx="1775160" cy="272880"/>
          </a:xfrm>
          <a:custGeom>
            <a:avLst/>
            <a:gdLst/>
            <a:ahLst/>
            <a:rect l="l" t="t" r="r" b="b"/>
            <a:pathLst>
              <a:path w="4937" h="764">
                <a:moveTo>
                  <a:pt x="0" y="0"/>
                </a:moveTo>
                <a:lnTo>
                  <a:pt x="3730" y="0"/>
                </a:lnTo>
                <a:lnTo>
                  <a:pt x="4936" y="381"/>
                </a:lnTo>
                <a:lnTo>
                  <a:pt x="3730" y="763"/>
                </a:lnTo>
                <a:lnTo>
                  <a:pt x="0" y="763"/>
                </a:lnTo>
                <a:lnTo>
                  <a:pt x="1205" y="381"/>
                </a:lnTo>
                <a:lnTo>
                  <a:pt x="0" y="0"/>
                </a:lnTo>
              </a:path>
            </a:pathLst>
          </a:custGeom>
          <a:solidFill>
            <a:srgbClr val="eeeeee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Payment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6" name="CustomShape 14"/>
          <p:cNvSpPr/>
          <p:nvPr/>
        </p:nvSpPr>
        <p:spPr>
          <a:xfrm>
            <a:off x="6675120" y="1554480"/>
            <a:ext cx="3839040" cy="1370160"/>
          </a:xfrm>
          <a:prstGeom prst="wedgeRoundRectCallout">
            <a:avLst>
              <a:gd name="adj1" fmla="val -95935"/>
              <a:gd name="adj2" fmla="val 129819"/>
              <a:gd name="adj3" fmla="val 16667"/>
            </a:avLst>
          </a:prstGeom>
          <a:noFill/>
          <a:ln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Multiple details separated by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tabs, sequential or ordered box displays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1881000" y="365040"/>
            <a:ext cx="947088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Cambria"/>
              </a:rPr>
              <a:t>Nauticana Development Evolution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2926080" y="1343520"/>
            <a:ext cx="2193120" cy="1489680"/>
          </a:xfrm>
          <a:prstGeom prst="chevron">
            <a:avLst>
              <a:gd name="adj" fmla="val 8207"/>
            </a:avLst>
          </a:prstGeom>
          <a:solidFill>
            <a:srgbClr val="579fd0"/>
          </a:solidFill>
          <a:ln>
            <a:solidFill>
              <a:srgbClr val="579fd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Cambria"/>
              </a:rPr>
              <a:t>Nauticana Cloud Applications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801000" y="1337040"/>
            <a:ext cx="2193120" cy="1496160"/>
          </a:xfrm>
          <a:prstGeom prst="chevron">
            <a:avLst>
              <a:gd name="adj" fmla="val 8207"/>
            </a:avLst>
          </a:prstGeom>
          <a:solidFill>
            <a:srgbClr val="f06a6e"/>
          </a:solidFill>
          <a:ln>
            <a:solidFill>
              <a:srgbClr val="f06a6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Cambria"/>
              </a:rPr>
              <a:t>Nauticana Abstracted MVC Stack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5048640" y="1343520"/>
            <a:ext cx="2193120" cy="1489680"/>
          </a:xfrm>
          <a:prstGeom prst="chevron">
            <a:avLst>
              <a:gd name="adj" fmla="val 8207"/>
            </a:avLst>
          </a:prstGeom>
          <a:solidFill>
            <a:srgbClr val="fbefa4"/>
          </a:solidFill>
          <a:ln>
            <a:solidFill>
              <a:srgbClr val="fbefa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ambria"/>
              </a:rPr>
              <a:t>Nauticana Core Backend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8" name="CustomShape 5"/>
          <p:cNvSpPr/>
          <p:nvPr/>
        </p:nvSpPr>
        <p:spPr>
          <a:xfrm>
            <a:off x="7187760" y="1343520"/>
            <a:ext cx="2193120" cy="1489680"/>
          </a:xfrm>
          <a:prstGeom prst="chevron">
            <a:avLst>
              <a:gd name="adj" fmla="val 8207"/>
            </a:avLst>
          </a:prstGeom>
          <a:solidFill>
            <a:srgbClr val="95c67c"/>
          </a:solidFill>
          <a:ln>
            <a:solidFill>
              <a:srgbClr val="95c67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Cambria"/>
              </a:rPr>
              <a:t>Nauticana Web Frontend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Cambria"/>
              </a:rPr>
              <a:t>Nauticana Mobile Frontend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9" name="CustomShape 6"/>
          <p:cNvSpPr/>
          <p:nvPr/>
        </p:nvSpPr>
        <p:spPr>
          <a:xfrm>
            <a:off x="801000" y="2931840"/>
            <a:ext cx="2055960" cy="283068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Spring boot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JPA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Hibernate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Abstracted MVC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RDBMS relation aware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Table based authorization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Super fast development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No REST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Man-hour Management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Runs on Oracle RDBMS, Solaris OS, Tomcat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0" name="CustomShape 7"/>
          <p:cNvSpPr/>
          <p:nvPr/>
        </p:nvSpPr>
        <p:spPr>
          <a:xfrm>
            <a:off x="2926080" y="2931840"/>
            <a:ext cx="2055960" cy="28782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ERP database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Functional authorization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Multi client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Business Service SLA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Runs on any RDBMS+Tomcat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Deployed on AWS EC2 and RDS instances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1" name="CustomShape 8"/>
          <p:cNvSpPr/>
          <p:nvPr/>
        </p:nvSpPr>
        <p:spPr>
          <a:xfrm>
            <a:off x="5048640" y="2892600"/>
            <a:ext cx="2055960" cy="28782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REST http services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RDBMS &lt;-&gt; JSON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Scenario based view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Multi object commit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2" name="CustomShape 9"/>
          <p:cNvSpPr/>
          <p:nvPr/>
        </p:nvSpPr>
        <p:spPr>
          <a:xfrm>
            <a:off x="7187760" y="2892600"/>
            <a:ext cx="2055960" cy="28782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Angular5 development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Scenario Based Components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NCB consumer services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Ionic mobile development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3" name="CustomShape 10"/>
          <p:cNvSpPr/>
          <p:nvPr/>
        </p:nvSpPr>
        <p:spPr>
          <a:xfrm>
            <a:off x="9333720" y="2892600"/>
            <a:ext cx="2055960" cy="28782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AWS Lambda Functions as Micro Services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Highly normalized RDBMS structure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Mobile First Angular Development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Minimal code foot print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- Everything abstracted, no repeating code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- Reusable Code Library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- OO principles respected both in backend and frontend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Cambria"/>
              </a:rPr>
              <a:t>Near Zero Deployment Cost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4" name="CustomShape 11"/>
          <p:cNvSpPr/>
          <p:nvPr/>
        </p:nvSpPr>
        <p:spPr>
          <a:xfrm>
            <a:off x="9333720" y="1343520"/>
            <a:ext cx="2193120" cy="1489680"/>
          </a:xfrm>
          <a:prstGeom prst="chevron">
            <a:avLst>
              <a:gd name="adj" fmla="val 8207"/>
            </a:avLst>
          </a:prstGeom>
          <a:solidFill>
            <a:srgbClr val="f06a6e"/>
          </a:solidFill>
          <a:ln>
            <a:solidFill>
              <a:srgbClr val="f06a6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Cambria"/>
              </a:rPr>
              <a:t>Nauticana Core Cloud Backend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Cambria"/>
              </a:rPr>
              <a:t>Nauticana Cloud Frontend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1881000" y="365040"/>
            <a:ext cx="947088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Cambria"/>
              </a:rPr>
              <a:t>Back End Service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838080" y="1188720"/>
            <a:ext cx="10513800" cy="49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ambria"/>
              </a:rPr>
              <a:t>These Backend services can be deployed as Micro Services using</a:t>
            </a:r>
            <a:endParaRPr b="0" lang="en-US" sz="1500" spc="-1" strike="noStrike">
              <a:latin typeface="Arial"/>
            </a:endParaRPr>
          </a:p>
          <a:p>
            <a:pPr marL="360000" indent="-214920">
              <a:lnSpc>
                <a:spcPct val="12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ambria"/>
              </a:rPr>
              <a:t>REST API</a:t>
            </a:r>
            <a:endParaRPr b="0" lang="en-US" sz="1500" spc="-1" strike="noStrike">
              <a:latin typeface="Arial"/>
            </a:endParaRPr>
          </a:p>
          <a:p>
            <a:pPr marL="360000" indent="-214920">
              <a:lnSpc>
                <a:spcPct val="12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ambria"/>
              </a:rPr>
              <a:t>AWS Lambda Function</a:t>
            </a:r>
            <a:endParaRPr b="0" lang="en-US" sz="1500" spc="-1" strike="noStrike">
              <a:latin typeface="Arial"/>
            </a:endParaRPr>
          </a:p>
          <a:p>
            <a:pPr marL="360000" indent="-214920">
              <a:lnSpc>
                <a:spcPct val="120000"/>
              </a:lnSpc>
              <a:spcBef>
                <a:spcPts val="289"/>
              </a:spcBef>
              <a:spcAft>
                <a:spcPts val="289"/>
              </a:spcAft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ambria"/>
              </a:rPr>
              <a:t>Google Cloud Function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ambria"/>
              </a:rPr>
              <a:t>https://&lt;domainname&gt;/getall?scenarioId=&lt;id&gt;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ambria"/>
              </a:rPr>
              <a:t>https://&lt;domainname&gt;/list?scenarioId=&lt;id&gt;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ambria"/>
              </a:rPr>
              <a:t>https://&lt;domainname&gt;/get?scenarioId=&lt;id&gt;&amp;id=&lt;id&gt;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ambria"/>
              </a:rPr>
              <a:t>https://&lt;domainname&gt;/delete?scenarioId=&lt;id&gt;&amp;id=&lt;id&gt;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ambria"/>
              </a:rPr>
              <a:t>https://&lt;domainname&gt;/put?scenarioId=&lt;id&gt;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ambria"/>
              </a:rPr>
              <a:t>https://&lt;domainname&gt;/route?scenarioId=&lt;id&gt;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ambria"/>
              </a:rPr>
              <a:t>https://&lt;domainname&gt;/classes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ambria"/>
              </a:rPr>
              <a:t>https://&lt;domainname&gt;/class?tableName=&lt;id&gt;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ambria"/>
              </a:rPr>
              <a:t>https://&lt;domainname&gt;/relations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ambria"/>
              </a:rPr>
              <a:t>https://&lt;domainname&gt;/login?username=..&amp;passtext=..&amp;langcode=&lt;EN|DE|FR|TR|..&gt;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roup 1"/>
          <p:cNvGrpSpPr/>
          <p:nvPr/>
        </p:nvGrpSpPr>
        <p:grpSpPr>
          <a:xfrm>
            <a:off x="5052600" y="2385360"/>
            <a:ext cx="2160000" cy="2160000"/>
            <a:chOff x="5052600" y="2385360"/>
            <a:chExt cx="2160000" cy="2160000"/>
          </a:xfrm>
        </p:grpSpPr>
        <p:sp>
          <p:nvSpPr>
            <p:cNvPr id="510" name="CustomShape 2"/>
            <p:cNvSpPr/>
            <p:nvPr/>
          </p:nvSpPr>
          <p:spPr>
            <a:xfrm>
              <a:off x="5052600" y="2385360"/>
              <a:ext cx="2158200" cy="2158200"/>
            </a:xfrm>
            <a:prstGeom prst="blockArc">
              <a:avLst>
                <a:gd name="adj1" fmla="val 16187499"/>
                <a:gd name="adj2" fmla="val 0"/>
                <a:gd name="adj3" fmla="val 25912"/>
              </a:avLst>
            </a:prstGeom>
            <a:solidFill>
              <a:srgbClr val="579fd0"/>
            </a:solidFill>
            <a:ln>
              <a:noFill/>
            </a:ln>
            <a:effectLst>
              <a:outerShdw algn="tr" blurRad="50800" dir="8100000" dist="37674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hreePt">
                <a:rot lat="0" lon="0" rev="2700000"/>
              </a:lightRig>
            </a:scene3d>
            <a:sp3d extrusionH="25400" z="50800">
              <a:bevelT w="38100" h="12700"/>
              <a:bevelB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ffffff"/>
                  </a:solidFill>
                  <a:latin typeface="Cambria"/>
                  <a:ea typeface="Cambria"/>
                </a:rPr>
                <a:t>t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511" name="CustomShape 3"/>
            <p:cNvSpPr/>
            <p:nvPr/>
          </p:nvSpPr>
          <p:spPr>
            <a:xfrm rot="16200000">
              <a:off x="5052600" y="2387160"/>
              <a:ext cx="2158200" cy="2158200"/>
            </a:xfrm>
            <a:prstGeom prst="blockArc">
              <a:avLst>
                <a:gd name="adj1" fmla="val 16215009"/>
                <a:gd name="adj2" fmla="val 21599999"/>
                <a:gd name="adj3" fmla="val 26366"/>
              </a:avLst>
            </a:prstGeom>
            <a:solidFill>
              <a:srgbClr val="f06a6e"/>
            </a:solidFill>
            <a:ln>
              <a:noFill/>
            </a:ln>
            <a:effectLst>
              <a:outerShdw algn="tr" blurRad="50800" dir="8100000" dist="37674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hreePt">
                <a:rot lat="0" lon="0" rev="2700000"/>
              </a:lightRig>
            </a:scene3d>
            <a:sp3d extrusionH="25400" z="50800">
              <a:bevelT w="38100" h="12700"/>
              <a:bevelB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ffffff"/>
                  </a:solidFill>
                  <a:latin typeface="Cambria"/>
                  <a:ea typeface="Cambria"/>
                </a:rPr>
                <a:t>n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512" name="CustomShape 4"/>
            <p:cNvSpPr/>
            <p:nvPr/>
          </p:nvSpPr>
          <p:spPr>
            <a:xfrm rot="5400000">
              <a:off x="5054400" y="2385360"/>
              <a:ext cx="2158200" cy="2158200"/>
            </a:xfrm>
            <a:prstGeom prst="blockArc">
              <a:avLst>
                <a:gd name="adj1" fmla="val 16188787"/>
                <a:gd name="adj2" fmla="val 21532490"/>
                <a:gd name="adj3" fmla="val 26817"/>
              </a:avLst>
            </a:prstGeom>
            <a:solidFill>
              <a:srgbClr val="fbefa4"/>
            </a:solidFill>
            <a:ln>
              <a:noFill/>
            </a:ln>
            <a:effectLst>
              <a:outerShdw algn="tr" blurRad="50800" dir="8100000" dist="37674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hreePt">
                <a:rot lat="0" lon="0" rev="2700000"/>
              </a:lightRig>
            </a:scene3d>
            <a:sp3d extrusionH="25400" z="50800">
              <a:bevelT w="38100" h="12700"/>
              <a:bevelB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ffffff"/>
                  </a:solidFill>
                  <a:latin typeface="Cambria"/>
                  <a:ea typeface="Cambria"/>
                </a:rPr>
                <a:t>c</a:t>
              </a:r>
              <a:endParaRPr b="0" lang="en-US" sz="3600" spc="-1" strike="noStrike">
                <a:latin typeface="Arial"/>
              </a:endParaRPr>
            </a:p>
          </p:txBody>
        </p:sp>
        <p:sp>
          <p:nvSpPr>
            <p:cNvPr id="513" name="CustomShape 5"/>
            <p:cNvSpPr/>
            <p:nvPr/>
          </p:nvSpPr>
          <p:spPr>
            <a:xfrm rot="10800000">
              <a:off x="5054400" y="2385360"/>
              <a:ext cx="2158200" cy="2158200"/>
            </a:xfrm>
            <a:prstGeom prst="blockArc">
              <a:avLst>
                <a:gd name="adj1" fmla="val 16190937"/>
                <a:gd name="adj2" fmla="val 67500"/>
                <a:gd name="adj3" fmla="val 26816"/>
              </a:avLst>
            </a:prstGeom>
            <a:solidFill>
              <a:srgbClr val="95c67c"/>
            </a:solidFill>
            <a:ln>
              <a:noFill/>
            </a:ln>
            <a:effectLst>
              <a:outerShdw algn="tr" blurRad="50800" dir="8100000" dist="37674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hreePt">
                <a:rot lat="0" lon="0" rev="2700000"/>
              </a:lightRig>
            </a:scene3d>
            <a:sp3d extrusionH="25400" z="50800">
              <a:bevelT w="38100" h="12700"/>
              <a:bevelB w="381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ffffff"/>
                  </a:solidFill>
                  <a:latin typeface="Cambria"/>
                  <a:ea typeface="Cambria"/>
                </a:rPr>
                <a:t>n</a:t>
              </a:r>
              <a:endParaRPr b="0" lang="en-US" sz="3600" spc="-1" strike="noStrike">
                <a:latin typeface="Arial"/>
              </a:endParaRPr>
            </a:p>
          </p:txBody>
        </p:sp>
      </p:grpSp>
      <p:sp>
        <p:nvSpPr>
          <p:cNvPr id="514" name="CustomShape 6"/>
          <p:cNvSpPr/>
          <p:nvPr/>
        </p:nvSpPr>
        <p:spPr>
          <a:xfrm>
            <a:off x="5752080" y="2799720"/>
            <a:ext cx="76968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8000" spc="38" strike="noStrike">
                <a:solidFill>
                  <a:srgbClr val="f4c6cd"/>
                </a:solidFill>
                <a:latin typeface="Calibri"/>
                <a:ea typeface="DejaVu Sans"/>
              </a:rPr>
              <a:t>?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1881000" y="365040"/>
            <a:ext cx="947088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tr-TR" sz="3600" spc="-1" strike="noStrike">
                <a:solidFill>
                  <a:srgbClr val="000000"/>
                </a:solidFill>
                <a:latin typeface="Arial"/>
                <a:ea typeface="DejaVu Sans"/>
              </a:rPr>
              <a:t>Micro Services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609480" y="1604880"/>
            <a:ext cx="1097100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Micro Services are good if;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isolated independent services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They are not complex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concurrency requirements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NOT require complicated data structures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NOT need much computation resources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stored in simple No SQL storage</a:t>
            </a:r>
            <a:endParaRPr b="0" lang="en-US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 be deployed to </a:t>
            </a:r>
            <a:r>
              <a:rPr b="1" lang="en-US" sz="1800" spc="-1" strike="noStrike">
                <a:solidFill>
                  <a:srgbClr val="0000c4"/>
                </a:solidFill>
                <a:latin typeface="Arial"/>
                <a:ea typeface="DejaVu Sans"/>
              </a:rPr>
              <a:t>serverless</a:t>
            </a:r>
            <a:r>
              <a:rPr b="0" lang="en-US" sz="1800" spc="-1" strike="noStrike">
                <a:solidFill>
                  <a:srgbClr val="0000c4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cloud services with </a:t>
            </a:r>
            <a:r>
              <a:rPr b="1" lang="en-US" sz="1800" spc="-1" strike="noStrike">
                <a:solidFill>
                  <a:srgbClr val="0000c4"/>
                </a:solidFill>
                <a:latin typeface="Arial"/>
                <a:ea typeface="DejaVu Sans"/>
              </a:rPr>
              <a:t>Near Zero Cost</a:t>
            </a:r>
            <a:endParaRPr b="0" lang="en-US" sz="1800" spc="-1" strike="noStrike">
              <a:latin typeface="Arial"/>
            </a:endParaRPr>
          </a:p>
          <a:p>
            <a:pPr marL="360000" indent="-2145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AWS Lambda</a:t>
            </a:r>
            <a:endParaRPr b="0" lang="en-US" sz="1400" spc="-1" strike="noStrike">
              <a:latin typeface="Arial"/>
            </a:endParaRPr>
          </a:p>
          <a:p>
            <a:pPr marL="360000" indent="-2145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Google Cloud Functions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Frontend application can run on client environments with </a:t>
            </a:r>
            <a:r>
              <a:rPr b="1" lang="en-US" sz="1800" spc="-1" strike="noStrike">
                <a:solidFill>
                  <a:srgbClr val="0000c4"/>
                </a:solidFill>
                <a:latin typeface="Arial"/>
                <a:ea typeface="Noto Sans CJK SC"/>
              </a:rPr>
              <a:t>Near Zero Cost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communicating cloud functions with simple JSON interfaces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1881000" y="365040"/>
            <a:ext cx="947088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tr-TR" sz="3600" spc="-1" strike="noStrike">
                <a:solidFill>
                  <a:srgbClr val="000000"/>
                </a:solidFill>
                <a:latin typeface="Arial"/>
                <a:ea typeface="DejaVu Sans"/>
              </a:rPr>
              <a:t>Enterprise Requirements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609480" y="160488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 real world Enterprise Requirements</a:t>
            </a:r>
            <a:endParaRPr b="0" lang="en-US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Functional requirements </a:t>
            </a:r>
            <a:r>
              <a:rPr b="1" lang="en-US" sz="1600" spc="-1" strike="noStrike">
                <a:solidFill>
                  <a:srgbClr val="0000c4"/>
                </a:solidFill>
                <a:latin typeface="Arial"/>
                <a:ea typeface="DejaVu Sans"/>
              </a:rPr>
              <a:t>cannot be isolated</a:t>
            </a:r>
            <a:r>
              <a:rPr b="0" lang="en-US" sz="1600" spc="-1" strike="noStrike">
                <a:solidFill>
                  <a:srgbClr val="0000c4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from each other</a:t>
            </a:r>
            <a:endParaRPr b="0" lang="en-US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There are</a:t>
            </a:r>
            <a:endParaRPr b="0" lang="en-US" sz="1600" spc="-1" strike="noStrike">
              <a:latin typeface="Arial"/>
            </a:endParaRPr>
          </a:p>
          <a:p>
            <a:pPr marL="360000" indent="-2145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Complicated,</a:t>
            </a:r>
            <a:endParaRPr b="0" lang="en-US" sz="1400" spc="-1" strike="noStrike">
              <a:latin typeface="Arial"/>
            </a:endParaRPr>
          </a:p>
          <a:p>
            <a:pPr marL="360000" indent="-2145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Tightly coupled,</a:t>
            </a:r>
            <a:endParaRPr b="0" lang="en-US" sz="1400" spc="-1" strike="noStrike">
              <a:latin typeface="Arial"/>
            </a:endParaRPr>
          </a:p>
          <a:p>
            <a:pPr marL="360000" indent="-2145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Functionally dependent</a:t>
            </a:r>
            <a:endParaRPr b="0" lang="en-US" sz="1400" spc="-1" strike="noStrike">
              <a:latin typeface="Arial"/>
            </a:endParaRPr>
          </a:p>
          <a:p>
            <a:pPr marL="360000" indent="-21456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 lot of </a:t>
            </a:r>
            <a:r>
              <a:rPr b="1" lang="en-US" sz="1400" spc="-1" strike="noStrike">
                <a:solidFill>
                  <a:srgbClr val="0000c4"/>
                </a:solidFill>
                <a:latin typeface="Arial"/>
                <a:ea typeface="DejaVu Sans"/>
              </a:rPr>
              <a:t>business requirements</a:t>
            </a:r>
            <a:endParaRPr b="0" lang="en-US" sz="1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Ex: SAP ECC on Netweaver 7.5 has 106,000+ database tables</a:t>
            </a:r>
            <a:endParaRPr b="0" lang="en-US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c4"/>
                </a:solidFill>
                <a:latin typeface="Arial"/>
                <a:ea typeface="DejaVu Sans"/>
              </a:rPr>
              <a:t>ACID</a:t>
            </a:r>
            <a:r>
              <a:rPr b="0" lang="en-US" sz="1600" spc="-1" strike="noStrike">
                <a:solidFill>
                  <a:srgbClr val="0000c4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must be satisfied (Atomicity, Concurrency, Integrity, Durability)</a:t>
            </a:r>
            <a:endParaRPr b="0" lang="en-US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c4"/>
                </a:solidFill>
                <a:latin typeface="Arial"/>
                <a:ea typeface="DejaVu Sans"/>
              </a:rPr>
              <a:t>Relational Theory</a:t>
            </a:r>
            <a:r>
              <a:rPr b="0" lang="en-US" sz="1600" spc="-1" strike="noStrike">
                <a:solidFill>
                  <a:srgbClr val="0000c4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addresses data requirements scientifically.</a:t>
            </a:r>
            <a:endParaRPr b="0" lang="en-US" sz="1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 SQL + Micro Services </a:t>
            </a:r>
            <a:r>
              <a:rPr b="0" lang="en-US" sz="1600" spc="-1" strike="noStrike">
                <a:solidFill>
                  <a:srgbClr val="c9211e"/>
                </a:solidFill>
                <a:latin typeface="Arial"/>
                <a:ea typeface="DejaVu Sans"/>
              </a:rPr>
              <a:t>cannot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address Enterprise Requirements solely.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1881000" y="365040"/>
            <a:ext cx="947088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tr-TR" sz="3600" spc="-1" strike="noStrike">
                <a:solidFill>
                  <a:srgbClr val="000000"/>
                </a:solidFill>
                <a:latin typeface="Arial"/>
                <a:ea typeface="DejaVu Sans"/>
              </a:rPr>
              <a:t>Best of Breed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673200" y="1463040"/>
            <a:ext cx="5302080" cy="2284560"/>
          </a:xfrm>
          <a:custGeom>
            <a:avLst/>
            <a:gdLst/>
            <a:ahLst/>
            <a:rect l="l" t="t" r="r" b="b"/>
            <a:pathLst>
              <a:path w="14734" h="6352">
                <a:moveTo>
                  <a:pt x="1058" y="0"/>
                </a:moveTo>
                <a:lnTo>
                  <a:pt x="1059" y="0"/>
                </a:lnTo>
                <a:cubicBezTo>
                  <a:pt x="873" y="0"/>
                  <a:pt x="690" y="49"/>
                  <a:pt x="529" y="142"/>
                </a:cubicBezTo>
                <a:cubicBezTo>
                  <a:pt x="368" y="235"/>
                  <a:pt x="235" y="368"/>
                  <a:pt x="142" y="529"/>
                </a:cubicBezTo>
                <a:cubicBezTo>
                  <a:pt x="49" y="690"/>
                  <a:pt x="0" y="873"/>
                  <a:pt x="0" y="1059"/>
                </a:cubicBezTo>
                <a:lnTo>
                  <a:pt x="0" y="5292"/>
                </a:lnTo>
                <a:lnTo>
                  <a:pt x="0" y="5293"/>
                </a:lnTo>
                <a:cubicBezTo>
                  <a:pt x="0" y="5478"/>
                  <a:pt x="49" y="5661"/>
                  <a:pt x="142" y="5822"/>
                </a:cubicBezTo>
                <a:cubicBezTo>
                  <a:pt x="235" y="5983"/>
                  <a:pt x="368" y="6116"/>
                  <a:pt x="529" y="6209"/>
                </a:cubicBezTo>
                <a:cubicBezTo>
                  <a:pt x="690" y="6302"/>
                  <a:pt x="873" y="6351"/>
                  <a:pt x="1059" y="6351"/>
                </a:cubicBezTo>
                <a:lnTo>
                  <a:pt x="13674" y="6351"/>
                </a:lnTo>
                <a:lnTo>
                  <a:pt x="13675" y="6351"/>
                </a:lnTo>
                <a:cubicBezTo>
                  <a:pt x="13860" y="6351"/>
                  <a:pt x="14043" y="6302"/>
                  <a:pt x="14204" y="6209"/>
                </a:cubicBezTo>
                <a:cubicBezTo>
                  <a:pt x="14365" y="6116"/>
                  <a:pt x="14498" y="5983"/>
                  <a:pt x="14591" y="5822"/>
                </a:cubicBezTo>
                <a:cubicBezTo>
                  <a:pt x="14684" y="5661"/>
                  <a:pt x="14733" y="5478"/>
                  <a:pt x="14733" y="5293"/>
                </a:cubicBezTo>
                <a:lnTo>
                  <a:pt x="14733" y="1058"/>
                </a:lnTo>
                <a:lnTo>
                  <a:pt x="14733" y="1059"/>
                </a:lnTo>
                <a:lnTo>
                  <a:pt x="14733" y="1059"/>
                </a:lnTo>
                <a:cubicBezTo>
                  <a:pt x="14733" y="873"/>
                  <a:pt x="14684" y="690"/>
                  <a:pt x="14591" y="529"/>
                </a:cubicBezTo>
                <a:cubicBezTo>
                  <a:pt x="14498" y="368"/>
                  <a:pt x="14365" y="235"/>
                  <a:pt x="14204" y="142"/>
                </a:cubicBezTo>
                <a:cubicBezTo>
                  <a:pt x="14043" y="49"/>
                  <a:pt x="13860" y="0"/>
                  <a:pt x="13675" y="0"/>
                </a:cubicBezTo>
                <a:lnTo>
                  <a:pt x="1058" y="0"/>
                </a:lnTo>
              </a:path>
            </a:pathLst>
          </a:custGeom>
          <a:solidFill>
            <a:srgbClr val="f06a6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spcBef>
                <a:spcPts val="2880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Noto Sans CJK SC"/>
              </a:rPr>
              <a:t>Use </a:t>
            </a:r>
            <a:r>
              <a:rPr b="0" lang="en-US" sz="2600" spc="-1" strike="noStrike">
                <a:solidFill>
                  <a:srgbClr val="000080"/>
                </a:solidFill>
                <a:latin typeface="Arial"/>
                <a:ea typeface="Noto Sans CJK SC"/>
              </a:rPr>
              <a:t>Micro Services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Noto Sans CJK SC"/>
              </a:rPr>
              <a:t> to implement business functions while satisfying </a:t>
            </a:r>
            <a:r>
              <a:rPr b="0" lang="en-US" sz="2600" spc="-1" strike="noStrike">
                <a:solidFill>
                  <a:srgbClr val="000080"/>
                </a:solidFill>
                <a:latin typeface="Arial"/>
                <a:ea typeface="Noto Sans CJK SC"/>
              </a:rPr>
              <a:t>ACID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Noto Sans CJK SC"/>
              </a:rPr>
              <a:t> requirements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6035040" y="1463040"/>
            <a:ext cx="5302080" cy="2284560"/>
          </a:xfrm>
          <a:custGeom>
            <a:avLst/>
            <a:gdLst/>
            <a:ahLst/>
            <a:rect l="l" t="t" r="r" b="b"/>
            <a:pathLst>
              <a:path w="14734" h="6352">
                <a:moveTo>
                  <a:pt x="1058" y="0"/>
                </a:moveTo>
                <a:lnTo>
                  <a:pt x="1059" y="0"/>
                </a:lnTo>
                <a:cubicBezTo>
                  <a:pt x="873" y="0"/>
                  <a:pt x="690" y="49"/>
                  <a:pt x="529" y="142"/>
                </a:cubicBezTo>
                <a:cubicBezTo>
                  <a:pt x="368" y="235"/>
                  <a:pt x="235" y="368"/>
                  <a:pt x="142" y="529"/>
                </a:cubicBezTo>
                <a:cubicBezTo>
                  <a:pt x="49" y="690"/>
                  <a:pt x="0" y="873"/>
                  <a:pt x="0" y="1059"/>
                </a:cubicBezTo>
                <a:lnTo>
                  <a:pt x="0" y="5292"/>
                </a:lnTo>
                <a:lnTo>
                  <a:pt x="0" y="5293"/>
                </a:lnTo>
                <a:cubicBezTo>
                  <a:pt x="0" y="5478"/>
                  <a:pt x="49" y="5661"/>
                  <a:pt x="142" y="5822"/>
                </a:cubicBezTo>
                <a:cubicBezTo>
                  <a:pt x="235" y="5983"/>
                  <a:pt x="368" y="6116"/>
                  <a:pt x="529" y="6209"/>
                </a:cubicBezTo>
                <a:cubicBezTo>
                  <a:pt x="690" y="6302"/>
                  <a:pt x="873" y="6351"/>
                  <a:pt x="1059" y="6351"/>
                </a:cubicBezTo>
                <a:lnTo>
                  <a:pt x="13674" y="6351"/>
                </a:lnTo>
                <a:lnTo>
                  <a:pt x="13675" y="6351"/>
                </a:lnTo>
                <a:cubicBezTo>
                  <a:pt x="13860" y="6351"/>
                  <a:pt x="14043" y="6302"/>
                  <a:pt x="14204" y="6209"/>
                </a:cubicBezTo>
                <a:cubicBezTo>
                  <a:pt x="14365" y="6116"/>
                  <a:pt x="14498" y="5983"/>
                  <a:pt x="14591" y="5822"/>
                </a:cubicBezTo>
                <a:cubicBezTo>
                  <a:pt x="14684" y="5661"/>
                  <a:pt x="14733" y="5478"/>
                  <a:pt x="14733" y="5293"/>
                </a:cubicBezTo>
                <a:lnTo>
                  <a:pt x="14733" y="1058"/>
                </a:lnTo>
                <a:lnTo>
                  <a:pt x="14733" y="1059"/>
                </a:lnTo>
                <a:lnTo>
                  <a:pt x="14733" y="1059"/>
                </a:lnTo>
                <a:cubicBezTo>
                  <a:pt x="14733" y="873"/>
                  <a:pt x="14684" y="690"/>
                  <a:pt x="14591" y="529"/>
                </a:cubicBezTo>
                <a:cubicBezTo>
                  <a:pt x="14498" y="368"/>
                  <a:pt x="14365" y="235"/>
                  <a:pt x="14204" y="142"/>
                </a:cubicBezTo>
                <a:cubicBezTo>
                  <a:pt x="14043" y="49"/>
                  <a:pt x="13860" y="0"/>
                  <a:pt x="13675" y="0"/>
                </a:cubicBezTo>
                <a:lnTo>
                  <a:pt x="1058" y="0"/>
                </a:lnTo>
              </a:path>
            </a:pathLst>
          </a:custGeom>
          <a:solidFill>
            <a:srgbClr val="579fd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spcBef>
                <a:spcPts val="2880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Noto Sans CJK SC"/>
              </a:rPr>
              <a:t>Maintain subset of </a:t>
            </a:r>
            <a:r>
              <a:rPr b="0" lang="en-US" sz="2600" spc="-1" strike="noStrike">
                <a:solidFill>
                  <a:srgbClr val="ffff00"/>
                </a:solidFill>
                <a:latin typeface="Arial"/>
                <a:ea typeface="Noto Sans CJK SC"/>
              </a:rPr>
              <a:t>RDBMS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Noto Sans CJK SC"/>
              </a:rPr>
              <a:t> as a </a:t>
            </a:r>
            <a:r>
              <a:rPr b="0" lang="en-US" sz="2600" spc="-1" strike="noStrike">
                <a:solidFill>
                  <a:srgbClr val="ffff00"/>
                </a:solidFill>
                <a:latin typeface="Arial"/>
                <a:ea typeface="Noto Sans CJK SC"/>
              </a:rPr>
              <a:t>NoSQL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Noto Sans CJK SC"/>
              </a:rPr>
              <a:t> structure and respect Relation Theory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6035040" y="3804480"/>
            <a:ext cx="5302080" cy="2284560"/>
          </a:xfrm>
          <a:custGeom>
            <a:avLst/>
            <a:gdLst/>
            <a:ahLst/>
            <a:rect l="l" t="t" r="r" b="b"/>
            <a:pathLst>
              <a:path w="14734" h="6352">
                <a:moveTo>
                  <a:pt x="1058" y="0"/>
                </a:moveTo>
                <a:lnTo>
                  <a:pt x="1059" y="0"/>
                </a:lnTo>
                <a:cubicBezTo>
                  <a:pt x="873" y="0"/>
                  <a:pt x="690" y="49"/>
                  <a:pt x="529" y="142"/>
                </a:cubicBezTo>
                <a:cubicBezTo>
                  <a:pt x="368" y="235"/>
                  <a:pt x="235" y="368"/>
                  <a:pt x="142" y="529"/>
                </a:cubicBezTo>
                <a:cubicBezTo>
                  <a:pt x="49" y="690"/>
                  <a:pt x="0" y="873"/>
                  <a:pt x="0" y="1059"/>
                </a:cubicBezTo>
                <a:lnTo>
                  <a:pt x="0" y="5292"/>
                </a:lnTo>
                <a:lnTo>
                  <a:pt x="0" y="5293"/>
                </a:lnTo>
                <a:cubicBezTo>
                  <a:pt x="0" y="5478"/>
                  <a:pt x="49" y="5661"/>
                  <a:pt x="142" y="5822"/>
                </a:cubicBezTo>
                <a:cubicBezTo>
                  <a:pt x="235" y="5983"/>
                  <a:pt x="368" y="6116"/>
                  <a:pt x="529" y="6209"/>
                </a:cubicBezTo>
                <a:cubicBezTo>
                  <a:pt x="690" y="6302"/>
                  <a:pt x="873" y="6351"/>
                  <a:pt x="1059" y="6351"/>
                </a:cubicBezTo>
                <a:lnTo>
                  <a:pt x="13674" y="6351"/>
                </a:lnTo>
                <a:lnTo>
                  <a:pt x="13675" y="6351"/>
                </a:lnTo>
                <a:cubicBezTo>
                  <a:pt x="13860" y="6351"/>
                  <a:pt x="14043" y="6302"/>
                  <a:pt x="14204" y="6209"/>
                </a:cubicBezTo>
                <a:cubicBezTo>
                  <a:pt x="14365" y="6116"/>
                  <a:pt x="14498" y="5983"/>
                  <a:pt x="14591" y="5822"/>
                </a:cubicBezTo>
                <a:cubicBezTo>
                  <a:pt x="14684" y="5661"/>
                  <a:pt x="14733" y="5478"/>
                  <a:pt x="14733" y="5293"/>
                </a:cubicBezTo>
                <a:lnTo>
                  <a:pt x="14733" y="1058"/>
                </a:lnTo>
                <a:lnTo>
                  <a:pt x="14733" y="1059"/>
                </a:lnTo>
                <a:lnTo>
                  <a:pt x="14733" y="1059"/>
                </a:lnTo>
                <a:cubicBezTo>
                  <a:pt x="14733" y="873"/>
                  <a:pt x="14684" y="690"/>
                  <a:pt x="14591" y="529"/>
                </a:cubicBezTo>
                <a:cubicBezTo>
                  <a:pt x="14498" y="368"/>
                  <a:pt x="14365" y="235"/>
                  <a:pt x="14204" y="142"/>
                </a:cubicBezTo>
                <a:cubicBezTo>
                  <a:pt x="14043" y="49"/>
                  <a:pt x="13860" y="0"/>
                  <a:pt x="13675" y="0"/>
                </a:cubicBezTo>
                <a:lnTo>
                  <a:pt x="1058" y="0"/>
                </a:lnTo>
              </a:path>
            </a:pathLst>
          </a:custGeom>
          <a:solidFill>
            <a:srgbClr val="fbefa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spcBef>
                <a:spcPts val="2880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Maintain </a:t>
            </a:r>
            <a:r>
              <a:rPr b="0" lang="en-US" sz="2600" spc="-1" strike="noStrike">
                <a:solidFill>
                  <a:srgbClr val="ff0000"/>
                </a:solidFill>
                <a:latin typeface="Arial"/>
                <a:ea typeface="Noto Sans CJK SC"/>
              </a:rPr>
              <a:t>minimum code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 footprint for huge Enterprise Systems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83" name="CustomShape 5"/>
          <p:cNvSpPr/>
          <p:nvPr/>
        </p:nvSpPr>
        <p:spPr>
          <a:xfrm>
            <a:off x="673200" y="3804480"/>
            <a:ext cx="5302080" cy="2284560"/>
          </a:xfrm>
          <a:custGeom>
            <a:avLst/>
            <a:gdLst/>
            <a:ahLst/>
            <a:rect l="l" t="t" r="r" b="b"/>
            <a:pathLst>
              <a:path w="14734" h="6352">
                <a:moveTo>
                  <a:pt x="1058" y="0"/>
                </a:moveTo>
                <a:lnTo>
                  <a:pt x="1059" y="0"/>
                </a:lnTo>
                <a:cubicBezTo>
                  <a:pt x="873" y="0"/>
                  <a:pt x="690" y="49"/>
                  <a:pt x="529" y="142"/>
                </a:cubicBezTo>
                <a:cubicBezTo>
                  <a:pt x="368" y="235"/>
                  <a:pt x="235" y="368"/>
                  <a:pt x="142" y="529"/>
                </a:cubicBezTo>
                <a:cubicBezTo>
                  <a:pt x="49" y="690"/>
                  <a:pt x="0" y="873"/>
                  <a:pt x="0" y="1059"/>
                </a:cubicBezTo>
                <a:lnTo>
                  <a:pt x="0" y="5292"/>
                </a:lnTo>
                <a:lnTo>
                  <a:pt x="0" y="5293"/>
                </a:lnTo>
                <a:cubicBezTo>
                  <a:pt x="0" y="5478"/>
                  <a:pt x="49" y="5661"/>
                  <a:pt x="142" y="5822"/>
                </a:cubicBezTo>
                <a:cubicBezTo>
                  <a:pt x="235" y="5983"/>
                  <a:pt x="368" y="6116"/>
                  <a:pt x="529" y="6209"/>
                </a:cubicBezTo>
                <a:cubicBezTo>
                  <a:pt x="690" y="6302"/>
                  <a:pt x="873" y="6351"/>
                  <a:pt x="1059" y="6351"/>
                </a:cubicBezTo>
                <a:lnTo>
                  <a:pt x="13674" y="6351"/>
                </a:lnTo>
                <a:lnTo>
                  <a:pt x="13675" y="6351"/>
                </a:lnTo>
                <a:cubicBezTo>
                  <a:pt x="13860" y="6351"/>
                  <a:pt x="14043" y="6302"/>
                  <a:pt x="14204" y="6209"/>
                </a:cubicBezTo>
                <a:cubicBezTo>
                  <a:pt x="14365" y="6116"/>
                  <a:pt x="14498" y="5983"/>
                  <a:pt x="14591" y="5822"/>
                </a:cubicBezTo>
                <a:cubicBezTo>
                  <a:pt x="14684" y="5661"/>
                  <a:pt x="14733" y="5478"/>
                  <a:pt x="14733" y="5293"/>
                </a:cubicBezTo>
                <a:lnTo>
                  <a:pt x="14733" y="1058"/>
                </a:lnTo>
                <a:lnTo>
                  <a:pt x="14733" y="1059"/>
                </a:lnTo>
                <a:lnTo>
                  <a:pt x="14733" y="1059"/>
                </a:lnTo>
                <a:cubicBezTo>
                  <a:pt x="14733" y="873"/>
                  <a:pt x="14684" y="690"/>
                  <a:pt x="14591" y="529"/>
                </a:cubicBezTo>
                <a:cubicBezTo>
                  <a:pt x="14498" y="368"/>
                  <a:pt x="14365" y="235"/>
                  <a:pt x="14204" y="142"/>
                </a:cubicBezTo>
                <a:cubicBezTo>
                  <a:pt x="14043" y="49"/>
                  <a:pt x="13860" y="0"/>
                  <a:pt x="13675" y="0"/>
                </a:cubicBezTo>
                <a:lnTo>
                  <a:pt x="1058" y="0"/>
                </a:lnTo>
              </a:path>
            </a:pathLst>
          </a:custGeom>
          <a:solidFill>
            <a:srgbClr val="95c67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ts val="449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Use same code as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ts val="449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600" spc="-1" strike="noStrike">
                <a:solidFill>
                  <a:srgbClr val="0000c0"/>
                </a:solidFill>
                <a:latin typeface="Arial"/>
                <a:ea typeface="Noto Sans CJK SC"/>
              </a:rPr>
              <a:t>REST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 API back-end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ts val="449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600" spc="-1" strike="noStrike">
                <a:solidFill>
                  <a:srgbClr val="0000c0"/>
                </a:solidFill>
                <a:latin typeface="Arial"/>
                <a:ea typeface="Noto Sans CJK SC"/>
              </a:rPr>
              <a:t>AWS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 Lambda services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ts val="449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600" spc="-1" strike="noStrike">
                <a:solidFill>
                  <a:srgbClr val="0000c0"/>
                </a:solidFill>
                <a:latin typeface="Arial"/>
                <a:ea typeface="Noto Sans CJK SC"/>
              </a:rPr>
              <a:t>GCP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 Cloud Functions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1881000" y="365040"/>
            <a:ext cx="947088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tr-TR" sz="3200" spc="-1" strike="noStrike">
                <a:solidFill>
                  <a:srgbClr val="000000"/>
                </a:solidFill>
                <a:latin typeface="Cambria"/>
                <a:ea typeface="DejaVu Sans"/>
              </a:rPr>
              <a:t>Simplified Architecture for AWS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2073600" y="1617840"/>
            <a:ext cx="8532000" cy="313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57200" rIns="90000" tIns="9144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AWS Cloud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86" name="Graphic 5_0" descr=""/>
          <p:cNvPicPr/>
          <p:nvPr/>
        </p:nvPicPr>
        <p:blipFill>
          <a:blip r:embed="rId1"/>
          <a:stretch/>
        </p:blipFill>
        <p:spPr>
          <a:xfrm>
            <a:off x="2073600" y="1617840"/>
            <a:ext cx="455760" cy="455760"/>
          </a:xfrm>
          <a:prstGeom prst="rect">
            <a:avLst/>
          </a:prstGeom>
          <a:ln>
            <a:noFill/>
          </a:ln>
        </p:spPr>
      </p:pic>
      <p:pic>
        <p:nvPicPr>
          <p:cNvPr id="387" name="Graphic 6_0" descr=""/>
          <p:cNvPicPr/>
          <p:nvPr/>
        </p:nvPicPr>
        <p:blipFill>
          <a:blip r:embed="rId2"/>
          <a:stretch/>
        </p:blipFill>
        <p:spPr>
          <a:xfrm flipH="1">
            <a:off x="1007280" y="3124080"/>
            <a:ext cx="468000" cy="468000"/>
          </a:xfrm>
          <a:prstGeom prst="rect">
            <a:avLst/>
          </a:prstGeom>
          <a:ln>
            <a:noFill/>
          </a:ln>
        </p:spPr>
      </p:pic>
      <p:pic>
        <p:nvPicPr>
          <p:cNvPr id="388" name="Graphic 10_2" descr=""/>
          <p:cNvPicPr/>
          <p:nvPr/>
        </p:nvPicPr>
        <p:blipFill>
          <a:blip r:embed="rId3"/>
          <a:stretch/>
        </p:blipFill>
        <p:spPr>
          <a:xfrm>
            <a:off x="8916840" y="2432160"/>
            <a:ext cx="468000" cy="468000"/>
          </a:xfrm>
          <a:prstGeom prst="rect">
            <a:avLst/>
          </a:prstGeom>
          <a:ln>
            <a:noFill/>
          </a:ln>
        </p:spPr>
      </p:pic>
      <p:pic>
        <p:nvPicPr>
          <p:cNvPr id="389" name="Graphic 12_0" descr=""/>
          <p:cNvPicPr/>
          <p:nvPr/>
        </p:nvPicPr>
        <p:blipFill>
          <a:blip r:embed="rId4"/>
          <a:stretch/>
        </p:blipFill>
        <p:spPr>
          <a:xfrm>
            <a:off x="3984480" y="2266560"/>
            <a:ext cx="364320" cy="364320"/>
          </a:xfrm>
          <a:prstGeom prst="rect">
            <a:avLst/>
          </a:prstGeom>
          <a:ln>
            <a:noFill/>
          </a:ln>
        </p:spPr>
      </p:pic>
      <p:sp>
        <p:nvSpPr>
          <p:cNvPr id="390" name="CustomShape 3"/>
          <p:cNvSpPr/>
          <p:nvPr/>
        </p:nvSpPr>
        <p:spPr>
          <a:xfrm>
            <a:off x="322560" y="3655800"/>
            <a:ext cx="15048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1" name="CustomShape 4"/>
          <p:cNvSpPr/>
          <p:nvPr/>
        </p:nvSpPr>
        <p:spPr>
          <a:xfrm>
            <a:off x="8229600" y="2916360"/>
            <a:ext cx="197820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S3 bucket for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Angular Frontend static content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2" name="CustomShape 5"/>
          <p:cNvSpPr/>
          <p:nvPr/>
        </p:nvSpPr>
        <p:spPr>
          <a:xfrm>
            <a:off x="1554480" y="3410280"/>
            <a:ext cx="1187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2"/>
            </a:solidFill>
            <a:tailEnd len="sm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6"/>
          <p:cNvGrpSpPr/>
          <p:nvPr/>
        </p:nvGrpSpPr>
        <p:grpSpPr>
          <a:xfrm>
            <a:off x="3551760" y="2885760"/>
            <a:ext cx="732960" cy="1095840"/>
            <a:chOff x="3551760" y="2885760"/>
            <a:chExt cx="732960" cy="1095840"/>
          </a:xfrm>
        </p:grpSpPr>
        <p:sp>
          <p:nvSpPr>
            <p:cNvPr id="394" name="CustomShape 7"/>
            <p:cNvSpPr/>
            <p:nvPr/>
          </p:nvSpPr>
          <p:spPr>
            <a:xfrm rot="10800000">
              <a:off x="3880440" y="2885760"/>
              <a:ext cx="404280" cy="1095840"/>
            </a:xfrm>
            <a:custGeom>
              <a:avLst/>
              <a:gdLst/>
              <a:ahLst/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>
              <a:solidFill>
                <a:schemeClr val="tx2"/>
              </a:solidFill>
              <a:headEnd len="sm" type="arrow" w="med"/>
              <a:tailEnd len="sm" type="arrow" w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5" name="CustomShape 8"/>
            <p:cNvSpPr/>
            <p:nvPr/>
          </p:nvSpPr>
          <p:spPr>
            <a:xfrm flipH="1">
              <a:off x="3551400" y="3428280"/>
              <a:ext cx="729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2"/>
              </a:solidFill>
              <a:headEnd len="sm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6" name="CustomShape 9"/>
          <p:cNvSpPr/>
          <p:nvPr/>
        </p:nvSpPr>
        <p:spPr>
          <a:xfrm>
            <a:off x="5763960" y="2156040"/>
            <a:ext cx="2006640" cy="2068560"/>
          </a:xfrm>
          <a:prstGeom prst="rect">
            <a:avLst/>
          </a:prstGeom>
          <a:noFill/>
          <a:ln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57200" rIns="90000" tIns="9144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e8900"/>
                </a:solidFill>
                <a:latin typeface="Arial"/>
                <a:ea typeface="DejaVu Sans"/>
              </a:rPr>
              <a:t>VPC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97" name="Graphic 10_3" descr=""/>
          <p:cNvPicPr/>
          <p:nvPr/>
        </p:nvPicPr>
        <p:blipFill>
          <a:blip r:embed="rId5"/>
          <a:stretch/>
        </p:blipFill>
        <p:spPr>
          <a:xfrm>
            <a:off x="5760720" y="2152800"/>
            <a:ext cx="455760" cy="455760"/>
          </a:xfrm>
          <a:prstGeom prst="rect">
            <a:avLst/>
          </a:prstGeom>
          <a:ln>
            <a:noFill/>
          </a:ln>
        </p:spPr>
      </p:pic>
      <p:pic>
        <p:nvPicPr>
          <p:cNvPr id="398" name="Graphic 13_4" descr=""/>
          <p:cNvPicPr/>
          <p:nvPr/>
        </p:nvPicPr>
        <p:blipFill>
          <a:blip r:embed="rId6"/>
          <a:stretch/>
        </p:blipFill>
        <p:spPr>
          <a:xfrm>
            <a:off x="6195960" y="2719800"/>
            <a:ext cx="364320" cy="364320"/>
          </a:xfrm>
          <a:prstGeom prst="rect">
            <a:avLst/>
          </a:prstGeom>
          <a:ln>
            <a:noFill/>
          </a:ln>
        </p:spPr>
      </p:pic>
      <p:sp>
        <p:nvSpPr>
          <p:cNvPr id="399" name="CustomShape 10"/>
          <p:cNvSpPr/>
          <p:nvPr/>
        </p:nvSpPr>
        <p:spPr>
          <a:xfrm>
            <a:off x="6195960" y="2719800"/>
            <a:ext cx="1392120" cy="1351800"/>
          </a:xfrm>
          <a:prstGeom prst="rect">
            <a:avLst/>
          </a:prstGeom>
          <a:noFill/>
          <a:ln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57200" rIns="90000" tIns="9144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e8900"/>
                </a:solidFill>
                <a:latin typeface="Arial"/>
                <a:ea typeface="DejaVu Sans"/>
              </a:rPr>
              <a:t>subnet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00" name="Graphic 13_5" descr=""/>
          <p:cNvPicPr/>
          <p:nvPr/>
        </p:nvPicPr>
        <p:blipFill>
          <a:blip r:embed="rId7"/>
          <a:stretch/>
        </p:blipFill>
        <p:spPr>
          <a:xfrm>
            <a:off x="4367160" y="2690640"/>
            <a:ext cx="455400" cy="455400"/>
          </a:xfrm>
          <a:prstGeom prst="rect">
            <a:avLst/>
          </a:prstGeom>
          <a:ln>
            <a:noFill/>
          </a:ln>
        </p:spPr>
      </p:pic>
      <p:pic>
        <p:nvPicPr>
          <p:cNvPr id="401" name="Graphic 13_6" descr=""/>
          <p:cNvPicPr/>
          <p:nvPr/>
        </p:nvPicPr>
        <p:blipFill>
          <a:blip r:embed="rId8"/>
          <a:stretch/>
        </p:blipFill>
        <p:spPr>
          <a:xfrm>
            <a:off x="4367160" y="3194640"/>
            <a:ext cx="455400" cy="455400"/>
          </a:xfrm>
          <a:prstGeom prst="rect">
            <a:avLst/>
          </a:prstGeom>
          <a:ln>
            <a:noFill/>
          </a:ln>
        </p:spPr>
      </p:pic>
      <p:pic>
        <p:nvPicPr>
          <p:cNvPr id="402" name="Graphic 13_7" descr=""/>
          <p:cNvPicPr/>
          <p:nvPr/>
        </p:nvPicPr>
        <p:blipFill>
          <a:blip r:embed="rId9"/>
          <a:stretch/>
        </p:blipFill>
        <p:spPr>
          <a:xfrm>
            <a:off x="4367160" y="3698640"/>
            <a:ext cx="455400" cy="455400"/>
          </a:xfrm>
          <a:prstGeom prst="rect">
            <a:avLst/>
          </a:prstGeom>
          <a:ln>
            <a:noFill/>
          </a:ln>
        </p:spPr>
      </p:pic>
      <p:pic>
        <p:nvPicPr>
          <p:cNvPr id="403" name="Graphic 37_1" descr=""/>
          <p:cNvPicPr/>
          <p:nvPr/>
        </p:nvPicPr>
        <p:blipFill>
          <a:blip r:embed="rId10"/>
          <a:stretch/>
        </p:blipFill>
        <p:spPr>
          <a:xfrm>
            <a:off x="6675120" y="3158640"/>
            <a:ext cx="638640" cy="638640"/>
          </a:xfrm>
          <a:prstGeom prst="rect">
            <a:avLst/>
          </a:prstGeom>
          <a:ln>
            <a:noFill/>
          </a:ln>
        </p:spPr>
      </p:pic>
      <p:sp>
        <p:nvSpPr>
          <p:cNvPr id="404" name="CustomShape 11"/>
          <p:cNvSpPr/>
          <p:nvPr/>
        </p:nvSpPr>
        <p:spPr>
          <a:xfrm>
            <a:off x="3984480" y="2266560"/>
            <a:ext cx="1187280" cy="1977120"/>
          </a:xfrm>
          <a:prstGeom prst="rect">
            <a:avLst/>
          </a:prstGeom>
          <a:noFill/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57200" rIns="90000" tIns="9144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8000"/>
                </a:solidFill>
                <a:latin typeface="Arial"/>
                <a:ea typeface="DejaVu Sans"/>
              </a:rPr>
              <a:t>Lambda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05" name="Graphic 21_1" descr=""/>
          <p:cNvPicPr/>
          <p:nvPr/>
        </p:nvPicPr>
        <p:blipFill>
          <a:blip r:embed="rId11"/>
          <a:stretch/>
        </p:blipFill>
        <p:spPr>
          <a:xfrm>
            <a:off x="2743200" y="3036960"/>
            <a:ext cx="760320" cy="760320"/>
          </a:xfrm>
          <a:prstGeom prst="rect">
            <a:avLst/>
          </a:prstGeom>
          <a:ln>
            <a:noFill/>
          </a:ln>
        </p:spPr>
      </p:pic>
      <p:sp>
        <p:nvSpPr>
          <p:cNvPr id="406" name="CustomShape 12"/>
          <p:cNvSpPr/>
          <p:nvPr/>
        </p:nvSpPr>
        <p:spPr>
          <a:xfrm flipH="1">
            <a:off x="3107520" y="3645360"/>
            <a:ext cx="6033600" cy="792000"/>
          </a:xfrm>
          <a:custGeom>
            <a:avLst/>
            <a:gdLst/>
            <a:ahLst/>
            <a:rect l="l" t="t" r="r" b="b"/>
            <a:pathLst>
              <a:path w="4241800" h="889000">
                <a:moveTo>
                  <a:pt x="4241800" y="177800"/>
                </a:moveTo>
                <a:lnTo>
                  <a:pt x="4241800" y="889000"/>
                </a:lnTo>
                <a:lnTo>
                  <a:pt x="0" y="889000"/>
                </a:lnTo>
                <a:lnTo>
                  <a:pt x="0" y="71120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2"/>
            </a:solidFill>
            <a:tailEnd len="sm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13"/>
          <p:cNvSpPr/>
          <p:nvPr/>
        </p:nvSpPr>
        <p:spPr>
          <a:xfrm>
            <a:off x="4824000" y="2884320"/>
            <a:ext cx="1849680" cy="36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2"/>
            </a:solidFill>
            <a:tailEnd len="sm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14"/>
          <p:cNvSpPr/>
          <p:nvPr/>
        </p:nvSpPr>
        <p:spPr>
          <a:xfrm>
            <a:off x="4824000" y="3432600"/>
            <a:ext cx="184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2"/>
            </a:solidFill>
            <a:tailEnd len="sm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15"/>
          <p:cNvSpPr/>
          <p:nvPr/>
        </p:nvSpPr>
        <p:spPr>
          <a:xfrm flipV="1">
            <a:off x="4806360" y="3642120"/>
            <a:ext cx="1867320" cy="24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2"/>
            </a:solidFill>
            <a:tailEnd len="sm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16"/>
          <p:cNvSpPr/>
          <p:nvPr/>
        </p:nvSpPr>
        <p:spPr>
          <a:xfrm>
            <a:off x="2286000" y="5412600"/>
            <a:ext cx="1644480" cy="529560"/>
          </a:xfrm>
          <a:prstGeom prst="borderCallout1">
            <a:avLst>
              <a:gd name="adj1" fmla="val 18750"/>
              <a:gd name="adj2" fmla="val -8333"/>
              <a:gd name="adj3" fmla="val -303518"/>
              <a:gd name="adj4" fmla="val 35990"/>
            </a:avLst>
          </a:prstGeom>
          <a:solidFill>
            <a:srgbClr val="eeeeee"/>
          </a:solidFill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mbria"/>
                <a:ea typeface="DejaVu Sans"/>
              </a:rPr>
              <a:t>$0.50/month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1" name="CustomShape 17"/>
          <p:cNvSpPr/>
          <p:nvPr/>
        </p:nvSpPr>
        <p:spPr>
          <a:xfrm>
            <a:off x="4114800" y="5412600"/>
            <a:ext cx="1827360" cy="529560"/>
          </a:xfrm>
          <a:prstGeom prst="borderCallout1">
            <a:avLst>
              <a:gd name="adj1" fmla="val 18750"/>
              <a:gd name="adj2" fmla="val -8333"/>
              <a:gd name="adj3" fmla="val -225879"/>
              <a:gd name="adj4" fmla="val 8796"/>
            </a:avLst>
          </a:prstGeom>
          <a:solidFill>
            <a:srgbClr val="eeeeee"/>
          </a:solidFill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mbria"/>
                <a:ea typeface="DejaVu Sans"/>
              </a:rPr>
              <a:t>$0.17/1M call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mbria"/>
                <a:ea typeface="DejaVu Sans"/>
              </a:rPr>
              <a:t>(first 1M call free)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2" name="CustomShape 18"/>
          <p:cNvSpPr/>
          <p:nvPr/>
        </p:nvSpPr>
        <p:spPr>
          <a:xfrm>
            <a:off x="6126480" y="5412600"/>
            <a:ext cx="2010240" cy="803880"/>
          </a:xfrm>
          <a:prstGeom prst="borderCallout1">
            <a:avLst>
              <a:gd name="adj1" fmla="val 18750"/>
              <a:gd name="adj2" fmla="val -8333"/>
              <a:gd name="adj3" fmla="val -200175"/>
              <a:gd name="adj4" fmla="val 29449"/>
            </a:avLst>
          </a:prstGeom>
          <a:solidFill>
            <a:srgbClr val="eeeeee"/>
          </a:solidFill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mbria"/>
                <a:ea typeface="DejaVu Sans"/>
              </a:rPr>
              <a:t>~$9.00/month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mbria"/>
                <a:ea typeface="DejaVu Sans"/>
              </a:rPr>
              <a:t>+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mbria"/>
                <a:ea typeface="DejaVu Sans"/>
              </a:rPr>
              <a:t>$0.115 per GB/month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3" name="CustomShape 19"/>
          <p:cNvSpPr/>
          <p:nvPr/>
        </p:nvSpPr>
        <p:spPr>
          <a:xfrm>
            <a:off x="8412480" y="5394960"/>
            <a:ext cx="1644480" cy="529560"/>
          </a:xfrm>
          <a:prstGeom prst="borderCallout1">
            <a:avLst>
              <a:gd name="adj1" fmla="val 18750"/>
              <a:gd name="adj2" fmla="val -8333"/>
              <a:gd name="adj3" fmla="val -303518"/>
              <a:gd name="adj4" fmla="val 35990"/>
            </a:avLst>
          </a:prstGeom>
          <a:solidFill>
            <a:srgbClr val="eeeeee"/>
          </a:solidFill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mbria"/>
                <a:ea typeface="DejaVu Sans"/>
              </a:rPr>
              <a:t>~$0.04 per GB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mbria"/>
                <a:ea typeface="DejaVu Sans"/>
              </a:rPr>
              <a:t>/month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4" name="CustomShape 20"/>
          <p:cNvSpPr/>
          <p:nvPr/>
        </p:nvSpPr>
        <p:spPr>
          <a:xfrm>
            <a:off x="10058040" y="4937760"/>
            <a:ext cx="1919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 cost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c0"/>
                </a:solidFill>
                <a:highlight>
                  <a:srgbClr val="ffff00"/>
                </a:highlight>
                <a:latin typeface="Arial"/>
                <a:ea typeface="DejaVu Sans"/>
              </a:rPr>
              <a:t>= ~$10/month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1881000" y="365040"/>
            <a:ext cx="947088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tr-TR" sz="3200" spc="-1" strike="noStrike">
                <a:solidFill>
                  <a:srgbClr val="000000"/>
                </a:solidFill>
                <a:latin typeface="Cambria"/>
                <a:ea typeface="DejaVu Sans"/>
              </a:rPr>
              <a:t>Simplified Architecture for GCP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2073600" y="1617840"/>
            <a:ext cx="8532000" cy="313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57200" rIns="90000" tIns="9144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AWS Cloud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17" name="Graphic 5_1" descr=""/>
          <p:cNvPicPr/>
          <p:nvPr/>
        </p:nvPicPr>
        <p:blipFill>
          <a:blip r:embed="rId1"/>
          <a:stretch/>
        </p:blipFill>
        <p:spPr>
          <a:xfrm>
            <a:off x="2073600" y="1617840"/>
            <a:ext cx="455760" cy="455760"/>
          </a:xfrm>
          <a:prstGeom prst="rect">
            <a:avLst/>
          </a:prstGeom>
          <a:ln>
            <a:noFill/>
          </a:ln>
        </p:spPr>
      </p:pic>
      <p:pic>
        <p:nvPicPr>
          <p:cNvPr id="418" name="Graphic 6_1" descr=""/>
          <p:cNvPicPr/>
          <p:nvPr/>
        </p:nvPicPr>
        <p:blipFill>
          <a:blip r:embed="rId2"/>
          <a:stretch/>
        </p:blipFill>
        <p:spPr>
          <a:xfrm flipH="1">
            <a:off x="1007280" y="3124080"/>
            <a:ext cx="468000" cy="468000"/>
          </a:xfrm>
          <a:prstGeom prst="rect">
            <a:avLst/>
          </a:prstGeom>
          <a:ln>
            <a:noFill/>
          </a:ln>
        </p:spPr>
      </p:pic>
      <p:pic>
        <p:nvPicPr>
          <p:cNvPr id="419" name="Graphic 10_0" descr=""/>
          <p:cNvPicPr/>
          <p:nvPr/>
        </p:nvPicPr>
        <p:blipFill>
          <a:blip r:embed="rId3"/>
          <a:stretch/>
        </p:blipFill>
        <p:spPr>
          <a:xfrm>
            <a:off x="8916840" y="2432160"/>
            <a:ext cx="468000" cy="468000"/>
          </a:xfrm>
          <a:prstGeom prst="rect">
            <a:avLst/>
          </a:prstGeom>
          <a:ln>
            <a:noFill/>
          </a:ln>
        </p:spPr>
      </p:pic>
      <p:pic>
        <p:nvPicPr>
          <p:cNvPr id="420" name="Graphic 12_1" descr=""/>
          <p:cNvPicPr/>
          <p:nvPr/>
        </p:nvPicPr>
        <p:blipFill>
          <a:blip r:embed="rId4"/>
          <a:stretch/>
        </p:blipFill>
        <p:spPr>
          <a:xfrm>
            <a:off x="3984480" y="2266560"/>
            <a:ext cx="364320" cy="364320"/>
          </a:xfrm>
          <a:prstGeom prst="rect">
            <a:avLst/>
          </a:prstGeom>
          <a:ln>
            <a:noFill/>
          </a:ln>
        </p:spPr>
      </p:pic>
      <p:sp>
        <p:nvSpPr>
          <p:cNvPr id="421" name="CustomShape 3"/>
          <p:cNvSpPr/>
          <p:nvPr/>
        </p:nvSpPr>
        <p:spPr>
          <a:xfrm>
            <a:off x="322560" y="3655800"/>
            <a:ext cx="15048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2" name="CustomShape 4"/>
          <p:cNvSpPr/>
          <p:nvPr/>
        </p:nvSpPr>
        <p:spPr>
          <a:xfrm>
            <a:off x="8229600" y="2916360"/>
            <a:ext cx="197820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S3 bucket for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Angular Frontend static content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3" name="CustomShape 5"/>
          <p:cNvSpPr/>
          <p:nvPr/>
        </p:nvSpPr>
        <p:spPr>
          <a:xfrm>
            <a:off x="1554480" y="3410280"/>
            <a:ext cx="1187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2"/>
            </a:solidFill>
            <a:tailEnd len="sm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4" name="Group 6"/>
          <p:cNvGrpSpPr/>
          <p:nvPr/>
        </p:nvGrpSpPr>
        <p:grpSpPr>
          <a:xfrm>
            <a:off x="3551760" y="2885760"/>
            <a:ext cx="732960" cy="1095840"/>
            <a:chOff x="3551760" y="2885760"/>
            <a:chExt cx="732960" cy="1095840"/>
          </a:xfrm>
        </p:grpSpPr>
        <p:sp>
          <p:nvSpPr>
            <p:cNvPr id="425" name="CustomShape 7"/>
            <p:cNvSpPr/>
            <p:nvPr/>
          </p:nvSpPr>
          <p:spPr>
            <a:xfrm rot="10800000">
              <a:off x="3880440" y="2885760"/>
              <a:ext cx="404280" cy="1095840"/>
            </a:xfrm>
            <a:custGeom>
              <a:avLst/>
              <a:gdLst/>
              <a:ahLst/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>
              <a:solidFill>
                <a:schemeClr val="tx2"/>
              </a:solidFill>
              <a:headEnd len="sm" type="arrow" w="med"/>
              <a:tailEnd len="sm" type="arrow" w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" name="CustomShape 8"/>
            <p:cNvSpPr/>
            <p:nvPr/>
          </p:nvSpPr>
          <p:spPr>
            <a:xfrm flipH="1">
              <a:off x="3551400" y="3428280"/>
              <a:ext cx="729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2"/>
              </a:solidFill>
              <a:headEnd len="sm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7" name="CustomShape 9"/>
          <p:cNvSpPr/>
          <p:nvPr/>
        </p:nvSpPr>
        <p:spPr>
          <a:xfrm>
            <a:off x="5763960" y="2156040"/>
            <a:ext cx="2006640" cy="2068560"/>
          </a:xfrm>
          <a:prstGeom prst="rect">
            <a:avLst/>
          </a:prstGeom>
          <a:noFill/>
          <a:ln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57200" rIns="90000" tIns="9144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e8900"/>
                </a:solidFill>
                <a:latin typeface="Arial"/>
                <a:ea typeface="DejaVu Sans"/>
              </a:rPr>
              <a:t>VPC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28" name="Graphic 10_1" descr=""/>
          <p:cNvPicPr/>
          <p:nvPr/>
        </p:nvPicPr>
        <p:blipFill>
          <a:blip r:embed="rId5"/>
          <a:stretch/>
        </p:blipFill>
        <p:spPr>
          <a:xfrm>
            <a:off x="5760720" y="2152800"/>
            <a:ext cx="455760" cy="455760"/>
          </a:xfrm>
          <a:prstGeom prst="rect">
            <a:avLst/>
          </a:prstGeom>
          <a:ln>
            <a:noFill/>
          </a:ln>
        </p:spPr>
      </p:pic>
      <p:pic>
        <p:nvPicPr>
          <p:cNvPr id="429" name="Graphic 13_0" descr=""/>
          <p:cNvPicPr/>
          <p:nvPr/>
        </p:nvPicPr>
        <p:blipFill>
          <a:blip r:embed="rId6"/>
          <a:stretch/>
        </p:blipFill>
        <p:spPr>
          <a:xfrm>
            <a:off x="6195960" y="2719800"/>
            <a:ext cx="364320" cy="364320"/>
          </a:xfrm>
          <a:prstGeom prst="rect">
            <a:avLst/>
          </a:prstGeom>
          <a:ln>
            <a:noFill/>
          </a:ln>
        </p:spPr>
      </p:pic>
      <p:sp>
        <p:nvSpPr>
          <p:cNvPr id="430" name="CustomShape 10"/>
          <p:cNvSpPr/>
          <p:nvPr/>
        </p:nvSpPr>
        <p:spPr>
          <a:xfrm>
            <a:off x="6195960" y="2719800"/>
            <a:ext cx="1392120" cy="1351800"/>
          </a:xfrm>
          <a:prstGeom prst="rect">
            <a:avLst/>
          </a:prstGeom>
          <a:noFill/>
          <a:ln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57200" rIns="90000" tIns="9144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1e8900"/>
                </a:solidFill>
                <a:latin typeface="Arial"/>
                <a:ea typeface="DejaVu Sans"/>
              </a:rPr>
              <a:t>subnet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31" name="Graphic 13_1" descr=""/>
          <p:cNvPicPr/>
          <p:nvPr/>
        </p:nvPicPr>
        <p:blipFill>
          <a:blip r:embed="rId7"/>
          <a:stretch/>
        </p:blipFill>
        <p:spPr>
          <a:xfrm>
            <a:off x="4367160" y="2690640"/>
            <a:ext cx="455400" cy="455400"/>
          </a:xfrm>
          <a:prstGeom prst="rect">
            <a:avLst/>
          </a:prstGeom>
          <a:ln>
            <a:noFill/>
          </a:ln>
        </p:spPr>
      </p:pic>
      <p:pic>
        <p:nvPicPr>
          <p:cNvPr id="432" name="Graphic 13_2" descr=""/>
          <p:cNvPicPr/>
          <p:nvPr/>
        </p:nvPicPr>
        <p:blipFill>
          <a:blip r:embed="rId8"/>
          <a:stretch/>
        </p:blipFill>
        <p:spPr>
          <a:xfrm>
            <a:off x="4367160" y="3194640"/>
            <a:ext cx="455400" cy="455400"/>
          </a:xfrm>
          <a:prstGeom prst="rect">
            <a:avLst/>
          </a:prstGeom>
          <a:ln>
            <a:noFill/>
          </a:ln>
        </p:spPr>
      </p:pic>
      <p:pic>
        <p:nvPicPr>
          <p:cNvPr id="433" name="Graphic 13_3" descr=""/>
          <p:cNvPicPr/>
          <p:nvPr/>
        </p:nvPicPr>
        <p:blipFill>
          <a:blip r:embed="rId9"/>
          <a:stretch/>
        </p:blipFill>
        <p:spPr>
          <a:xfrm>
            <a:off x="4367160" y="3698640"/>
            <a:ext cx="455400" cy="455400"/>
          </a:xfrm>
          <a:prstGeom prst="rect">
            <a:avLst/>
          </a:prstGeom>
          <a:ln>
            <a:noFill/>
          </a:ln>
        </p:spPr>
      </p:pic>
      <p:pic>
        <p:nvPicPr>
          <p:cNvPr id="434" name="Graphic 37_0" descr=""/>
          <p:cNvPicPr/>
          <p:nvPr/>
        </p:nvPicPr>
        <p:blipFill>
          <a:blip r:embed="rId10"/>
          <a:stretch/>
        </p:blipFill>
        <p:spPr>
          <a:xfrm>
            <a:off x="6675120" y="3158640"/>
            <a:ext cx="638640" cy="638640"/>
          </a:xfrm>
          <a:prstGeom prst="rect">
            <a:avLst/>
          </a:prstGeom>
          <a:ln>
            <a:noFill/>
          </a:ln>
        </p:spPr>
      </p:pic>
      <p:sp>
        <p:nvSpPr>
          <p:cNvPr id="435" name="CustomShape 11"/>
          <p:cNvSpPr/>
          <p:nvPr/>
        </p:nvSpPr>
        <p:spPr>
          <a:xfrm>
            <a:off x="3984480" y="2266560"/>
            <a:ext cx="1187280" cy="1977120"/>
          </a:xfrm>
          <a:prstGeom prst="rect">
            <a:avLst/>
          </a:prstGeom>
          <a:noFill/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57200" rIns="90000" tIns="9144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8000"/>
                </a:solidFill>
                <a:latin typeface="Arial"/>
                <a:ea typeface="DejaVu Sans"/>
              </a:rPr>
              <a:t>Lambda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36" name="Graphic 21_0" descr=""/>
          <p:cNvPicPr/>
          <p:nvPr/>
        </p:nvPicPr>
        <p:blipFill>
          <a:blip r:embed="rId11"/>
          <a:stretch/>
        </p:blipFill>
        <p:spPr>
          <a:xfrm>
            <a:off x="2743200" y="3036960"/>
            <a:ext cx="760320" cy="760320"/>
          </a:xfrm>
          <a:prstGeom prst="rect">
            <a:avLst/>
          </a:prstGeom>
          <a:ln>
            <a:noFill/>
          </a:ln>
        </p:spPr>
      </p:pic>
      <p:sp>
        <p:nvSpPr>
          <p:cNvPr id="437" name="CustomShape 12"/>
          <p:cNvSpPr/>
          <p:nvPr/>
        </p:nvSpPr>
        <p:spPr>
          <a:xfrm flipH="1">
            <a:off x="3107520" y="3645360"/>
            <a:ext cx="6033600" cy="792000"/>
          </a:xfrm>
          <a:custGeom>
            <a:avLst/>
            <a:gdLst/>
            <a:ahLst/>
            <a:rect l="l" t="t" r="r" b="b"/>
            <a:pathLst>
              <a:path w="4241800" h="889000">
                <a:moveTo>
                  <a:pt x="4241800" y="177800"/>
                </a:moveTo>
                <a:lnTo>
                  <a:pt x="4241800" y="889000"/>
                </a:lnTo>
                <a:lnTo>
                  <a:pt x="0" y="889000"/>
                </a:lnTo>
                <a:lnTo>
                  <a:pt x="0" y="71120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2"/>
            </a:solidFill>
            <a:tailEnd len="sm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13"/>
          <p:cNvSpPr/>
          <p:nvPr/>
        </p:nvSpPr>
        <p:spPr>
          <a:xfrm>
            <a:off x="4824000" y="2884320"/>
            <a:ext cx="1849680" cy="36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2"/>
            </a:solidFill>
            <a:tailEnd len="sm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14"/>
          <p:cNvSpPr/>
          <p:nvPr/>
        </p:nvSpPr>
        <p:spPr>
          <a:xfrm>
            <a:off x="4824000" y="3432600"/>
            <a:ext cx="184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2"/>
            </a:solidFill>
            <a:tailEnd len="sm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15"/>
          <p:cNvSpPr/>
          <p:nvPr/>
        </p:nvSpPr>
        <p:spPr>
          <a:xfrm flipV="1">
            <a:off x="4806360" y="3642120"/>
            <a:ext cx="1867320" cy="24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2"/>
            </a:solidFill>
            <a:tailEnd len="sm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6"/>
          <p:cNvSpPr/>
          <p:nvPr/>
        </p:nvSpPr>
        <p:spPr>
          <a:xfrm>
            <a:off x="2286000" y="5412600"/>
            <a:ext cx="1644480" cy="529560"/>
          </a:xfrm>
          <a:prstGeom prst="borderCallout1">
            <a:avLst>
              <a:gd name="adj1" fmla="val 18750"/>
              <a:gd name="adj2" fmla="val -8333"/>
              <a:gd name="adj3" fmla="val -303518"/>
              <a:gd name="adj4" fmla="val 35990"/>
            </a:avLst>
          </a:prstGeom>
          <a:solidFill>
            <a:srgbClr val="eeeeee"/>
          </a:solidFill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mbria"/>
                <a:ea typeface="DejaVu Sans"/>
              </a:rPr>
              <a:t>$0.50/month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2" name="CustomShape 17"/>
          <p:cNvSpPr/>
          <p:nvPr/>
        </p:nvSpPr>
        <p:spPr>
          <a:xfrm>
            <a:off x="4114800" y="5412600"/>
            <a:ext cx="1827360" cy="529560"/>
          </a:xfrm>
          <a:prstGeom prst="borderCallout1">
            <a:avLst>
              <a:gd name="adj1" fmla="val 18750"/>
              <a:gd name="adj2" fmla="val -8333"/>
              <a:gd name="adj3" fmla="val -225879"/>
              <a:gd name="adj4" fmla="val 8796"/>
            </a:avLst>
          </a:prstGeom>
          <a:solidFill>
            <a:srgbClr val="eeeeee"/>
          </a:solidFill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mbria"/>
                <a:ea typeface="DejaVu Sans"/>
              </a:rPr>
              <a:t>$0.17/1M call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mbria"/>
                <a:ea typeface="DejaVu Sans"/>
              </a:rPr>
              <a:t>(first 1M call free)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3" name="CustomShape 18"/>
          <p:cNvSpPr/>
          <p:nvPr/>
        </p:nvSpPr>
        <p:spPr>
          <a:xfrm>
            <a:off x="6126480" y="5412600"/>
            <a:ext cx="2010240" cy="803880"/>
          </a:xfrm>
          <a:prstGeom prst="borderCallout1">
            <a:avLst>
              <a:gd name="adj1" fmla="val 18750"/>
              <a:gd name="adj2" fmla="val -8333"/>
              <a:gd name="adj3" fmla="val -200175"/>
              <a:gd name="adj4" fmla="val 29449"/>
            </a:avLst>
          </a:prstGeom>
          <a:solidFill>
            <a:srgbClr val="eeeeee"/>
          </a:solidFill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mbria"/>
                <a:ea typeface="DejaVu Sans"/>
              </a:rPr>
              <a:t>~$9.00/month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mbria"/>
                <a:ea typeface="DejaVu Sans"/>
              </a:rPr>
              <a:t>+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mbria"/>
                <a:ea typeface="DejaVu Sans"/>
              </a:rPr>
              <a:t>$0.115 per GB/month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4" name="CustomShape 19"/>
          <p:cNvSpPr/>
          <p:nvPr/>
        </p:nvSpPr>
        <p:spPr>
          <a:xfrm>
            <a:off x="8412480" y="5394960"/>
            <a:ext cx="1644480" cy="529560"/>
          </a:xfrm>
          <a:prstGeom prst="borderCallout1">
            <a:avLst>
              <a:gd name="adj1" fmla="val 18750"/>
              <a:gd name="adj2" fmla="val -8333"/>
              <a:gd name="adj3" fmla="val -303518"/>
              <a:gd name="adj4" fmla="val 35990"/>
            </a:avLst>
          </a:prstGeom>
          <a:solidFill>
            <a:srgbClr val="eeeeee"/>
          </a:solidFill>
          <a:ln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mbria"/>
                <a:ea typeface="DejaVu Sans"/>
              </a:rPr>
              <a:t>~$0.04 per GB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mbria"/>
                <a:ea typeface="DejaVu Sans"/>
              </a:rPr>
              <a:t>/month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5" name="CustomShape 20"/>
          <p:cNvSpPr/>
          <p:nvPr/>
        </p:nvSpPr>
        <p:spPr>
          <a:xfrm>
            <a:off x="10058040" y="4937760"/>
            <a:ext cx="1919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 cost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c0"/>
                </a:solidFill>
                <a:highlight>
                  <a:srgbClr val="ffff00"/>
                </a:highlight>
                <a:latin typeface="Arial"/>
                <a:ea typeface="DejaVu Sans"/>
              </a:rPr>
              <a:t>= ~$10/month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609480" y="273600"/>
            <a:ext cx="109717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NCA Components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447" name="Table 2"/>
          <p:cNvGraphicFramePr/>
          <p:nvPr/>
        </p:nvGraphicFramePr>
        <p:xfrm>
          <a:off x="609480" y="1604520"/>
          <a:ext cx="10972080" cy="4611240"/>
        </p:xfrm>
        <a:graphic>
          <a:graphicData uri="http://schemas.openxmlformats.org/drawingml/2006/table">
            <a:tbl>
              <a:tblPr/>
              <a:tblGrid>
                <a:gridCol w="3657240"/>
                <a:gridCol w="3657240"/>
                <a:gridCol w="3657960"/>
              </a:tblGrid>
              <a:tr h="11512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AWS Environment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530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NDB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Nauticana Database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AWS RDS (Any DB is ok)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530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NCB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Nauticana Core Back-end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AWS Lambda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541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NCF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Nauticana Cloud Frontend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Angular 9/10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Nauticana Database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609480" y="1088280"/>
            <a:ext cx="10972080" cy="50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"/>
              </a:rPr>
              <a:t>Highly normalized (BCNF) relational database designed to satisfy business needs.</a:t>
            </a:r>
            <a:endParaRPr b="0" lang="en-US" sz="2200" spc="-1" strike="noStrike">
              <a:latin typeface="Arial"/>
            </a:endParaRPr>
          </a:p>
          <a:p>
            <a:pPr marL="360000" indent="-21564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"/>
              </a:rPr>
              <a:t>Each foreign key’s special meaning identified</a:t>
            </a:r>
            <a:endParaRPr b="0" lang="en-US" sz="2200" spc="-1" strike="noStrike">
              <a:latin typeface="Arial"/>
            </a:endParaRPr>
          </a:p>
          <a:p>
            <a:pPr marL="360000" indent="-21564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"/>
              </a:rPr>
              <a:t>Authorization objects and object actions</a:t>
            </a:r>
            <a:endParaRPr b="0" lang="en-US" sz="2200" spc="-1" strike="noStrike">
              <a:latin typeface="Arial"/>
            </a:endParaRPr>
          </a:p>
          <a:p>
            <a:pPr marL="360000" indent="-21564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"/>
              </a:rPr>
              <a:t>Roles and included authorizations</a:t>
            </a:r>
            <a:endParaRPr b="0" lang="en-US" sz="2200" spc="-1" strike="noStrike">
              <a:latin typeface="Arial"/>
            </a:endParaRPr>
          </a:p>
          <a:p>
            <a:pPr marL="360000" indent="-21564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"/>
              </a:rPr>
              <a:t>Menus and menu routing</a:t>
            </a:r>
            <a:endParaRPr b="0" lang="en-US" sz="2200" spc="-1" strike="noStrike">
              <a:latin typeface="Arial"/>
            </a:endParaRPr>
          </a:p>
          <a:p>
            <a:pPr marL="360000" indent="-21564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"/>
              </a:rPr>
              <a:t>Data access scenarios</a:t>
            </a:r>
            <a:endParaRPr b="0" lang="en-US" sz="2200" spc="-1" strike="noStrike">
              <a:latin typeface="Arial"/>
            </a:endParaRPr>
          </a:p>
          <a:p>
            <a:pPr marL="360000" indent="-21564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"/>
              </a:rPr>
              <a:t>Languages and text id ranslations are defined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"/>
              </a:rPr>
              <a:t>Meta data of each table field analyzed for domain or table lookup.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Noto Sans CJK SC"/>
              </a:rPr>
              <a:t>Field display properties are identified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1684</TotalTime>
  <Application>LibreOffice/6.4.7.2$Linux_X86_64 LibreOffice_project/40$Build-2</Application>
  <Words>549</Words>
  <Paragraphs>190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2018-06-12T14:02:52Z</dcterms:created>
  <dc:creator>Mustafa KARLI</dc:creator>
  <dc:description/>
  <dc:language>en-US</dc:language>
  <cp:lastModifiedBy/>
  <dcterms:modified xsi:type="dcterms:W3CDTF">2021-06-10T18:51:27Z</dcterms:modified>
  <cp:revision>70</cp:revision>
  <dc:subject/>
  <dc:title>PowerPoint Sunusu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Geniş ekran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