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48.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8.xml.rels" ContentType="application/vnd.openxmlformats-package.relationships+xml"/>
  <Override PartName="/ppt/slides/_rels/slide13.xml.rels" ContentType="application/vnd.openxmlformats-package.relationships+xml"/>
  <Override PartName="/ppt/slides/_rels/slide37.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5.xml.rels" ContentType="application/vnd.openxmlformats-package.relationships+xml"/>
  <Override PartName="/ppt/slides/_rels/slide10.xml.rels" ContentType="application/vnd.openxmlformats-package.relationships+xml"/>
  <Override PartName="/ppt/slides/_rels/slide46.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media/image21.png" ContentType="image/png"/>
  <Override PartName="/ppt/media/image19.png" ContentType="image/png"/>
  <Override PartName="/ppt/media/image20.png" ContentType="image/png"/>
  <Override PartName="/ppt/media/image18.png" ContentType="image/png"/>
  <Override PartName="/ppt/media/image14.png" ContentType="image/png"/>
  <Override PartName="/ppt/media/image8.wmf" ContentType="image/x-wmf"/>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6.png" ContentType="image/png"/>
  <Override PartName="/ppt/media/image5.png" ContentType="image/png"/>
  <Override PartName="/ppt/media/image4.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5"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46"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51"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54"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55" name="" descr=""/>
          <p:cNvPicPr/>
          <p:nvPr/>
        </p:nvPicPr>
        <p:blipFill>
          <a:blip r:embed="rId2"/>
          <a:stretch/>
        </p:blipFill>
        <p:spPr>
          <a:xfrm>
            <a:off x="3602880" y="1604520"/>
            <a:ext cx="4984920" cy="3977280"/>
          </a:xfrm>
          <a:prstGeom prst="rect">
            <a:avLst/>
          </a:prstGeom>
          <a:ln>
            <a:noFill/>
          </a:ln>
        </p:spPr>
      </p:pic>
      <p:pic>
        <p:nvPicPr>
          <p:cNvPr id="56"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0"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2"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75"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0"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1"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4"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85"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89"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1"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92"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97"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00"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01" name="" descr=""/>
          <p:cNvPicPr/>
          <p:nvPr/>
        </p:nvPicPr>
        <p:blipFill>
          <a:blip r:embed="rId2"/>
          <a:stretch/>
        </p:blipFill>
        <p:spPr>
          <a:xfrm>
            <a:off x="3602880" y="1604520"/>
            <a:ext cx="4984920" cy="3977280"/>
          </a:xfrm>
          <a:prstGeom prst="rect">
            <a:avLst/>
          </a:prstGeom>
          <a:ln>
            <a:noFill/>
          </a:ln>
        </p:spPr>
      </p:pic>
      <p:pic>
        <p:nvPicPr>
          <p:cNvPr id="102"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6"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9"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4"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35"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9"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3"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bg1">
                <a:lumMod val="75000"/>
              </a:schemeClr>
            </a:solidFill>
            <a:round/>
          </a:ln>
        </p:spPr>
      </p:sp>
      <p:sp>
        <p:nvSpPr>
          <p:cNvPr id="1" name="Line 2"/>
          <p:cNvSpPr/>
          <p:nvPr/>
        </p:nvSpPr>
        <p:spPr>
          <a:xfrm flipH="1">
            <a:off x="7425000" y="3681360"/>
            <a:ext cx="4763520" cy="3176640"/>
          </a:xfrm>
          <a:prstGeom prst="line">
            <a:avLst/>
          </a:prstGeom>
          <a:ln w="9360">
            <a:solidFill>
              <a:schemeClr val="bg1">
                <a:lumMod val="85000"/>
              </a:schemeClr>
            </a:solidFill>
            <a:round/>
          </a:ln>
        </p:spPr>
      </p:sp>
      <p:sp>
        <p:nvSpPr>
          <p:cNvPr id="2" name="CustomShape 3"/>
          <p:cNvSpPr/>
          <p:nvPr/>
        </p:nvSpPr>
        <p:spPr>
          <a:xfrm>
            <a:off x="9181440" y="-8640"/>
            <a:ext cx="3006720" cy="6865920"/>
          </a:xfrm>
          <a:custGeom>
            <a:avLst/>
            <a:gdLst/>
            <a:ahLst/>
            <a:rect l="0" t="0" r="r" b="b"/>
            <a:pathLst>
              <a:path w="3007350" h="6866468">
                <a:moveTo>
                  <a:pt x="2045532" y="0"/>
                </a:moveTo>
                <a:lnTo>
                  <a:pt x="3007349" y="0"/>
                </a:lnTo>
                <a:lnTo>
                  <a:pt x="3007349" y="6866467"/>
                </a:lnTo>
                <a:lnTo>
                  <a:pt x="0" y="6866467"/>
                </a:lnTo>
                <a:lnTo>
                  <a:pt x="2045532" y="0"/>
                </a:lnTo>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7680" cy="6865920"/>
          </a:xfrm>
          <a:custGeom>
            <a:avLst/>
            <a:gdLst/>
            <a:ahLst/>
            <a:rect l="0" t="0" r="r" b="b"/>
            <a:pathLst>
              <a:path w="2573312" h="6866468">
                <a:moveTo>
                  <a:pt x="0" y="0"/>
                </a:moveTo>
                <a:lnTo>
                  <a:pt x="2573311" y="0"/>
                </a:lnTo>
                <a:lnTo>
                  <a:pt x="2573311" y="6866467"/>
                </a:lnTo>
                <a:lnTo>
                  <a:pt x="1202336" y="6866467"/>
                </a:lnTo>
                <a:lnTo>
                  <a:pt x="0" y="0"/>
                </a:lnTo>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080" cy="3809160"/>
          </a:xfrm>
          <a:prstGeom prst="triangle">
            <a:avLst>
              <a:gd name="adj" fmla="val 17798"/>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3720" cy="6865920"/>
          </a:xfrm>
          <a:custGeom>
            <a:avLst/>
            <a:gdLst/>
            <a:ahLst/>
            <a:rect l="0" t="0" r="r" b="b"/>
            <a:pathLst>
              <a:path w="2858014" h="6866468">
                <a:moveTo>
                  <a:pt x="0" y="0"/>
                </a:moveTo>
                <a:lnTo>
                  <a:pt x="2858013" y="0"/>
                </a:lnTo>
                <a:lnTo>
                  <a:pt x="2858013" y="6866467"/>
                </a:lnTo>
                <a:lnTo>
                  <a:pt x="2473942" y="6866467"/>
                </a:lnTo>
                <a:lnTo>
                  <a:pt x="0" y="0"/>
                </a:lnTo>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520" cy="6865920"/>
          </a:xfrm>
          <a:custGeom>
            <a:avLst/>
            <a:gdLst/>
            <a:ahLst/>
            <a:rect l="0" t="0" r="r" b="b"/>
            <a:pathLst>
              <a:path w="1290095" h="6858001">
                <a:moveTo>
                  <a:pt x="1019735" y="0"/>
                </a:moveTo>
                <a:lnTo>
                  <a:pt x="1290094" y="0"/>
                </a:lnTo>
                <a:lnTo>
                  <a:pt x="1290094" y="6858000"/>
                </a:lnTo>
                <a:lnTo>
                  <a:pt x="0" y="6858000"/>
                </a:lnTo>
                <a:lnTo>
                  <a:pt x="1019735" y="0"/>
                </a:lnTo>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200" cy="6865920"/>
          </a:xfrm>
          <a:custGeom>
            <a:avLst/>
            <a:gdLst/>
            <a:ahLst/>
            <a:rect l="0" t="0" r="r" b="b"/>
            <a:pathLst>
              <a:path w="1249826" h="6858001">
                <a:moveTo>
                  <a:pt x="0" y="0"/>
                </a:moveTo>
                <a:lnTo>
                  <a:pt x="1249825" y="0"/>
                </a:lnTo>
                <a:lnTo>
                  <a:pt x="1249825" y="6858000"/>
                </a:lnTo>
                <a:lnTo>
                  <a:pt x="1109382" y="6858000"/>
                </a:lnTo>
                <a:lnTo>
                  <a:pt x="0" y="0"/>
                </a:lnTo>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560" cy="3267360"/>
          </a:xfrm>
          <a:prstGeom prst="triangle">
            <a:avLst>
              <a:gd name="adj" fmla="val 17798"/>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7840" cy="2844000"/>
          </a:xfrm>
          <a:prstGeom prst="triangle">
            <a:avLst>
              <a:gd name="adj" fmla="val 13133"/>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p>
      <p:sp>
        <p:nvSpPr>
          <p:cNvPr id="11" name="Line 12"/>
          <p:cNvSpPr/>
          <p:nvPr/>
        </p:nvSpPr>
        <p:spPr>
          <a:xfrm flipH="1">
            <a:off x="7425000" y="3681360"/>
            <a:ext cx="4763520" cy="3176640"/>
          </a:xfrm>
          <a:prstGeom prst="line">
            <a:avLst/>
          </a:prstGeom>
          <a:ln w="9360">
            <a:solidFill>
              <a:schemeClr val="bg1">
                <a:lumMod val="85000"/>
              </a:schemeClr>
            </a:solidFill>
            <a:round/>
          </a:ln>
        </p:spPr>
      </p:sp>
      <p:sp>
        <p:nvSpPr>
          <p:cNvPr id="12" name="CustomShape 13"/>
          <p:cNvSpPr/>
          <p:nvPr/>
        </p:nvSpPr>
        <p:spPr>
          <a:xfrm>
            <a:off x="9181440" y="-8640"/>
            <a:ext cx="3006720" cy="6865920"/>
          </a:xfrm>
          <a:custGeom>
            <a:avLst/>
            <a:gdLst/>
            <a:ahLst/>
            <a:rect l="0" t="0" r="r" b="b"/>
            <a:pathLst>
              <a:path w="3007350" h="6866468">
                <a:moveTo>
                  <a:pt x="2045532" y="0"/>
                </a:moveTo>
                <a:lnTo>
                  <a:pt x="3007349" y="0"/>
                </a:lnTo>
                <a:lnTo>
                  <a:pt x="3007349" y="6866467"/>
                </a:lnTo>
                <a:lnTo>
                  <a:pt x="0" y="6866467"/>
                </a:lnTo>
                <a:lnTo>
                  <a:pt x="2045532" y="0"/>
                </a:lnTo>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7680" cy="6865920"/>
          </a:xfrm>
          <a:custGeom>
            <a:avLst/>
            <a:gdLst/>
            <a:ahLst/>
            <a:rect l="0" t="0" r="r" b="b"/>
            <a:pathLst>
              <a:path w="2573312" h="6866468">
                <a:moveTo>
                  <a:pt x="0" y="0"/>
                </a:moveTo>
                <a:lnTo>
                  <a:pt x="2573311" y="0"/>
                </a:lnTo>
                <a:lnTo>
                  <a:pt x="2573311" y="6866467"/>
                </a:lnTo>
                <a:lnTo>
                  <a:pt x="1202336" y="6866467"/>
                </a:lnTo>
                <a:lnTo>
                  <a:pt x="0" y="0"/>
                </a:lnTo>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080" cy="3809160"/>
          </a:xfrm>
          <a:prstGeom prst="triangle">
            <a:avLst>
              <a:gd name="adj" fmla="val 17798"/>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3720" cy="6865920"/>
          </a:xfrm>
          <a:custGeom>
            <a:avLst/>
            <a:gdLst/>
            <a:ahLst/>
            <a:rect l="0" t="0" r="r" b="b"/>
            <a:pathLst>
              <a:path w="2858014" h="6866468">
                <a:moveTo>
                  <a:pt x="0" y="0"/>
                </a:moveTo>
                <a:lnTo>
                  <a:pt x="2858013" y="0"/>
                </a:lnTo>
                <a:lnTo>
                  <a:pt x="2858013" y="6866467"/>
                </a:lnTo>
                <a:lnTo>
                  <a:pt x="2473942" y="6866467"/>
                </a:lnTo>
                <a:lnTo>
                  <a:pt x="0" y="0"/>
                </a:lnTo>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520" cy="6865920"/>
          </a:xfrm>
          <a:custGeom>
            <a:avLst/>
            <a:gdLst/>
            <a:ahLst/>
            <a:rect l="0" t="0" r="r" b="b"/>
            <a:pathLst>
              <a:path w="1290095" h="6858001">
                <a:moveTo>
                  <a:pt x="1019735" y="0"/>
                </a:moveTo>
                <a:lnTo>
                  <a:pt x="1290094" y="0"/>
                </a:lnTo>
                <a:lnTo>
                  <a:pt x="1290094" y="6858000"/>
                </a:lnTo>
                <a:lnTo>
                  <a:pt x="0" y="6858000"/>
                </a:lnTo>
                <a:lnTo>
                  <a:pt x="1019735" y="0"/>
                </a:lnTo>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200" cy="6865920"/>
          </a:xfrm>
          <a:custGeom>
            <a:avLst/>
            <a:gdLst/>
            <a:ahLst/>
            <a:rect l="0" t="0" r="r" b="b"/>
            <a:pathLst>
              <a:path w="1249826" h="6858001">
                <a:moveTo>
                  <a:pt x="0" y="0"/>
                </a:moveTo>
                <a:lnTo>
                  <a:pt x="1249825" y="0"/>
                </a:lnTo>
                <a:lnTo>
                  <a:pt x="1249825" y="6858000"/>
                </a:lnTo>
                <a:lnTo>
                  <a:pt x="1109382" y="6858000"/>
                </a:lnTo>
                <a:lnTo>
                  <a:pt x="0" y="0"/>
                </a:lnTo>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560" cy="3267360"/>
          </a:xfrm>
          <a:prstGeom prst="triangle">
            <a:avLst>
              <a:gd name="adj" fmla="val 17798"/>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1685160" y="11331720"/>
            <a:ext cx="842040" cy="5665320"/>
          </a:xfrm>
          <a:prstGeom prst="triangle">
            <a:avLst>
              <a:gd name="adj" fmla="val 17798"/>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677160" y="609480"/>
            <a:ext cx="8596080" cy="1320120"/>
          </a:xfrm>
          <a:prstGeom prst="rect">
            <a:avLst/>
          </a:prstGeom>
        </p:spPr>
        <p:txBody>
          <a:bodyPr lIns="0" rIns="0" tIns="0" bIns="0" anchor="ctr"/>
          <a:p>
            <a:pPr algn="ctr"/>
            <a:endParaRPr/>
          </a:p>
        </p:txBody>
      </p:sp>
      <p:sp>
        <p:nvSpPr>
          <p:cNvPr id="21" name="PlaceHolder 22"/>
          <p:cNvSpPr>
            <a:spLocks noGrp="1"/>
          </p:cNvSpPr>
          <p:nvPr>
            <p:ph type="subTitle"/>
          </p:nvPr>
        </p:nvSpPr>
        <p:spPr>
          <a:xfrm>
            <a:off x="677160" y="2160720"/>
            <a:ext cx="8596080" cy="3880080"/>
          </a:xfrm>
          <a:prstGeom prst="rect">
            <a:avLst/>
          </a:prstGeom>
        </p:spPr>
        <p:txBody>
          <a:bodyPr lIns="0" rIns="0" tIns="0" bIns="0" anchor="ctr"/>
          <a:p>
            <a:pPr algn="ctr"/>
            <a:endParaRPr/>
          </a:p>
        </p:txBody>
      </p:sp>
      <p:sp>
        <p:nvSpPr>
          <p:cNvPr id="22" name="PlaceHolder 23"/>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tr-TR" sz="3200">
                <a:latin typeface="Arial"/>
              </a:rPr>
              <a:t>Click to edit the outline text format</a:t>
            </a:r>
            <a:endParaRPr/>
          </a:p>
          <a:p>
            <a:pPr lvl="1">
              <a:buSzPct val="75000"/>
              <a:buFont typeface="StarSymbol"/>
              <a:buChar char=""/>
            </a:pPr>
            <a:r>
              <a:rPr lang="tr-TR" sz="2800">
                <a:latin typeface="Arial"/>
              </a:rPr>
              <a:t>Second Outline Level</a:t>
            </a:r>
            <a:endParaRPr/>
          </a:p>
          <a:p>
            <a:pPr lvl="2">
              <a:buSzPct val="45000"/>
              <a:buFont typeface="StarSymbol"/>
              <a:buChar char=""/>
            </a:pPr>
            <a:r>
              <a:rPr lang="tr-TR" sz="2400">
                <a:latin typeface="Arial"/>
              </a:rPr>
              <a:t>Third Outline Level</a:t>
            </a:r>
            <a:endParaRPr/>
          </a:p>
          <a:p>
            <a:pPr lvl="3">
              <a:buSzPct val="75000"/>
              <a:buFont typeface="StarSymbol"/>
              <a:buChar char=""/>
            </a:pPr>
            <a:r>
              <a:rPr lang="tr-TR" sz="2000">
                <a:latin typeface="Arial"/>
              </a:rPr>
              <a:t>Fourth Outline Level</a:t>
            </a:r>
            <a:endParaRPr/>
          </a:p>
          <a:p>
            <a:pPr lvl="4">
              <a:buSzPct val="45000"/>
              <a:buFont typeface="StarSymbol"/>
              <a:buChar char=""/>
            </a:pPr>
            <a:r>
              <a:rPr lang="tr-TR" sz="2000">
                <a:latin typeface="Arial"/>
              </a:rPr>
              <a:t>Fifth Outline Level</a:t>
            </a:r>
            <a:endParaRPr/>
          </a:p>
          <a:p>
            <a:pPr lvl="5">
              <a:buSzPct val="45000"/>
              <a:buFont typeface="StarSymbol"/>
              <a:buChar char=""/>
            </a:pPr>
            <a:r>
              <a:rPr lang="tr-TR" sz="2000">
                <a:latin typeface="Arial"/>
              </a:rPr>
              <a:t>Sixth Outline Level</a:t>
            </a:r>
            <a:endParaRPr/>
          </a:p>
          <a:p>
            <a:pPr lvl="6">
              <a:buSzPct val="45000"/>
              <a:buFont typeface="StarSymbol"/>
              <a:buChar char=""/>
            </a:pPr>
            <a:r>
              <a:rPr lang="tr-TR"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7" name="Line 1"/>
          <p:cNvSpPr/>
          <p:nvPr/>
        </p:nvSpPr>
        <p:spPr>
          <a:xfrm>
            <a:off x="9370800" y="0"/>
            <a:ext cx="1219320" cy="6858000"/>
          </a:xfrm>
          <a:prstGeom prst="line">
            <a:avLst/>
          </a:prstGeom>
          <a:ln w="9360">
            <a:solidFill>
              <a:schemeClr val="bg1">
                <a:lumMod val="75000"/>
              </a:schemeClr>
            </a:solidFill>
            <a:round/>
          </a:ln>
        </p:spPr>
      </p:sp>
      <p:sp>
        <p:nvSpPr>
          <p:cNvPr id="58" name="Line 2"/>
          <p:cNvSpPr/>
          <p:nvPr/>
        </p:nvSpPr>
        <p:spPr>
          <a:xfrm flipH="1">
            <a:off x="7425000" y="3681360"/>
            <a:ext cx="4763520" cy="3176640"/>
          </a:xfrm>
          <a:prstGeom prst="line">
            <a:avLst/>
          </a:prstGeom>
          <a:ln w="9360">
            <a:solidFill>
              <a:schemeClr val="bg1">
                <a:lumMod val="85000"/>
              </a:schemeClr>
            </a:solidFill>
            <a:round/>
          </a:ln>
        </p:spPr>
      </p:sp>
      <p:sp>
        <p:nvSpPr>
          <p:cNvPr id="59" name="CustomShape 3"/>
          <p:cNvSpPr/>
          <p:nvPr/>
        </p:nvSpPr>
        <p:spPr>
          <a:xfrm>
            <a:off x="9181440" y="-8640"/>
            <a:ext cx="3006720" cy="6865920"/>
          </a:xfrm>
          <a:custGeom>
            <a:avLst/>
            <a:gdLst/>
            <a:ahLst/>
            <a:rect l="0" t="0" r="r" b="b"/>
            <a:pathLst>
              <a:path w="3007350" h="6866468">
                <a:moveTo>
                  <a:pt x="2045532" y="0"/>
                </a:moveTo>
                <a:lnTo>
                  <a:pt x="3007349" y="0"/>
                </a:lnTo>
                <a:lnTo>
                  <a:pt x="3007349" y="6866467"/>
                </a:lnTo>
                <a:lnTo>
                  <a:pt x="0" y="6866467"/>
                </a:lnTo>
                <a:lnTo>
                  <a:pt x="2045532" y="0"/>
                </a:lnTo>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 name="CustomShape 4"/>
          <p:cNvSpPr/>
          <p:nvPr/>
        </p:nvSpPr>
        <p:spPr>
          <a:xfrm>
            <a:off x="9603360" y="-8640"/>
            <a:ext cx="2587680" cy="6865920"/>
          </a:xfrm>
          <a:custGeom>
            <a:avLst/>
            <a:gdLst/>
            <a:ahLst/>
            <a:rect l="0" t="0" r="r" b="b"/>
            <a:pathLst>
              <a:path w="2573312" h="6866468">
                <a:moveTo>
                  <a:pt x="0" y="0"/>
                </a:moveTo>
                <a:lnTo>
                  <a:pt x="2573311" y="0"/>
                </a:lnTo>
                <a:lnTo>
                  <a:pt x="2573311" y="6866467"/>
                </a:lnTo>
                <a:lnTo>
                  <a:pt x="1202336" y="6866467"/>
                </a:lnTo>
                <a:lnTo>
                  <a:pt x="0" y="0"/>
                </a:lnTo>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 name="CustomShape 5"/>
          <p:cNvSpPr/>
          <p:nvPr/>
        </p:nvSpPr>
        <p:spPr>
          <a:xfrm>
            <a:off x="8932320" y="3048120"/>
            <a:ext cx="3259080" cy="3809160"/>
          </a:xfrm>
          <a:prstGeom prst="triangle">
            <a:avLst>
              <a:gd name="adj" fmla="val 17798"/>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6"/>
          <p:cNvSpPr/>
          <p:nvPr/>
        </p:nvSpPr>
        <p:spPr>
          <a:xfrm>
            <a:off x="9334440" y="-8640"/>
            <a:ext cx="2853720" cy="6865920"/>
          </a:xfrm>
          <a:custGeom>
            <a:avLst/>
            <a:gdLst/>
            <a:ahLst/>
            <a:rect l="0" t="0" r="r" b="b"/>
            <a:pathLst>
              <a:path w="2858014" h="6866468">
                <a:moveTo>
                  <a:pt x="0" y="0"/>
                </a:moveTo>
                <a:lnTo>
                  <a:pt x="2858013" y="0"/>
                </a:lnTo>
                <a:lnTo>
                  <a:pt x="2858013" y="6866467"/>
                </a:lnTo>
                <a:lnTo>
                  <a:pt x="2473942" y="6866467"/>
                </a:lnTo>
                <a:lnTo>
                  <a:pt x="0" y="0"/>
                </a:lnTo>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7"/>
          <p:cNvSpPr/>
          <p:nvPr/>
        </p:nvSpPr>
        <p:spPr>
          <a:xfrm>
            <a:off x="10898640" y="-8640"/>
            <a:ext cx="1289520" cy="6865920"/>
          </a:xfrm>
          <a:custGeom>
            <a:avLst/>
            <a:gdLst/>
            <a:ahLst/>
            <a:rect l="0" t="0" r="r" b="b"/>
            <a:pathLst>
              <a:path w="1290095" h="6858001">
                <a:moveTo>
                  <a:pt x="1019735" y="0"/>
                </a:moveTo>
                <a:lnTo>
                  <a:pt x="1290094" y="0"/>
                </a:lnTo>
                <a:lnTo>
                  <a:pt x="1290094" y="6858000"/>
                </a:lnTo>
                <a:lnTo>
                  <a:pt x="0" y="6858000"/>
                </a:lnTo>
                <a:lnTo>
                  <a:pt x="1019735" y="0"/>
                </a:lnTo>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8"/>
          <p:cNvSpPr/>
          <p:nvPr/>
        </p:nvSpPr>
        <p:spPr>
          <a:xfrm>
            <a:off x="10938960" y="-8640"/>
            <a:ext cx="1249200" cy="6865920"/>
          </a:xfrm>
          <a:custGeom>
            <a:avLst/>
            <a:gdLst/>
            <a:ahLst/>
            <a:rect l="0" t="0" r="r" b="b"/>
            <a:pathLst>
              <a:path w="1249826" h="6858001">
                <a:moveTo>
                  <a:pt x="0" y="0"/>
                </a:moveTo>
                <a:lnTo>
                  <a:pt x="1249825" y="0"/>
                </a:lnTo>
                <a:lnTo>
                  <a:pt x="1249825" y="6858000"/>
                </a:lnTo>
                <a:lnTo>
                  <a:pt x="1109382" y="6858000"/>
                </a:lnTo>
                <a:lnTo>
                  <a:pt x="0" y="0"/>
                </a:lnTo>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9"/>
          <p:cNvSpPr/>
          <p:nvPr/>
        </p:nvSpPr>
        <p:spPr>
          <a:xfrm>
            <a:off x="10371600" y="3589920"/>
            <a:ext cx="1816560" cy="3267360"/>
          </a:xfrm>
          <a:prstGeom prst="triangle">
            <a:avLst>
              <a:gd name="adj" fmla="val 17798"/>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10"/>
          <p:cNvSpPr/>
          <p:nvPr/>
        </p:nvSpPr>
        <p:spPr>
          <a:xfrm>
            <a:off x="0" y="4013280"/>
            <a:ext cx="447840" cy="2844000"/>
          </a:xfrm>
          <a:prstGeom prst="triangle">
            <a:avLst>
              <a:gd name="adj" fmla="val 13133"/>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PlaceHolder 11"/>
          <p:cNvSpPr>
            <a:spLocks noGrp="1"/>
          </p:cNvSpPr>
          <p:nvPr>
            <p:ph type="title"/>
          </p:nvPr>
        </p:nvSpPr>
        <p:spPr>
          <a:xfrm>
            <a:off x="609480" y="273600"/>
            <a:ext cx="10972440" cy="1144800"/>
          </a:xfrm>
          <a:prstGeom prst="rect">
            <a:avLst/>
          </a:prstGeom>
        </p:spPr>
        <p:txBody>
          <a:bodyPr lIns="0" rIns="0" tIns="0" bIns="0" anchor="ctr"/>
          <a:p>
            <a:pPr algn="ctr"/>
            <a:r>
              <a:rPr lang="tr-TR" sz="4400">
                <a:latin typeface="Arial"/>
              </a:rPr>
              <a:t>Click to edit the title text format</a:t>
            </a:r>
            <a:endParaRPr/>
          </a:p>
        </p:txBody>
      </p:sp>
      <p:sp>
        <p:nvSpPr>
          <p:cNvPr id="68" name="PlaceHolder 1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tr-TR" sz="3200">
                <a:latin typeface="Arial"/>
              </a:rPr>
              <a:t>Click to edit the outline text format</a:t>
            </a:r>
            <a:endParaRPr/>
          </a:p>
          <a:p>
            <a:pPr lvl="1">
              <a:buSzPct val="75000"/>
              <a:buFont typeface="StarSymbol"/>
              <a:buChar char=""/>
            </a:pPr>
            <a:r>
              <a:rPr lang="tr-TR" sz="2800">
                <a:latin typeface="Arial"/>
              </a:rPr>
              <a:t>Second Outline Level</a:t>
            </a:r>
            <a:endParaRPr/>
          </a:p>
          <a:p>
            <a:pPr lvl="2">
              <a:buSzPct val="45000"/>
              <a:buFont typeface="StarSymbol"/>
              <a:buChar char=""/>
            </a:pPr>
            <a:r>
              <a:rPr lang="tr-TR" sz="2400">
                <a:latin typeface="Arial"/>
              </a:rPr>
              <a:t>Third Outline Level</a:t>
            </a:r>
            <a:endParaRPr/>
          </a:p>
          <a:p>
            <a:pPr lvl="3">
              <a:buSzPct val="75000"/>
              <a:buFont typeface="StarSymbol"/>
              <a:buChar char=""/>
            </a:pPr>
            <a:r>
              <a:rPr lang="tr-TR" sz="2000">
                <a:latin typeface="Arial"/>
              </a:rPr>
              <a:t>Fourth Outline Level</a:t>
            </a:r>
            <a:endParaRPr/>
          </a:p>
          <a:p>
            <a:pPr lvl="4">
              <a:buSzPct val="45000"/>
              <a:buFont typeface="StarSymbol"/>
              <a:buChar char=""/>
            </a:pPr>
            <a:r>
              <a:rPr lang="tr-TR" sz="2000">
                <a:latin typeface="Arial"/>
              </a:rPr>
              <a:t>Fifth Outline Level</a:t>
            </a:r>
            <a:endParaRPr/>
          </a:p>
          <a:p>
            <a:pPr lvl="5">
              <a:buSzPct val="45000"/>
              <a:buFont typeface="StarSymbol"/>
              <a:buChar char=""/>
            </a:pPr>
            <a:r>
              <a:rPr lang="tr-TR" sz="2000">
                <a:latin typeface="Arial"/>
              </a:rPr>
              <a:t>Sixth Outline Level</a:t>
            </a:r>
            <a:endParaRPr/>
          </a:p>
          <a:p>
            <a:pPr lvl="6">
              <a:buSzPct val="45000"/>
              <a:buFont typeface="StarSymbol"/>
              <a:buChar char=""/>
            </a:pPr>
            <a:r>
              <a:rPr lang="tr-TR"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177840" y="2404440"/>
            <a:ext cx="11315160" cy="2941560"/>
          </a:xfrm>
          <a:prstGeom prst="rect">
            <a:avLst/>
          </a:prstGeom>
          <a:noFill/>
          <a:ln>
            <a:noFill/>
          </a:ln>
        </p:spPr>
        <p:style>
          <a:lnRef idx="0"/>
          <a:fillRef idx="0"/>
          <a:effectRef idx="0"/>
          <a:fontRef idx="minor"/>
        </p:style>
        <p:txBody>
          <a:bodyPr lIns="90000" rIns="90000" tIns="45000" bIns="45000" anchor="b"/>
          <a:p>
            <a:endParaRPr/>
          </a:p>
          <a:p>
            <a:r>
              <a:rPr b="1" lang="tr-TR" sz="5400" strike="noStrike">
                <a:solidFill>
                  <a:srgbClr val="c42f1a"/>
                </a:solidFill>
                <a:latin typeface="Trebuchet MS"/>
              </a:rPr>
              <a:t>Yüksek Performanslı Programlama</a:t>
            </a:r>
            <a:endParaRPr/>
          </a:p>
          <a:p>
            <a:endParaRPr/>
          </a:p>
          <a:p>
            <a:r>
              <a:rPr b="1" lang="tr-TR" sz="5400" strike="noStrike">
                <a:solidFill>
                  <a:srgbClr val="6c911c"/>
                </a:solidFill>
                <a:latin typeface="Trebuchet MS"/>
              </a:rPr>
              <a:t>IIS &amp; ASP.NET</a:t>
            </a:r>
            <a:endParaRPr/>
          </a:p>
          <a:p>
            <a:pPr algn="ctr">
              <a:lnSpc>
                <a:spcPct val="100000"/>
              </a:lnSpc>
            </a:pPr>
            <a:endParaRPr/>
          </a:p>
        </p:txBody>
      </p:sp>
      <p:sp>
        <p:nvSpPr>
          <p:cNvPr id="104" name="CustomShape 2"/>
          <p:cNvSpPr/>
          <p:nvPr/>
        </p:nvSpPr>
        <p:spPr>
          <a:xfrm>
            <a:off x="1506960" y="4050720"/>
            <a:ext cx="7766280" cy="1096200"/>
          </a:xfrm>
          <a:prstGeom prst="rect">
            <a:avLst/>
          </a:prstGeom>
          <a:noFill/>
          <a:ln>
            <a:noFill/>
          </a:ln>
        </p:spPr>
        <p:style>
          <a:lnRef idx="0"/>
          <a:fillRef idx="0"/>
          <a:effectRef idx="0"/>
          <a:fontRef idx="minor"/>
        </p:style>
        <p:txBody>
          <a:bodyPr lIns="90000" rIns="90000" tIns="45000" bIns="45000"/>
          <a:p>
            <a:pPr algn="r">
              <a:lnSpc>
                <a:spcPct val="100000"/>
              </a:lnSpc>
            </a:pPr>
            <a:r>
              <a:rPr lang="tr-TR" strike="noStrike">
                <a:solidFill>
                  <a:srgbClr val="808080"/>
                </a:solidFill>
                <a:latin typeface="Trebuchet MS"/>
              </a:rPr>
              <a:t>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Windows Olay Günlüğü</a:t>
            </a:r>
            <a:endParaRPr/>
          </a:p>
        </p:txBody>
      </p:sp>
      <p:sp>
        <p:nvSpPr>
          <p:cNvPr id="122"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Event Loglarını şu kaynakların critical, error ve warning seviyeleri ile filtreleyip inceleyebiliriz : </a:t>
            </a:r>
            <a:endParaRPr/>
          </a:p>
          <a:p>
            <a:pPr lvl="1">
              <a:lnSpc>
                <a:spcPct val="100000"/>
              </a:lnSpc>
              <a:buSzPct val="80000"/>
              <a:buFont typeface="Wingdings 3" charset="2"/>
              <a:buChar char=""/>
            </a:pPr>
            <a:r>
              <a:rPr b="1" lang="tr-TR" sz="1600" strike="noStrike">
                <a:solidFill>
                  <a:srgbClr val="404040"/>
                </a:solidFill>
                <a:latin typeface="Trebuchet MS"/>
              </a:rPr>
              <a:t>Active Server Pages (ASPs)</a:t>
            </a:r>
            <a:r>
              <a:rPr lang="tr-TR" sz="1600" strike="noStrike">
                <a:solidFill>
                  <a:srgbClr val="404040"/>
                </a:solidFill>
                <a:latin typeface="Trebuchet MS"/>
              </a:rPr>
              <a:t> Applications and ASP engines</a:t>
            </a:r>
            <a:endParaRPr/>
          </a:p>
          <a:p>
            <a:pPr lvl="1">
              <a:lnSpc>
                <a:spcPct val="100000"/>
              </a:lnSpc>
              <a:buSzPct val="80000"/>
              <a:buFont typeface="Wingdings 3" charset="2"/>
              <a:buChar char=""/>
            </a:pPr>
            <a:r>
              <a:rPr b="1" lang="tr-TR" sz="1600" strike="noStrike">
                <a:solidFill>
                  <a:srgbClr val="404040"/>
                </a:solidFill>
                <a:latin typeface="Trebuchet MS"/>
              </a:rPr>
              <a:t>CERTSVC</a:t>
            </a:r>
            <a:r>
              <a:rPr lang="tr-TR" sz="1600" strike="noStrike">
                <a:solidFill>
                  <a:srgbClr val="404040"/>
                </a:solidFill>
                <a:latin typeface="Trebuchet MS"/>
              </a:rPr>
              <a:t> Certificate services</a:t>
            </a:r>
            <a:endParaRPr/>
          </a:p>
          <a:p>
            <a:pPr lvl="1">
              <a:lnSpc>
                <a:spcPct val="100000"/>
              </a:lnSpc>
              <a:buSzPct val="80000"/>
              <a:buFont typeface="Wingdings 3" charset="2"/>
              <a:buChar char=""/>
            </a:pPr>
            <a:r>
              <a:rPr b="1" lang="tr-TR" sz="1600" strike="noStrike">
                <a:solidFill>
                  <a:srgbClr val="404040"/>
                </a:solidFill>
                <a:latin typeface="Trebuchet MS"/>
              </a:rPr>
              <a:t>Ci</a:t>
            </a:r>
            <a:r>
              <a:rPr lang="tr-TR" sz="1600" strike="noStrike">
                <a:solidFill>
                  <a:srgbClr val="404040"/>
                </a:solidFill>
                <a:latin typeface="Trebuchet MS"/>
              </a:rPr>
              <a:t> The Indexing Service</a:t>
            </a:r>
            <a:endParaRPr/>
          </a:p>
          <a:p>
            <a:pPr lvl="1">
              <a:lnSpc>
                <a:spcPct val="100000"/>
              </a:lnSpc>
              <a:buSzPct val="80000"/>
              <a:buFont typeface="Wingdings 3" charset="2"/>
              <a:buChar char=""/>
            </a:pPr>
            <a:r>
              <a:rPr b="1" lang="tr-TR" sz="1600" strike="noStrike">
                <a:solidFill>
                  <a:srgbClr val="404040"/>
                </a:solidFill>
                <a:latin typeface="Trebuchet MS"/>
              </a:rPr>
              <a:t>MSDTC</a:t>
            </a:r>
            <a:r>
              <a:rPr lang="tr-TR" sz="1600" strike="noStrike">
                <a:solidFill>
                  <a:srgbClr val="404040"/>
                </a:solidFill>
                <a:latin typeface="Trebuchet MS"/>
              </a:rPr>
              <a:t> Microsoft Distributed Transaction Coordinator</a:t>
            </a:r>
            <a:endParaRPr/>
          </a:p>
          <a:p>
            <a:pPr lvl="1">
              <a:lnSpc>
                <a:spcPct val="100000"/>
              </a:lnSpc>
              <a:buSzPct val="80000"/>
              <a:buFont typeface="Wingdings 3" charset="2"/>
              <a:buChar char=""/>
            </a:pPr>
            <a:r>
              <a:rPr b="1" lang="tr-TR" sz="1600" strike="noStrike">
                <a:solidFill>
                  <a:srgbClr val="404040"/>
                </a:solidFill>
                <a:latin typeface="Trebuchet MS"/>
              </a:rPr>
              <a:t>MSFTPSVC</a:t>
            </a:r>
            <a:r>
              <a:rPr lang="tr-TR" sz="1600" strike="noStrike">
                <a:solidFill>
                  <a:srgbClr val="404040"/>
                </a:solidFill>
                <a:latin typeface="Trebuchet MS"/>
              </a:rPr>
              <a:t> The FTP service</a:t>
            </a:r>
            <a:endParaRPr/>
          </a:p>
          <a:p>
            <a:pPr lvl="1">
              <a:lnSpc>
                <a:spcPct val="100000"/>
              </a:lnSpc>
              <a:buSzPct val="80000"/>
              <a:buFont typeface="Wingdings 3" charset="2"/>
              <a:buChar char=""/>
            </a:pPr>
            <a:r>
              <a:rPr b="1" lang="tr-TR" sz="1600" strike="noStrike">
                <a:solidFill>
                  <a:srgbClr val="404040"/>
                </a:solidFill>
                <a:latin typeface="Trebuchet MS"/>
              </a:rPr>
              <a:t>NNTPSVC</a:t>
            </a:r>
            <a:r>
              <a:rPr lang="tr-TR" sz="1600" strike="noStrike">
                <a:solidFill>
                  <a:srgbClr val="404040"/>
                </a:solidFill>
                <a:latin typeface="Trebuchet MS"/>
              </a:rPr>
              <a:t> The Network News Transfer Protocol (NNTP) service</a:t>
            </a:r>
            <a:endParaRPr/>
          </a:p>
          <a:p>
            <a:pPr lvl="1">
              <a:lnSpc>
                <a:spcPct val="100000"/>
              </a:lnSpc>
              <a:buSzPct val="80000"/>
              <a:buFont typeface="Wingdings 3" charset="2"/>
              <a:buChar char=""/>
            </a:pPr>
            <a:r>
              <a:rPr b="1" lang="tr-TR" sz="1600" strike="noStrike">
                <a:solidFill>
                  <a:srgbClr val="404040"/>
                </a:solidFill>
                <a:latin typeface="Trebuchet MS"/>
              </a:rPr>
              <a:t>SMTPSVC</a:t>
            </a:r>
            <a:r>
              <a:rPr lang="tr-TR" sz="1600" strike="noStrike">
                <a:solidFill>
                  <a:srgbClr val="404040"/>
                </a:solidFill>
                <a:latin typeface="Trebuchet MS"/>
              </a:rPr>
              <a:t> The SMTP service</a:t>
            </a:r>
            <a:endParaRPr/>
          </a:p>
          <a:p>
            <a:pPr lvl="1">
              <a:lnSpc>
                <a:spcPct val="100000"/>
              </a:lnSpc>
              <a:buSzPct val="80000"/>
              <a:buFont typeface="Wingdings 3" charset="2"/>
              <a:buChar char=""/>
            </a:pPr>
            <a:r>
              <a:rPr b="1" lang="tr-TR" sz="1600" strike="noStrike">
                <a:solidFill>
                  <a:srgbClr val="404040"/>
                </a:solidFill>
                <a:latin typeface="Trebuchet MS"/>
              </a:rPr>
              <a:t>W3SVC</a:t>
            </a:r>
            <a:r>
              <a:rPr lang="tr-TR" sz="1600" strike="noStrike">
                <a:solidFill>
                  <a:srgbClr val="404040"/>
                </a:solidFill>
                <a:latin typeface="Trebuchet MS"/>
              </a:rPr>
              <a:t> The World Wide Web service</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IIS Performansını izleme</a:t>
            </a:r>
            <a:endParaRPr/>
          </a:p>
        </p:txBody>
      </p:sp>
      <p:sp>
        <p:nvSpPr>
          <p:cNvPr id="124"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Performance Monitor toolu ile seçtiğimiz counterları grafik olarak izleyebiliriz. Counterlara göre log kayıtlarını tutmamız geriye dönük izleme yapabilmemizi sağlar. </a:t>
            </a:r>
            <a:endParaRPr/>
          </a:p>
        </p:txBody>
      </p:sp>
      <p:pic>
        <p:nvPicPr>
          <p:cNvPr id="125" name="Picture 7" descr=""/>
          <p:cNvPicPr/>
          <p:nvPr/>
        </p:nvPicPr>
        <p:blipFill>
          <a:blip r:embed="rId1"/>
          <a:stretch/>
        </p:blipFill>
        <p:spPr>
          <a:xfrm>
            <a:off x="2374920" y="2962440"/>
            <a:ext cx="5269680" cy="37677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26" name="Table 1"/>
          <p:cNvGraphicFramePr/>
          <p:nvPr/>
        </p:nvGraphicFramePr>
        <p:xfrm>
          <a:off x="825480" y="3303720"/>
          <a:ext cx="8597160" cy="3020400"/>
        </p:xfrm>
        <a:graphic>
          <a:graphicData uri="http://schemas.openxmlformats.org/drawingml/2006/table">
            <a:tbl>
              <a:tblPr/>
              <a:tblGrid>
                <a:gridCol w="1676160"/>
                <a:gridCol w="2539800"/>
                <a:gridCol w="4381560"/>
              </a:tblGrid>
              <a:tr h="294480">
                <a:tc>
                  <a:txBody>
                    <a:bodyPr/>
                    <a:p>
                      <a:pPr>
                        <a:lnSpc>
                          <a:spcPct val="100000"/>
                        </a:lnSpc>
                      </a:pPr>
                      <a:r>
                        <a:rPr lang="tr-TR" sz="1100" strike="noStrike">
                          <a:solidFill>
                            <a:srgbClr val="2a2a2a"/>
                          </a:solidFill>
                          <a:latin typeface="Trebuchet MS"/>
                        </a:rPr>
                        <a:t>ASP transactions</a:t>
                      </a:r>
                      <a:endParaRPr/>
                    </a:p>
                  </a:txBody>
                  <a:tcPr/>
                </a:tc>
                <a:tc>
                  <a:txBody>
                    <a:bodyPr/>
                    <a:p>
                      <a:pPr>
                        <a:lnSpc>
                          <a:spcPct val="100000"/>
                        </a:lnSpc>
                      </a:pPr>
                      <a:r>
                        <a:rPr lang="tr-TR" sz="1100" strike="noStrike">
                          <a:solidFill>
                            <a:srgbClr val="2a2a2a"/>
                          </a:solidFill>
                          <a:latin typeface="Trebuchet MS"/>
                        </a:rPr>
                        <a:t>Transactions Aborted</a:t>
                      </a:r>
                      <a:endParaRPr/>
                    </a:p>
                  </a:txBody>
                  <a:tcPr/>
                </a:tc>
                <a:tc>
                  <a:txBody>
                    <a:bodyPr/>
                    <a:p>
                      <a:pPr>
                        <a:lnSpc>
                          <a:spcPct val="100000"/>
                        </a:lnSpc>
                      </a:pPr>
                      <a:r>
                        <a:rPr lang="tr-TR" sz="1100" strike="noStrike">
                          <a:solidFill>
                            <a:srgbClr val="2a2a2a"/>
                          </a:solidFill>
                          <a:latin typeface="Trebuchet MS"/>
                        </a:rPr>
                        <a:t>Active Server Pages</a:t>
                      </a:r>
                      <a:endParaRPr/>
                    </a:p>
                  </a:txBody>
                  <a:tcPr/>
                </a:tc>
              </a:tr>
              <a:tr h="294480">
                <a:tc>
                  <a:txBody>
                    <a:bodyPr/>
                    <a:p>
                      <a:pPr>
                        <a:lnSpc>
                          <a:spcPct val="100000"/>
                        </a:lnSpc>
                      </a:pPr>
                      <a:r>
                        <a:rPr lang="tr-TR" sz="1100" strike="noStrike">
                          <a:solidFill>
                            <a:srgbClr val="2a2a2a"/>
                          </a:solidFill>
                          <a:latin typeface="Trebuchet MS"/>
                        </a:rPr>
                        <a:t> </a:t>
                      </a:r>
                      <a:endParaRPr/>
                    </a:p>
                  </a:txBody>
                  <a:tcPr/>
                </a:tc>
                <a:tc>
                  <a:txBody>
                    <a:bodyPr/>
                    <a:p>
                      <a:pPr>
                        <a:lnSpc>
                          <a:spcPct val="100000"/>
                        </a:lnSpc>
                      </a:pPr>
                      <a:r>
                        <a:rPr lang="tr-TR" sz="1100" strike="noStrike">
                          <a:solidFill>
                            <a:srgbClr val="2a2a2a"/>
                          </a:solidFill>
                          <a:latin typeface="Trebuchet MS"/>
                        </a:rPr>
                        <a:t>Transactions Committed</a:t>
                      </a:r>
                      <a:endParaRPr/>
                    </a:p>
                  </a:txBody>
                  <a:tcPr/>
                </a:tc>
                <a:tc>
                  <a:txBody>
                    <a:bodyPr/>
                    <a:p>
                      <a:pPr>
                        <a:lnSpc>
                          <a:spcPct val="100000"/>
                        </a:lnSpc>
                      </a:pPr>
                      <a:r>
                        <a:rPr lang="tr-TR" sz="1100" strike="noStrike">
                          <a:solidFill>
                            <a:srgbClr val="2a2a2a"/>
                          </a:solidFill>
                          <a:latin typeface="Trebuchet MS"/>
                        </a:rPr>
                        <a:t>Active Server Pages</a:t>
                      </a:r>
                      <a:endParaRPr/>
                    </a:p>
                  </a:txBody>
                  <a:tcPr/>
                </a:tc>
              </a:tr>
              <a:tr h="294480">
                <a:tc>
                  <a:txBody>
                    <a:bodyPr/>
                    <a:p>
                      <a:pPr>
                        <a:lnSpc>
                          <a:spcPct val="100000"/>
                        </a:lnSpc>
                      </a:pPr>
                      <a:r>
                        <a:rPr lang="tr-TR" sz="1100" strike="noStrike">
                          <a:solidFill>
                            <a:srgbClr val="2a2a2a"/>
                          </a:solidFill>
                          <a:latin typeface="Trebuchet MS"/>
                        </a:rPr>
                        <a:t> </a:t>
                      </a:r>
                      <a:endParaRPr/>
                    </a:p>
                  </a:txBody>
                  <a:tcPr/>
                </a:tc>
                <a:tc>
                  <a:txBody>
                    <a:bodyPr/>
                    <a:p>
                      <a:pPr>
                        <a:lnSpc>
                          <a:spcPct val="100000"/>
                        </a:lnSpc>
                      </a:pPr>
                      <a:r>
                        <a:rPr lang="tr-TR" sz="1100" strike="noStrike">
                          <a:solidFill>
                            <a:srgbClr val="2a2a2a"/>
                          </a:solidFill>
                          <a:latin typeface="Trebuchet MS"/>
                        </a:rPr>
                        <a:t>Transactions Pending</a:t>
                      </a:r>
                      <a:endParaRPr/>
                    </a:p>
                  </a:txBody>
                  <a:tcPr/>
                </a:tc>
                <a:tc>
                  <a:txBody>
                    <a:bodyPr/>
                    <a:p>
                      <a:pPr>
                        <a:lnSpc>
                          <a:spcPct val="100000"/>
                        </a:lnSpc>
                      </a:pPr>
                      <a:r>
                        <a:rPr lang="tr-TR" sz="1100" strike="noStrike">
                          <a:solidFill>
                            <a:srgbClr val="2a2a2a"/>
                          </a:solidFill>
                          <a:latin typeface="Trebuchet MS"/>
                        </a:rPr>
                        <a:t>Active Server Pages</a:t>
                      </a:r>
                      <a:endParaRPr/>
                    </a:p>
                  </a:txBody>
                  <a:tcPr/>
                </a:tc>
              </a:tr>
              <a:tr h="294480">
                <a:tc>
                  <a:txBody>
                    <a:bodyPr/>
                    <a:p>
                      <a:pPr>
                        <a:lnSpc>
                          <a:spcPct val="100000"/>
                        </a:lnSpc>
                      </a:pPr>
                      <a:r>
                        <a:rPr lang="tr-TR" sz="1100" strike="noStrike">
                          <a:solidFill>
                            <a:srgbClr val="2a2a2a"/>
                          </a:solidFill>
                          <a:latin typeface="Trebuchet MS"/>
                        </a:rPr>
                        <a:t> </a:t>
                      </a:r>
                      <a:endParaRPr/>
                    </a:p>
                  </a:txBody>
                  <a:tcPr/>
                </a:tc>
                <a:tc>
                  <a:txBody>
                    <a:bodyPr/>
                    <a:p>
                      <a:pPr>
                        <a:lnSpc>
                          <a:spcPct val="100000"/>
                        </a:lnSpc>
                      </a:pPr>
                      <a:r>
                        <a:rPr lang="tr-TR" sz="1100" strike="noStrike">
                          <a:solidFill>
                            <a:srgbClr val="2a2a2a"/>
                          </a:solidFill>
                          <a:latin typeface="Trebuchet MS"/>
                        </a:rPr>
                        <a:t>Transactions Total</a:t>
                      </a:r>
                      <a:endParaRPr/>
                    </a:p>
                  </a:txBody>
                  <a:tcPr/>
                </a:tc>
                <a:tc>
                  <a:txBody>
                    <a:bodyPr/>
                    <a:p>
                      <a:pPr>
                        <a:lnSpc>
                          <a:spcPct val="100000"/>
                        </a:lnSpc>
                      </a:pPr>
                      <a:r>
                        <a:rPr lang="tr-TR" sz="1100" strike="noStrike">
                          <a:solidFill>
                            <a:srgbClr val="2a2a2a"/>
                          </a:solidFill>
                          <a:latin typeface="Trebuchet MS"/>
                        </a:rPr>
                        <a:t>Active Server Pages</a:t>
                      </a:r>
                      <a:endParaRPr/>
                    </a:p>
                  </a:txBody>
                  <a:tcPr/>
                </a:tc>
              </a:tr>
              <a:tr h="294480">
                <a:tc>
                  <a:txBody>
                    <a:bodyPr/>
                    <a:p>
                      <a:pPr>
                        <a:lnSpc>
                          <a:spcPct val="100000"/>
                        </a:lnSpc>
                      </a:pPr>
                      <a:r>
                        <a:rPr lang="tr-TR" sz="1100" strike="noStrike">
                          <a:solidFill>
                            <a:srgbClr val="2a2a2a"/>
                          </a:solidFill>
                          <a:latin typeface="Trebuchet MS"/>
                        </a:rPr>
                        <a:t> </a:t>
                      </a:r>
                      <a:endParaRPr/>
                    </a:p>
                  </a:txBody>
                  <a:tcPr/>
                </a:tc>
                <a:tc>
                  <a:txBody>
                    <a:bodyPr/>
                    <a:p>
                      <a:pPr>
                        <a:lnSpc>
                          <a:spcPct val="100000"/>
                        </a:lnSpc>
                      </a:pPr>
                      <a:r>
                        <a:rPr lang="tr-TR" sz="1100" strike="noStrike">
                          <a:solidFill>
                            <a:srgbClr val="2a2a2a"/>
                          </a:solidFill>
                          <a:latin typeface="Trebuchet MS"/>
                        </a:rPr>
                        <a:t>Transactions/Sec</a:t>
                      </a:r>
                      <a:endParaRPr/>
                    </a:p>
                  </a:txBody>
                  <a:tcPr/>
                </a:tc>
                <a:tc>
                  <a:txBody>
                    <a:bodyPr/>
                    <a:p>
                      <a:pPr>
                        <a:lnSpc>
                          <a:spcPct val="100000"/>
                        </a:lnSpc>
                      </a:pPr>
                      <a:r>
                        <a:rPr lang="tr-TR" sz="1100" strike="noStrike">
                          <a:solidFill>
                            <a:srgbClr val="2a2a2a"/>
                          </a:solidFill>
                          <a:latin typeface="Trebuchet MS"/>
                        </a:rPr>
                        <a:t>Active Server Pages</a:t>
                      </a:r>
                      <a:endParaRPr/>
                    </a:p>
                  </a:txBody>
                  <a:tcPr/>
                </a:tc>
              </a:tr>
              <a:tr h="297720">
                <a:tc>
                  <a:txBody>
                    <a:bodyPr/>
                    <a:p>
                      <a:pPr>
                        <a:lnSpc>
                          <a:spcPct val="100000"/>
                        </a:lnSpc>
                      </a:pPr>
                      <a:r>
                        <a:rPr lang="tr-TR" sz="1100" strike="noStrike">
                          <a:solidFill>
                            <a:srgbClr val="2a2a2a"/>
                          </a:solidFill>
                          <a:latin typeface="Trebuchet MS"/>
                        </a:rPr>
                        <a:t>Bandwidth usage</a:t>
                      </a:r>
                      <a:endParaRPr/>
                    </a:p>
                  </a:txBody>
                  <a:tcPr/>
                </a:tc>
                <a:tc>
                  <a:txBody>
                    <a:bodyPr/>
                    <a:p>
                      <a:pPr>
                        <a:lnSpc>
                          <a:spcPct val="100000"/>
                        </a:lnSpc>
                      </a:pPr>
                      <a:r>
                        <a:rPr lang="tr-TR" sz="1100" strike="noStrike">
                          <a:solidFill>
                            <a:srgbClr val="2a2a2a"/>
                          </a:solidFill>
                          <a:latin typeface="Trebuchet MS"/>
                        </a:rPr>
                        <a:t>Current Blocked Async I/O Requests</a:t>
                      </a:r>
                      <a:endParaRPr/>
                    </a:p>
                  </a:txBody>
                  <a:tcPr/>
                </a:tc>
                <a:tc>
                  <a:txBody>
                    <a:bodyPr/>
                    <a:p>
                      <a:pPr>
                        <a:lnSpc>
                          <a:spcPct val="100000"/>
                        </a:lnSpc>
                      </a:pPr>
                      <a:r>
                        <a:rPr lang="tr-TR" sz="1100" strike="noStrike">
                          <a:solidFill>
                            <a:srgbClr val="2a2a2a"/>
                          </a:solidFill>
                          <a:latin typeface="Trebuchet MS"/>
                        </a:rPr>
                        <a:t>Internet Information Services Global, Web Service, FTP Service</a:t>
                      </a:r>
                      <a:endParaRPr/>
                    </a:p>
                  </a:txBody>
                  <a:tcPr/>
                </a:tc>
              </a:tr>
              <a:tr h="322200">
                <a:tc>
                  <a:txBody>
                    <a:bodyPr/>
                    <a:p>
                      <a:pPr>
                        <a:lnSpc>
                          <a:spcPct val="100000"/>
                        </a:lnSpc>
                      </a:pPr>
                      <a:r>
                        <a:rPr lang="tr-TR" sz="1100" strike="noStrike">
                          <a:solidFill>
                            <a:srgbClr val="2a2a2a"/>
                          </a:solidFill>
                          <a:latin typeface="Trebuchet MS"/>
                        </a:rPr>
                        <a:t> </a:t>
                      </a:r>
                      <a:endParaRPr/>
                    </a:p>
                  </a:txBody>
                  <a:tcPr/>
                </a:tc>
                <a:tc>
                  <a:txBody>
                    <a:bodyPr/>
                    <a:p>
                      <a:pPr>
                        <a:lnSpc>
                          <a:spcPct val="100000"/>
                        </a:lnSpc>
                      </a:pPr>
                      <a:r>
                        <a:rPr lang="tr-TR" sz="1100" strike="noStrike">
                          <a:solidFill>
                            <a:srgbClr val="2a2a2a"/>
                          </a:solidFill>
                          <a:latin typeface="Trebuchet MS"/>
                        </a:rPr>
                        <a:t>Measured Async I/O Bandwidth usage</a:t>
                      </a:r>
                      <a:endParaRPr/>
                    </a:p>
                  </a:txBody>
                  <a:tcPr/>
                </a:tc>
                <a:tc>
                  <a:txBody>
                    <a:bodyPr/>
                    <a:p>
                      <a:pPr>
                        <a:lnSpc>
                          <a:spcPct val="100000"/>
                        </a:lnSpc>
                      </a:pPr>
                      <a:r>
                        <a:rPr lang="tr-TR" sz="1100" strike="noStrike">
                          <a:solidFill>
                            <a:srgbClr val="2a2a2a"/>
                          </a:solidFill>
                          <a:latin typeface="Trebuchet MS"/>
                        </a:rPr>
                        <a:t>Internet Information Services Global, Web Service</a:t>
                      </a:r>
                      <a:endParaRPr/>
                    </a:p>
                  </a:txBody>
                  <a:tcPr/>
                </a:tc>
              </a:tr>
              <a:tr h="297360">
                <a:tc>
                  <a:txBody>
                    <a:bodyPr/>
                    <a:p>
                      <a:pPr>
                        <a:lnSpc>
                          <a:spcPct val="100000"/>
                        </a:lnSpc>
                      </a:pPr>
                      <a:r>
                        <a:rPr lang="tr-TR" sz="1100" strike="noStrike">
                          <a:solidFill>
                            <a:srgbClr val="2a2a2a"/>
                          </a:solidFill>
                          <a:latin typeface="Trebuchet MS"/>
                        </a:rPr>
                        <a:t> </a:t>
                      </a:r>
                      <a:endParaRPr/>
                    </a:p>
                  </a:txBody>
                  <a:tcPr/>
                </a:tc>
                <a:tc>
                  <a:txBody>
                    <a:bodyPr/>
                    <a:p>
                      <a:pPr>
                        <a:lnSpc>
                          <a:spcPct val="100000"/>
                        </a:lnSpc>
                      </a:pPr>
                      <a:r>
                        <a:rPr lang="tr-TR" sz="1100" strike="noStrike">
                          <a:solidFill>
                            <a:srgbClr val="2a2a2a"/>
                          </a:solidFill>
                          <a:latin typeface="Trebuchet MS"/>
                        </a:rPr>
                        <a:t>Total Allowed Async I/O Requests</a:t>
                      </a:r>
                      <a:endParaRPr/>
                    </a:p>
                  </a:txBody>
                  <a:tcPr/>
                </a:tc>
                <a:tc>
                  <a:txBody>
                    <a:bodyPr/>
                    <a:p>
                      <a:pPr>
                        <a:lnSpc>
                          <a:spcPct val="100000"/>
                        </a:lnSpc>
                      </a:pPr>
                      <a:r>
                        <a:rPr lang="tr-TR" sz="1100" strike="noStrike">
                          <a:solidFill>
                            <a:srgbClr val="2a2a2a"/>
                          </a:solidFill>
                          <a:latin typeface="Trebuchet MS"/>
                        </a:rPr>
                        <a:t>Internet Information Services Global, Web Service</a:t>
                      </a:r>
                      <a:endParaRPr/>
                    </a:p>
                  </a:txBody>
                  <a:tcPr/>
                </a:tc>
              </a:tr>
              <a:tr h="322200">
                <a:tc>
                  <a:txBody>
                    <a:bodyPr/>
                    <a:p>
                      <a:pPr>
                        <a:lnSpc>
                          <a:spcPct val="100000"/>
                        </a:lnSpc>
                      </a:pPr>
                      <a:r>
                        <a:rPr lang="tr-TR" sz="1100" strike="noStrike">
                          <a:solidFill>
                            <a:srgbClr val="2a2a2a"/>
                          </a:solidFill>
                          <a:latin typeface="Trebuchet MS"/>
                        </a:rPr>
                        <a:t> </a:t>
                      </a:r>
                      <a:endParaRPr/>
                    </a:p>
                  </a:txBody>
                  <a:tcPr/>
                </a:tc>
                <a:tc>
                  <a:txBody>
                    <a:bodyPr/>
                    <a:p>
                      <a:pPr>
                        <a:lnSpc>
                          <a:spcPct val="100000"/>
                        </a:lnSpc>
                      </a:pPr>
                      <a:r>
                        <a:rPr lang="tr-TR" sz="1100" strike="noStrike">
                          <a:solidFill>
                            <a:srgbClr val="2a2a2a"/>
                          </a:solidFill>
                          <a:latin typeface="Trebuchet MS"/>
                        </a:rPr>
                        <a:t>Total Blocked Async I/O Requests</a:t>
                      </a:r>
                      <a:endParaRPr/>
                    </a:p>
                  </a:txBody>
                  <a:tcPr/>
                </a:tc>
                <a:tc>
                  <a:txBody>
                    <a:bodyPr/>
                    <a:p>
                      <a:pPr>
                        <a:lnSpc>
                          <a:spcPct val="100000"/>
                        </a:lnSpc>
                      </a:pPr>
                      <a:r>
                        <a:rPr lang="tr-TR" sz="1100" strike="noStrike">
                          <a:solidFill>
                            <a:srgbClr val="2a2a2a"/>
                          </a:solidFill>
                          <a:latin typeface="Trebuchet MS"/>
                        </a:rPr>
                        <a:t>Internet Information Services Global, Web Service</a:t>
                      </a:r>
                      <a:endParaRPr/>
                    </a:p>
                  </a:txBody>
                  <a:tcPr/>
                </a:tc>
              </a:tr>
              <a:tr h="308520">
                <a:tc>
                  <a:txBody>
                    <a:bodyPr/>
                    <a:p>
                      <a:pPr>
                        <a:lnSpc>
                          <a:spcPct val="100000"/>
                        </a:lnSpc>
                      </a:pPr>
                      <a:r>
                        <a:rPr lang="tr-TR" sz="1100" strike="noStrike">
                          <a:solidFill>
                            <a:srgbClr val="2a2a2a"/>
                          </a:solidFill>
                          <a:latin typeface="Trebuchet MS"/>
                        </a:rPr>
                        <a:t> </a:t>
                      </a:r>
                      <a:endParaRPr/>
                    </a:p>
                  </a:txBody>
                  <a:tcPr/>
                </a:tc>
                <a:tc>
                  <a:txBody>
                    <a:bodyPr/>
                    <a:p>
                      <a:pPr>
                        <a:lnSpc>
                          <a:spcPct val="100000"/>
                        </a:lnSpc>
                      </a:pPr>
                      <a:r>
                        <a:rPr lang="tr-TR" sz="1100" strike="noStrike">
                          <a:solidFill>
                            <a:srgbClr val="2a2a2a"/>
                          </a:solidFill>
                          <a:latin typeface="Trebuchet MS"/>
                        </a:rPr>
                        <a:t>Total Rejected Async I/O Requests</a:t>
                      </a:r>
                      <a:endParaRPr/>
                    </a:p>
                  </a:txBody>
                  <a:tcPr/>
                </a:tc>
                <a:tc>
                  <a:txBody>
                    <a:bodyPr/>
                    <a:p>
                      <a:pPr>
                        <a:lnSpc>
                          <a:spcPct val="100000"/>
                        </a:lnSpc>
                      </a:pPr>
                      <a:r>
                        <a:rPr lang="tr-TR" sz="1100" strike="noStrike">
                          <a:solidFill>
                            <a:srgbClr val="2a2a2a"/>
                          </a:solidFill>
                          <a:latin typeface="Trebuchet MS"/>
                        </a:rPr>
                        <a:t>Internet Information Services Global, Web Service</a:t>
                      </a:r>
                      <a:endParaRPr/>
                    </a:p>
                  </a:txBody>
                  <a:tcPr/>
                </a:tc>
              </a:tr>
            </a:tbl>
          </a:graphicData>
        </a:graphic>
      </p:graphicFrame>
      <p:graphicFrame>
        <p:nvGraphicFramePr>
          <p:cNvPr id="127" name="Table 2"/>
          <p:cNvGraphicFramePr/>
          <p:nvPr/>
        </p:nvGraphicFramePr>
        <p:xfrm>
          <a:off x="766800" y="948240"/>
          <a:ext cx="8595720" cy="2063880"/>
        </p:xfrm>
        <a:graphic>
          <a:graphicData uri="http://schemas.openxmlformats.org/drawingml/2006/table">
            <a:tbl>
              <a:tblPr/>
              <a:tblGrid>
                <a:gridCol w="2865240"/>
                <a:gridCol w="2865240"/>
                <a:gridCol w="2865600"/>
              </a:tblGrid>
              <a:tr h="412920">
                <a:tc>
                  <a:txBody>
                    <a:bodyPr/>
                    <a:p>
                      <a:pPr>
                        <a:lnSpc>
                          <a:spcPct val="100000"/>
                        </a:lnSpc>
                      </a:pPr>
                      <a:r>
                        <a:rPr lang="tr-TR" sz="1600" strike="noStrike">
                          <a:solidFill>
                            <a:srgbClr val="2a2a2a"/>
                          </a:solidFill>
                          <a:latin typeface="Trebuchet MS"/>
                        </a:rPr>
                        <a:t>Issue</a:t>
                      </a:r>
                      <a:endParaRPr/>
                    </a:p>
                  </a:txBody>
                  <a:tcPr/>
                </a:tc>
                <a:tc>
                  <a:txBody>
                    <a:bodyPr/>
                    <a:p>
                      <a:pPr>
                        <a:lnSpc>
                          <a:spcPct val="100000"/>
                        </a:lnSpc>
                      </a:pPr>
                      <a:r>
                        <a:rPr lang="tr-TR" sz="1600" strike="noStrike">
                          <a:solidFill>
                            <a:srgbClr val="2a2a2a"/>
                          </a:solidFill>
                          <a:latin typeface="Trebuchet MS"/>
                        </a:rPr>
                        <a:t>Counter</a:t>
                      </a:r>
                      <a:endParaRPr/>
                    </a:p>
                  </a:txBody>
                  <a:tcPr/>
                </a:tc>
                <a:tc>
                  <a:txBody>
                    <a:bodyPr/>
                    <a:p>
                      <a:pPr>
                        <a:lnSpc>
                          <a:spcPct val="100000"/>
                        </a:lnSpc>
                      </a:pPr>
                      <a:r>
                        <a:rPr lang="tr-TR" sz="1600" strike="noStrike">
                          <a:solidFill>
                            <a:srgbClr val="2a2a2a"/>
                          </a:solidFill>
                          <a:latin typeface="Trebuchet MS"/>
                        </a:rPr>
                        <a:t>Object Available For</a:t>
                      </a:r>
                      <a:endParaRPr/>
                    </a:p>
                  </a:txBody>
                  <a:tcPr/>
                </a:tc>
              </a:tr>
              <a:tr h="412920">
                <a:tc>
                  <a:txBody>
                    <a:bodyPr/>
                    <a:p>
                      <a:pPr>
                        <a:lnSpc>
                          <a:spcPct val="100000"/>
                        </a:lnSpc>
                      </a:pPr>
                      <a:r>
                        <a:rPr lang="tr-TR" sz="1600" strike="noStrike">
                          <a:solidFill>
                            <a:srgbClr val="2a2a2a"/>
                          </a:solidFill>
                          <a:latin typeface="Trebuchet MS"/>
                        </a:rPr>
                        <a:t>ASP sessions</a:t>
                      </a:r>
                      <a:endParaRPr/>
                    </a:p>
                  </a:txBody>
                  <a:tcPr/>
                </a:tc>
                <a:tc>
                  <a:txBody>
                    <a:bodyPr/>
                    <a:p>
                      <a:pPr>
                        <a:lnSpc>
                          <a:spcPct val="100000"/>
                        </a:lnSpc>
                      </a:pPr>
                      <a:r>
                        <a:rPr lang="tr-TR" sz="1600" strike="noStrike">
                          <a:solidFill>
                            <a:srgbClr val="2a2a2a"/>
                          </a:solidFill>
                          <a:latin typeface="Trebuchet MS"/>
                        </a:rPr>
                        <a:t>Session Duration</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412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Sessions Current</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412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Sessions Timed Out</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41220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Sessions Total</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bl>
          </a:graphicData>
        </a:graphic>
      </p:graphicFrame>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28" name="Table 1"/>
          <p:cNvGraphicFramePr/>
          <p:nvPr/>
        </p:nvGraphicFramePr>
        <p:xfrm>
          <a:off x="702720" y="330120"/>
          <a:ext cx="8596080" cy="6092280"/>
        </p:xfrm>
        <a:graphic>
          <a:graphicData uri="http://schemas.openxmlformats.org/drawingml/2006/table">
            <a:tbl>
              <a:tblPr/>
              <a:tblGrid>
                <a:gridCol w="2040120"/>
                <a:gridCol w="3213000"/>
                <a:gridCol w="3343320"/>
              </a:tblGrid>
              <a:tr h="282240">
                <a:tc>
                  <a:txBody>
                    <a:bodyPr/>
                    <a:p>
                      <a:pPr>
                        <a:lnSpc>
                          <a:spcPct val="100000"/>
                        </a:lnSpc>
                      </a:pPr>
                      <a:r>
                        <a:rPr lang="tr-TR" sz="1200" strike="noStrike">
                          <a:solidFill>
                            <a:srgbClr val="2a2a2a"/>
                          </a:solidFill>
                          <a:latin typeface="Trebuchet MS"/>
                        </a:rPr>
                        <a:t>Caching and Memory</a:t>
                      </a:r>
                      <a:endParaRPr/>
                    </a:p>
                  </a:txBody>
                  <a:tcPr/>
                </a:tc>
                <a:tc>
                  <a:txBody>
                    <a:bodyPr/>
                    <a:p>
                      <a:pPr>
                        <a:lnSpc>
                          <a:spcPct val="100000"/>
                        </a:lnSpc>
                      </a:pPr>
                      <a:r>
                        <a:rPr lang="tr-TR" sz="1200" strike="noStrike">
                          <a:solidFill>
                            <a:srgbClr val="2a2a2a"/>
                          </a:solidFill>
                          <a:latin typeface="Trebuchet MS"/>
                        </a:rPr>
                        <a:t>File Cache Flushes, URI Cache Flushes</a:t>
                      </a:r>
                      <a:endParaRPr/>
                    </a:p>
                  </a:txBody>
                  <a:tcPr/>
                </a:tc>
                <a:tc>
                  <a:txBody>
                    <a:bodyPr/>
                    <a:p>
                      <a:pPr>
                        <a:lnSpc>
                          <a:spcPct val="100000"/>
                        </a:lnSpc>
                      </a:pPr>
                      <a:r>
                        <a:rPr lang="tr-TR" sz="1200" strike="noStrike">
                          <a:solidFill>
                            <a:srgbClr val="2a2a2a"/>
                          </a:solidFill>
                          <a:latin typeface="Trebuchet MS"/>
                        </a:rPr>
                        <a:t>Internet Information Services Global</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File Cache Flushes, URI Cache Flushes</a:t>
                      </a:r>
                      <a:endParaRPr/>
                    </a:p>
                  </a:txBody>
                  <a:tcPr/>
                </a:tc>
                <a:tc>
                  <a:txBody>
                    <a:bodyPr/>
                    <a:p>
                      <a:pPr>
                        <a:lnSpc>
                          <a:spcPct val="100000"/>
                        </a:lnSpc>
                      </a:pPr>
                      <a:r>
                        <a:rPr lang="tr-TR" sz="1200" strike="noStrike">
                          <a:solidFill>
                            <a:srgbClr val="2a2a2a"/>
                          </a:solidFill>
                          <a:latin typeface="Trebuchet MS"/>
                        </a:rPr>
                        <a:t>Internet Information Services Global</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File Cache Hits, URI Cache Hits</a:t>
                      </a:r>
                      <a:endParaRPr/>
                    </a:p>
                  </a:txBody>
                  <a:tcPr/>
                </a:tc>
                <a:tc>
                  <a:txBody>
                    <a:bodyPr/>
                    <a:p>
                      <a:pPr>
                        <a:lnSpc>
                          <a:spcPct val="100000"/>
                        </a:lnSpc>
                      </a:pPr>
                      <a:r>
                        <a:rPr lang="tr-TR" sz="1200" strike="noStrike">
                          <a:solidFill>
                            <a:srgbClr val="2a2a2a"/>
                          </a:solidFill>
                          <a:latin typeface="Trebuchet MS"/>
                        </a:rPr>
                        <a:t>Internet Information Services Global</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File Cache Hits %, URI Cache Hits %</a:t>
                      </a:r>
                      <a:endParaRPr/>
                    </a:p>
                  </a:txBody>
                  <a:tcPr/>
                </a:tc>
                <a:tc>
                  <a:txBody>
                    <a:bodyPr/>
                    <a:p>
                      <a:pPr>
                        <a:lnSpc>
                          <a:spcPct val="100000"/>
                        </a:lnSpc>
                      </a:pPr>
                      <a:r>
                        <a:rPr lang="tr-TR" sz="1200" strike="noStrike">
                          <a:solidFill>
                            <a:srgbClr val="2a2a2a"/>
                          </a:solidFill>
                          <a:latin typeface="Trebuchet MS"/>
                        </a:rPr>
                        <a:t>Internet Information Services Global</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File Cache Misses, URI Cache Misses</a:t>
                      </a:r>
                      <a:endParaRPr/>
                    </a:p>
                  </a:txBody>
                  <a:tcPr/>
                </a:tc>
                <a:tc>
                  <a:txBody>
                    <a:bodyPr/>
                    <a:p>
                      <a:pPr>
                        <a:lnSpc>
                          <a:spcPct val="100000"/>
                        </a:lnSpc>
                      </a:pPr>
                      <a:r>
                        <a:rPr lang="tr-TR" sz="1200" strike="noStrike">
                          <a:solidFill>
                            <a:srgbClr val="2a2a2a"/>
                          </a:solidFill>
                          <a:latin typeface="Trebuchet MS"/>
                        </a:rPr>
                        <a:t>Internet Information Services Global</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Maximum File Cache Memory Usage</a:t>
                      </a:r>
                      <a:endParaRPr/>
                    </a:p>
                  </a:txBody>
                  <a:tcPr/>
                </a:tc>
                <a:tc>
                  <a:txBody>
                    <a:bodyPr/>
                    <a:p>
                      <a:pPr>
                        <a:lnSpc>
                          <a:spcPct val="100000"/>
                        </a:lnSpc>
                      </a:pPr>
                      <a:r>
                        <a:rPr lang="tr-TR" sz="1200" strike="noStrike">
                          <a:solidFill>
                            <a:srgbClr val="2a2a2a"/>
                          </a:solidFill>
                          <a:latin typeface="Trebuchet MS"/>
                        </a:rPr>
                        <a:t>Internet Information Services Global</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Script Engines Cached</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Template Cache Hit Rate</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Template Notifications</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Templates Cached</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Connections</a:t>
                      </a:r>
                      <a:endParaRPr/>
                    </a:p>
                  </a:txBody>
                  <a:tcPr/>
                </a:tc>
                <a:tc>
                  <a:txBody>
                    <a:bodyPr/>
                    <a:p>
                      <a:pPr>
                        <a:lnSpc>
                          <a:spcPct val="100000"/>
                        </a:lnSpc>
                      </a:pPr>
                      <a:r>
                        <a:rPr lang="tr-TR" sz="1200" strike="noStrike">
                          <a:solidFill>
                            <a:srgbClr val="2a2a2a"/>
                          </a:solidFill>
                          <a:latin typeface="Trebuchet MS"/>
                        </a:rPr>
                        <a:t>Connection Attempts/Sec</a:t>
                      </a:r>
                      <a:endParaRPr/>
                    </a:p>
                  </a:txBody>
                  <a:tcPr/>
                </a:tc>
                <a:tc>
                  <a:txBody>
                    <a:bodyPr/>
                    <a:p>
                      <a:pPr>
                        <a:lnSpc>
                          <a:spcPct val="100000"/>
                        </a:lnSpc>
                      </a:pPr>
                      <a:r>
                        <a:rPr lang="tr-TR" sz="1200" strike="noStrike">
                          <a:solidFill>
                            <a:srgbClr val="2a2a2a"/>
                          </a:solidFill>
                          <a:latin typeface="Trebuchet MS"/>
                        </a:rPr>
                        <a:t>Web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Current Anonymous Users</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Current Connections</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Current File Cache Memory Usage</a:t>
                      </a:r>
                      <a:endParaRPr/>
                    </a:p>
                  </a:txBody>
                  <a:tcPr/>
                </a:tc>
                <a:tc>
                  <a:txBody>
                    <a:bodyPr/>
                    <a:p>
                      <a:pPr>
                        <a:lnSpc>
                          <a:spcPct val="100000"/>
                        </a:lnSpc>
                      </a:pPr>
                      <a:r>
                        <a:rPr lang="tr-TR" sz="1200" strike="noStrike">
                          <a:solidFill>
                            <a:srgbClr val="2a2a2a"/>
                          </a:solidFill>
                          <a:latin typeface="Trebuchet MS"/>
                        </a:rPr>
                        <a:t>Internet Information Services Global</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Maximum Connections</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Current Files Cached</a:t>
                      </a:r>
                      <a:endParaRPr/>
                    </a:p>
                  </a:txBody>
                  <a:tcPr/>
                </a:tc>
                <a:tc>
                  <a:txBody>
                    <a:bodyPr/>
                    <a:p>
                      <a:pPr>
                        <a:lnSpc>
                          <a:spcPct val="100000"/>
                        </a:lnSpc>
                      </a:pPr>
                      <a:r>
                        <a:rPr lang="tr-TR" sz="1200" strike="noStrike">
                          <a:solidFill>
                            <a:srgbClr val="2a2a2a"/>
                          </a:solidFill>
                          <a:latin typeface="Trebuchet MS"/>
                        </a:rPr>
                        <a:t>Internet Information Services Global</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Current NonAnonymous Users</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Maximum Anonymous Users</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Maximum NonAnonymous Users</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Total Anonymous Users</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Total Connection Attempts</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Total Logon Attempts</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Total NonAnonymous Users</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bl>
          </a:graphicData>
        </a:graphic>
      </p:graphicFrame>
      <p:pic>
        <p:nvPicPr>
          <p:cNvPr id="129" name="Ink 1" descr=""/>
          <p:cNvPicPr/>
          <p:nvPr/>
        </p:nvPicPr>
        <p:blipFill>
          <a:blip r:embed="rId1"/>
          <a:stretch/>
        </p:blipFill>
        <p:spPr>
          <a:xfrm>
            <a:off x="1839600" y="3441240"/>
            <a:ext cx="18360" cy="183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30" name="Table 1"/>
          <p:cNvGraphicFramePr/>
          <p:nvPr/>
        </p:nvGraphicFramePr>
        <p:xfrm>
          <a:off x="635040" y="888840"/>
          <a:ext cx="8863920" cy="5247720"/>
        </p:xfrm>
        <a:graphic>
          <a:graphicData uri="http://schemas.openxmlformats.org/drawingml/2006/table">
            <a:tbl>
              <a:tblPr/>
              <a:tblGrid>
                <a:gridCol w="1752480"/>
                <a:gridCol w="4156920"/>
                <a:gridCol w="2954880"/>
              </a:tblGrid>
              <a:tr h="349920">
                <a:tc>
                  <a:txBody>
                    <a:bodyPr/>
                    <a:p>
                      <a:pPr>
                        <a:lnSpc>
                          <a:spcPct val="100000"/>
                        </a:lnSpc>
                      </a:pPr>
                      <a:r>
                        <a:rPr lang="tr-TR" sz="1600" strike="noStrike">
                          <a:solidFill>
                            <a:srgbClr val="2a2a2a"/>
                          </a:solidFill>
                          <a:latin typeface="Trebuchet MS"/>
                        </a:rPr>
                        <a:t>Errors</a:t>
                      </a:r>
                      <a:endParaRPr/>
                    </a:p>
                  </a:txBody>
                  <a:tcPr/>
                </a:tc>
                <a:tc>
                  <a:txBody>
                    <a:bodyPr/>
                    <a:p>
                      <a:pPr>
                        <a:lnSpc>
                          <a:spcPct val="100000"/>
                        </a:lnSpc>
                      </a:pPr>
                      <a:r>
                        <a:rPr lang="tr-TR" sz="1600" strike="noStrike">
                          <a:solidFill>
                            <a:srgbClr val="2a2a2a"/>
                          </a:solidFill>
                          <a:latin typeface="Trebuchet MS"/>
                        </a:rPr>
                        <a:t>Errors During Script Runtime</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Errors From ASP Preprocessor</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Errors From Script Compiler</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Errors/Sec</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Not Found Errors/Sec</a:t>
                      </a:r>
                      <a:endParaRPr/>
                    </a:p>
                  </a:txBody>
                  <a:tcPr/>
                </a:tc>
                <a:tc>
                  <a:txBody>
                    <a:bodyPr/>
                    <a:p>
                      <a:pPr>
                        <a:lnSpc>
                          <a:spcPct val="100000"/>
                        </a:lnSpc>
                      </a:pPr>
                      <a:r>
                        <a:rPr lang="tr-TR" sz="1600" strike="noStrike">
                          <a:solidFill>
                            <a:srgbClr val="2a2a2a"/>
                          </a:solidFill>
                          <a:latin typeface="Trebuchet MS"/>
                        </a:rPr>
                        <a:t>Web Service</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Requests Not Authorized</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Requests Not Found</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Requests Rejected</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Requests Timed Out</a:t>
                      </a:r>
                      <a:endParaRPr/>
                    </a:p>
                  </a:txBody>
                  <a:tcPr/>
                </a:tc>
                <a:tc>
                  <a:txBody>
                    <a:bodyPr/>
                    <a:p>
                      <a:pPr>
                        <a:lnSpc>
                          <a:spcPct val="100000"/>
                        </a:lnSpc>
                      </a:pPr>
                      <a:r>
                        <a:rPr lang="tr-TR" sz="1600" strike="noStrike">
                          <a:solidFill>
                            <a:srgbClr val="2a2a2a"/>
                          </a:solidFill>
                          <a:latin typeface="Trebuchet MS"/>
                        </a:rPr>
                        <a:t>Active Server Pages</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Service Uptime</a:t>
                      </a:r>
                      <a:endParaRPr/>
                    </a:p>
                  </a:txBody>
                  <a:tcPr/>
                </a:tc>
                <a:tc>
                  <a:txBody>
                    <a:bodyPr/>
                    <a:p>
                      <a:pPr>
                        <a:lnSpc>
                          <a:spcPct val="100000"/>
                        </a:lnSpc>
                      </a:pPr>
                      <a:r>
                        <a:rPr lang="tr-TR" sz="1600" strike="noStrike">
                          <a:solidFill>
                            <a:srgbClr val="2a2a2a"/>
                          </a:solidFill>
                          <a:latin typeface="Trebuchet MS"/>
                        </a:rPr>
                        <a:t>Web Service, FTP Service</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Total Not Found Errors</a:t>
                      </a:r>
                      <a:endParaRPr/>
                    </a:p>
                  </a:txBody>
                  <a:tcPr/>
                </a:tc>
                <a:tc>
                  <a:txBody>
                    <a:bodyPr/>
                    <a:p>
                      <a:pPr>
                        <a:lnSpc>
                          <a:spcPct val="100000"/>
                        </a:lnSpc>
                      </a:pPr>
                      <a:r>
                        <a:rPr lang="tr-TR" sz="1600" strike="noStrike">
                          <a:solidFill>
                            <a:srgbClr val="2a2a2a"/>
                          </a:solidFill>
                          <a:latin typeface="Trebuchet MS"/>
                        </a:rPr>
                        <a:t>Web Service</a:t>
                      </a:r>
                      <a:endParaRPr/>
                    </a:p>
                  </a:txBody>
                  <a:tcPr/>
                </a:tc>
              </a:tr>
              <a:tr h="349920">
                <a:tc>
                  <a:txBody>
                    <a:bodyPr/>
                    <a:p>
                      <a:pPr>
                        <a:lnSpc>
                          <a:spcPct val="100000"/>
                        </a:lnSpc>
                      </a:pPr>
                      <a:r>
                        <a:rPr lang="tr-TR" sz="1600" strike="noStrike">
                          <a:solidFill>
                            <a:srgbClr val="2a2a2a"/>
                          </a:solidFill>
                          <a:latin typeface="Trebuchet MS"/>
                        </a:rPr>
                        <a:t>Indexing</a:t>
                      </a:r>
                      <a:endParaRPr/>
                    </a:p>
                  </a:txBody>
                  <a:tcPr/>
                </a:tc>
                <a:tc>
                  <a:txBody>
                    <a:bodyPr/>
                    <a:p>
                      <a:pPr>
                        <a:lnSpc>
                          <a:spcPct val="100000"/>
                        </a:lnSpc>
                      </a:pPr>
                      <a:r>
                        <a:rPr lang="tr-TR" sz="1600" strike="noStrike">
                          <a:solidFill>
                            <a:srgbClr val="2a2a2a"/>
                          </a:solidFill>
                          <a:latin typeface="Trebuchet MS"/>
                        </a:rPr>
                        <a:t>Active Queries</a:t>
                      </a:r>
                      <a:endParaRPr/>
                    </a:p>
                  </a:txBody>
                  <a:tcPr/>
                </a:tc>
                <a:tc>
                  <a:txBody>
                    <a:bodyPr/>
                    <a:p>
                      <a:pPr>
                        <a:lnSpc>
                          <a:spcPct val="100000"/>
                        </a:lnSpc>
                      </a:pPr>
                      <a:r>
                        <a:rPr lang="tr-TR" sz="1600" strike="noStrike">
                          <a:solidFill>
                            <a:srgbClr val="2a2a2a"/>
                          </a:solidFill>
                          <a:latin typeface="Trebuchet MS"/>
                        </a:rPr>
                        <a:t>HTTP Indexing Service</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Queries Per Minute</a:t>
                      </a:r>
                      <a:endParaRPr/>
                    </a:p>
                  </a:txBody>
                  <a:tcPr/>
                </a:tc>
                <a:tc>
                  <a:txBody>
                    <a:bodyPr/>
                    <a:p>
                      <a:pPr>
                        <a:lnSpc>
                          <a:spcPct val="100000"/>
                        </a:lnSpc>
                      </a:pPr>
                      <a:r>
                        <a:rPr lang="tr-TR" sz="1600" strike="noStrike">
                          <a:solidFill>
                            <a:srgbClr val="2a2a2a"/>
                          </a:solidFill>
                          <a:latin typeface="Trebuchet MS"/>
                        </a:rPr>
                        <a:t>HTTP Indexing Service</a:t>
                      </a:r>
                      <a:endParaRPr/>
                    </a:p>
                  </a:txBody>
                  <a:tcPr/>
                </a:tc>
              </a:tr>
              <a:tr h="34992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Total Queries</a:t>
                      </a:r>
                      <a:endParaRPr/>
                    </a:p>
                  </a:txBody>
                  <a:tcPr/>
                </a:tc>
                <a:tc>
                  <a:txBody>
                    <a:bodyPr/>
                    <a:p>
                      <a:pPr>
                        <a:lnSpc>
                          <a:spcPct val="100000"/>
                        </a:lnSpc>
                      </a:pPr>
                      <a:r>
                        <a:rPr lang="tr-TR" sz="1600" strike="noStrike">
                          <a:solidFill>
                            <a:srgbClr val="2a2a2a"/>
                          </a:solidFill>
                          <a:latin typeface="Trebuchet MS"/>
                        </a:rPr>
                        <a:t>HTTP Indexing Service</a:t>
                      </a:r>
                      <a:endParaRPr/>
                    </a:p>
                  </a:txBody>
                  <a:tcPr/>
                </a:tc>
              </a:tr>
              <a:tr h="348840">
                <a:tc>
                  <a:txBody>
                    <a:bodyPr/>
                    <a:p>
                      <a:pPr>
                        <a:lnSpc>
                          <a:spcPct val="100000"/>
                        </a:lnSpc>
                      </a:pPr>
                      <a:r>
                        <a:rPr lang="tr-TR" sz="1600" strike="noStrike">
                          <a:solidFill>
                            <a:srgbClr val="2a2a2a"/>
                          </a:solidFill>
                          <a:latin typeface="Trebuchet MS"/>
                        </a:rPr>
                        <a:t> </a:t>
                      </a:r>
                      <a:endParaRPr/>
                    </a:p>
                  </a:txBody>
                  <a:tcPr/>
                </a:tc>
                <a:tc>
                  <a:txBody>
                    <a:bodyPr/>
                    <a:p>
                      <a:pPr>
                        <a:lnSpc>
                          <a:spcPct val="100000"/>
                        </a:lnSpc>
                      </a:pPr>
                      <a:r>
                        <a:rPr lang="tr-TR" sz="1600" strike="noStrike">
                          <a:solidFill>
                            <a:srgbClr val="2a2a2a"/>
                          </a:solidFill>
                          <a:latin typeface="Trebuchet MS"/>
                        </a:rPr>
                        <a:t>Total Indexing Speed</a:t>
                      </a:r>
                      <a:endParaRPr/>
                    </a:p>
                  </a:txBody>
                  <a:tcPr/>
                </a:tc>
                <a:tc>
                  <a:txBody>
                    <a:bodyPr/>
                    <a:p>
                      <a:pPr>
                        <a:lnSpc>
                          <a:spcPct val="100000"/>
                        </a:lnSpc>
                      </a:pPr>
                      <a:r>
                        <a:rPr lang="tr-TR" sz="1600" strike="noStrike">
                          <a:solidFill>
                            <a:srgbClr val="2a2a2a"/>
                          </a:solidFill>
                          <a:latin typeface="Trebuchet MS"/>
                        </a:rPr>
                        <a:t>Indexing Service Filter</a:t>
                      </a:r>
                      <a:endParaRPr/>
                    </a:p>
                  </a:txBody>
                  <a:tcPr/>
                </a:tc>
              </a:tr>
            </a:tbl>
          </a:graphicData>
        </a:graphic>
      </p:graphicFrame>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31" name="Table 1"/>
          <p:cNvGraphicFramePr/>
          <p:nvPr/>
        </p:nvGraphicFramePr>
        <p:xfrm>
          <a:off x="698400" y="444600"/>
          <a:ext cx="8622720" cy="5934240"/>
        </p:xfrm>
        <a:graphic>
          <a:graphicData uri="http://schemas.openxmlformats.org/drawingml/2006/table">
            <a:tbl>
              <a:tblPr/>
              <a:tblGrid>
                <a:gridCol w="2874240"/>
                <a:gridCol w="2874240"/>
                <a:gridCol w="2874600"/>
              </a:tblGrid>
              <a:tr h="282240">
                <a:tc>
                  <a:txBody>
                    <a:bodyPr/>
                    <a:p>
                      <a:pPr>
                        <a:lnSpc>
                          <a:spcPct val="100000"/>
                        </a:lnSpc>
                      </a:pPr>
                      <a:r>
                        <a:rPr lang="tr-TR" sz="1200" strike="noStrike">
                          <a:solidFill>
                            <a:srgbClr val="2a2a2a"/>
                          </a:solidFill>
                          <a:latin typeface="Trebuchet MS"/>
                        </a:rPr>
                        <a:t>Requests</a:t>
                      </a:r>
                      <a:endParaRPr/>
                    </a:p>
                  </a:txBody>
                  <a:tcPr/>
                </a:tc>
                <a:tc>
                  <a:txBody>
                    <a:bodyPr/>
                    <a:p>
                      <a:pPr>
                        <a:lnSpc>
                          <a:spcPct val="100000"/>
                        </a:lnSpc>
                      </a:pPr>
                      <a:r>
                        <a:rPr lang="tr-TR" sz="1200" strike="noStrike">
                          <a:solidFill>
                            <a:srgbClr val="2a2a2a"/>
                          </a:solidFill>
                          <a:latin typeface="Trebuchet MS"/>
                        </a:rPr>
                        <a:t>Get Requests/Sec</a:t>
                      </a:r>
                      <a:endParaRPr/>
                    </a:p>
                  </a:txBody>
                  <a:tcPr/>
                </a:tc>
                <a:tc>
                  <a:txBody>
                    <a:bodyPr/>
                    <a:p>
                      <a:pPr>
                        <a:lnSpc>
                          <a:spcPct val="100000"/>
                        </a:lnSpc>
                      </a:pPr>
                      <a:r>
                        <a:rPr lang="tr-TR" sz="1200" strike="noStrike">
                          <a:solidFill>
                            <a:srgbClr val="2a2a2a"/>
                          </a:solidFill>
                          <a:latin typeface="Trebuchet MS"/>
                        </a:rPr>
                        <a:t>Web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Head Requests/Sec</a:t>
                      </a:r>
                      <a:endParaRPr/>
                    </a:p>
                  </a:txBody>
                  <a:tcPr/>
                </a:tc>
                <a:tc>
                  <a:txBody>
                    <a:bodyPr/>
                    <a:p>
                      <a:pPr>
                        <a:lnSpc>
                          <a:spcPct val="100000"/>
                        </a:lnSpc>
                      </a:pPr>
                      <a:r>
                        <a:rPr lang="tr-TR" sz="1200" strike="noStrike">
                          <a:solidFill>
                            <a:srgbClr val="2a2a2a"/>
                          </a:solidFill>
                          <a:latin typeface="Trebuchet MS"/>
                        </a:rPr>
                        <a:t>Web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ISAPI Extension Requests/Sec</a:t>
                      </a:r>
                      <a:endParaRPr/>
                    </a:p>
                  </a:txBody>
                  <a:tcPr/>
                </a:tc>
                <a:tc>
                  <a:txBody>
                    <a:bodyPr/>
                    <a:p>
                      <a:pPr>
                        <a:lnSpc>
                          <a:spcPct val="100000"/>
                        </a:lnSpc>
                      </a:pPr>
                      <a:r>
                        <a:rPr lang="tr-TR" sz="1200" strike="noStrike">
                          <a:solidFill>
                            <a:srgbClr val="2a2a2a"/>
                          </a:solidFill>
                          <a:latin typeface="Trebuchet MS"/>
                        </a:rPr>
                        <a:t>Web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Post Requests/Sec</a:t>
                      </a:r>
                      <a:endParaRPr/>
                    </a:p>
                  </a:txBody>
                  <a:tcPr/>
                </a:tc>
                <a:tc>
                  <a:txBody>
                    <a:bodyPr/>
                    <a:p>
                      <a:pPr>
                        <a:lnSpc>
                          <a:spcPct val="100000"/>
                        </a:lnSpc>
                      </a:pPr>
                      <a:r>
                        <a:rPr lang="tr-TR" sz="1200" strike="noStrike">
                          <a:solidFill>
                            <a:srgbClr val="2a2a2a"/>
                          </a:solidFill>
                          <a:latin typeface="Trebuchet MS"/>
                        </a:rPr>
                        <a:t>Web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Put Requests/Sec</a:t>
                      </a:r>
                      <a:endParaRPr/>
                    </a:p>
                  </a:txBody>
                  <a:tcPr/>
                </a:tc>
                <a:tc>
                  <a:txBody>
                    <a:bodyPr/>
                    <a:p>
                      <a:pPr>
                        <a:lnSpc>
                          <a:spcPct val="100000"/>
                        </a:lnSpc>
                      </a:pPr>
                      <a:r>
                        <a:rPr lang="tr-TR" sz="1200" strike="noStrike">
                          <a:solidFill>
                            <a:srgbClr val="2a2a2a"/>
                          </a:solidFill>
                          <a:latin typeface="Trebuchet MS"/>
                        </a:rPr>
                        <a:t>Web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Request Bytes In Total</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Request Bytes Out Total</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Requests Executing</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Requests Queued</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Requests Rejected</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Requests Succeeded</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Requests Timed Out</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Requests Total</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Requests/Sec</a:t>
                      </a:r>
                      <a:endParaRPr/>
                    </a:p>
                  </a:txBody>
                  <a:tcPr/>
                </a:tc>
                <a:tc>
                  <a:txBody>
                    <a:bodyPr/>
                    <a:p>
                      <a:pPr>
                        <a:lnSpc>
                          <a:spcPct val="100000"/>
                        </a:lnSpc>
                      </a:pPr>
                      <a:r>
                        <a:rPr lang="tr-TR" sz="1200" strike="noStrike">
                          <a:solidFill>
                            <a:srgbClr val="2a2a2a"/>
                          </a:solidFill>
                          <a:latin typeface="Trebuchet MS"/>
                        </a:rPr>
                        <a:t>Active Server Pages</a:t>
                      </a:r>
                      <a:endParaRPr/>
                    </a:p>
                  </a:txBody>
                  <a:tcPr/>
                </a:tc>
              </a:tr>
              <a:tr h="282240">
                <a:tc>
                  <a:txBody>
                    <a:bodyPr/>
                    <a:p>
                      <a:pPr>
                        <a:lnSpc>
                          <a:spcPct val="100000"/>
                        </a:lnSpc>
                      </a:pPr>
                      <a:r>
                        <a:rPr lang="tr-TR" sz="1200" strike="noStrike">
                          <a:solidFill>
                            <a:srgbClr val="2a2a2a"/>
                          </a:solidFill>
                          <a:latin typeface="Trebuchet MS"/>
                        </a:rPr>
                        <a:t>Throughput</a:t>
                      </a:r>
                      <a:endParaRPr/>
                    </a:p>
                  </a:txBody>
                  <a:tcPr/>
                </a:tc>
                <a:tc>
                  <a:txBody>
                    <a:bodyPr/>
                    <a:p>
                      <a:pPr>
                        <a:lnSpc>
                          <a:spcPct val="100000"/>
                        </a:lnSpc>
                      </a:pPr>
                      <a:r>
                        <a:rPr lang="tr-TR" sz="1200" strike="noStrike">
                          <a:solidFill>
                            <a:srgbClr val="2a2a2a"/>
                          </a:solidFill>
                          <a:latin typeface="Trebuchet MS"/>
                        </a:rPr>
                        <a:t>Bytes Received/Sec</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Bytes Sent/Sec</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Bytes Total/Sec</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Files Received/Sec</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Files Sent/Sec</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Files/Sec</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Total Files Received</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Total Files Sent</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r h="282240">
                <a:tc>
                  <a:txBody>
                    <a:bodyPr/>
                    <a:p>
                      <a:pPr>
                        <a:lnSpc>
                          <a:spcPct val="100000"/>
                        </a:lnSpc>
                      </a:pPr>
                      <a:r>
                        <a:rPr lang="tr-TR" sz="1200" strike="noStrike">
                          <a:solidFill>
                            <a:srgbClr val="2a2a2a"/>
                          </a:solidFill>
                          <a:latin typeface="Trebuchet MS"/>
                        </a:rPr>
                        <a:t> </a:t>
                      </a:r>
                      <a:endParaRPr/>
                    </a:p>
                  </a:txBody>
                  <a:tcPr/>
                </a:tc>
                <a:tc>
                  <a:txBody>
                    <a:bodyPr/>
                    <a:p>
                      <a:pPr>
                        <a:lnSpc>
                          <a:spcPct val="100000"/>
                        </a:lnSpc>
                      </a:pPr>
                      <a:r>
                        <a:rPr lang="tr-TR" sz="1200" strike="noStrike">
                          <a:solidFill>
                            <a:srgbClr val="2a2a2a"/>
                          </a:solidFill>
                          <a:latin typeface="Trebuchet MS"/>
                        </a:rPr>
                        <a:t>Total Files Transferred</a:t>
                      </a:r>
                      <a:endParaRPr/>
                    </a:p>
                  </a:txBody>
                  <a:tcPr/>
                </a:tc>
                <a:tc>
                  <a:txBody>
                    <a:bodyPr/>
                    <a:p>
                      <a:pPr>
                        <a:lnSpc>
                          <a:spcPct val="100000"/>
                        </a:lnSpc>
                      </a:pPr>
                      <a:r>
                        <a:rPr lang="tr-TR" sz="1200" strike="noStrike">
                          <a:solidFill>
                            <a:srgbClr val="2a2a2a"/>
                          </a:solidFill>
                          <a:latin typeface="Trebuchet MS"/>
                        </a:rPr>
                        <a:t>Web Service, FTP Service</a:t>
                      </a:r>
                      <a:endParaRPr/>
                    </a:p>
                  </a:txBody>
                  <a:tcPr/>
                </a:tc>
              </a:tr>
            </a:tbl>
          </a:graphicData>
        </a:graphic>
      </p:graphicFrame>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32" name="Table 1"/>
          <p:cNvGraphicFramePr/>
          <p:nvPr/>
        </p:nvGraphicFramePr>
        <p:xfrm>
          <a:off x="1770120" y="319320"/>
          <a:ext cx="8595720" cy="3712320"/>
        </p:xfrm>
        <a:graphic>
          <a:graphicData uri="http://schemas.openxmlformats.org/drawingml/2006/table">
            <a:tbl>
              <a:tblPr/>
              <a:tblGrid>
                <a:gridCol w="3106440"/>
                <a:gridCol w="5489640"/>
              </a:tblGrid>
              <a:tr h="411120">
                <a:tc>
                  <a:txBody>
                    <a:bodyPr/>
                    <a:p>
                      <a:pPr>
                        <a:lnSpc>
                          <a:spcPct val="100000"/>
                        </a:lnSpc>
                      </a:pPr>
                      <a:r>
                        <a:rPr lang="tr-TR" sz="1600" strike="noStrike">
                          <a:solidFill>
                            <a:srgbClr val="2a2a2a"/>
                          </a:solidFill>
                          <a:latin typeface="Trebuchet MS"/>
                        </a:rPr>
                        <a:t>Performance object</a:t>
                      </a:r>
                      <a:endParaRPr/>
                    </a:p>
                  </a:txBody>
                  <a:tcPr/>
                </a:tc>
                <a:tc>
                  <a:txBody>
                    <a:bodyPr/>
                    <a:p>
                      <a:pPr>
                        <a:lnSpc>
                          <a:spcPct val="100000"/>
                        </a:lnSpc>
                      </a:pPr>
                      <a:r>
                        <a:rPr lang="tr-TR" sz="1600" strike="noStrike">
                          <a:solidFill>
                            <a:srgbClr val="2a2a2a"/>
                          </a:solidFill>
                          <a:latin typeface="Trebuchet MS"/>
                        </a:rPr>
                        <a:t>Performance counter</a:t>
                      </a:r>
                      <a:endParaRPr/>
                    </a:p>
                  </a:txBody>
                  <a:tcPr/>
                </a:tc>
              </a:tr>
              <a:tr h="442440">
                <a:tc>
                  <a:txBody>
                    <a:bodyPr/>
                    <a:p>
                      <a:pPr>
                        <a:lnSpc>
                          <a:spcPct val="100000"/>
                        </a:lnSpc>
                      </a:pPr>
                      <a:r>
                        <a:rPr b="1" lang="tr-TR" sz="1600" strike="noStrike">
                          <a:solidFill>
                            <a:srgbClr val="2a2a2a"/>
                          </a:solidFill>
                          <a:latin typeface="Trebuchet MS"/>
                        </a:rPr>
                        <a:t>ASP.NET</a:t>
                      </a:r>
                      <a:endParaRPr/>
                    </a:p>
                  </a:txBody>
                  <a:tcPr/>
                </a:tc>
                <a:tc>
                  <a:txBody>
                    <a:bodyPr/>
                    <a:p>
                      <a:pPr>
                        <a:lnSpc>
                          <a:spcPct val="100000"/>
                        </a:lnSpc>
                      </a:pPr>
                      <a:r>
                        <a:rPr b="1" lang="tr-TR" sz="1600" strike="noStrike">
                          <a:solidFill>
                            <a:srgbClr val="2a2a2a"/>
                          </a:solidFill>
                          <a:latin typeface="Trebuchet MS"/>
                        </a:rPr>
                        <a:t>Application Restarts, </a:t>
                      </a:r>
                      <a:r>
                        <a:rPr b="1" lang="tr-TR" strike="noStrike">
                          <a:solidFill>
                            <a:srgbClr val="000000"/>
                          </a:solidFill>
                          <a:latin typeface="Trebuchet MS"/>
                        </a:rPr>
                        <a:t>Running, Disconnected</a:t>
                      </a:r>
                      <a:endParaRPr/>
                    </a:p>
                  </a:txBody>
                  <a:tcPr/>
                </a:tc>
              </a:tr>
              <a:tr h="1215000">
                <a:tc>
                  <a:txBody>
                    <a:bodyPr/>
                    <a:p>
                      <a:pPr>
                        <a:lnSpc>
                          <a:spcPct val="100000"/>
                        </a:lnSpc>
                      </a:pPr>
                      <a:r>
                        <a:rPr b="1" lang="tr-TR" sz="1600" strike="noStrike">
                          <a:solidFill>
                            <a:srgbClr val="2a2a2a"/>
                          </a:solidFill>
                          <a:latin typeface="Trebuchet MS"/>
                        </a:rPr>
                        <a:t>ASP.NET</a:t>
                      </a:r>
                      <a:endParaRPr/>
                    </a:p>
                  </a:txBody>
                  <a:tcPr/>
                </a:tc>
                <a:tc>
                  <a:txBody>
                    <a:bodyPr/>
                    <a:p>
                      <a:pPr>
                        <a:lnSpc>
                          <a:spcPct val="100000"/>
                        </a:lnSpc>
                      </a:pPr>
                      <a:r>
                        <a:rPr b="1" lang="tr-TR" sz="1600" strike="noStrike">
                          <a:solidFill>
                            <a:srgbClr val="2a2a2a"/>
                          </a:solidFill>
                          <a:latin typeface="Trebuchet MS"/>
                        </a:rPr>
                        <a:t>Requests Queued, </a:t>
                      </a:r>
                      <a:r>
                        <a:rPr b="1" lang="tr-TR" strike="noStrike">
                          <a:solidFill>
                            <a:srgbClr val="000000"/>
                          </a:solidFill>
                          <a:latin typeface="Trebuchet MS"/>
                        </a:rPr>
                        <a:t>Rejected, Wait Time</a:t>
                      </a:r>
                      <a:endParaRPr/>
                    </a:p>
                    <a:p>
                      <a:pPr>
                        <a:lnSpc>
                          <a:spcPct val="100000"/>
                        </a:lnSpc>
                      </a:pPr>
                      <a:r>
                        <a:rPr b="1" lang="tr-TR" strike="noStrike">
                          <a:solidFill>
                            <a:srgbClr val="000000"/>
                          </a:solidFill>
                          <a:latin typeface="Trebuchet MS"/>
                        </a:rPr>
                        <a:t>Session State Server Connections Total,</a:t>
                      </a:r>
                      <a:endParaRPr/>
                    </a:p>
                    <a:p>
                      <a:pPr>
                        <a:lnSpc>
                          <a:spcPct val="100000"/>
                        </a:lnSpc>
                      </a:pPr>
                      <a:endParaRPr/>
                    </a:p>
                    <a:p>
                      <a:pPr>
                        <a:lnSpc>
                          <a:spcPct val="100000"/>
                        </a:lnSpc>
                      </a:pPr>
                      <a:r>
                        <a:rPr b="1" lang="tr-TR" sz="1400" strike="noStrike">
                          <a:solidFill>
                            <a:srgbClr val="000000"/>
                          </a:solidFill>
                          <a:latin typeface="Trebuchet MS"/>
                        </a:rPr>
                        <a:t>State Server Sessions Active, Abandoned, Timed Out, Total</a:t>
                      </a:r>
                      <a:endParaRPr/>
                    </a:p>
                  </a:txBody>
                  <a:tcPr/>
                </a:tc>
              </a:tr>
              <a:tr h="411120">
                <a:tc>
                  <a:txBody>
                    <a:bodyPr/>
                    <a:p>
                      <a:pPr>
                        <a:lnSpc>
                          <a:spcPct val="100000"/>
                        </a:lnSpc>
                      </a:pPr>
                      <a:r>
                        <a:rPr b="1" lang="tr-TR" sz="1600" strike="noStrike">
                          <a:solidFill>
                            <a:srgbClr val="2a2a2a"/>
                          </a:solidFill>
                          <a:latin typeface="Trebuchet MS"/>
                        </a:rPr>
                        <a:t>ASP.NET</a:t>
                      </a:r>
                      <a:endParaRPr/>
                    </a:p>
                  </a:txBody>
                  <a:tcPr/>
                </a:tc>
                <a:tc>
                  <a:txBody>
                    <a:bodyPr/>
                    <a:p>
                      <a:pPr>
                        <a:lnSpc>
                          <a:spcPct val="100000"/>
                        </a:lnSpc>
                      </a:pPr>
                      <a:r>
                        <a:rPr b="1" lang="tr-TR" sz="1600" strike="noStrike">
                          <a:solidFill>
                            <a:srgbClr val="2a2a2a"/>
                          </a:solidFill>
                          <a:latin typeface="Trebuchet MS"/>
                        </a:rPr>
                        <a:t>Worker Process Restarts</a:t>
                      </a:r>
                      <a:endParaRPr/>
                    </a:p>
                  </a:txBody>
                  <a:tcPr/>
                </a:tc>
              </a:tr>
              <a:tr h="411120">
                <a:tc>
                  <a:txBody>
                    <a:bodyPr/>
                    <a:p>
                      <a:pPr>
                        <a:lnSpc>
                          <a:spcPct val="100000"/>
                        </a:lnSpc>
                      </a:pPr>
                      <a:r>
                        <a:rPr b="1" lang="tr-TR" sz="1600" strike="noStrike">
                          <a:solidFill>
                            <a:srgbClr val="2a2a2a"/>
                          </a:solidFill>
                          <a:latin typeface="Trebuchet MS"/>
                        </a:rPr>
                        <a:t>ASP.NET Applications</a:t>
                      </a:r>
                      <a:endParaRPr/>
                    </a:p>
                  </a:txBody>
                  <a:tcPr/>
                </a:tc>
                <a:tc>
                  <a:txBody>
                    <a:bodyPr/>
                    <a:p>
                      <a:pPr>
                        <a:lnSpc>
                          <a:spcPct val="100000"/>
                        </a:lnSpc>
                      </a:pPr>
                      <a:r>
                        <a:rPr b="1" lang="tr-TR" sz="1600" strike="noStrike">
                          <a:solidFill>
                            <a:srgbClr val="2a2a2a"/>
                          </a:solidFill>
                          <a:latin typeface="Trebuchet MS"/>
                        </a:rPr>
                        <a:t>Errors Total</a:t>
                      </a:r>
                      <a:endParaRPr/>
                    </a:p>
                  </a:txBody>
                  <a:tcPr/>
                </a:tc>
              </a:tr>
              <a:tr h="411120">
                <a:tc>
                  <a:txBody>
                    <a:bodyPr/>
                    <a:p>
                      <a:pPr>
                        <a:lnSpc>
                          <a:spcPct val="100000"/>
                        </a:lnSpc>
                      </a:pPr>
                      <a:r>
                        <a:rPr b="1" lang="tr-TR" sz="1600" strike="noStrike">
                          <a:solidFill>
                            <a:srgbClr val="2a2a2a"/>
                          </a:solidFill>
                          <a:latin typeface="Trebuchet MS"/>
                        </a:rPr>
                        <a:t>ASP.NET Applications</a:t>
                      </a:r>
                      <a:endParaRPr/>
                    </a:p>
                  </a:txBody>
                  <a:tcPr/>
                </a:tc>
                <a:tc>
                  <a:txBody>
                    <a:bodyPr/>
                    <a:p>
                      <a:pPr>
                        <a:lnSpc>
                          <a:spcPct val="100000"/>
                        </a:lnSpc>
                      </a:pPr>
                      <a:r>
                        <a:rPr b="1" lang="tr-TR" sz="1600" strike="noStrike">
                          <a:solidFill>
                            <a:srgbClr val="2a2a2a"/>
                          </a:solidFill>
                          <a:latin typeface="Trebuchet MS"/>
                        </a:rPr>
                        <a:t>Requests/Sec</a:t>
                      </a:r>
                      <a:endParaRPr/>
                    </a:p>
                  </a:txBody>
                  <a:tcPr/>
                </a:tc>
              </a:tr>
              <a:tr h="410400">
                <a:tc>
                  <a:txBody>
                    <a:bodyPr/>
                    <a:p>
                      <a:pPr>
                        <a:lnSpc>
                          <a:spcPct val="100000"/>
                        </a:lnSpc>
                      </a:pPr>
                      <a:r>
                        <a:rPr b="1" lang="tr-TR" sz="1600" strike="noStrike">
                          <a:solidFill>
                            <a:srgbClr val="2a2a2a"/>
                          </a:solidFill>
                          <a:latin typeface="Trebuchet MS"/>
                        </a:rPr>
                        <a:t>Processor</a:t>
                      </a:r>
                      <a:endParaRPr/>
                    </a:p>
                  </a:txBody>
                  <a:tcPr/>
                </a:tc>
                <a:tc>
                  <a:txBody>
                    <a:bodyPr/>
                    <a:p>
                      <a:pPr>
                        <a:lnSpc>
                          <a:spcPct val="100000"/>
                        </a:lnSpc>
                      </a:pPr>
                      <a:r>
                        <a:rPr b="1" lang="tr-TR" sz="1600" strike="noStrike">
                          <a:solidFill>
                            <a:srgbClr val="2a2a2a"/>
                          </a:solidFill>
                          <a:latin typeface="Trebuchet MS"/>
                        </a:rPr>
                        <a:t>% CPU Utilization</a:t>
                      </a:r>
                      <a:endParaRPr/>
                    </a:p>
                  </a:txBody>
                  <a:tcPr/>
                </a:tc>
              </a:tr>
            </a:tbl>
          </a:graphicData>
        </a:graphic>
      </p:graphicFrame>
      <p:graphicFrame>
        <p:nvGraphicFramePr>
          <p:cNvPr id="133" name="Table 2"/>
          <p:cNvGraphicFramePr/>
          <p:nvPr/>
        </p:nvGraphicFramePr>
        <p:xfrm>
          <a:off x="1757520" y="4405680"/>
          <a:ext cx="8595720" cy="1650960"/>
        </p:xfrm>
        <a:graphic>
          <a:graphicData uri="http://schemas.openxmlformats.org/drawingml/2006/table">
            <a:tbl>
              <a:tblPr/>
              <a:tblGrid>
                <a:gridCol w="3119400"/>
                <a:gridCol w="5476680"/>
              </a:tblGrid>
              <a:tr h="412920">
                <a:tc>
                  <a:txBody>
                    <a:bodyPr/>
                    <a:p>
                      <a:pPr>
                        <a:lnSpc>
                          <a:spcPct val="100000"/>
                        </a:lnSpc>
                      </a:pPr>
                      <a:r>
                        <a:rPr lang="tr-TR" sz="1600" strike="noStrike">
                          <a:solidFill>
                            <a:srgbClr val="2a2a2a"/>
                          </a:solidFill>
                          <a:latin typeface="Trebuchet MS"/>
                        </a:rPr>
                        <a:t>Performance object</a:t>
                      </a:r>
                      <a:endParaRPr/>
                    </a:p>
                  </a:txBody>
                  <a:tcPr/>
                </a:tc>
                <a:tc>
                  <a:txBody>
                    <a:bodyPr/>
                    <a:p>
                      <a:pPr>
                        <a:lnSpc>
                          <a:spcPct val="100000"/>
                        </a:lnSpc>
                      </a:pPr>
                      <a:r>
                        <a:rPr lang="tr-TR" sz="1600" strike="noStrike">
                          <a:solidFill>
                            <a:srgbClr val="2a2a2a"/>
                          </a:solidFill>
                          <a:latin typeface="Trebuchet MS"/>
                        </a:rPr>
                        <a:t>Performance counter</a:t>
                      </a:r>
                      <a:endParaRPr/>
                    </a:p>
                  </a:txBody>
                  <a:tcPr/>
                </a:tc>
              </a:tr>
              <a:tr h="412920">
                <a:tc>
                  <a:txBody>
                    <a:bodyPr/>
                    <a:p>
                      <a:pPr>
                        <a:lnSpc>
                          <a:spcPct val="100000"/>
                        </a:lnSpc>
                      </a:pPr>
                      <a:r>
                        <a:rPr b="1" lang="tr-TR" sz="1600" strike="noStrike">
                          <a:solidFill>
                            <a:srgbClr val="2a2a2a"/>
                          </a:solidFill>
                          <a:latin typeface="Trebuchet MS"/>
                        </a:rPr>
                        <a:t>ASP.NET Applications</a:t>
                      </a:r>
                      <a:endParaRPr/>
                    </a:p>
                  </a:txBody>
                  <a:tcPr/>
                </a:tc>
                <a:tc>
                  <a:txBody>
                    <a:bodyPr/>
                    <a:p>
                      <a:pPr>
                        <a:lnSpc>
                          <a:spcPct val="100000"/>
                        </a:lnSpc>
                      </a:pPr>
                      <a:r>
                        <a:rPr b="1" lang="tr-TR" sz="1600" strike="noStrike">
                          <a:solidFill>
                            <a:srgbClr val="2a2a2a"/>
                          </a:solidFill>
                          <a:latin typeface="Trebuchet MS"/>
                        </a:rPr>
                        <a:t>Pipeline Instance Count</a:t>
                      </a:r>
                      <a:endParaRPr/>
                    </a:p>
                  </a:txBody>
                  <a:tcPr/>
                </a:tc>
              </a:tr>
              <a:tr h="412920">
                <a:tc>
                  <a:txBody>
                    <a:bodyPr/>
                    <a:p>
                      <a:pPr>
                        <a:lnSpc>
                          <a:spcPct val="100000"/>
                        </a:lnSpc>
                      </a:pPr>
                      <a:r>
                        <a:rPr b="1" lang="tr-TR" sz="1600" strike="noStrike">
                          <a:solidFill>
                            <a:srgbClr val="2a2a2a"/>
                          </a:solidFill>
                          <a:latin typeface="Trebuchet MS"/>
                        </a:rPr>
                        <a:t>.NET CLR Exceptions</a:t>
                      </a:r>
                      <a:endParaRPr/>
                    </a:p>
                  </a:txBody>
                  <a:tcPr/>
                </a:tc>
                <a:tc>
                  <a:txBody>
                    <a:bodyPr/>
                    <a:p>
                      <a:pPr>
                        <a:lnSpc>
                          <a:spcPct val="100000"/>
                        </a:lnSpc>
                      </a:pPr>
                      <a:r>
                        <a:rPr b="1" lang="tr-TR" sz="1600" strike="noStrike">
                          <a:solidFill>
                            <a:srgbClr val="2a2a2a"/>
                          </a:solidFill>
                          <a:latin typeface="Trebuchet MS"/>
                        </a:rPr>
                        <a:t># of Exceps Thrown</a:t>
                      </a:r>
                      <a:endParaRPr/>
                    </a:p>
                  </a:txBody>
                  <a:tcPr/>
                </a:tc>
              </a:tr>
              <a:tr h="412200">
                <a:tc>
                  <a:txBody>
                    <a:bodyPr/>
                    <a:p>
                      <a:pPr>
                        <a:lnSpc>
                          <a:spcPct val="100000"/>
                        </a:lnSpc>
                      </a:pPr>
                      <a:r>
                        <a:rPr b="1" lang="tr-TR" sz="1600" strike="noStrike">
                          <a:solidFill>
                            <a:srgbClr val="2a2a2a"/>
                          </a:solidFill>
                          <a:latin typeface="Trebuchet MS"/>
                        </a:rPr>
                        <a:t>System</a:t>
                      </a:r>
                      <a:endParaRPr/>
                    </a:p>
                  </a:txBody>
                  <a:tcPr/>
                </a:tc>
                <a:tc>
                  <a:txBody>
                    <a:bodyPr/>
                    <a:p>
                      <a:pPr>
                        <a:lnSpc>
                          <a:spcPct val="100000"/>
                        </a:lnSpc>
                      </a:pPr>
                      <a:r>
                        <a:rPr b="1" lang="tr-TR" sz="1600" strike="noStrike">
                          <a:solidFill>
                            <a:srgbClr val="2a2a2a"/>
                          </a:solidFill>
                          <a:latin typeface="Trebuchet MS"/>
                        </a:rPr>
                        <a:t>Context Switches/sec</a:t>
                      </a:r>
                      <a:endParaRPr/>
                    </a:p>
                  </a:txBody>
                  <a:tcPr/>
                </a:tc>
              </a:tr>
            </a:tbl>
          </a:graphicData>
        </a:graphic>
      </p:graphicFrame>
      <p:sp>
        <p:nvSpPr>
          <p:cNvPr id="134" name="CustomShape 3"/>
          <p:cNvSpPr/>
          <p:nvPr/>
        </p:nvSpPr>
        <p:spPr>
          <a:xfrm rot="16200000">
            <a:off x="-1802160" y="3012840"/>
            <a:ext cx="5771520" cy="470880"/>
          </a:xfrm>
          <a:prstGeom prst="rect">
            <a:avLst/>
          </a:prstGeom>
          <a:noFill/>
          <a:ln>
            <a:noFill/>
          </a:ln>
        </p:spPr>
        <p:style>
          <a:lnRef idx="0"/>
          <a:fillRef idx="0"/>
          <a:effectRef idx="0"/>
          <a:fontRef idx="minor"/>
        </p:style>
        <p:txBody>
          <a:bodyPr lIns="45000" rIns="45000" tIns="90000" bIns="90000"/>
          <a:p>
            <a:pPr algn="ctr">
              <a:lnSpc>
                <a:spcPct val="100000"/>
              </a:lnSpc>
            </a:pPr>
            <a:r>
              <a:rPr lang="tr-TR" sz="2500" strike="noStrike">
                <a:solidFill>
                  <a:srgbClr val="000000"/>
                </a:solidFill>
                <a:latin typeface="Trebuchet MS"/>
                <a:ea typeface="DejaVu Sans"/>
              </a:rPr>
              <a:t>ASP.NET Sistem Performans Counterları</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rot="16200000">
            <a:off x="-1802520" y="3027960"/>
            <a:ext cx="5771520" cy="440280"/>
          </a:xfrm>
          <a:prstGeom prst="rect">
            <a:avLst/>
          </a:prstGeom>
          <a:noFill/>
          <a:ln>
            <a:noFill/>
          </a:ln>
        </p:spPr>
        <p:style>
          <a:lnRef idx="0"/>
          <a:fillRef idx="0"/>
          <a:effectRef idx="0"/>
          <a:fontRef idx="minor"/>
        </p:style>
        <p:txBody>
          <a:bodyPr lIns="45000" rIns="45000" tIns="90000" bIns="90000"/>
          <a:p>
            <a:pPr algn="ctr">
              <a:lnSpc>
                <a:spcPct val="100000"/>
              </a:lnSpc>
            </a:pPr>
            <a:r>
              <a:rPr lang="tr-TR" sz="2300" strike="noStrike">
                <a:solidFill>
                  <a:srgbClr val="000000"/>
                </a:solidFill>
                <a:latin typeface="Trebuchet MS"/>
                <a:ea typeface="DejaVu Sans"/>
              </a:rPr>
              <a:t>ASP.NET Uygulama Performans Counterları</a:t>
            </a:r>
            <a:endParaRPr/>
          </a:p>
        </p:txBody>
      </p:sp>
      <p:sp>
        <p:nvSpPr>
          <p:cNvPr id="136" name="CustomShape 2"/>
          <p:cNvSpPr/>
          <p:nvPr/>
        </p:nvSpPr>
        <p:spPr>
          <a:xfrm>
            <a:off x="1512360" y="1396080"/>
            <a:ext cx="7964640" cy="4228560"/>
          </a:xfrm>
          <a:prstGeom prst="rect">
            <a:avLst/>
          </a:prstGeom>
          <a:noFill/>
          <a:ln>
            <a:noFill/>
          </a:ln>
        </p:spPr>
        <p:style>
          <a:lnRef idx="0"/>
          <a:fillRef idx="0"/>
          <a:effectRef idx="0"/>
          <a:fontRef idx="minor"/>
        </p:style>
        <p:txBody>
          <a:bodyPr lIns="90000" rIns="90000" tIns="45000" bIns="45000" anchor="ctr"/>
          <a:p>
            <a:pPr>
              <a:lnSpc>
                <a:spcPct val="100000"/>
              </a:lnSpc>
            </a:pPr>
            <a:r>
              <a:rPr b="1" lang="tr-TR" sz="1600" strike="noStrike">
                <a:solidFill>
                  <a:srgbClr val="000000"/>
                </a:solidFill>
                <a:latin typeface="Segoe UI"/>
              </a:rPr>
              <a:t>Anonymous Requests : </a:t>
            </a:r>
            <a:r>
              <a:rPr lang="tr-TR" sz="1600" strike="noStrike">
                <a:solidFill>
                  <a:srgbClr val="2a2a2a"/>
                </a:solidFill>
                <a:latin typeface="Segoe UI"/>
              </a:rPr>
              <a:t>Ziyaretçilerin toplam talep sayısı</a:t>
            </a:r>
            <a:endParaRPr/>
          </a:p>
          <a:p>
            <a:pPr>
              <a:lnSpc>
                <a:spcPct val="100000"/>
              </a:lnSpc>
            </a:pPr>
            <a:r>
              <a:rPr b="1" lang="tr-TR" sz="1600" strike="noStrike">
                <a:solidFill>
                  <a:srgbClr val="000000"/>
                </a:solidFill>
                <a:latin typeface="Segoe UI"/>
              </a:rPr>
              <a:t>Anonymous Requests/Sec : </a:t>
            </a:r>
            <a:r>
              <a:rPr lang="tr-TR" sz="1600" strike="noStrike">
                <a:solidFill>
                  <a:srgbClr val="2a2a2a"/>
                </a:solidFill>
                <a:latin typeface="Segoe UI"/>
              </a:rPr>
              <a:t>Saniyede yapılan ziyaretçi sayfa talebi</a:t>
            </a:r>
            <a:endParaRPr/>
          </a:p>
          <a:p>
            <a:pPr>
              <a:lnSpc>
                <a:spcPct val="100000"/>
              </a:lnSpc>
            </a:pPr>
            <a:endParaRPr/>
          </a:p>
          <a:p>
            <a:pPr>
              <a:lnSpc>
                <a:spcPct val="100000"/>
              </a:lnSpc>
            </a:pPr>
            <a:r>
              <a:rPr b="1" lang="tr-TR" sz="1600" strike="noStrike">
                <a:solidFill>
                  <a:srgbClr val="000000"/>
                </a:solidFill>
                <a:latin typeface="Segoe UI"/>
              </a:rPr>
              <a:t>Cache Total Entries : </a:t>
            </a:r>
            <a:r>
              <a:rPr lang="tr-TR" sz="1600" strike="noStrike">
                <a:solidFill>
                  <a:srgbClr val="2a2a2a"/>
                </a:solidFill>
                <a:latin typeface="Segoe UI"/>
              </a:rPr>
              <a:t>Cache’de tutulan toplam kayıt sayısını verir. </a:t>
            </a:r>
            <a:endParaRPr/>
          </a:p>
          <a:p>
            <a:pPr>
              <a:lnSpc>
                <a:spcPct val="100000"/>
              </a:lnSpc>
            </a:pPr>
            <a:r>
              <a:rPr lang="tr-TR" sz="1600" strike="noStrike">
                <a:solidFill>
                  <a:srgbClr val="2a2a2a"/>
                </a:solidFill>
                <a:latin typeface="Segoe UI"/>
              </a:rPr>
              <a:t>	</a:t>
            </a:r>
            <a:r>
              <a:rPr lang="tr-TR" sz="1600" strike="noStrike">
                <a:solidFill>
                  <a:srgbClr val="2a2a2a"/>
                </a:solidFill>
                <a:latin typeface="Segoe UI"/>
              </a:rPr>
              <a:t>	</a:t>
            </a:r>
            <a:r>
              <a:rPr lang="tr-TR" sz="1600" strike="noStrike">
                <a:solidFill>
                  <a:srgbClr val="2a2a2a"/>
                </a:solidFill>
                <a:latin typeface="Segoe UI"/>
              </a:rPr>
              <a:t>*Hem ASP.NET frameworkünden hem de cache API’lerinden)</a:t>
            </a:r>
            <a:endParaRPr/>
          </a:p>
          <a:p>
            <a:pPr>
              <a:lnSpc>
                <a:spcPct val="100000"/>
              </a:lnSpc>
            </a:pPr>
            <a:r>
              <a:rPr b="1" lang="tr-TR" sz="1600" strike="noStrike">
                <a:solidFill>
                  <a:srgbClr val="000000"/>
                </a:solidFill>
                <a:latin typeface="Segoe UI"/>
              </a:rPr>
              <a:t>Cache Total Hits : </a:t>
            </a:r>
            <a:r>
              <a:rPr lang="tr-TR" sz="1600" strike="noStrike">
                <a:solidFill>
                  <a:srgbClr val="2a2a2a"/>
                </a:solidFill>
                <a:latin typeface="Segoe UI"/>
              </a:rPr>
              <a:t>Cache’e ulaşma adedi</a:t>
            </a:r>
            <a:endParaRPr/>
          </a:p>
          <a:p>
            <a:pPr>
              <a:lnSpc>
                <a:spcPct val="100000"/>
              </a:lnSpc>
            </a:pPr>
            <a:r>
              <a:rPr b="1" lang="tr-TR" sz="1600" strike="noStrike">
                <a:solidFill>
                  <a:srgbClr val="000000"/>
                </a:solidFill>
                <a:latin typeface="Segoe UI"/>
              </a:rPr>
              <a:t>Cache Total Misses : </a:t>
            </a:r>
            <a:r>
              <a:rPr lang="tr-TR" sz="1600" strike="noStrike">
                <a:solidFill>
                  <a:srgbClr val="2a2a2a"/>
                </a:solidFill>
                <a:latin typeface="Segoe UI"/>
              </a:rPr>
              <a:t>Cache’de hata alınan talep sayısı</a:t>
            </a:r>
            <a:endParaRPr/>
          </a:p>
          <a:p>
            <a:pPr>
              <a:lnSpc>
                <a:spcPct val="100000"/>
              </a:lnSpc>
            </a:pPr>
            <a:r>
              <a:rPr b="1" lang="tr-TR" sz="1600" strike="noStrike">
                <a:solidFill>
                  <a:srgbClr val="000000"/>
                </a:solidFill>
                <a:latin typeface="Segoe UI"/>
              </a:rPr>
              <a:t>Cache Total Hit Ratio : </a:t>
            </a:r>
            <a:r>
              <a:rPr lang="tr-TR" sz="1600" strike="noStrike">
                <a:solidFill>
                  <a:srgbClr val="2a2a2a"/>
                </a:solidFill>
                <a:latin typeface="Segoe UI"/>
              </a:rPr>
              <a:t>Hits/Misses </a:t>
            </a:r>
            <a:endParaRPr/>
          </a:p>
          <a:p>
            <a:pPr>
              <a:lnSpc>
                <a:spcPct val="100000"/>
              </a:lnSpc>
            </a:pPr>
            <a:r>
              <a:rPr b="1" lang="tr-TR" sz="1600" strike="noStrike">
                <a:solidFill>
                  <a:srgbClr val="000000"/>
                </a:solidFill>
                <a:latin typeface="Segoe UI"/>
              </a:rPr>
              <a:t>Cache Total Turnover Rate : </a:t>
            </a:r>
            <a:r>
              <a:rPr lang="tr-TR" sz="1600" strike="noStrike">
                <a:solidFill>
                  <a:srgbClr val="2a2a2a"/>
                </a:solidFill>
                <a:latin typeface="Segoe UI"/>
              </a:rPr>
              <a:t>Cache’e saniyelik olarak ekleme çıkarmaların oranını verir. Cache’in verimli kullanılıp kullanılmadığını gösterir</a:t>
            </a:r>
            <a:endParaRPr/>
          </a:p>
          <a:p>
            <a:pPr>
              <a:lnSpc>
                <a:spcPct val="100000"/>
              </a:lnSpc>
            </a:pPr>
            <a:endParaRPr/>
          </a:p>
          <a:p>
            <a:pPr>
              <a:lnSpc>
                <a:spcPct val="100000"/>
              </a:lnSpc>
            </a:pPr>
            <a:r>
              <a:rPr b="1" lang="tr-TR" sz="1600" strike="noStrike">
                <a:solidFill>
                  <a:srgbClr val="000000"/>
                </a:solidFill>
                <a:latin typeface="Segoe UI"/>
              </a:rPr>
              <a:t>Cache API Entries </a:t>
            </a:r>
            <a:r>
              <a:rPr lang="tr-TR" sz="1600" strike="noStrike">
                <a:solidFill>
                  <a:srgbClr val="2a2a2a"/>
                </a:solidFill>
                <a:latin typeface="Segoe UI"/>
              </a:rPr>
              <a:t>Bu bölümdeki counterlar sadece Cache apisinden gelen verileri içerir.</a:t>
            </a:r>
            <a:endParaRPr/>
          </a:p>
          <a:p>
            <a:pPr>
              <a:lnSpc>
                <a:spcPct val="100000"/>
              </a:lnSpc>
            </a:pPr>
            <a:r>
              <a:rPr b="1" lang="tr-TR" sz="1600" strike="noStrike">
                <a:solidFill>
                  <a:srgbClr val="000000"/>
                </a:solidFill>
                <a:latin typeface="Segoe UI"/>
              </a:rPr>
              <a:t>Cache API Hits</a:t>
            </a:r>
            <a:endParaRPr/>
          </a:p>
          <a:p>
            <a:pPr>
              <a:lnSpc>
                <a:spcPct val="100000"/>
              </a:lnSpc>
            </a:pPr>
            <a:r>
              <a:rPr b="1" lang="tr-TR" sz="1600" strike="noStrike">
                <a:solidFill>
                  <a:srgbClr val="000000"/>
                </a:solidFill>
                <a:latin typeface="Segoe UI"/>
              </a:rPr>
              <a:t>Cache API Misses</a:t>
            </a:r>
            <a:endParaRPr/>
          </a:p>
          <a:p>
            <a:pPr>
              <a:lnSpc>
                <a:spcPct val="100000"/>
              </a:lnSpc>
            </a:pPr>
            <a:r>
              <a:rPr b="1" lang="tr-TR" sz="1600" strike="noStrike">
                <a:solidFill>
                  <a:srgbClr val="000000"/>
                </a:solidFill>
                <a:latin typeface="Segoe UI"/>
              </a:rPr>
              <a:t>Cache API Hit Ratio</a:t>
            </a:r>
            <a:endParaRPr/>
          </a:p>
          <a:p>
            <a:pPr>
              <a:lnSpc>
                <a:spcPct val="100000"/>
              </a:lnSpc>
            </a:pPr>
            <a:r>
              <a:rPr b="1" lang="tr-TR" sz="1600" strike="noStrike">
                <a:solidFill>
                  <a:srgbClr val="000000"/>
                </a:solidFill>
                <a:latin typeface="Segoe UI"/>
              </a:rPr>
              <a:t>Cache API Turnover Rate</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rot="16200000">
            <a:off x="-1802520" y="3027960"/>
            <a:ext cx="5771520" cy="440280"/>
          </a:xfrm>
          <a:prstGeom prst="rect">
            <a:avLst/>
          </a:prstGeom>
          <a:noFill/>
          <a:ln>
            <a:noFill/>
          </a:ln>
        </p:spPr>
        <p:style>
          <a:lnRef idx="0"/>
          <a:fillRef idx="0"/>
          <a:effectRef idx="0"/>
          <a:fontRef idx="minor"/>
        </p:style>
        <p:txBody>
          <a:bodyPr lIns="45000" rIns="45000" tIns="90000" bIns="90000"/>
          <a:p>
            <a:pPr algn="ctr">
              <a:lnSpc>
                <a:spcPct val="100000"/>
              </a:lnSpc>
            </a:pPr>
            <a:r>
              <a:rPr lang="tr-TR" sz="2300" strike="noStrike">
                <a:solidFill>
                  <a:srgbClr val="000000"/>
                </a:solidFill>
                <a:latin typeface="Trebuchet MS"/>
                <a:ea typeface="DejaVu Sans"/>
              </a:rPr>
              <a:t>ASP.NET Uygulama Performans Counterları</a:t>
            </a:r>
            <a:endParaRPr/>
          </a:p>
        </p:txBody>
      </p:sp>
      <p:sp>
        <p:nvSpPr>
          <p:cNvPr id="138" name="CustomShape 2"/>
          <p:cNvSpPr/>
          <p:nvPr/>
        </p:nvSpPr>
        <p:spPr>
          <a:xfrm>
            <a:off x="1575720" y="1258560"/>
            <a:ext cx="7964640" cy="3978360"/>
          </a:xfrm>
          <a:prstGeom prst="rect">
            <a:avLst/>
          </a:prstGeom>
          <a:noFill/>
          <a:ln>
            <a:noFill/>
          </a:ln>
        </p:spPr>
        <p:style>
          <a:lnRef idx="0"/>
          <a:fillRef idx="0"/>
          <a:effectRef idx="0"/>
          <a:fontRef idx="minor"/>
        </p:style>
        <p:txBody>
          <a:bodyPr lIns="90000" rIns="90000" tIns="45000" bIns="45000" anchor="ctr"/>
          <a:p>
            <a:pPr>
              <a:lnSpc>
                <a:spcPct val="100000"/>
              </a:lnSpc>
            </a:pPr>
            <a:r>
              <a:rPr b="1" lang="tr-TR" sz="1600" strike="noStrike">
                <a:solidFill>
                  <a:srgbClr val="000000"/>
                </a:solidFill>
                <a:latin typeface="Segoe UI"/>
              </a:rPr>
              <a:t>Compilations Total </a:t>
            </a:r>
            <a:endParaRPr/>
          </a:p>
          <a:p>
            <a:pPr>
              <a:lnSpc>
                <a:spcPct val="100000"/>
              </a:lnSpc>
            </a:pPr>
            <a:r>
              <a:rPr b="1" lang="tr-TR" sz="1600" strike="noStrike">
                <a:solidFill>
                  <a:srgbClr val="000000"/>
                </a:solidFill>
                <a:latin typeface="Segoe UI"/>
              </a:rPr>
              <a:t>Debugging Requests</a:t>
            </a:r>
            <a:r>
              <a:rPr lang="tr-TR" sz="1600" strike="noStrike">
                <a:solidFill>
                  <a:srgbClr val="000000"/>
                </a:solidFill>
                <a:latin typeface="Segoe UI"/>
              </a:rPr>
              <a:t> : </a:t>
            </a:r>
            <a:r>
              <a:rPr lang="tr-TR" sz="1600" strike="noStrike">
                <a:solidFill>
                  <a:srgbClr val="2a2a2a"/>
                </a:solidFill>
                <a:latin typeface="Segoe UI"/>
              </a:rPr>
              <a:t>Debug modu açık iken gelen isteklerin sayısını verir</a:t>
            </a:r>
            <a:endParaRPr/>
          </a:p>
          <a:p>
            <a:pPr>
              <a:lnSpc>
                <a:spcPct val="100000"/>
              </a:lnSpc>
            </a:pPr>
            <a:r>
              <a:rPr b="1" lang="tr-TR" sz="1600" strike="noStrike">
                <a:solidFill>
                  <a:srgbClr val="000000"/>
                </a:solidFill>
                <a:latin typeface="Segoe UI"/>
              </a:rPr>
              <a:t>Errors During Preprocessing</a:t>
            </a:r>
            <a:r>
              <a:rPr lang="tr-TR" sz="1600" strike="noStrike">
                <a:solidFill>
                  <a:srgbClr val="000000"/>
                </a:solidFill>
                <a:latin typeface="Segoe UI"/>
              </a:rPr>
              <a:t> : P</a:t>
            </a:r>
            <a:r>
              <a:rPr lang="tr-TR" sz="1600" strike="noStrike">
                <a:solidFill>
                  <a:srgbClr val="2a2a2a"/>
                </a:solidFill>
                <a:latin typeface="Segoe UI"/>
              </a:rPr>
              <a:t>arsing, compilation ve run-time hatalarının sayısını verir.</a:t>
            </a:r>
            <a:endParaRPr/>
          </a:p>
          <a:p>
            <a:pPr>
              <a:lnSpc>
                <a:spcPct val="100000"/>
              </a:lnSpc>
            </a:pPr>
            <a:r>
              <a:rPr b="1" lang="tr-TR" sz="1600" strike="noStrike">
                <a:solidFill>
                  <a:srgbClr val="000000"/>
                </a:solidFill>
                <a:latin typeface="Segoe UI"/>
              </a:rPr>
              <a:t>	</a:t>
            </a:r>
            <a:r>
              <a:rPr b="1" lang="tr-TR" sz="1600" strike="noStrike">
                <a:solidFill>
                  <a:srgbClr val="000000"/>
                </a:solidFill>
                <a:latin typeface="Segoe UI"/>
              </a:rPr>
              <a:t>Errors During Compilation</a:t>
            </a:r>
            <a:r>
              <a:rPr lang="tr-TR" sz="1600" strike="noStrike">
                <a:solidFill>
                  <a:srgbClr val="000000"/>
                </a:solidFill>
                <a:latin typeface="Segoe UI"/>
              </a:rPr>
              <a:t> : Sadece compile hatalarının sayısını verir</a:t>
            </a:r>
            <a:endParaRPr/>
          </a:p>
          <a:p>
            <a:pPr>
              <a:lnSpc>
                <a:spcPct val="100000"/>
              </a:lnSpc>
            </a:pPr>
            <a:r>
              <a:rPr b="1" lang="tr-TR" sz="1600" strike="noStrike">
                <a:solidFill>
                  <a:srgbClr val="000000"/>
                </a:solidFill>
                <a:latin typeface="Segoe UI"/>
              </a:rPr>
              <a:t>	</a:t>
            </a:r>
            <a:r>
              <a:rPr b="1" lang="tr-TR" sz="1600" strike="noStrike">
                <a:solidFill>
                  <a:srgbClr val="000000"/>
                </a:solidFill>
                <a:latin typeface="Segoe UI"/>
              </a:rPr>
              <a:t>Errors During Execution : </a:t>
            </a:r>
            <a:r>
              <a:rPr lang="tr-TR" sz="1600" strike="noStrike">
                <a:solidFill>
                  <a:srgbClr val="2a2a2a"/>
                </a:solidFill>
                <a:latin typeface="Segoe UI"/>
              </a:rPr>
              <a:t>Http isteğinin çalıştırılması esnasındaki hata adedini verir.he total number of errors that occur during the execution of an HTTP request, excluding parser and compilation errors.</a:t>
            </a:r>
            <a:endParaRPr/>
          </a:p>
          <a:p>
            <a:pPr>
              <a:lnSpc>
                <a:spcPct val="100000"/>
              </a:lnSpc>
            </a:pPr>
            <a:r>
              <a:rPr b="1" lang="tr-TR" sz="1600" strike="noStrike">
                <a:solidFill>
                  <a:srgbClr val="000000"/>
                </a:solidFill>
                <a:latin typeface="Segoe UI"/>
              </a:rPr>
              <a:t>	</a:t>
            </a:r>
            <a:endParaRPr/>
          </a:p>
          <a:p>
            <a:pPr>
              <a:lnSpc>
                <a:spcPct val="100000"/>
              </a:lnSpc>
            </a:pPr>
            <a:r>
              <a:rPr b="1" lang="tr-TR" sz="1600" strike="noStrike">
                <a:solidFill>
                  <a:srgbClr val="000000"/>
                </a:solidFill>
                <a:latin typeface="Segoe UI"/>
              </a:rPr>
              <a:t>Errors Unhandled During Execution </a:t>
            </a:r>
            <a:endParaRPr/>
          </a:p>
          <a:p>
            <a:pPr>
              <a:lnSpc>
                <a:spcPct val="100000"/>
              </a:lnSpc>
            </a:pPr>
            <a:r>
              <a:rPr b="1" lang="tr-TR" sz="1600" strike="noStrike">
                <a:solidFill>
                  <a:srgbClr val="000000"/>
                </a:solidFill>
                <a:latin typeface="Segoe UI"/>
              </a:rPr>
              <a:t>Errors Unhandled During Execution/Sec</a:t>
            </a:r>
            <a:endParaRPr/>
          </a:p>
          <a:p>
            <a:pPr>
              <a:lnSpc>
                <a:spcPct val="100000"/>
              </a:lnSpc>
            </a:pPr>
            <a:endParaRPr/>
          </a:p>
          <a:p>
            <a:pPr>
              <a:lnSpc>
                <a:spcPct val="100000"/>
              </a:lnSpc>
            </a:pPr>
            <a:r>
              <a:rPr b="1" lang="tr-TR" sz="1600" strike="noStrike">
                <a:solidFill>
                  <a:srgbClr val="000000"/>
                </a:solidFill>
                <a:latin typeface="Segoe UI"/>
              </a:rPr>
              <a:t>Errors Total</a:t>
            </a:r>
            <a:endParaRPr/>
          </a:p>
          <a:p>
            <a:pPr>
              <a:lnSpc>
                <a:spcPct val="100000"/>
              </a:lnSpc>
            </a:pPr>
            <a:r>
              <a:rPr b="1" lang="tr-TR" sz="1600" strike="noStrike">
                <a:solidFill>
                  <a:srgbClr val="000000"/>
                </a:solidFill>
                <a:latin typeface="Segoe UI"/>
              </a:rPr>
              <a:t>Errors Total/Sec</a:t>
            </a:r>
            <a:endParaRPr/>
          </a:p>
        </p:txBody>
      </p:sp>
      <p:sp>
        <p:nvSpPr>
          <p:cNvPr id="139" name="CustomShape 3"/>
          <p:cNvSpPr/>
          <p:nvPr/>
        </p:nvSpPr>
        <p:spPr>
          <a:xfrm>
            <a:off x="0" y="-184680"/>
            <a:ext cx="183960" cy="368640"/>
          </a:xfrm>
          <a:prstGeom prst="rect">
            <a:avLst/>
          </a:prstGeom>
          <a:noFill/>
          <a:ln>
            <a:noFill/>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rot="16200000">
            <a:off x="-1802520" y="3027960"/>
            <a:ext cx="5771520" cy="440280"/>
          </a:xfrm>
          <a:prstGeom prst="rect">
            <a:avLst/>
          </a:prstGeom>
          <a:noFill/>
          <a:ln>
            <a:noFill/>
          </a:ln>
        </p:spPr>
        <p:style>
          <a:lnRef idx="0"/>
          <a:fillRef idx="0"/>
          <a:effectRef idx="0"/>
          <a:fontRef idx="minor"/>
        </p:style>
        <p:txBody>
          <a:bodyPr lIns="45000" rIns="45000" tIns="90000" bIns="90000"/>
          <a:p>
            <a:pPr algn="ctr">
              <a:lnSpc>
                <a:spcPct val="100000"/>
              </a:lnSpc>
            </a:pPr>
            <a:r>
              <a:rPr lang="tr-TR" sz="2300" strike="noStrike">
                <a:solidFill>
                  <a:srgbClr val="000000"/>
                </a:solidFill>
                <a:latin typeface="Trebuchet MS"/>
                <a:ea typeface="DejaVu Sans"/>
              </a:rPr>
              <a:t>ASP.NET Uygulama Performans Counterları</a:t>
            </a:r>
            <a:endParaRPr/>
          </a:p>
        </p:txBody>
      </p:sp>
      <p:sp>
        <p:nvSpPr>
          <p:cNvPr id="141" name="CustomShape 2"/>
          <p:cNvSpPr/>
          <p:nvPr/>
        </p:nvSpPr>
        <p:spPr>
          <a:xfrm>
            <a:off x="1612800" y="873720"/>
            <a:ext cx="8165520" cy="4748400"/>
          </a:xfrm>
          <a:prstGeom prst="rect">
            <a:avLst/>
          </a:prstGeom>
          <a:noFill/>
          <a:ln>
            <a:noFill/>
          </a:ln>
        </p:spPr>
        <p:style>
          <a:lnRef idx="0"/>
          <a:fillRef idx="0"/>
          <a:effectRef idx="0"/>
          <a:fontRef idx="minor"/>
        </p:style>
        <p:txBody>
          <a:bodyPr lIns="90000" rIns="90000" tIns="45000" bIns="45000" anchor="ctr"/>
          <a:p>
            <a:pPr>
              <a:lnSpc>
                <a:spcPct val="100000"/>
              </a:lnSpc>
            </a:pPr>
            <a:r>
              <a:rPr b="1" lang="tr-TR" sz="1600" strike="noStrike">
                <a:solidFill>
                  <a:srgbClr val="000000"/>
                </a:solidFill>
                <a:latin typeface="Segoe UI"/>
              </a:rPr>
              <a:t>Pipeline Instance Count : </a:t>
            </a:r>
            <a:r>
              <a:rPr lang="tr-TR" strike="noStrike">
                <a:solidFill>
                  <a:srgbClr val="2a2a2a"/>
                </a:solidFill>
                <a:latin typeface="Segoe UI"/>
              </a:rPr>
              <a:t>Aynı anda çalışan istek adedini verir. </a:t>
            </a:r>
            <a:endParaRPr/>
          </a:p>
          <a:p>
            <a:pPr>
              <a:lnSpc>
                <a:spcPct val="100000"/>
              </a:lnSpc>
            </a:pPr>
            <a:r>
              <a:rPr lang="tr-TR" strike="noStrike">
                <a:solidFill>
                  <a:srgbClr val="2a2a2a"/>
                </a:solidFill>
                <a:latin typeface="Segoe UI"/>
              </a:rPr>
              <a:t>Yük anında bu değerin düşük çıkması CPU’nın iyi optimize edildiğini gösterir.</a:t>
            </a:r>
            <a:endParaRPr/>
          </a:p>
          <a:p>
            <a:pPr>
              <a:lnSpc>
                <a:spcPct val="100000"/>
              </a:lnSpc>
            </a:pPr>
            <a:r>
              <a:rPr b="1" lang="tr-TR" sz="1600" strike="noStrike">
                <a:solidFill>
                  <a:srgbClr val="000000"/>
                </a:solidFill>
                <a:latin typeface="Segoe UI"/>
              </a:rPr>
              <a:t>Request Bytes In Total</a:t>
            </a:r>
            <a:endParaRPr/>
          </a:p>
          <a:p>
            <a:pPr>
              <a:lnSpc>
                <a:spcPct val="100000"/>
              </a:lnSpc>
            </a:pPr>
            <a:r>
              <a:rPr b="1" lang="tr-TR" sz="1600" strike="noStrike">
                <a:solidFill>
                  <a:srgbClr val="000000"/>
                </a:solidFill>
                <a:latin typeface="Segoe UI"/>
              </a:rPr>
              <a:t>Request Bytes Out Total</a:t>
            </a:r>
            <a:endParaRPr/>
          </a:p>
          <a:p>
            <a:pPr>
              <a:lnSpc>
                <a:spcPct val="100000"/>
              </a:lnSpc>
            </a:pPr>
            <a:r>
              <a:rPr b="1" lang="tr-TR" sz="1600" strike="noStrike">
                <a:solidFill>
                  <a:srgbClr val="000000"/>
                </a:solidFill>
                <a:latin typeface="Segoe UI"/>
              </a:rPr>
              <a:t>Requests Executing</a:t>
            </a:r>
            <a:endParaRPr/>
          </a:p>
          <a:p>
            <a:pPr>
              <a:lnSpc>
                <a:spcPct val="100000"/>
              </a:lnSpc>
            </a:pPr>
            <a:r>
              <a:rPr b="1" lang="tr-TR" sz="1600" strike="noStrike">
                <a:solidFill>
                  <a:srgbClr val="000000"/>
                </a:solidFill>
                <a:latin typeface="Segoe UI"/>
              </a:rPr>
              <a:t>Requests Failed : </a:t>
            </a:r>
            <a:r>
              <a:rPr lang="tr-TR" strike="noStrike">
                <a:solidFill>
                  <a:srgbClr val="2a2a2a"/>
                </a:solidFill>
                <a:latin typeface="Segoe UI"/>
              </a:rPr>
              <a:t>400 ve üzeri hata kodları oluşturan durumların sayısını gösterir.</a:t>
            </a:r>
            <a:endParaRPr/>
          </a:p>
          <a:p>
            <a:pPr>
              <a:lnSpc>
                <a:spcPct val="100000"/>
              </a:lnSpc>
            </a:pPr>
            <a:r>
              <a:rPr lang="tr-TR" sz="1400" strike="noStrike">
                <a:solidFill>
                  <a:srgbClr val="2a2a2a"/>
                </a:solidFill>
                <a:latin typeface="Segoe UI"/>
              </a:rPr>
              <a:t>401 :  </a:t>
            </a:r>
            <a:r>
              <a:rPr b="1" lang="tr-TR" sz="1400" strike="noStrike">
                <a:solidFill>
                  <a:srgbClr val="2a2a2a"/>
                </a:solidFill>
                <a:latin typeface="Segoe UI"/>
              </a:rPr>
              <a:t>Requests Not Authorized</a:t>
            </a:r>
            <a:r>
              <a:rPr lang="tr-TR" sz="1400" strike="noStrike">
                <a:solidFill>
                  <a:srgbClr val="2a2a2a"/>
                </a:solidFill>
                <a:latin typeface="Segoe UI"/>
              </a:rPr>
              <a:t> counter </a:t>
            </a:r>
            <a:endParaRPr/>
          </a:p>
          <a:p>
            <a:pPr>
              <a:lnSpc>
                <a:spcPct val="100000"/>
              </a:lnSpc>
            </a:pPr>
            <a:r>
              <a:rPr lang="tr-TR" sz="1400" strike="noStrike">
                <a:solidFill>
                  <a:srgbClr val="2a2a2a"/>
                </a:solidFill>
                <a:latin typeface="Segoe UI"/>
              </a:rPr>
              <a:t>404 veya 414 : </a:t>
            </a:r>
            <a:r>
              <a:rPr b="1" lang="tr-TR" sz="1400" strike="noStrike">
                <a:solidFill>
                  <a:srgbClr val="2a2a2a"/>
                </a:solidFill>
                <a:latin typeface="Segoe UI"/>
              </a:rPr>
              <a:t>Requests Not Found</a:t>
            </a:r>
            <a:r>
              <a:rPr lang="tr-TR" sz="1400" strike="noStrike">
                <a:solidFill>
                  <a:srgbClr val="2a2a2a"/>
                </a:solidFill>
                <a:latin typeface="Segoe UI"/>
              </a:rPr>
              <a:t> counter</a:t>
            </a:r>
            <a:endParaRPr/>
          </a:p>
          <a:p>
            <a:pPr>
              <a:lnSpc>
                <a:spcPct val="100000"/>
              </a:lnSpc>
            </a:pPr>
            <a:r>
              <a:rPr lang="tr-TR" sz="1400" strike="noStrike">
                <a:solidFill>
                  <a:srgbClr val="2a2a2a"/>
                </a:solidFill>
                <a:latin typeface="Segoe UI"/>
              </a:rPr>
              <a:t>500 : </a:t>
            </a:r>
            <a:r>
              <a:rPr b="1" lang="tr-TR" sz="1400" strike="noStrike">
                <a:solidFill>
                  <a:srgbClr val="2a2a2a"/>
                </a:solidFill>
                <a:latin typeface="Segoe UI"/>
              </a:rPr>
              <a:t>Requests Timed Out</a:t>
            </a:r>
            <a:r>
              <a:rPr lang="tr-TR" sz="1400" strike="noStrike">
                <a:solidFill>
                  <a:srgbClr val="2a2a2a"/>
                </a:solidFill>
                <a:latin typeface="Segoe UI"/>
              </a:rPr>
              <a:t> counter</a:t>
            </a:r>
            <a:endParaRPr/>
          </a:p>
          <a:p>
            <a:pPr>
              <a:lnSpc>
                <a:spcPct val="100000"/>
              </a:lnSpc>
            </a:pPr>
            <a:r>
              <a:rPr b="1" lang="tr-TR" sz="1600" strike="noStrike">
                <a:solidFill>
                  <a:srgbClr val="000000"/>
                </a:solidFill>
                <a:latin typeface="Segoe UI"/>
              </a:rPr>
              <a:t>Requests Succeeded : </a:t>
            </a:r>
            <a:r>
              <a:rPr lang="tr-TR" strike="noStrike">
                <a:solidFill>
                  <a:srgbClr val="2a2a2a"/>
                </a:solidFill>
                <a:latin typeface="Segoe UI"/>
              </a:rPr>
              <a:t>200</a:t>
            </a:r>
            <a:endParaRPr/>
          </a:p>
          <a:p>
            <a:pPr>
              <a:lnSpc>
                <a:spcPct val="100000"/>
              </a:lnSpc>
            </a:pPr>
            <a:r>
              <a:rPr b="1" lang="tr-TR" sz="1600" strike="noStrike">
                <a:solidFill>
                  <a:srgbClr val="000000"/>
                </a:solidFill>
                <a:latin typeface="Segoe UI"/>
              </a:rPr>
              <a:t>Requests Total</a:t>
            </a:r>
            <a:endParaRPr/>
          </a:p>
          <a:p>
            <a:pPr>
              <a:lnSpc>
                <a:spcPct val="100000"/>
              </a:lnSpc>
            </a:pPr>
            <a:r>
              <a:rPr b="1" lang="tr-TR" sz="1600" strike="noStrike">
                <a:solidFill>
                  <a:srgbClr val="000000"/>
                </a:solidFill>
                <a:latin typeface="Segoe UI"/>
              </a:rPr>
              <a:t>Requests/Sec</a:t>
            </a:r>
            <a:endParaRPr/>
          </a:p>
          <a:p>
            <a:pPr>
              <a:lnSpc>
                <a:spcPct val="100000"/>
              </a:lnSpc>
            </a:pPr>
            <a:endParaRPr/>
          </a:p>
          <a:p>
            <a:pPr>
              <a:lnSpc>
                <a:spcPct val="100000"/>
              </a:lnSpc>
            </a:pPr>
            <a:endParaRPr/>
          </a:p>
          <a:p>
            <a:pPr>
              <a:lnSpc>
                <a:spcPct val="100000"/>
              </a:lnSpc>
            </a:pPr>
            <a:r>
              <a:rPr b="1" lang="tr-TR" sz="1600" strike="noStrike">
                <a:solidFill>
                  <a:srgbClr val="000000"/>
                </a:solidFill>
                <a:latin typeface="Segoe UI"/>
              </a:rPr>
              <a:t>Sessions Active : </a:t>
            </a:r>
            <a:r>
              <a:rPr lang="tr-TR" sz="1600" strike="noStrike">
                <a:solidFill>
                  <a:srgbClr val="2a2a2a"/>
                </a:solidFill>
                <a:latin typeface="Segoe UI"/>
              </a:rPr>
              <a:t>*In-Memory session state’de tutulan session adedini verir</a:t>
            </a:r>
            <a:endParaRPr/>
          </a:p>
          <a:p>
            <a:pPr>
              <a:lnSpc>
                <a:spcPct val="100000"/>
              </a:lnSpc>
            </a:pPr>
            <a:r>
              <a:rPr b="1" lang="tr-TR" sz="1600" strike="noStrike">
                <a:solidFill>
                  <a:srgbClr val="000000"/>
                </a:solidFill>
                <a:latin typeface="Segoe UI"/>
              </a:rPr>
              <a:t>Sessions Abandoned </a:t>
            </a:r>
            <a:endParaRPr/>
          </a:p>
          <a:p>
            <a:pPr>
              <a:lnSpc>
                <a:spcPct val="100000"/>
              </a:lnSpc>
            </a:pPr>
            <a:r>
              <a:rPr b="1" lang="tr-TR" sz="1600" strike="noStrike">
                <a:solidFill>
                  <a:srgbClr val="000000"/>
                </a:solidFill>
                <a:latin typeface="Segoe UI"/>
              </a:rPr>
              <a:t>Sessions Timed Out</a:t>
            </a:r>
            <a:endParaRPr/>
          </a:p>
          <a:p>
            <a:pPr>
              <a:lnSpc>
                <a:spcPct val="100000"/>
              </a:lnSpc>
            </a:pPr>
            <a:r>
              <a:rPr b="1" lang="tr-TR" sz="1600" strike="noStrike">
                <a:solidFill>
                  <a:srgbClr val="000000"/>
                </a:solidFill>
                <a:latin typeface="Segoe UI"/>
              </a:rPr>
              <a:t>Sessions Total</a:t>
            </a: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Performans Hedefleri</a:t>
            </a:r>
            <a:endParaRPr/>
          </a:p>
        </p:txBody>
      </p:sp>
      <p:sp>
        <p:nvSpPr>
          <p:cNvPr id="106"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Response Time</a:t>
            </a:r>
            <a:endParaRPr/>
          </a:p>
          <a:p>
            <a:pPr>
              <a:lnSpc>
                <a:spcPct val="100000"/>
              </a:lnSpc>
              <a:buSzPct val="80000"/>
              <a:buFont typeface="Wingdings 3" charset="2"/>
              <a:buChar char=""/>
            </a:pPr>
            <a:r>
              <a:rPr lang="tr-TR" strike="noStrike">
                <a:solidFill>
                  <a:srgbClr val="404040"/>
                </a:solidFill>
                <a:latin typeface="Trebuchet MS"/>
              </a:rPr>
              <a:t>Throughput : Sistemin yaptığı iş miktarı =&gt; Request/sec.</a:t>
            </a:r>
            <a:endParaRPr/>
          </a:p>
          <a:p>
            <a:pPr>
              <a:lnSpc>
                <a:spcPct val="100000"/>
              </a:lnSpc>
              <a:buSzPct val="80000"/>
              <a:buFont typeface="Wingdings 3" charset="2"/>
              <a:buChar char=""/>
            </a:pPr>
            <a:r>
              <a:rPr lang="tr-TR" strike="noStrike">
                <a:solidFill>
                  <a:srgbClr val="404040"/>
                </a:solidFill>
                <a:latin typeface="Trebuchet MS"/>
              </a:rPr>
              <a:t>Resource Utilization : Sistem kaynaklarının kullanım yüzdesi =&gt; CPU, Memory, File ve Network</a:t>
            </a:r>
            <a:endParaRPr/>
          </a:p>
          <a:p>
            <a:pPr>
              <a:lnSpc>
                <a:spcPct val="100000"/>
              </a:lnSpc>
              <a:buSzPct val="80000"/>
              <a:buFont typeface="Wingdings 3" charset="2"/>
              <a:buChar char=""/>
            </a:pPr>
            <a:r>
              <a:rPr lang="tr-TR" strike="noStrike">
                <a:solidFill>
                  <a:srgbClr val="404040"/>
                </a:solidFill>
                <a:latin typeface="Trebuchet MS"/>
              </a:rPr>
              <a:t>Workload : Anlık kullanıcı sayısı, toplam ziyaretçi sayısı, işlem boyutu</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Application Pool Ayarları</a:t>
            </a:r>
            <a:endParaRPr/>
          </a:p>
        </p:txBody>
      </p:sp>
      <p:sp>
        <p:nvSpPr>
          <p:cNvPr id="143"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Trebuchet MS"/>
              <a:buAutoNum type="arabicPeriod"/>
            </a:pPr>
            <a:r>
              <a:rPr lang="tr-TR" strike="noStrike">
                <a:solidFill>
                  <a:srgbClr val="404040"/>
                </a:solidFill>
                <a:latin typeface="Trebuchet MS"/>
              </a:rPr>
              <a:t>Queue Length =&gt; 9000</a:t>
            </a:r>
            <a:endParaRPr/>
          </a:p>
          <a:p>
            <a:pPr>
              <a:lnSpc>
                <a:spcPct val="100000"/>
              </a:lnSpc>
              <a:buSzPct val="80000"/>
              <a:buFont typeface="Trebuchet MS"/>
              <a:buAutoNum type="arabicPeriod"/>
            </a:pPr>
            <a:r>
              <a:rPr lang="tr-TR" strike="noStrike">
                <a:solidFill>
                  <a:srgbClr val="404040"/>
                </a:solidFill>
                <a:latin typeface="Trebuchet MS"/>
              </a:rPr>
              <a:t>Idle Timeout =&gt; 0</a:t>
            </a:r>
            <a:endParaRPr/>
          </a:p>
          <a:p>
            <a:pPr>
              <a:lnSpc>
                <a:spcPct val="100000"/>
              </a:lnSpc>
              <a:buSzPct val="80000"/>
              <a:buFont typeface="Trebuchet MS"/>
              <a:buAutoNum type="arabicPeriod"/>
            </a:pPr>
            <a:r>
              <a:rPr lang="tr-TR" strike="noStrike">
                <a:solidFill>
                  <a:srgbClr val="404040"/>
                </a:solidFill>
                <a:latin typeface="Trebuchet MS"/>
              </a:rPr>
              <a:t>Maximum Worker Process =&gt; 1 !!! =&gt; </a:t>
            </a:r>
            <a:r>
              <a:rPr lang="tr-TR" strike="noStrike" u="sng">
                <a:solidFill>
                  <a:srgbClr val="404040"/>
                </a:solidFill>
                <a:latin typeface="Trebuchet MS"/>
              </a:rPr>
              <a:t>Web Garden</a:t>
            </a:r>
            <a:endParaRPr/>
          </a:p>
          <a:p>
            <a:pPr>
              <a:lnSpc>
                <a:spcPct val="100000"/>
              </a:lnSpc>
              <a:buSzPct val="80000"/>
              <a:buFont typeface="Trebuchet MS"/>
              <a:buAutoNum type="arabicPeriod"/>
            </a:pPr>
            <a:r>
              <a:rPr lang="tr-TR" strike="noStrike">
                <a:solidFill>
                  <a:srgbClr val="404040"/>
                </a:solidFill>
                <a:latin typeface="Trebuchet MS"/>
              </a:rPr>
              <a:t>Ping Maximum Response Time =&gt; 10</a:t>
            </a:r>
            <a:endParaRPr/>
          </a:p>
          <a:p>
            <a:pPr>
              <a:lnSpc>
                <a:spcPct val="100000"/>
              </a:lnSpc>
              <a:buSzPct val="80000"/>
              <a:buFont typeface="Trebuchet MS"/>
              <a:buAutoNum type="arabicPeriod"/>
            </a:pPr>
            <a:r>
              <a:rPr lang="tr-TR" strike="noStrike">
                <a:solidFill>
                  <a:srgbClr val="404040"/>
                </a:solidFill>
                <a:latin typeface="Trebuchet MS"/>
              </a:rPr>
              <a:t>Ping Period  =&gt; 10</a:t>
            </a:r>
            <a:endParaRPr/>
          </a:p>
          <a:p>
            <a:pPr>
              <a:lnSpc>
                <a:spcPct val="100000"/>
              </a:lnSpc>
              <a:buSzPct val="80000"/>
              <a:buFont typeface="Trebuchet MS"/>
              <a:buAutoNum type="arabicPeriod"/>
            </a:pPr>
            <a:r>
              <a:rPr lang="tr-TR" strike="noStrike">
                <a:solidFill>
                  <a:srgbClr val="404040"/>
                </a:solidFill>
                <a:latin typeface="Trebuchet MS"/>
              </a:rPr>
              <a:t>Rapid Fail Protection =&gt; Disabled (Production ortamında)</a:t>
            </a:r>
            <a:endParaRPr/>
          </a:p>
          <a:p>
            <a:pPr>
              <a:lnSpc>
                <a:spcPct val="100000"/>
              </a:lnSpc>
              <a:buSzPct val="80000"/>
              <a:buFont typeface="Trebuchet MS"/>
              <a:buAutoNum type="arabicPeriod"/>
            </a:pPr>
            <a:r>
              <a:rPr lang="tr-TR" strike="noStrike">
                <a:solidFill>
                  <a:srgbClr val="404040"/>
                </a:solidFill>
                <a:latin typeface="Trebuchet MS"/>
              </a:rPr>
              <a:t>Recycling </a:t>
            </a:r>
            <a:endParaRPr/>
          </a:p>
          <a:p>
            <a:pPr lvl="1">
              <a:lnSpc>
                <a:spcPct val="100000"/>
              </a:lnSpc>
              <a:buSzPct val="80000"/>
              <a:buFont typeface="Trebuchet MS"/>
              <a:buAutoNum type="arabicPeriod"/>
            </a:pPr>
            <a:r>
              <a:rPr lang="tr-TR" sz="1600" strike="noStrike">
                <a:solidFill>
                  <a:srgbClr val="404040"/>
                </a:solidFill>
                <a:latin typeface="Trebuchet MS"/>
              </a:rPr>
              <a:t>Application Pool Configuration Changed=&gt;true</a:t>
            </a:r>
            <a:endParaRPr/>
          </a:p>
          <a:p>
            <a:pPr lvl="1">
              <a:lnSpc>
                <a:spcPct val="100000"/>
              </a:lnSpc>
              <a:buSzPct val="80000"/>
              <a:buFont typeface="Trebuchet MS"/>
              <a:buAutoNum type="arabicPeriod"/>
            </a:pPr>
            <a:r>
              <a:rPr lang="tr-TR" sz="1600" strike="noStrike">
                <a:solidFill>
                  <a:srgbClr val="404040"/>
                </a:solidFill>
                <a:latin typeface="Trebuchet MS"/>
              </a:rPr>
              <a:t>Isapi Reported Unhealthy=&gt;true</a:t>
            </a:r>
            <a:endParaRPr/>
          </a:p>
          <a:p>
            <a:pPr lvl="1">
              <a:lnSpc>
                <a:spcPct val="100000"/>
              </a:lnSpc>
              <a:buSzPct val="80000"/>
              <a:buFont typeface="Trebuchet MS"/>
              <a:buAutoNum type="arabicPeriod"/>
            </a:pPr>
            <a:r>
              <a:rPr lang="tr-TR" sz="1600" strike="noStrike">
                <a:solidFill>
                  <a:srgbClr val="404040"/>
                </a:solidFill>
                <a:latin typeface="Trebuchet MS"/>
              </a:rPr>
              <a:t>Manual Recycle=&gt;true</a:t>
            </a:r>
            <a:endParaRPr/>
          </a:p>
          <a:p>
            <a:pPr lvl="1">
              <a:lnSpc>
                <a:spcPct val="100000"/>
              </a:lnSpc>
              <a:buSzPct val="80000"/>
              <a:buFont typeface="Trebuchet MS"/>
              <a:buAutoNum type="arabicPeriod"/>
            </a:pPr>
            <a:r>
              <a:rPr lang="tr-TR" sz="1600" strike="noStrike">
                <a:solidFill>
                  <a:srgbClr val="404040"/>
                </a:solidFill>
                <a:latin typeface="Trebuchet MS"/>
              </a:rPr>
              <a:t>Request Limit Exceeded=&gt;true</a:t>
            </a:r>
            <a:endParaRPr/>
          </a:p>
          <a:p>
            <a:pPr lvl="1">
              <a:lnSpc>
                <a:spcPct val="100000"/>
              </a:lnSpc>
              <a:buSzPct val="80000"/>
              <a:buFont typeface="Trebuchet MS"/>
              <a:buAutoNum type="arabicPeriod"/>
            </a:pPr>
            <a:r>
              <a:rPr lang="tr-TR" sz="1600" strike="noStrike">
                <a:solidFill>
                  <a:srgbClr val="404040"/>
                </a:solidFill>
                <a:latin typeface="Trebuchet MS"/>
              </a:rPr>
              <a:t>Specific Time=&gt;true</a:t>
            </a:r>
            <a:endParaRPr/>
          </a:p>
          <a:p>
            <a:pPr lvl="1">
              <a:lnSpc>
                <a:spcPct val="100000"/>
              </a:lnSpc>
              <a:buSzPct val="80000"/>
              <a:buFont typeface="Trebuchet MS"/>
              <a:buAutoNum type="arabicPeriod"/>
            </a:pPr>
            <a:r>
              <a:rPr lang="tr-TR" sz="1600" strike="noStrike">
                <a:solidFill>
                  <a:srgbClr val="404040"/>
                </a:solidFill>
                <a:latin typeface="Trebuchet MS"/>
              </a:rPr>
              <a:t>Regular Time Interval =&gt; 0 !!!</a:t>
            </a:r>
            <a:endParaRPr/>
          </a:p>
          <a:p>
            <a:pPr lvl="1">
              <a:lnSpc>
                <a:spcPct val="100000"/>
              </a:lnSpc>
              <a:buSzPct val="80000"/>
              <a:buFont typeface="Trebuchet MS"/>
              <a:buAutoNum type="arabicPeriod"/>
            </a:pPr>
            <a:r>
              <a:rPr lang="tr-TR" sz="1600" strike="noStrike">
                <a:solidFill>
                  <a:srgbClr val="404040"/>
                </a:solidFill>
                <a:latin typeface="Trebuchet MS"/>
              </a:rPr>
              <a:t>Request Limit </a:t>
            </a:r>
            <a:endParaRPr/>
          </a:p>
        </p:txBody>
      </p:sp>
      <p:pic>
        <p:nvPicPr>
          <p:cNvPr id="144" name="Picture 4" descr=""/>
          <p:cNvPicPr/>
          <p:nvPr/>
        </p:nvPicPr>
        <p:blipFill>
          <a:blip r:embed="rId1"/>
          <a:stretch/>
        </p:blipFill>
        <p:spPr>
          <a:xfrm>
            <a:off x="8407440" y="609480"/>
            <a:ext cx="3351960" cy="557136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Performans için Temel IIS Ayarları</a:t>
            </a:r>
            <a:endParaRPr/>
          </a:p>
        </p:txBody>
      </p:sp>
      <p:sp>
        <p:nvSpPr>
          <p:cNvPr id="146"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1. Loglamayı kapatın</a:t>
            </a:r>
            <a:endParaRPr/>
          </a:p>
          <a:p>
            <a:pPr>
              <a:lnSpc>
                <a:spcPct val="100000"/>
              </a:lnSpc>
              <a:buSzPct val="80000"/>
              <a:buFont typeface="Wingdings 3" charset="2"/>
              <a:buChar char=""/>
            </a:pPr>
            <a:r>
              <a:rPr lang="tr-TR" sz="1600" strike="noStrike">
                <a:solidFill>
                  <a:srgbClr val="404040"/>
                </a:solidFill>
                <a:latin typeface="Trebuchet MS"/>
              </a:rPr>
              <a:t>A. Logda ne zaman kapatılır?</a:t>
            </a:r>
            <a:endParaRPr/>
          </a:p>
          <a:p>
            <a:pPr lvl="1">
              <a:lnSpc>
                <a:spcPct val="100000"/>
              </a:lnSpc>
              <a:buSzPct val="80000"/>
              <a:buFont typeface="Wingdings 3" charset="2"/>
              <a:buChar char=""/>
            </a:pPr>
            <a:r>
              <a:rPr lang="tr-TR" sz="1600" strike="noStrike">
                <a:solidFill>
                  <a:srgbClr val="404040"/>
                </a:solidFill>
                <a:latin typeface="Trebuchet MS"/>
              </a:rPr>
              <a:t>İzlemeye gerek duymadığımızda kapatmamız gerekir. CPU ve disk kullanım maliyeti yüksektir.</a:t>
            </a:r>
            <a:endParaRPr/>
          </a:p>
          <a:p>
            <a:pPr lvl="1">
              <a:lnSpc>
                <a:spcPct val="100000"/>
              </a:lnSpc>
              <a:buSzPct val="80000"/>
              <a:buFont typeface="Wingdings 3" charset="2"/>
              <a:buChar char=""/>
            </a:pPr>
            <a:r>
              <a:rPr lang="tr-TR" sz="1600" strike="noStrike">
                <a:solidFill>
                  <a:srgbClr val="404040"/>
                </a:solidFill>
                <a:latin typeface="Trebuchet MS"/>
              </a:rPr>
              <a:t>B. Nasıl kapatılır ?</a:t>
            </a:r>
            <a:endParaRPr/>
          </a:p>
          <a:p>
            <a:pPr lvl="1">
              <a:lnSpc>
                <a:spcPct val="100000"/>
              </a:lnSpc>
              <a:buSzPct val="80000"/>
              <a:buFont typeface="Wingdings 3" charset="2"/>
              <a:buChar char=""/>
            </a:pPr>
            <a:r>
              <a:rPr lang="tr-TR" sz="1600" strike="noStrike">
                <a:solidFill>
                  <a:srgbClr val="404040"/>
                </a:solidFill>
                <a:latin typeface="Trebuchet MS"/>
              </a:rPr>
              <a:t>‘</a:t>
            </a:r>
            <a:r>
              <a:rPr lang="tr-TR" sz="1600" strike="noStrike">
                <a:solidFill>
                  <a:srgbClr val="404040"/>
                </a:solidFill>
                <a:latin typeface="Trebuchet MS"/>
              </a:rPr>
              <a:t>Connections’ bölümünde ‘Sites’ altında ilgili siteyi seçin ‘Features’ panelinde ‘Logging’ özelliğine çift tıklayarak açın. ‘Actions’ panelinde ‘Disable’ seçeneği ile loglamayı durdurun.</a:t>
            </a:r>
            <a:endParaRPr/>
          </a:p>
          <a:p>
            <a:pPr>
              <a:lnSpc>
                <a:spcPct val="100000"/>
              </a:lnSpc>
              <a:buSzPct val="80000"/>
              <a:buFont typeface="Wingdings 3" charset="2"/>
              <a:buChar char=""/>
            </a:pPr>
            <a:r>
              <a:rPr lang="tr-TR" strike="noStrike">
                <a:solidFill>
                  <a:srgbClr val="404040"/>
                </a:solidFill>
                <a:latin typeface="Trebuchet MS"/>
              </a:rPr>
              <a:t>2. Productionda debugging seçeneğini kapatın</a:t>
            </a:r>
            <a:endParaRPr/>
          </a:p>
          <a:p>
            <a:pPr lvl="1">
              <a:lnSpc>
                <a:spcPct val="100000"/>
              </a:lnSpc>
              <a:buSzPct val="80000"/>
              <a:buFont typeface="Wingdings 3" charset="2"/>
              <a:buChar char=""/>
            </a:pPr>
            <a:r>
              <a:rPr lang="tr-TR" sz="1600" strike="noStrike">
                <a:solidFill>
                  <a:srgbClr val="404040"/>
                </a:solidFill>
                <a:latin typeface="Trebuchet MS"/>
              </a:rPr>
              <a:t>‘</a:t>
            </a:r>
            <a:r>
              <a:rPr lang="tr-TR" sz="1600" strike="noStrike">
                <a:solidFill>
                  <a:srgbClr val="404040"/>
                </a:solidFill>
                <a:latin typeface="Trebuchet MS"/>
              </a:rPr>
              <a:t>Features’ panelinde ‘.NET Complilation’ özelliğine çift tıklayın. ‘Debug’ behaviourı ‘False’ olarak işaretleyin ve uygulayın.</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Temel IIS Ayarları</a:t>
            </a:r>
            <a:endParaRPr/>
          </a:p>
        </p:txBody>
      </p:sp>
      <p:sp>
        <p:nvSpPr>
          <p:cNvPr id="148"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lvl="1">
              <a:lnSpc>
                <a:spcPct val="100000"/>
              </a:lnSpc>
              <a:buSzPct val="80000"/>
              <a:buFont typeface="Wingdings 3" charset="2"/>
              <a:buChar char=""/>
            </a:pPr>
            <a:r>
              <a:rPr lang="tr-TR" sz="1600" strike="noStrike">
                <a:solidFill>
                  <a:srgbClr val="404040"/>
                </a:solidFill>
                <a:latin typeface="Trebuchet MS"/>
              </a:rPr>
              <a:t>3. İşlemci başına ASP Thread sayısını düzenleyin : (</a:t>
            </a:r>
            <a:r>
              <a:rPr b="1" lang="tr-TR" sz="1600" strike="noStrike">
                <a:solidFill>
                  <a:srgbClr val="404040"/>
                </a:solidFill>
                <a:latin typeface="Trebuchet MS"/>
              </a:rPr>
              <a:t>Threads Per Processor Limit</a:t>
            </a:r>
            <a:r>
              <a:rPr lang="tr-TR" sz="1600" strike="noStrike">
                <a:solidFill>
                  <a:srgbClr val="404040"/>
                </a:solidFill>
                <a:latin typeface="Trebuchet MS"/>
              </a:rPr>
              <a:t>)</a:t>
            </a:r>
            <a:endParaRPr/>
          </a:p>
          <a:p>
            <a:pPr lvl="1">
              <a:lnSpc>
                <a:spcPct val="100000"/>
              </a:lnSpc>
              <a:buSzPct val="80000"/>
              <a:buFont typeface="Wingdings 3" charset="2"/>
              <a:buChar char=""/>
            </a:pPr>
            <a:r>
              <a:rPr lang="tr-TR" sz="1400" strike="noStrike">
                <a:solidFill>
                  <a:srgbClr val="404040"/>
                </a:solidFill>
                <a:latin typeface="Trebuchet MS"/>
              </a:rPr>
              <a:t>IIS’in maksimum thread sayısını arttırmak, gelen isteklere IIS’in karşılık verebilmesini önemli ölçüde arttırır. CPU’yu %50 ve üstünde çalıştıracak şekilde bu değeri arttırın.</a:t>
            </a:r>
            <a:endParaRPr/>
          </a:p>
          <a:p>
            <a:pPr lvl="2">
              <a:lnSpc>
                <a:spcPct val="100000"/>
              </a:lnSpc>
              <a:buSzPct val="80000"/>
              <a:buFont typeface="Wingdings 3" charset="2"/>
              <a:buChar char=""/>
            </a:pPr>
            <a:endParaRPr/>
          </a:p>
          <a:p>
            <a:pPr lvl="1">
              <a:lnSpc>
                <a:spcPct val="100000"/>
              </a:lnSpc>
              <a:buSzPct val="80000"/>
              <a:buFont typeface="Wingdings 3" charset="2"/>
              <a:buChar char=""/>
            </a:pPr>
            <a:r>
              <a:rPr lang="tr-TR" sz="1600" strike="noStrike">
                <a:solidFill>
                  <a:srgbClr val="404040"/>
                </a:solidFill>
                <a:latin typeface="Trebuchet MS"/>
              </a:rPr>
              <a:t>4. ASP Kuyruk uzunluğu değerini düzenleyin : (</a:t>
            </a:r>
            <a:r>
              <a:rPr b="1" lang="tr-TR" sz="1600" strike="noStrike">
                <a:solidFill>
                  <a:srgbClr val="404040"/>
                </a:solidFill>
                <a:latin typeface="Trebuchet MS"/>
              </a:rPr>
              <a:t>ASP Queue Length</a:t>
            </a:r>
            <a:r>
              <a:rPr lang="tr-TR" sz="1600" strike="noStrike">
                <a:solidFill>
                  <a:srgbClr val="404040"/>
                </a:solidFill>
                <a:latin typeface="Trebuchet MS"/>
              </a:rPr>
              <a:t>)</a:t>
            </a:r>
            <a:endParaRPr/>
          </a:p>
          <a:p>
            <a:pPr lvl="2">
              <a:lnSpc>
                <a:spcPct val="100000"/>
              </a:lnSpc>
              <a:buSzPct val="80000"/>
              <a:buFont typeface="Wingdings 3" charset="2"/>
              <a:buChar char=""/>
            </a:pPr>
            <a:r>
              <a:rPr lang="tr-TR" sz="1400" strike="noStrike">
                <a:solidFill>
                  <a:srgbClr val="404040"/>
                </a:solidFill>
                <a:latin typeface="Trebuchet MS"/>
              </a:rPr>
              <a:t>Aşırı yük altında sistemi gözleyin ve ‘ASP Queue Length’ değerini pik değerinin üstünde tutun. Bu işlem HTTP 503 (Server Too Busy) hatasını azaltacak ve sunucunun talebe cevap verememe durumunun da önüne geçecektir.</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Temel IIS Ayarları</a:t>
            </a:r>
            <a:endParaRPr/>
          </a:p>
        </p:txBody>
      </p:sp>
      <p:sp>
        <p:nvSpPr>
          <p:cNvPr id="150"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5. MaxPoolThreads registry kaydını düzenleyin</a:t>
            </a:r>
            <a:endParaRPr/>
          </a:p>
          <a:p>
            <a:pPr>
              <a:lnSpc>
                <a:spcPct val="100000"/>
              </a:lnSpc>
              <a:buSzPct val="80000"/>
              <a:buFont typeface="Wingdings 3" charset="2"/>
              <a:buChar char=""/>
            </a:pPr>
            <a:r>
              <a:rPr lang="tr-TR" sz="1600" strike="noStrike">
                <a:solidFill>
                  <a:srgbClr val="404040"/>
                </a:solidFill>
                <a:latin typeface="Trebuchet MS"/>
              </a:rPr>
              <a:t>Talepleri karşılama için application pool’un açtığı thread sayısı default 4 değerindedir. «HKEY_LOCAL_MACHINE\System\CurrentControlSet\Services\InetInfo\Parameters\» REG_DWORD registry değerini maksimum 20 olarak atayın.</a:t>
            </a:r>
            <a:endParaRPr/>
          </a:p>
          <a:p>
            <a:pPr lvl="1">
              <a:lnSpc>
                <a:spcPct val="100000"/>
              </a:lnSpc>
              <a:buSzPct val="80000"/>
              <a:buFont typeface="Wingdings 3" charset="2"/>
              <a:buChar char=""/>
            </a:pPr>
            <a:endParaRPr/>
          </a:p>
          <a:p>
            <a:pPr>
              <a:lnSpc>
                <a:spcPct val="100000"/>
              </a:lnSpc>
              <a:buSzPct val="80000"/>
              <a:buFont typeface="Wingdings 3" charset="2"/>
              <a:buChar char=""/>
            </a:pPr>
            <a:r>
              <a:rPr lang="tr-TR" strike="noStrike">
                <a:solidFill>
                  <a:srgbClr val="404040"/>
                </a:solidFill>
                <a:latin typeface="Trebuchet MS"/>
              </a:rPr>
              <a:t>6. IIS 7.5/7.0 Integrated modda ASP.NET 2.0 için «MaxConcurrentRequests»’i düzenleyin</a:t>
            </a:r>
            <a:endParaRPr/>
          </a:p>
          <a:p>
            <a:pPr lvl="1">
              <a:lnSpc>
                <a:spcPct val="100000"/>
              </a:lnSpc>
              <a:buSzPct val="80000"/>
              <a:buFont typeface="Wingdings 3" charset="2"/>
              <a:buChar char=""/>
            </a:pPr>
            <a:r>
              <a:rPr lang="tr-TR" sz="1600" strike="noStrike">
                <a:solidFill>
                  <a:srgbClr val="404040"/>
                </a:solidFill>
                <a:latin typeface="Trebuchet MS"/>
              </a:rPr>
              <a:t>Senkron işlemlerde ASP.NET 2.0 talebin adedini thread adedi ile sınırlamaktadır. Asenkron işlemlerde thread adedi talep(request) adedinden fazla olabilir. </a:t>
            </a:r>
            <a:endParaRPr/>
          </a:p>
          <a:p>
            <a:pPr lvl="1">
              <a:lnSpc>
                <a:spcPct val="100000"/>
              </a:lnSpc>
              <a:buSzPct val="80000"/>
              <a:buFont typeface="Wingdings 3" charset="2"/>
              <a:buChar char=""/>
            </a:pPr>
            <a:r>
              <a:rPr lang="tr-TR" sz="1600" strike="noStrike">
                <a:solidFill>
                  <a:srgbClr val="404040"/>
                </a:solidFill>
                <a:latin typeface="Trebuchet MS"/>
              </a:rPr>
              <a:t>«HKEY_LOCAL_MACHINE\SOFTWARE\Microsoft\ASP.NET\2.0.50727.0» registry kaydında «DWORD» olan MaxConcurrentRequestsPerCPU değeri defaultta yoktur ve CPU başına request(talep) adedi 12 ile sınırlandırılmıştır. ?????? Napıcaz bu değerleri ve nasıl ????</a:t>
            </a:r>
            <a:endParaRPr/>
          </a:p>
          <a:p>
            <a:pPr lvl="1">
              <a:lnSpc>
                <a:spcPct val="100000"/>
              </a:lnSpc>
              <a:buSzPct val="80000"/>
              <a:buFont typeface="Wingdings 3" charset="2"/>
              <a:buChar char=""/>
            </a:pPr>
            <a:r>
              <a:rPr lang="tr-TR" sz="1600" strike="noStrike">
                <a:solidFill>
                  <a:srgbClr val="404040"/>
                </a:solidFill>
                <a:latin typeface="Trebuchet MS"/>
              </a:rPr>
              <a:t>Yeni durumda system.web şu şekilde düzenlenmiştir.</a:t>
            </a:r>
            <a:endParaRPr/>
          </a:p>
          <a:p>
            <a:pPr lvl="1">
              <a:lnSpc>
                <a:spcPct val="100000"/>
              </a:lnSpc>
              <a:buSzPct val="80000"/>
              <a:buFont typeface="Wingdings 3" charset="2"/>
              <a:buChar char=""/>
            </a:pPr>
            <a:r>
              <a:rPr lang="tr-TR" sz="1600" strike="noStrike">
                <a:solidFill>
                  <a:srgbClr val="000000"/>
                </a:solidFill>
                <a:latin typeface="Consolas"/>
              </a:rPr>
              <a:t>&lt;system.web&gt; </a:t>
            </a:r>
            <a:endParaRPr/>
          </a:p>
          <a:p>
            <a:pPr lvl="1">
              <a:lnSpc>
                <a:spcPct val="100000"/>
              </a:lnSpc>
              <a:buSzPct val="80000"/>
              <a:buFont typeface="Wingdings 3" charset="2"/>
              <a:buChar char=""/>
            </a:pPr>
            <a:r>
              <a:rPr lang="tr-TR" sz="1600" strike="noStrike">
                <a:solidFill>
                  <a:srgbClr val="000000"/>
                </a:solidFill>
                <a:latin typeface="Consolas"/>
              </a:rPr>
              <a:t>	</a:t>
            </a:r>
            <a:r>
              <a:rPr lang="tr-TR" sz="1600" strike="noStrike">
                <a:solidFill>
                  <a:srgbClr val="000000"/>
                </a:solidFill>
                <a:latin typeface="Consolas"/>
              </a:rPr>
              <a:t>  </a:t>
            </a:r>
            <a:r>
              <a:rPr lang="tr-TR" sz="1600" strike="noStrike">
                <a:solidFill>
                  <a:srgbClr val="000000"/>
                </a:solidFill>
                <a:latin typeface="Consolas"/>
              </a:rPr>
              <a:t>&lt;applicationPool maxConcurrentRequestsPerCPU="12" maxConcurrentThreadsPerCPU="0" requestQueueLimit="5000"/&gt; </a:t>
            </a:r>
            <a:endParaRPr/>
          </a:p>
          <a:p>
            <a:pPr lvl="1">
              <a:lnSpc>
                <a:spcPct val="100000"/>
              </a:lnSpc>
              <a:buSzPct val="80000"/>
              <a:buFont typeface="Wingdings 3" charset="2"/>
              <a:buChar char=""/>
            </a:pPr>
            <a:r>
              <a:rPr lang="tr-TR" sz="1600" strike="noStrike">
                <a:solidFill>
                  <a:srgbClr val="000000"/>
                </a:solidFill>
                <a:latin typeface="Consolas"/>
              </a:rPr>
              <a:t>&lt;/system.web&gt;</a:t>
            </a:r>
            <a:endParaRPr/>
          </a:p>
          <a:p>
            <a:pPr>
              <a:lnSpc>
                <a:spcPct val="100000"/>
              </a:lnSpc>
            </a:pP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Temel IIS Ayarları</a:t>
            </a:r>
            <a:endParaRPr/>
          </a:p>
        </p:txBody>
      </p:sp>
      <p:sp>
        <p:nvSpPr>
          <p:cNvPr id="152"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7. IIS HTTP compression’ı devreye alın</a:t>
            </a:r>
            <a:endParaRPr/>
          </a:p>
          <a:p>
            <a:pPr lvl="1">
              <a:lnSpc>
                <a:spcPct val="100000"/>
              </a:lnSpc>
              <a:buSzPct val="80000"/>
              <a:buFont typeface="Wingdings 3" charset="2"/>
              <a:buChar char=""/>
            </a:pPr>
            <a:r>
              <a:rPr lang="tr-TR" sz="1600" strike="noStrike">
                <a:solidFill>
                  <a:srgbClr val="404040"/>
                </a:solidFill>
                <a:latin typeface="Trebuchet MS"/>
              </a:rPr>
              <a:t>Bandwithin verimli kullanılması için veri sıkıştırmayı açmanız gerekmektedir. Bu işlem compression-enabled tarayıcılarda veri akışını hızlandıracaktır.</a:t>
            </a:r>
            <a:endParaRPr/>
          </a:p>
          <a:p>
            <a:pPr lvl="1">
              <a:lnSpc>
                <a:spcPct val="100000"/>
              </a:lnSpc>
              <a:buSzPct val="80000"/>
              <a:buFont typeface="Wingdings 3" charset="2"/>
              <a:buChar char=""/>
            </a:pPr>
            <a:r>
              <a:rPr lang="tr-TR" sz="1600" strike="noStrike">
                <a:solidFill>
                  <a:srgbClr val="404040"/>
                </a:solidFill>
                <a:latin typeface="Trebuchet MS"/>
              </a:rPr>
              <a:t>Sitenin «Features» bölümünden «Compression»’ı çift tıklayın ve veri sıkıştırma seçeneklerini aktif hale getirerek uygulayın.</a:t>
            </a:r>
            <a:endParaRPr/>
          </a:p>
          <a:p>
            <a:pPr>
              <a:lnSpc>
                <a:spcPct val="100000"/>
              </a:lnSpc>
              <a:buSzPct val="80000"/>
              <a:buFont typeface="Wingdings 3" charset="2"/>
              <a:buChar char=""/>
            </a:pPr>
            <a:r>
              <a:rPr lang="tr-TR" strike="noStrike">
                <a:solidFill>
                  <a:srgbClr val="404040"/>
                </a:solidFill>
                <a:latin typeface="Trebuchet MS"/>
              </a:rPr>
              <a:t>8. Web Site ve Servis uygulamalarında machine.config ayarları :</a:t>
            </a:r>
            <a:endParaRPr/>
          </a:p>
          <a:p>
            <a:pPr>
              <a:lnSpc>
                <a:spcPct val="100000"/>
              </a:lnSpc>
            </a:pPr>
            <a:endParaRPr/>
          </a:p>
        </p:txBody>
      </p:sp>
      <p:graphicFrame>
        <p:nvGraphicFramePr>
          <p:cNvPr id="153" name="Table 3"/>
          <p:cNvGraphicFramePr/>
          <p:nvPr/>
        </p:nvGraphicFramePr>
        <p:xfrm>
          <a:off x="1427040" y="4187520"/>
          <a:ext cx="6154200" cy="2619000"/>
        </p:xfrm>
        <a:graphic>
          <a:graphicData uri="http://schemas.openxmlformats.org/drawingml/2006/table">
            <a:tbl>
              <a:tblPr/>
              <a:tblGrid>
                <a:gridCol w="2897640"/>
                <a:gridCol w="874440"/>
                <a:gridCol w="2382480"/>
              </a:tblGrid>
              <a:tr h="422640">
                <a:tc>
                  <a:txBody>
                    <a:bodyPr/>
                    <a:p>
                      <a:pPr>
                        <a:lnSpc>
                          <a:spcPct val="100000"/>
                        </a:lnSpc>
                      </a:pPr>
                      <a:r>
                        <a:rPr lang="tr-TR" sz="1600" strike="noStrike">
                          <a:solidFill>
                            <a:srgbClr val="707070"/>
                          </a:solidFill>
                          <a:latin typeface="Trebuchet MS"/>
                        </a:rPr>
                        <a:t>Configuration setting</a:t>
                      </a:r>
                      <a:endParaRPr/>
                    </a:p>
                  </a:txBody>
                  <a:tcPr/>
                </a:tc>
                <a:tc>
                  <a:txBody>
                    <a:bodyPr/>
                    <a:p>
                      <a:pPr>
                        <a:lnSpc>
                          <a:spcPct val="100000"/>
                        </a:lnSpc>
                      </a:pPr>
                      <a:r>
                        <a:rPr lang="tr-TR" sz="1600" strike="noStrike">
                          <a:solidFill>
                            <a:srgbClr val="707070"/>
                          </a:solidFill>
                          <a:latin typeface="Trebuchet MS"/>
                        </a:rPr>
                        <a:t>Default</a:t>
                      </a:r>
                      <a:endParaRPr/>
                    </a:p>
                  </a:txBody>
                  <a:tcPr/>
                </a:tc>
                <a:tc>
                  <a:txBody>
                    <a:bodyPr/>
                    <a:p>
                      <a:pPr>
                        <a:lnSpc>
                          <a:spcPct val="100000"/>
                        </a:lnSpc>
                      </a:pPr>
                      <a:r>
                        <a:rPr lang="tr-TR" sz="1600" strike="noStrike">
                          <a:solidFill>
                            <a:srgbClr val="707070"/>
                          </a:solidFill>
                          <a:latin typeface="Trebuchet MS"/>
                        </a:rPr>
                        <a:t>Recommended value</a:t>
                      </a:r>
                      <a:endParaRPr/>
                    </a:p>
                  </a:txBody>
                  <a:tcPr/>
                </a:tc>
              </a:tr>
              <a:tr h="422640">
                <a:tc>
                  <a:txBody>
                    <a:bodyPr/>
                    <a:p>
                      <a:pPr>
                        <a:lnSpc>
                          <a:spcPct val="100000"/>
                        </a:lnSpc>
                      </a:pPr>
                      <a:r>
                        <a:rPr lang="tr-TR" sz="1600" strike="noStrike">
                          <a:solidFill>
                            <a:srgbClr val="2a2a2a"/>
                          </a:solidFill>
                          <a:latin typeface="Trebuchet MS"/>
                        </a:rPr>
                        <a:t>maxconnection</a:t>
                      </a:r>
                      <a:endParaRPr/>
                    </a:p>
                  </a:txBody>
                  <a:tcPr/>
                </a:tc>
                <a:tc>
                  <a:txBody>
                    <a:bodyPr/>
                    <a:p>
                      <a:pPr>
                        <a:lnSpc>
                          <a:spcPct val="100000"/>
                        </a:lnSpc>
                      </a:pPr>
                      <a:r>
                        <a:rPr lang="tr-TR" sz="1600" strike="noStrike">
                          <a:solidFill>
                            <a:srgbClr val="2a2a2a"/>
                          </a:solidFill>
                          <a:latin typeface="Trebuchet MS"/>
                        </a:rPr>
                        <a:t>2</a:t>
                      </a:r>
                      <a:endParaRPr/>
                    </a:p>
                  </a:txBody>
                  <a:tcPr/>
                </a:tc>
                <a:tc>
                  <a:txBody>
                    <a:bodyPr/>
                    <a:p>
                      <a:pPr>
                        <a:lnSpc>
                          <a:spcPct val="100000"/>
                        </a:lnSpc>
                      </a:pPr>
                      <a:r>
                        <a:rPr lang="tr-TR" sz="1600" strike="noStrike">
                          <a:solidFill>
                            <a:srgbClr val="2a2a2a"/>
                          </a:solidFill>
                          <a:latin typeface="Trebuchet MS"/>
                        </a:rPr>
                        <a:t>12 * #CPUs</a:t>
                      </a:r>
                      <a:endParaRPr/>
                    </a:p>
                  </a:txBody>
                  <a:tcPr/>
                </a:tc>
              </a:tr>
              <a:tr h="422640">
                <a:tc>
                  <a:txBody>
                    <a:bodyPr/>
                    <a:p>
                      <a:pPr>
                        <a:lnSpc>
                          <a:spcPct val="100000"/>
                        </a:lnSpc>
                      </a:pPr>
                      <a:r>
                        <a:rPr lang="tr-TR" sz="1600" strike="noStrike">
                          <a:solidFill>
                            <a:srgbClr val="2a2a2a"/>
                          </a:solidFill>
                          <a:latin typeface="Trebuchet MS"/>
                        </a:rPr>
                        <a:t>maxIoThreads</a:t>
                      </a:r>
                      <a:endParaRPr/>
                    </a:p>
                  </a:txBody>
                  <a:tcPr/>
                </a:tc>
                <a:tc>
                  <a:txBody>
                    <a:bodyPr/>
                    <a:p>
                      <a:pPr>
                        <a:lnSpc>
                          <a:spcPct val="100000"/>
                        </a:lnSpc>
                      </a:pPr>
                      <a:r>
                        <a:rPr lang="tr-TR" sz="1600" strike="noStrike">
                          <a:solidFill>
                            <a:srgbClr val="2a2a2a"/>
                          </a:solidFill>
                          <a:latin typeface="Trebuchet MS"/>
                        </a:rPr>
                        <a:t>20</a:t>
                      </a:r>
                      <a:endParaRPr/>
                    </a:p>
                  </a:txBody>
                  <a:tcPr/>
                </a:tc>
                <a:tc>
                  <a:txBody>
                    <a:bodyPr/>
                    <a:p>
                      <a:pPr>
                        <a:lnSpc>
                          <a:spcPct val="100000"/>
                        </a:lnSpc>
                      </a:pPr>
                      <a:r>
                        <a:rPr lang="tr-TR" sz="1600" strike="noStrike">
                          <a:solidFill>
                            <a:srgbClr val="2a2a2a"/>
                          </a:solidFill>
                          <a:latin typeface="Trebuchet MS"/>
                        </a:rPr>
                        <a:t>100</a:t>
                      </a:r>
                      <a:endParaRPr/>
                    </a:p>
                  </a:txBody>
                  <a:tcPr/>
                </a:tc>
              </a:tr>
              <a:tr h="422640">
                <a:tc>
                  <a:txBody>
                    <a:bodyPr/>
                    <a:p>
                      <a:pPr>
                        <a:lnSpc>
                          <a:spcPct val="100000"/>
                        </a:lnSpc>
                      </a:pPr>
                      <a:r>
                        <a:rPr lang="tr-TR" sz="1600" strike="noStrike">
                          <a:solidFill>
                            <a:srgbClr val="2a2a2a"/>
                          </a:solidFill>
                          <a:latin typeface="Trebuchet MS"/>
                        </a:rPr>
                        <a:t>maxWorkerThreads</a:t>
                      </a:r>
                      <a:endParaRPr/>
                    </a:p>
                  </a:txBody>
                  <a:tcPr/>
                </a:tc>
                <a:tc>
                  <a:txBody>
                    <a:bodyPr/>
                    <a:p>
                      <a:pPr>
                        <a:lnSpc>
                          <a:spcPct val="100000"/>
                        </a:lnSpc>
                      </a:pPr>
                      <a:r>
                        <a:rPr lang="tr-TR" sz="1600" strike="noStrike">
                          <a:solidFill>
                            <a:srgbClr val="2a2a2a"/>
                          </a:solidFill>
                          <a:latin typeface="Trebuchet MS"/>
                        </a:rPr>
                        <a:t>20</a:t>
                      </a:r>
                      <a:endParaRPr/>
                    </a:p>
                  </a:txBody>
                  <a:tcPr/>
                </a:tc>
                <a:tc>
                  <a:txBody>
                    <a:bodyPr/>
                    <a:p>
                      <a:pPr>
                        <a:lnSpc>
                          <a:spcPct val="100000"/>
                        </a:lnSpc>
                      </a:pPr>
                      <a:r>
                        <a:rPr lang="tr-TR" sz="1600" strike="noStrike">
                          <a:solidFill>
                            <a:srgbClr val="2a2a2a"/>
                          </a:solidFill>
                          <a:latin typeface="Trebuchet MS"/>
                        </a:rPr>
                        <a:t>100</a:t>
                      </a:r>
                      <a:endParaRPr/>
                    </a:p>
                  </a:txBody>
                  <a:tcPr/>
                </a:tc>
              </a:tr>
              <a:tr h="422640">
                <a:tc>
                  <a:txBody>
                    <a:bodyPr/>
                    <a:p>
                      <a:pPr>
                        <a:lnSpc>
                          <a:spcPct val="100000"/>
                        </a:lnSpc>
                      </a:pPr>
                      <a:r>
                        <a:rPr lang="tr-TR" sz="1600" strike="noStrike">
                          <a:solidFill>
                            <a:srgbClr val="2a2a2a"/>
                          </a:solidFill>
                          <a:latin typeface="Trebuchet MS"/>
                        </a:rPr>
                        <a:t>minFreeThreads</a:t>
                      </a:r>
                      <a:endParaRPr/>
                    </a:p>
                  </a:txBody>
                  <a:tcPr/>
                </a:tc>
                <a:tc>
                  <a:txBody>
                    <a:bodyPr/>
                    <a:p>
                      <a:pPr>
                        <a:lnSpc>
                          <a:spcPct val="100000"/>
                        </a:lnSpc>
                      </a:pPr>
                      <a:r>
                        <a:rPr lang="tr-TR" sz="1600" strike="noStrike">
                          <a:solidFill>
                            <a:srgbClr val="2a2a2a"/>
                          </a:solidFill>
                          <a:latin typeface="Trebuchet MS"/>
                        </a:rPr>
                        <a:t>8</a:t>
                      </a:r>
                      <a:endParaRPr/>
                    </a:p>
                  </a:txBody>
                  <a:tcPr/>
                </a:tc>
                <a:tc>
                  <a:txBody>
                    <a:bodyPr/>
                    <a:p>
                      <a:pPr>
                        <a:lnSpc>
                          <a:spcPct val="100000"/>
                        </a:lnSpc>
                      </a:pPr>
                      <a:r>
                        <a:rPr lang="tr-TR" sz="1600" strike="noStrike">
                          <a:solidFill>
                            <a:srgbClr val="2a2a2a"/>
                          </a:solidFill>
                          <a:latin typeface="Trebuchet MS"/>
                        </a:rPr>
                        <a:t>88 * #CPUs</a:t>
                      </a:r>
                      <a:endParaRPr/>
                    </a:p>
                  </a:txBody>
                  <a:tcPr/>
                </a:tc>
              </a:tr>
              <a:tr h="506160">
                <a:tc>
                  <a:txBody>
                    <a:bodyPr/>
                    <a:p>
                      <a:pPr>
                        <a:lnSpc>
                          <a:spcPct val="100000"/>
                        </a:lnSpc>
                      </a:pPr>
                      <a:r>
                        <a:rPr lang="tr-TR" sz="1600" strike="noStrike">
                          <a:solidFill>
                            <a:srgbClr val="2a2a2a"/>
                          </a:solidFill>
                          <a:latin typeface="Trebuchet MS"/>
                        </a:rPr>
                        <a:t>minLocalRequestFreeThreads</a:t>
                      </a:r>
                      <a:endParaRPr/>
                    </a:p>
                  </a:txBody>
                  <a:tcPr/>
                </a:tc>
                <a:tc>
                  <a:txBody>
                    <a:bodyPr/>
                    <a:p>
                      <a:pPr>
                        <a:lnSpc>
                          <a:spcPct val="100000"/>
                        </a:lnSpc>
                      </a:pPr>
                      <a:r>
                        <a:rPr lang="tr-TR" sz="1600" strike="noStrike">
                          <a:solidFill>
                            <a:srgbClr val="2a2a2a"/>
                          </a:solidFill>
                          <a:latin typeface="Trebuchet MS"/>
                        </a:rPr>
                        <a:t>4</a:t>
                      </a:r>
                      <a:endParaRPr/>
                    </a:p>
                  </a:txBody>
                  <a:tcPr/>
                </a:tc>
                <a:tc>
                  <a:txBody>
                    <a:bodyPr/>
                    <a:p>
                      <a:pPr>
                        <a:lnSpc>
                          <a:spcPct val="100000"/>
                        </a:lnSpc>
                      </a:pPr>
                      <a:r>
                        <a:rPr lang="tr-TR" sz="1600" strike="noStrike">
                          <a:solidFill>
                            <a:srgbClr val="2a2a2a"/>
                          </a:solidFill>
                          <a:latin typeface="Trebuchet MS"/>
                        </a:rPr>
                        <a:t>76 * #CPUs</a:t>
                      </a:r>
                      <a:endParaRPr/>
                    </a:p>
                  </a:txBody>
                  <a:tcPr/>
                </a:tc>
              </a:tr>
            </a:tbl>
          </a:graphicData>
        </a:graphic>
      </p:graphicFrame>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Web Site Advanced Settings ve Limitler</a:t>
            </a:r>
            <a:endParaRPr/>
          </a:p>
        </p:txBody>
      </p:sp>
      <p:sp>
        <p:nvSpPr>
          <p:cNvPr id="155"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r>
              <a:rPr lang="tr-TR" strike="noStrike">
                <a:solidFill>
                  <a:srgbClr val="404040"/>
                </a:solidFill>
                <a:latin typeface="Trebuchet MS"/>
              </a:rPr>
              <a:t>Bağlantı sayısını limitlemek yük esnasında taleplere daha hızlı cevap </a:t>
            </a:r>
            <a:endParaRPr/>
          </a:p>
          <a:p>
            <a:r>
              <a:rPr lang="tr-TR" strike="noStrike">
                <a:solidFill>
                  <a:srgbClr val="404040"/>
                </a:solidFill>
                <a:latin typeface="Trebuchet MS"/>
              </a:rPr>
              <a:t>verebilmeyi sağlar. MaxNumberOfThreads ile aynı görevi görür.</a:t>
            </a:r>
            <a:endParaRPr/>
          </a:p>
          <a:p>
            <a:pPr>
              <a:lnSpc>
                <a:spcPct val="100000"/>
              </a:lnSpc>
              <a:buSzPct val="80000"/>
              <a:buFont typeface="Wingdings 3" charset="2"/>
              <a:buChar char=""/>
            </a:pPr>
            <a:r>
              <a:rPr lang="tr-TR" strike="noStrike">
                <a:solidFill>
                  <a:srgbClr val="404040"/>
                </a:solidFill>
                <a:latin typeface="Trebuchet MS"/>
              </a:rPr>
              <a:t>Limitin adedinin üstündeki talepler Queue’ya gönderilir.</a:t>
            </a:r>
            <a:endParaRPr/>
          </a:p>
        </p:txBody>
      </p:sp>
      <p:pic>
        <p:nvPicPr>
          <p:cNvPr id="156" name="Picture 5" descr=""/>
          <p:cNvPicPr/>
          <p:nvPr/>
        </p:nvPicPr>
        <p:blipFill>
          <a:blip r:embed="rId1"/>
          <a:stretch/>
        </p:blipFill>
        <p:spPr>
          <a:xfrm>
            <a:off x="8255160" y="1285920"/>
            <a:ext cx="3809160" cy="5571360"/>
          </a:xfrm>
          <a:prstGeom prst="rect">
            <a:avLst/>
          </a:prstGeom>
          <a:ln>
            <a:noFill/>
          </a:ln>
        </p:spPr>
      </p:pic>
      <p:pic>
        <p:nvPicPr>
          <p:cNvPr id="157" name="Picture 6" descr=""/>
          <p:cNvPicPr/>
          <p:nvPr/>
        </p:nvPicPr>
        <p:blipFill>
          <a:blip r:embed="rId2"/>
          <a:stretch/>
        </p:blipFill>
        <p:spPr>
          <a:xfrm>
            <a:off x="677160" y="3676680"/>
            <a:ext cx="4371120" cy="318060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r>
              <a:rPr lang="tr-TR" strike="noStrike">
                <a:solidFill>
                  <a:srgbClr val="404040"/>
                </a:solidFill>
                <a:latin typeface="Trebuchet MS"/>
              </a:rPr>
              <a:t>System.Diagnostics API</a:t>
            </a:r>
            <a:endParaRPr/>
          </a:p>
          <a:p>
            <a:pPr>
              <a:lnSpc>
                <a:spcPct val="100000"/>
              </a:lnSpc>
              <a:buSzPct val="80000"/>
              <a:buFont typeface="Wingdings 3" charset="2"/>
              <a:buChar char=""/>
            </a:pPr>
            <a:r>
              <a:rPr lang="tr-TR" strike="noStrike" u="sng">
                <a:solidFill>
                  <a:srgbClr val="b2d76d"/>
                </a:solidFill>
                <a:latin typeface="Trebuchet MS"/>
              </a:rPr>
              <a:t>http://msdn.microsoft.com/en-us/library/system.diagnostics.performancecounter.aspx</a:t>
            </a:r>
            <a:endParaRPr/>
          </a:p>
          <a:p>
            <a:pPr>
              <a:lnSpc>
                <a:spcPct val="100000"/>
              </a:lnSpc>
            </a:pPr>
            <a:endParaRPr/>
          </a:p>
          <a:p>
            <a:pPr>
              <a:lnSpc>
                <a:spcPct val="100000"/>
              </a:lnSpc>
            </a:pPr>
            <a:r>
              <a:rPr lang="tr-TR" strike="noStrike">
                <a:solidFill>
                  <a:srgbClr val="404040"/>
                </a:solidFill>
                <a:latin typeface="Trebuchet MS"/>
              </a:rPr>
              <a:t>Performance Analysis of Logs (PAL) Tool </a:t>
            </a:r>
            <a:endParaRPr/>
          </a:p>
          <a:p>
            <a:pPr>
              <a:lnSpc>
                <a:spcPct val="100000"/>
              </a:lnSpc>
              <a:buSzPct val="80000"/>
              <a:buFont typeface="Wingdings 3" charset="2"/>
              <a:buChar char=""/>
            </a:pPr>
            <a:r>
              <a:rPr lang="tr-TR" strike="noStrike" u="sng">
                <a:solidFill>
                  <a:srgbClr val="b2d76d"/>
                </a:solidFill>
                <a:latin typeface="Trebuchet MS"/>
              </a:rPr>
              <a:t>http://pal.codeplex.com/</a:t>
            </a:r>
            <a:endParaRPr/>
          </a:p>
          <a:p>
            <a:pPr>
              <a:lnSpc>
                <a:spcPct val="100000"/>
              </a:lnSpc>
            </a:pPr>
            <a:endParaRPr/>
          </a:p>
          <a:p>
            <a:pPr>
              <a:lnSpc>
                <a:spcPct val="100000"/>
              </a:lnSpc>
            </a:pPr>
            <a:r>
              <a:rPr lang="tr-TR" strike="noStrike">
                <a:solidFill>
                  <a:srgbClr val="404040"/>
                </a:solidFill>
                <a:latin typeface="Trebuchet MS"/>
              </a:rPr>
              <a:t>Redgate </a:t>
            </a:r>
            <a:r>
              <a:rPr b="1" lang="tr-TR" strike="noStrike">
                <a:solidFill>
                  <a:srgbClr val="404040"/>
                </a:solidFill>
                <a:latin typeface="Trebuchet MS"/>
              </a:rPr>
              <a:t>ANTS Performance Profiler ve ANTS Memory Profiler</a:t>
            </a:r>
            <a:endParaRPr/>
          </a:p>
          <a:p>
            <a:pPr>
              <a:lnSpc>
                <a:spcPct val="100000"/>
              </a:lnSpc>
              <a:buSzPct val="80000"/>
              <a:buFont typeface="Wingdings 3" charset="2"/>
              <a:buChar char=""/>
            </a:pPr>
            <a:r>
              <a:rPr lang="tr-TR" strike="noStrike" u="sng">
                <a:solidFill>
                  <a:srgbClr val="b2d76d"/>
                </a:solidFill>
                <a:latin typeface="Trebuchet MS"/>
              </a:rPr>
              <a:t>http://www.red-gate.com/products/dotnet-development/ants-performance-profiler/</a:t>
            </a:r>
            <a:endParaRPr/>
          </a:p>
          <a:p>
            <a:pPr>
              <a:lnSpc>
                <a:spcPct val="100000"/>
              </a:lnSpc>
            </a:pPr>
            <a:endParaRPr/>
          </a:p>
        </p:txBody>
      </p:sp>
      <p:sp>
        <p:nvSpPr>
          <p:cNvPr id="159" name="CustomShape 2"/>
          <p:cNvSpPr/>
          <p:nvPr/>
        </p:nvSpPr>
        <p:spPr>
          <a:xfrm>
            <a:off x="677160" y="5716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ea typeface="DejaVu Sans"/>
              </a:rPr>
              <a:t>Performans izleme toolları</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Performans Testleri</a:t>
            </a:r>
            <a:endParaRPr/>
          </a:p>
        </p:txBody>
      </p:sp>
      <p:sp>
        <p:nvSpPr>
          <p:cNvPr id="161"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u="sng">
                <a:solidFill>
                  <a:srgbClr val="b2d76d"/>
                </a:solidFill>
                <a:latin typeface="Trebuchet MS"/>
              </a:rPr>
              <a:t>http://tools.pingdom.com</a:t>
            </a:r>
            <a:endParaRPr/>
          </a:p>
          <a:p>
            <a:pPr>
              <a:lnSpc>
                <a:spcPct val="100000"/>
              </a:lnSpc>
              <a:buSzPct val="80000"/>
              <a:buFont typeface="Wingdings 3" charset="2"/>
              <a:buChar char=""/>
            </a:pPr>
            <a:r>
              <a:rPr lang="tr-TR" strike="noStrike" u="sng">
                <a:solidFill>
                  <a:srgbClr val="b2d76d"/>
                </a:solidFill>
                <a:latin typeface="Trebuchet MS"/>
              </a:rPr>
              <a:t>http://loadimpact.com/</a:t>
            </a:r>
            <a:endParaRPr/>
          </a:p>
          <a:p>
            <a:pPr>
              <a:lnSpc>
                <a:spcPct val="100000"/>
              </a:lnSpc>
              <a:buSzPct val="80000"/>
              <a:buFont typeface="Wingdings 3" charset="2"/>
              <a:buChar char=""/>
            </a:pPr>
            <a:r>
              <a:rPr lang="tr-TR" strike="noStrike">
                <a:solidFill>
                  <a:srgbClr val="404040"/>
                </a:solidFill>
                <a:latin typeface="Trebuchet MS"/>
              </a:rPr>
              <a:t>Visual Studio</a:t>
            </a:r>
            <a:endParaRPr/>
          </a:p>
          <a:p>
            <a:pPr lvl="1">
              <a:lnSpc>
                <a:spcPct val="100000"/>
              </a:lnSpc>
              <a:buSzPct val="80000"/>
              <a:buFont typeface="Wingdings 3" charset="2"/>
              <a:buChar char=""/>
            </a:pPr>
            <a:r>
              <a:rPr lang="tr-TR" sz="1600" strike="noStrike" u="sng">
                <a:solidFill>
                  <a:srgbClr val="b2d76d"/>
                </a:solidFill>
                <a:latin typeface="Trebuchet MS"/>
              </a:rPr>
              <a:t>http://www.visualstudio.com/en-us/get-started/load-test-your-app-vs.aspx</a:t>
            </a:r>
            <a:endParaRPr/>
          </a:p>
          <a:p>
            <a:pPr lvl="1">
              <a:lnSpc>
                <a:spcPct val="100000"/>
              </a:lnSpc>
              <a:buSzPct val="80000"/>
              <a:buFont typeface="Wingdings 3" charset="2"/>
              <a:buChar char=""/>
            </a:pPr>
            <a:r>
              <a:rPr lang="tr-TR" sz="1600" strike="noStrike" u="sng">
                <a:solidFill>
                  <a:srgbClr val="b2d76d"/>
                </a:solidFill>
                <a:latin typeface="Trebuchet MS"/>
              </a:rPr>
              <a:t>http://msdn.microsoft.com/en-us/library/ms243142.aspx</a:t>
            </a:r>
            <a:endParaRPr/>
          </a:p>
          <a:p>
            <a:pPr lvl="1">
              <a:lnSpc>
                <a:spcPct val="100000"/>
              </a:lnSpc>
              <a:buSzPct val="80000"/>
              <a:buFont typeface="Wingdings 3" charset="2"/>
              <a:buChar char=""/>
            </a:pPr>
            <a:r>
              <a:rPr lang="tr-TR" sz="1600" strike="noStrike" u="sng">
                <a:solidFill>
                  <a:srgbClr val="b2d76d"/>
                </a:solidFill>
                <a:latin typeface="Trebuchet MS"/>
              </a:rPr>
              <a:t>http://msdn.microsoft.com/en-us/library/dd728093(v=vs.100).aspx</a:t>
            </a:r>
            <a:endParaRPr/>
          </a:p>
          <a:p>
            <a:pPr>
              <a:lnSpc>
                <a:spcPct val="100000"/>
              </a:lnSpc>
            </a:pPr>
            <a:endParaRPr/>
          </a:p>
          <a:p>
            <a:pPr lvl="1">
              <a:lnSpc>
                <a:spcPct val="100000"/>
              </a:lnSpc>
              <a:buSzPct val="80000"/>
              <a:buFont typeface="Wingdings 3" charset="2"/>
              <a:buChar char=""/>
            </a:pPr>
            <a:r>
              <a:rPr lang="tr-TR" sz="1600" strike="noStrike" u="sng">
                <a:solidFill>
                  <a:srgbClr val="b2d76d"/>
                </a:solidFill>
                <a:latin typeface="Trebuchet MS"/>
              </a:rPr>
              <a:t>http://maxteo.wordpress.com/2013/08/13/load-testing-using-visual-studio-2012-ultimate/</a:t>
            </a:r>
            <a:endParaRPr/>
          </a:p>
          <a:p>
            <a:pPr>
              <a:lnSpc>
                <a:spcPct val="100000"/>
              </a:lnSpc>
              <a:buSzPct val="80000"/>
              <a:buFont typeface="Wingdings 3" charset="2"/>
              <a:buChar char=""/>
            </a:pPr>
            <a:r>
              <a:rPr lang="tr-TR" strike="noStrike">
                <a:solidFill>
                  <a:srgbClr val="404040"/>
                </a:solidFill>
                <a:latin typeface="Trebuchet MS"/>
              </a:rPr>
              <a:t>HP Load Runner</a:t>
            </a: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r>
              <a:rPr lang="tr-TR" sz="3600" strike="noStrike">
                <a:solidFill>
                  <a:srgbClr val="90c226"/>
                </a:solidFill>
                <a:latin typeface="Trebuchet MS"/>
              </a:rPr>
              <a:t>Visual Studio Load Test Results</a:t>
            </a:r>
            <a:endParaRPr/>
          </a:p>
          <a:p>
            <a:pPr>
              <a:lnSpc>
                <a:spcPct val="100000"/>
              </a:lnSpc>
            </a:pPr>
            <a:endParaRPr/>
          </a:p>
        </p:txBody>
      </p:sp>
      <p:sp>
        <p:nvSpPr>
          <p:cNvPr id="163" name="CustomShape 2"/>
          <p:cNvSpPr/>
          <p:nvPr/>
        </p:nvSpPr>
        <p:spPr>
          <a:xfrm>
            <a:off x="677160" y="2160720"/>
            <a:ext cx="8596080" cy="3880080"/>
          </a:xfrm>
          <a:prstGeom prst="rect">
            <a:avLst/>
          </a:prstGeom>
          <a:noFill/>
          <a:ln>
            <a:noFill/>
          </a:ln>
        </p:spPr>
        <p:style>
          <a:lnRef idx="0"/>
          <a:fillRef idx="0"/>
          <a:effectRef idx="0"/>
          <a:fontRef idx="minor"/>
        </p:style>
      </p:sp>
      <p:pic>
        <p:nvPicPr>
          <p:cNvPr id="164" name="Picture 2" descr=""/>
          <p:cNvPicPr/>
          <p:nvPr/>
        </p:nvPicPr>
        <p:blipFill>
          <a:blip r:embed="rId1"/>
          <a:stretch/>
        </p:blipFill>
        <p:spPr>
          <a:xfrm>
            <a:off x="0" y="1388520"/>
            <a:ext cx="6367680" cy="4414680"/>
          </a:xfrm>
          <a:prstGeom prst="rect">
            <a:avLst/>
          </a:prstGeom>
          <a:ln>
            <a:noFill/>
          </a:ln>
        </p:spPr>
      </p:pic>
      <p:pic>
        <p:nvPicPr>
          <p:cNvPr id="165" name="Picture 4" descr=""/>
          <p:cNvPicPr/>
          <p:nvPr/>
        </p:nvPicPr>
        <p:blipFill>
          <a:blip r:embed="rId2"/>
          <a:stretch/>
        </p:blipFill>
        <p:spPr>
          <a:xfrm>
            <a:off x="6397560" y="1270080"/>
            <a:ext cx="5752440" cy="554292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677160" y="609480"/>
            <a:ext cx="8596080" cy="1320120"/>
          </a:xfrm>
          <a:prstGeom prst="rect">
            <a:avLst/>
          </a:prstGeom>
          <a:noFill/>
          <a:ln>
            <a:noFill/>
          </a:ln>
        </p:spPr>
        <p:style>
          <a:lnRef idx="0"/>
          <a:fillRef idx="0"/>
          <a:effectRef idx="0"/>
          <a:fontRef idx="minor"/>
        </p:style>
      </p:sp>
      <p:sp>
        <p:nvSpPr>
          <p:cNvPr id="167"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r>
              <a:rPr lang="tr-TR" strike="noStrike">
                <a:solidFill>
                  <a:srgbClr val="404040"/>
                </a:solidFill>
                <a:latin typeface="Trebuchet MS"/>
              </a:rPr>
              <a:t>IIS Tuner *(IIS 7 için hazırlanmıştır, kodlardan tuning ipuçları alınabilir)</a:t>
            </a:r>
            <a:endParaRPr/>
          </a:p>
          <a:p>
            <a:pPr>
              <a:lnSpc>
                <a:spcPct val="100000"/>
              </a:lnSpc>
              <a:buSzPct val="80000"/>
              <a:buFont typeface="Wingdings 3" charset="2"/>
              <a:buChar char=""/>
            </a:pPr>
            <a:r>
              <a:rPr lang="tr-TR" strike="noStrike" u="sng">
                <a:solidFill>
                  <a:srgbClr val="b2d76d"/>
                </a:solidFill>
                <a:latin typeface="Trebuchet MS"/>
              </a:rPr>
              <a:t>http://iistuner.codeplex.com/</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Performans ayarları ve izleme</a:t>
            </a:r>
            <a:endParaRPr/>
          </a:p>
        </p:txBody>
      </p:sp>
      <p:sp>
        <p:nvSpPr>
          <p:cNvPr id="108"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IIS Performansını izleme sunucudaki uygulamaların doğru bir şekilde çalışmasını ve hatalara karşı önlem alabilmenizi sağlar.</a:t>
            </a:r>
            <a:endParaRPr/>
          </a:p>
          <a:p>
            <a:pPr>
              <a:lnSpc>
                <a:spcPct val="100000"/>
              </a:lnSpc>
              <a:buSzPct val="80000"/>
              <a:buFont typeface="Wingdings 3" charset="2"/>
              <a:buChar char=""/>
            </a:pPr>
            <a:r>
              <a:rPr lang="tr-TR" strike="noStrike">
                <a:solidFill>
                  <a:srgbClr val="404040"/>
                </a:solidFill>
                <a:latin typeface="Trebuchet MS"/>
              </a:rPr>
              <a:t>Performans ayarlarını yaparak optimum seviyede sunucu kaynaklarının kullanımını sağlar ve trafik yükünü dengelersiniz. Deneme ve hatalar ile karşılaşarak düzenlemeler yapmak yerine, hatalar oluşmadan önce önlem alabilmenizi sağlamaktadır.</a:t>
            </a:r>
            <a:endParaRPr/>
          </a:p>
          <a:p>
            <a:pPr>
              <a:lnSpc>
                <a:spcPct val="100000"/>
              </a:lnSpc>
              <a:buSzPct val="80000"/>
              <a:buFont typeface="Wingdings 3" charset="2"/>
              <a:buChar char=""/>
            </a:pPr>
            <a:r>
              <a:rPr lang="tr-TR" strike="noStrike">
                <a:solidFill>
                  <a:srgbClr val="404040"/>
                </a:solidFill>
                <a:latin typeface="Trebuchet MS"/>
              </a:rPr>
              <a:t>Bu işlemler için kullanacağınız toollar </a:t>
            </a:r>
            <a:endParaRPr/>
          </a:p>
          <a:p>
            <a:pPr lvl="1">
              <a:lnSpc>
                <a:spcPct val="100000"/>
              </a:lnSpc>
              <a:buSzPct val="80000"/>
              <a:buFont typeface="Wingdings 3" charset="2"/>
              <a:buChar char=""/>
            </a:pPr>
            <a:r>
              <a:rPr b="1" lang="tr-TR" sz="1600" strike="noStrike" u="sng">
                <a:solidFill>
                  <a:srgbClr val="404040"/>
                </a:solidFill>
                <a:latin typeface="Trebuchet MS"/>
              </a:rPr>
              <a:t>Performance Monitor, </a:t>
            </a:r>
            <a:endParaRPr/>
          </a:p>
          <a:p>
            <a:pPr lvl="1">
              <a:lnSpc>
                <a:spcPct val="100000"/>
              </a:lnSpc>
              <a:buSzPct val="80000"/>
              <a:buFont typeface="Wingdings 3" charset="2"/>
              <a:buChar char=""/>
            </a:pPr>
            <a:r>
              <a:rPr b="1" lang="tr-TR" sz="1600" strike="noStrike" u="sng">
                <a:solidFill>
                  <a:srgbClr val="404040"/>
                </a:solidFill>
                <a:latin typeface="Trebuchet MS"/>
              </a:rPr>
              <a:t>Windows event logları ve </a:t>
            </a:r>
            <a:endParaRPr/>
          </a:p>
          <a:p>
            <a:pPr lvl="1">
              <a:lnSpc>
                <a:spcPct val="100000"/>
              </a:lnSpc>
              <a:buSzPct val="80000"/>
              <a:buFont typeface="Wingdings 3" charset="2"/>
              <a:buChar char=""/>
            </a:pPr>
            <a:r>
              <a:rPr b="1" lang="tr-TR" sz="1600" strike="noStrike" u="sng">
                <a:solidFill>
                  <a:srgbClr val="404040"/>
                </a:solidFill>
                <a:latin typeface="Trebuchet MS"/>
              </a:rPr>
              <a:t>IIS erişim loglarıdır</a:t>
            </a:r>
            <a:r>
              <a:rPr lang="tr-TR" sz="1600" strike="noStrike">
                <a:solidFill>
                  <a:srgbClr val="404040"/>
                </a:solidFill>
                <a:latin typeface="Trebuchet MS"/>
              </a:rPr>
              <a:t> *(4 ve 5 durum kodlarıyla başlayan kayıtlar potansiyel problemlerdir.)</a:t>
            </a:r>
            <a:endParaRPr/>
          </a:p>
          <a:p>
            <a:pPr>
              <a:lnSpc>
                <a:spcPct val="100000"/>
              </a:lnSpc>
              <a:buSzPct val="80000"/>
              <a:buFont typeface="Wingdings 3" charset="2"/>
              <a:buChar char=""/>
            </a:pPr>
            <a:r>
              <a:rPr lang="tr-TR" strike="noStrike">
                <a:solidFill>
                  <a:srgbClr val="404040"/>
                </a:solidFill>
                <a:latin typeface="Trebuchet MS"/>
              </a:rPr>
              <a:t>İlk adım olarak development ve production ortamlarını birbirinden ayırarak çalışmaya başlanır.</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Web Garden &amp; Web Farm Oluşturma</a:t>
            </a:r>
            <a:endParaRPr/>
          </a:p>
        </p:txBody>
      </p:sp>
      <p:sp>
        <p:nvSpPr>
          <p:cNvPr id="169" name="CustomShape 2"/>
          <p:cNvSpPr/>
          <p:nvPr/>
        </p:nvSpPr>
        <p:spPr>
          <a:xfrm>
            <a:off x="677160" y="1308240"/>
            <a:ext cx="8596080" cy="473256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1. Services altında Asp.Net State Service’i başlatıyoruz.</a:t>
            </a:r>
            <a:endParaRPr/>
          </a:p>
          <a:p>
            <a:pPr>
              <a:lnSpc>
                <a:spcPct val="100000"/>
              </a:lnSpc>
              <a:buSzPct val="80000"/>
              <a:buFont typeface="Wingdings 3" charset="2"/>
              <a:buChar char=""/>
            </a:pPr>
            <a:r>
              <a:rPr lang="tr-TR" strike="noStrike">
                <a:solidFill>
                  <a:srgbClr val="404040"/>
                </a:solidFill>
                <a:latin typeface="Trebuchet MS"/>
              </a:rPr>
              <a:t>2. Web farmda state servera ulaşabilmek için registry ayarı : </a:t>
            </a:r>
            <a:r>
              <a:rPr i="1" lang="tr-TR" strike="noStrike">
                <a:solidFill>
                  <a:srgbClr val="404040"/>
                </a:solidFill>
                <a:latin typeface="Trebuchet MS"/>
              </a:rPr>
              <a:t>HKEY_LOCAL_MACHINE\SYSTEM\CurrentControlSet\Services\aspnet_state\Parameters\AllowRemoteConnection </a:t>
            </a:r>
            <a:r>
              <a:rPr i="1" lang="tr-TR" strike="noStrike">
                <a:solidFill>
                  <a:srgbClr val="404040"/>
                </a:solidFill>
                <a:latin typeface="Wingdings"/>
              </a:rPr>
              <a:t></a:t>
            </a:r>
            <a:r>
              <a:rPr i="1" lang="tr-TR" strike="noStrike">
                <a:solidFill>
                  <a:srgbClr val="404040"/>
                </a:solidFill>
                <a:latin typeface="Trebuchet MS"/>
              </a:rPr>
              <a:t> 1</a:t>
            </a:r>
            <a:endParaRPr/>
          </a:p>
          <a:p>
            <a:pPr>
              <a:lnSpc>
                <a:spcPct val="100000"/>
              </a:lnSpc>
              <a:buSzPct val="80000"/>
              <a:buFont typeface="Wingdings 3" charset="2"/>
              <a:buChar char=""/>
            </a:pPr>
            <a:r>
              <a:rPr i="1" lang="tr-TR" strike="noStrike">
                <a:solidFill>
                  <a:srgbClr val="404040"/>
                </a:solidFill>
                <a:latin typeface="Trebuchet MS"/>
              </a:rPr>
              <a:t>HKLM\SYSTEM\CurrentControlSet\Services\aspnet_state\Parameters\Port</a:t>
            </a:r>
            <a:r>
              <a:rPr lang="tr-TR" strike="noStrike">
                <a:solidFill>
                  <a:srgbClr val="404040"/>
                </a:solidFill>
                <a:latin typeface="Trebuchet MS"/>
              </a:rPr>
              <a:t> (default: 42424) *Port sadece diğer servera açık olmalı, internet üzerinden erişilememeli</a:t>
            </a:r>
            <a:endParaRPr/>
          </a:p>
          <a:p>
            <a:pPr>
              <a:lnSpc>
                <a:spcPct val="100000"/>
              </a:lnSpc>
              <a:buSzPct val="80000"/>
              <a:buFont typeface="Wingdings 3" charset="2"/>
              <a:buChar char=""/>
            </a:pPr>
            <a:r>
              <a:rPr i="1" lang="tr-TR" strike="noStrike">
                <a:solidFill>
                  <a:srgbClr val="404040"/>
                </a:solidFill>
                <a:latin typeface="Trebuchet MS"/>
              </a:rPr>
              <a:t>3. &lt;web.config&gt; ayarı system.web altında :</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&lt;machineKey </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validationKey="1234567890123456789012345678901234567890AAAAAAAAAA"</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decryptionKey="123456789012345678901234567890123456789012345678"</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validation="SHA1"</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decryption="Auto" /&gt;</a:t>
            </a:r>
            <a:endParaRPr/>
          </a:p>
          <a:p>
            <a:pPr>
              <a:lnSpc>
                <a:spcPct val="100000"/>
              </a:lnSpc>
              <a:buSzPct val="80000"/>
              <a:buFont typeface="Wingdings 3" charset="2"/>
              <a:buChar char=""/>
            </a:pPr>
            <a:r>
              <a:rPr i="1" lang="tr-TR" strike="noStrike">
                <a:solidFill>
                  <a:srgbClr val="404040"/>
                </a:solidFill>
                <a:latin typeface="Trebuchet MS"/>
              </a:rPr>
              <a:t>	</a:t>
            </a:r>
            <a:r>
              <a:rPr lang="tr-TR" strike="noStrike">
                <a:solidFill>
                  <a:srgbClr val="404040"/>
                </a:solidFill>
                <a:latin typeface="Trebuchet MS"/>
              </a:rPr>
              <a:t>&lt;sessionState mode="StateServer"</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stateConnectionString="tcpip=IP:42424"</a:t>
            </a:r>
            <a:endParaRPr/>
          </a:p>
          <a:p>
            <a:pPr>
              <a:lnSpc>
                <a:spcPct val="120000"/>
              </a:lnSpc>
            </a:pP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cookieless="false" timeout="120"/&gt;</a:t>
            </a:r>
            <a:endParaRPr/>
          </a:p>
          <a:p>
            <a:pPr>
              <a:lnSpc>
                <a:spcPct val="100000"/>
              </a:lnSpc>
              <a:buSzPct val="80000"/>
              <a:buFont typeface="Wingdings 3" charset="2"/>
              <a:buChar char=""/>
            </a:pPr>
            <a:r>
              <a:rPr lang="tr-TR" strike="noStrike">
                <a:solidFill>
                  <a:srgbClr val="404040"/>
                </a:solidFill>
                <a:latin typeface="Trebuchet MS"/>
              </a:rPr>
              <a:t>4. Sessionda tutacağımız nesneler serializable olmalı.</a:t>
            </a:r>
            <a:endParaRPr/>
          </a:p>
          <a:p>
            <a:pPr>
              <a:lnSpc>
                <a:spcPct val="100000"/>
              </a:lnSpc>
              <a:buSzPct val="80000"/>
              <a:buFont typeface="Wingdings 3" charset="2"/>
              <a:buChar char=""/>
            </a:pPr>
            <a:r>
              <a:rPr lang="tr-TR" strike="noStrike">
                <a:solidFill>
                  <a:srgbClr val="404040"/>
                </a:solidFill>
                <a:latin typeface="Trebuchet MS"/>
              </a:rPr>
              <a:t>Open source load balancing software : </a:t>
            </a:r>
            <a:endParaRPr/>
          </a:p>
          <a:p>
            <a:pPr lvl="1">
              <a:lnSpc>
                <a:spcPct val="100000"/>
              </a:lnSpc>
              <a:buSzPct val="80000"/>
              <a:buFont typeface="Wingdings 3" charset="2"/>
              <a:buChar char=""/>
            </a:pPr>
            <a:r>
              <a:rPr lang="tr-TR" sz="1600" strike="noStrike">
                <a:solidFill>
                  <a:srgbClr val="404040"/>
                </a:solidFill>
                <a:latin typeface="Trebuchet MS"/>
              </a:rPr>
              <a:t>ZenLoadBalancer </a:t>
            </a:r>
            <a:r>
              <a:rPr lang="tr-TR" sz="1600" strike="noStrike" u="sng">
                <a:solidFill>
                  <a:srgbClr val="b2d76d"/>
                </a:solidFill>
                <a:latin typeface="Trebuchet MS"/>
              </a:rPr>
              <a:t>http://www.zenloadbalancer.org</a:t>
            </a:r>
            <a:endParaRPr/>
          </a:p>
          <a:p>
            <a:pPr lvl="1">
              <a:lnSpc>
                <a:spcPct val="100000"/>
              </a:lnSpc>
              <a:buSzPct val="80000"/>
              <a:buFont typeface="Wingdings 3" charset="2"/>
              <a:buChar char=""/>
            </a:pPr>
            <a:r>
              <a:rPr lang="tr-TR" sz="1600" strike="noStrike" u="sng">
                <a:solidFill>
                  <a:srgbClr val="b2d76d"/>
                </a:solidFill>
                <a:latin typeface="Trebuchet MS"/>
              </a:rPr>
              <a:t>http://www.inlab.de/articles/free-and-open-source-load-balancing-software-and-projects.html</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IIS Session Yönetimi</a:t>
            </a:r>
            <a:endParaRPr/>
          </a:p>
        </p:txBody>
      </p:sp>
      <p:sp>
        <p:nvSpPr>
          <p:cNvPr id="171" name="CustomShape 2"/>
          <p:cNvSpPr/>
          <p:nvPr/>
        </p:nvSpPr>
        <p:spPr>
          <a:xfrm>
            <a:off x="677160" y="1701720"/>
            <a:ext cx="8596080" cy="433872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Session-State Modes :</a:t>
            </a:r>
            <a:endParaRPr/>
          </a:p>
          <a:p>
            <a:pPr lvl="1">
              <a:lnSpc>
                <a:spcPct val="100000"/>
              </a:lnSpc>
              <a:buSzPct val="80000"/>
              <a:buFont typeface="Wingdings 3" charset="2"/>
              <a:buChar char=""/>
            </a:pPr>
            <a:r>
              <a:rPr lang="tr-TR" sz="1600" strike="noStrike">
                <a:solidFill>
                  <a:srgbClr val="404040"/>
                </a:solidFill>
                <a:latin typeface="Trebuchet MS"/>
              </a:rPr>
              <a:t>In-proc</a:t>
            </a:r>
            <a:endParaRPr/>
          </a:p>
          <a:p>
            <a:pPr lvl="1">
              <a:lnSpc>
                <a:spcPct val="100000"/>
              </a:lnSpc>
              <a:buSzPct val="80000"/>
              <a:buFont typeface="Wingdings 3" charset="2"/>
              <a:buChar char=""/>
            </a:pPr>
            <a:r>
              <a:rPr lang="tr-TR" sz="1600" strike="noStrike">
                <a:solidFill>
                  <a:srgbClr val="404040"/>
                </a:solidFill>
                <a:latin typeface="Trebuchet MS"/>
              </a:rPr>
              <a:t>State Server !!!</a:t>
            </a:r>
            <a:endParaRPr/>
          </a:p>
          <a:p>
            <a:pPr lvl="1">
              <a:lnSpc>
                <a:spcPct val="100000"/>
              </a:lnSpc>
              <a:buSzPct val="80000"/>
              <a:buFont typeface="Wingdings 3" charset="2"/>
              <a:buChar char=""/>
            </a:pPr>
            <a:r>
              <a:rPr lang="tr-TR" sz="1600" strike="noStrike">
                <a:solidFill>
                  <a:srgbClr val="404040"/>
                </a:solidFill>
                <a:latin typeface="Trebuchet MS"/>
              </a:rPr>
              <a:t>SQL</a:t>
            </a:r>
            <a:endParaRPr/>
          </a:p>
          <a:p>
            <a:pPr lvl="1">
              <a:lnSpc>
                <a:spcPct val="100000"/>
              </a:lnSpc>
              <a:buSzPct val="80000"/>
              <a:buFont typeface="Wingdings 3" charset="2"/>
              <a:buChar char=""/>
            </a:pPr>
            <a:r>
              <a:rPr lang="tr-TR" sz="1600" strike="noStrike">
                <a:solidFill>
                  <a:srgbClr val="404040"/>
                </a:solidFill>
                <a:latin typeface="Trebuchet MS"/>
              </a:rPr>
              <a:t>Custom</a:t>
            </a:r>
            <a:endParaRPr/>
          </a:p>
          <a:p>
            <a:pPr lvl="1">
              <a:lnSpc>
                <a:spcPct val="100000"/>
              </a:lnSpc>
              <a:buSzPct val="80000"/>
              <a:buFont typeface="Wingdings 3" charset="2"/>
              <a:buChar char=""/>
            </a:pPr>
            <a:r>
              <a:rPr lang="tr-TR" sz="1600" strike="noStrike">
                <a:solidFill>
                  <a:srgbClr val="404040"/>
                </a:solidFill>
                <a:latin typeface="Trebuchet MS"/>
              </a:rPr>
              <a:t>Off</a:t>
            </a:r>
            <a:endParaRPr/>
          </a:p>
          <a:p>
            <a:pPr lvl="1">
              <a:lnSpc>
                <a:spcPct val="100000"/>
              </a:lnSpc>
              <a:buSzPct val="80000"/>
              <a:buFont typeface="Wingdings 3" charset="2"/>
              <a:buChar char=""/>
            </a:pPr>
            <a:endParaRPr/>
          </a:p>
          <a:p>
            <a:pPr>
              <a:lnSpc>
                <a:spcPct val="100000"/>
              </a:lnSpc>
              <a:buSzPct val="80000"/>
              <a:buFont typeface="Wingdings 3" charset="2"/>
              <a:buChar char=""/>
            </a:pPr>
            <a:r>
              <a:rPr b="1" lang="tr-TR" strike="noStrike">
                <a:solidFill>
                  <a:srgbClr val="404040"/>
                </a:solidFill>
                <a:latin typeface="Trebuchet MS"/>
              </a:rPr>
              <a:t>StateServer</a:t>
            </a:r>
            <a:r>
              <a:rPr lang="tr-TR" strike="noStrike">
                <a:solidFill>
                  <a:srgbClr val="404040"/>
                </a:solidFill>
                <a:latin typeface="Trebuchet MS"/>
              </a:rPr>
              <a:t> mode, sessionları ramde tutmak yerine ayrı bir servis üzerinden işlem yapar. Web garden ve web farm uygulamalarında ve memory nin sessionları tutmada yetersiz kaldığı durumlarda stateserver kullanımını tercih ederiz. Sessionları In-proc tutmaya göre performans olarak dezavantajlı olsa da web garden ve web farm ile gelen performans kazanımı sağlarız.</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677160" y="609480"/>
            <a:ext cx="11107440" cy="73188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ASP.NET Caching &amp; SQL Cache Dependency</a:t>
            </a:r>
            <a:endParaRPr/>
          </a:p>
        </p:txBody>
      </p:sp>
      <p:sp>
        <p:nvSpPr>
          <p:cNvPr id="173" name="CustomShape 2"/>
          <p:cNvSpPr/>
          <p:nvPr/>
        </p:nvSpPr>
        <p:spPr>
          <a:xfrm>
            <a:off x="677160" y="1342080"/>
            <a:ext cx="8596080" cy="469836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000000"/>
                </a:solidFill>
                <a:latin typeface="Consolas"/>
              </a:rPr>
              <a:t>aspnet_regsql.exe -S &lt;Server&gt; -U &lt;Username&gt; -P &lt;Password&gt; -d Northwind </a:t>
            </a:r>
            <a:endParaRPr/>
          </a:p>
          <a:p>
            <a:pPr lvl="1">
              <a:lnSpc>
                <a:spcPct val="100000"/>
              </a:lnSpc>
              <a:buSzPct val="80000"/>
              <a:buFont typeface="Wingdings 3" charset="2"/>
              <a:buChar char=""/>
            </a:pPr>
            <a:r>
              <a:rPr lang="tr-TR" sz="1600" strike="noStrike">
                <a:solidFill>
                  <a:srgbClr val="000000"/>
                </a:solidFill>
                <a:latin typeface="Consolas"/>
              </a:rPr>
              <a:t>-ed </a:t>
            </a:r>
            <a:endParaRPr/>
          </a:p>
          <a:p>
            <a:pPr lvl="1">
              <a:lnSpc>
                <a:spcPct val="100000"/>
              </a:lnSpc>
              <a:buSzPct val="80000"/>
              <a:buFont typeface="Wingdings 3" charset="2"/>
              <a:buChar char=""/>
            </a:pPr>
            <a:r>
              <a:rPr lang="tr-TR" sz="1600" strike="noStrike">
                <a:solidFill>
                  <a:srgbClr val="000000"/>
                </a:solidFill>
                <a:latin typeface="Consolas"/>
              </a:rPr>
              <a:t>-et -t Employees</a:t>
            </a:r>
            <a:r>
              <a:rPr lang="tr-TR" sz="2600" strike="noStrike">
                <a:solidFill>
                  <a:srgbClr val="000000"/>
                </a:solidFill>
                <a:latin typeface="Trebuchet MS"/>
              </a:rPr>
              <a:t> </a:t>
            </a:r>
            <a:endParaRPr/>
          </a:p>
          <a:p>
            <a:pPr>
              <a:lnSpc>
                <a:spcPct val="100000"/>
              </a:lnSpc>
              <a:buSzPct val="80000"/>
              <a:buFont typeface="Wingdings 3" charset="2"/>
              <a:buChar char=""/>
            </a:pPr>
            <a:r>
              <a:rPr lang="tr-TR" strike="noStrike">
                <a:solidFill>
                  <a:srgbClr val="000000"/>
                </a:solidFill>
                <a:latin typeface="Consolas"/>
              </a:rPr>
              <a:t>Veritabanı bağlantısı oluşturup web.config’e kaydet</a:t>
            </a:r>
            <a:endParaRPr/>
          </a:p>
          <a:p>
            <a:pPr>
              <a:lnSpc>
                <a:spcPct val="100000"/>
              </a:lnSpc>
              <a:buSzPct val="80000"/>
              <a:buFont typeface="Wingdings 3" charset="2"/>
              <a:buChar char=""/>
            </a:pPr>
            <a:r>
              <a:rPr lang="tr-TR" strike="noStrike">
                <a:solidFill>
                  <a:srgbClr val="000000"/>
                </a:solidFill>
                <a:latin typeface="Consolas"/>
              </a:rPr>
              <a:t>&lt;%@ OutputCache Duration="3600" SqlDependency="Northwind:Employees" VaryByParam="none" %&gt; </a:t>
            </a:r>
            <a:endParaRPr/>
          </a:p>
          <a:p>
            <a:pPr>
              <a:lnSpc>
                <a:spcPct val="100000"/>
              </a:lnSpc>
              <a:buSzPct val="80000"/>
              <a:buFont typeface="Wingdings 3" charset="2"/>
              <a:buChar char=""/>
            </a:pPr>
            <a:endParaRPr/>
          </a:p>
          <a:p>
            <a:pPr>
              <a:lnSpc>
                <a:spcPct val="100000"/>
              </a:lnSpc>
              <a:buSzPct val="80000"/>
              <a:buFont typeface="Wingdings 3" charset="2"/>
              <a:buChar char=""/>
            </a:pPr>
            <a:r>
              <a:rPr lang="tr-TR" strike="noStrike">
                <a:solidFill>
                  <a:srgbClr val="404040"/>
                </a:solidFill>
                <a:latin typeface="Trebuchet MS"/>
              </a:rPr>
              <a:t>var dep = new SqlCacheDependency(dbEntryName, tableName);</a:t>
            </a:r>
            <a:endParaRPr/>
          </a:p>
          <a:p>
            <a:pPr>
              <a:lnSpc>
                <a:spcPct val="100000"/>
              </a:lnSpc>
              <a:buSzPct val="80000"/>
              <a:buFont typeface="Wingdings 3" charset="2"/>
              <a:buChar char=""/>
            </a:pPr>
            <a:r>
              <a:rPr lang="tr-TR" strike="noStrike">
                <a:solidFill>
                  <a:srgbClr val="404040"/>
                </a:solidFill>
                <a:latin typeface="Trebuchet MS"/>
              </a:rPr>
              <a:t>Cache.Insert(fullCacheKey, this, dep); </a:t>
            </a:r>
            <a:endParaRPr/>
          </a:p>
          <a:p>
            <a:pPr>
              <a:lnSpc>
                <a:spcPct val="100000"/>
              </a:lnSpc>
              <a:buSzPct val="80000"/>
              <a:buFont typeface="Wingdings 3" charset="2"/>
              <a:buChar char=""/>
            </a:pPr>
            <a:r>
              <a:rPr lang="tr-TR" strike="noStrike">
                <a:solidFill>
                  <a:srgbClr val="404040"/>
                </a:solidFill>
                <a:latin typeface="Trebuchet MS"/>
              </a:rPr>
              <a:t>var cache=Cache[fullCacheKey] as EntityArray&lt;T&gt;; </a:t>
            </a:r>
            <a:r>
              <a:rPr lang="tr-TR" strike="noStrike">
                <a:solidFill>
                  <a:srgbClr val="404040"/>
                </a:solidFill>
                <a:latin typeface="Wingdings"/>
              </a:rPr>
              <a:t></a:t>
            </a:r>
            <a:r>
              <a:rPr lang="tr-TR" strike="noStrike">
                <a:solidFill>
                  <a:srgbClr val="404040"/>
                </a:solidFill>
                <a:latin typeface="Trebuchet MS"/>
              </a:rPr>
              <a:t> Data Caching</a:t>
            </a:r>
            <a:endParaRPr/>
          </a:p>
          <a:p>
            <a:pPr>
              <a:lnSpc>
                <a:spcPct val="100000"/>
              </a:lnSpc>
              <a:buSzPct val="80000"/>
              <a:buFont typeface="Wingdings 3" charset="2"/>
              <a:buChar char=""/>
            </a:pPr>
            <a:r>
              <a:rPr lang="tr-TR" strike="noStrike">
                <a:solidFill>
                  <a:srgbClr val="000000"/>
                </a:solidFill>
                <a:latin typeface="Consolas"/>
              </a:rPr>
              <a:t>Örnek uygulama...</a:t>
            </a:r>
            <a:endParaRPr/>
          </a:p>
          <a:p>
            <a:pPr>
              <a:lnSpc>
                <a:spcPct val="100000"/>
              </a:lnSpc>
            </a:pPr>
            <a:endParaRPr/>
          </a:p>
          <a:p>
            <a:pPr>
              <a:lnSpc>
                <a:spcPct val="100000"/>
              </a:lnSpc>
            </a:pPr>
            <a:endParaRPr/>
          </a:p>
        </p:txBody>
      </p:sp>
      <p:pic>
        <p:nvPicPr>
          <p:cNvPr id="174" name="Picture 4" descr=""/>
          <p:cNvPicPr/>
          <p:nvPr/>
        </p:nvPicPr>
        <p:blipFill>
          <a:blip r:embed="rId1"/>
          <a:stretch/>
        </p:blipFill>
        <p:spPr>
          <a:xfrm>
            <a:off x="6099120" y="5545080"/>
            <a:ext cx="5685840" cy="122796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5" name="Picture 2" descr=""/>
          <p:cNvPicPr/>
          <p:nvPr/>
        </p:nvPicPr>
        <p:blipFill>
          <a:blip r:embed="rId1"/>
          <a:stretch/>
        </p:blipFill>
        <p:spPr>
          <a:xfrm>
            <a:off x="8014680" y="1270080"/>
            <a:ext cx="4176720" cy="3199680"/>
          </a:xfrm>
          <a:prstGeom prst="rect">
            <a:avLst/>
          </a:prstGeom>
          <a:ln>
            <a:noFill/>
          </a:ln>
        </p:spPr>
      </p:pic>
      <p:sp>
        <p:nvSpPr>
          <p:cNvPr id="176"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AppFabric OR MemCached OR NCache</a:t>
            </a:r>
            <a:endParaRPr/>
          </a:p>
        </p:txBody>
      </p:sp>
      <p:sp>
        <p:nvSpPr>
          <p:cNvPr id="177" name="CustomShape 2"/>
          <p:cNvSpPr/>
          <p:nvPr/>
        </p:nvSpPr>
        <p:spPr>
          <a:xfrm>
            <a:off x="677160" y="1486080"/>
            <a:ext cx="8596080" cy="527220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b="1" lang="tr-TR" strike="noStrike" u="sng">
                <a:solidFill>
                  <a:srgbClr val="b2d76d"/>
                </a:solidFill>
                <a:latin typeface="Trebuchet MS"/>
              </a:rPr>
              <a:t>http://msdn.com/appfabric</a:t>
            </a:r>
            <a:endParaRPr/>
          </a:p>
          <a:p>
            <a:pPr>
              <a:lnSpc>
                <a:spcPct val="100000"/>
              </a:lnSpc>
              <a:buSzPct val="80000"/>
              <a:buFont typeface="Wingdings 3" charset="2"/>
              <a:buChar char=""/>
            </a:pPr>
            <a:r>
              <a:rPr b="1" lang="tr-TR" strike="noStrike">
                <a:solidFill>
                  <a:srgbClr val="404040"/>
                </a:solidFill>
                <a:latin typeface="Trebuchet MS"/>
              </a:rPr>
              <a:t>Kurulumu yaptıktan sonra </a:t>
            </a:r>
            <a:endParaRPr/>
          </a:p>
          <a:p>
            <a:pPr>
              <a:lnSpc>
                <a:spcPct val="100000"/>
              </a:lnSpc>
              <a:buSzPct val="80000"/>
              <a:buFont typeface="Wingdings 3" charset="2"/>
              <a:buChar char=""/>
            </a:pPr>
            <a:r>
              <a:rPr b="1" lang="tr-TR" strike="noStrike">
                <a:solidFill>
                  <a:srgbClr val="404040"/>
                </a:solidFill>
                <a:latin typeface="Trebuchet MS"/>
              </a:rPr>
              <a:t>Caching Administration Windows</a:t>
            </a:r>
            <a:endParaRPr/>
          </a:p>
          <a:p>
            <a:pPr>
              <a:lnSpc>
                <a:spcPct val="100000"/>
              </a:lnSpc>
              <a:buSzPct val="80000"/>
              <a:buFont typeface="Wingdings 3" charset="2"/>
              <a:buChar char=""/>
            </a:pPr>
            <a:r>
              <a:rPr b="1" lang="tr-TR" strike="noStrike">
                <a:solidFill>
                  <a:srgbClr val="404040"/>
                </a:solidFill>
                <a:latin typeface="Trebuchet MS"/>
              </a:rPr>
              <a:t>Power Shell uygulamasını açıyoruz.</a:t>
            </a:r>
            <a:endParaRPr/>
          </a:p>
          <a:p>
            <a:pPr>
              <a:lnSpc>
                <a:spcPct val="100000"/>
              </a:lnSpc>
              <a:buSzPct val="80000"/>
              <a:buFont typeface="Wingdings 3" charset="2"/>
              <a:buChar char=""/>
            </a:pPr>
            <a:r>
              <a:rPr lang="tr-TR" strike="noStrike">
                <a:solidFill>
                  <a:srgbClr val="404040"/>
                </a:solidFill>
                <a:latin typeface="Trebuchet MS"/>
              </a:rPr>
              <a:t>C:\&gt; Start-CacheHost</a:t>
            </a:r>
            <a:endParaRPr/>
          </a:p>
          <a:p>
            <a:pPr>
              <a:lnSpc>
                <a:spcPct val="100000"/>
              </a:lnSpc>
              <a:buSzPct val="80000"/>
              <a:buFont typeface="Wingdings 3" charset="2"/>
              <a:buChar char=""/>
            </a:pPr>
            <a:r>
              <a:rPr lang="tr-TR" strike="noStrike">
                <a:solidFill>
                  <a:srgbClr val="404040"/>
                </a:solidFill>
                <a:latin typeface="Trebuchet MS"/>
              </a:rPr>
              <a:t>HostName ve Port değerlerine Machine Name’i ve 22233 giriyoruz.</a:t>
            </a:r>
            <a:endParaRPr/>
          </a:p>
          <a:p>
            <a:pPr>
              <a:lnSpc>
                <a:spcPct val="100000"/>
              </a:lnSpc>
              <a:buSzPct val="80000"/>
              <a:buFont typeface="Wingdings 3" charset="2"/>
              <a:buChar char=""/>
            </a:pPr>
            <a:r>
              <a:rPr i="1" lang="tr-TR" strike="noStrike">
                <a:solidFill>
                  <a:srgbClr val="404040"/>
                </a:solidFill>
                <a:latin typeface="Trebuchet MS"/>
              </a:rPr>
              <a:t>C:\&gt; Grant-CacheAllowedClientAccount WIN-7FL1DQNRI4R\AppFabricUser</a:t>
            </a:r>
            <a:endParaRPr/>
          </a:p>
          <a:p>
            <a:pPr>
              <a:lnSpc>
                <a:spcPct val="100000"/>
              </a:lnSpc>
              <a:buSzPct val="80000"/>
              <a:buFont typeface="Wingdings 3" charset="2"/>
              <a:buChar char=""/>
            </a:pPr>
            <a:r>
              <a:rPr i="1" lang="tr-TR" strike="noStrike">
                <a:solidFill>
                  <a:srgbClr val="404040"/>
                </a:solidFill>
                <a:latin typeface="Trebuchet MS"/>
              </a:rPr>
              <a:t>C:\&gt; new-cache default</a:t>
            </a:r>
            <a:endParaRPr/>
          </a:p>
          <a:p>
            <a:pPr>
              <a:lnSpc>
                <a:spcPct val="100000"/>
              </a:lnSpc>
              <a:buSzPct val="80000"/>
              <a:buFont typeface="Wingdings 3" charset="2"/>
              <a:buChar char=""/>
            </a:pPr>
            <a:r>
              <a:rPr i="1" lang="tr-TR" strike="noStrike">
                <a:solidFill>
                  <a:srgbClr val="404040"/>
                </a:solidFill>
                <a:latin typeface="Trebuchet MS"/>
              </a:rPr>
              <a:t>C:\&gt; get-cachestatistics default</a:t>
            </a:r>
            <a:endParaRPr/>
          </a:p>
          <a:p>
            <a:pPr>
              <a:lnSpc>
                <a:spcPct val="100000"/>
              </a:lnSpc>
              <a:buSzPct val="80000"/>
              <a:buFont typeface="Wingdings 3" charset="2"/>
              <a:buChar char=""/>
            </a:pPr>
            <a:endParaRPr/>
          </a:p>
          <a:p>
            <a:pPr>
              <a:lnSpc>
                <a:spcPct val="100000"/>
              </a:lnSpc>
              <a:buSzPct val="80000"/>
              <a:buFont typeface="Wingdings 3" charset="2"/>
              <a:buChar char=""/>
            </a:pPr>
            <a:r>
              <a:rPr lang="tr-TR" strike="noStrike">
                <a:solidFill>
                  <a:srgbClr val="404040"/>
                </a:solidFill>
                <a:latin typeface="Trebuchet MS"/>
              </a:rPr>
              <a:t>AppFabric Caching Örnek Uygulamalar :</a:t>
            </a:r>
            <a:endParaRPr/>
          </a:p>
          <a:p>
            <a:pPr>
              <a:lnSpc>
                <a:spcPct val="100000"/>
              </a:lnSpc>
              <a:buSzPct val="80000"/>
              <a:buFont typeface="Wingdings 3" charset="2"/>
              <a:buChar char=""/>
            </a:pPr>
            <a:r>
              <a:rPr lang="tr-TR" strike="noStrike" u="sng">
                <a:solidFill>
                  <a:srgbClr val="b2d76d"/>
                </a:solidFill>
                <a:latin typeface="Trebuchet MS"/>
              </a:rPr>
              <a:t>http://archive.msdn.microsoft.com/Project/Download/FileDownload.aspx?ProjectName=appfabriccat&amp;DownloadId=14498</a:t>
            </a:r>
            <a:endParaRPr/>
          </a:p>
          <a:p>
            <a:pPr>
              <a:lnSpc>
                <a:spcPct val="100000"/>
              </a:lnSpc>
              <a:buSzPct val="80000"/>
              <a:buFont typeface="Wingdings 3" charset="2"/>
              <a:buChar char=""/>
            </a:pPr>
            <a:r>
              <a:rPr lang="tr-TR" strike="noStrike" u="sng">
                <a:solidFill>
                  <a:srgbClr val="b2d76d"/>
                </a:solidFill>
                <a:latin typeface="Trebuchet MS"/>
              </a:rPr>
              <a:t>http://www.microsoft.com/en-us/download/details.aspx?id=19603</a:t>
            </a:r>
            <a:endParaRPr/>
          </a:p>
          <a:p>
            <a:pPr>
              <a:lnSpc>
                <a:spcPct val="100000"/>
              </a:lnSpc>
              <a:buSzPct val="80000"/>
              <a:buFont typeface="Wingdings 3" charset="2"/>
              <a:buChar char=""/>
            </a:pPr>
            <a:r>
              <a:rPr lang="tr-TR" strike="noStrike">
                <a:solidFill>
                  <a:srgbClr val="404040"/>
                </a:solidFill>
                <a:latin typeface="Trebuchet MS"/>
              </a:rPr>
              <a:t>Grant-CacheAllowedClientAccount AppFabricUser</a:t>
            </a:r>
            <a:endParaRPr/>
          </a:p>
          <a:p>
            <a:pPr>
              <a:lnSpc>
                <a:spcPct val="100000"/>
              </a:lnSpc>
              <a:buSzPct val="80000"/>
              <a:buFont typeface="Wingdings 3" charset="2"/>
              <a:buChar char=""/>
            </a:pPr>
            <a:r>
              <a:rPr lang="tr-TR" strike="noStrike">
                <a:solidFill>
                  <a:srgbClr val="404040"/>
                </a:solidFill>
                <a:latin typeface="Trebuchet MS"/>
              </a:rPr>
              <a:t>AppFabric Caching Admin Tool </a:t>
            </a:r>
            <a:r>
              <a:rPr lang="tr-TR" strike="noStrike" u="sng">
                <a:solidFill>
                  <a:srgbClr val="b2d76d"/>
                </a:solidFill>
                <a:latin typeface="Trebuchet MS"/>
              </a:rPr>
              <a:t>http://mdcadmintool.codeplex.com/</a:t>
            </a:r>
            <a:endParaRPr/>
          </a:p>
          <a:p>
            <a:pPr>
              <a:lnSpc>
                <a:spcPct val="100000"/>
              </a:lnSpc>
            </a:pPr>
            <a:endParaRPr/>
          </a:p>
          <a:p>
            <a:pPr>
              <a:lnSpc>
                <a:spcPct val="100000"/>
              </a:lnSpc>
              <a:buSzPct val="80000"/>
              <a:buFont typeface="Wingdings 3" charset="2"/>
              <a:buChar char=""/>
            </a:pPr>
            <a:r>
              <a:rPr lang="tr-TR" strike="noStrike">
                <a:solidFill>
                  <a:srgbClr val="404040"/>
                </a:solidFill>
                <a:latin typeface="Trebuchet MS"/>
              </a:rPr>
              <a:t>*** To Enable the Caching Service in a Workgroup Scenario</a:t>
            </a:r>
            <a:endParaRPr/>
          </a:p>
          <a:p>
            <a:pPr>
              <a:lnSpc>
                <a:spcPct val="100000"/>
              </a:lnSpc>
              <a:buSzPct val="80000"/>
              <a:buFont typeface="Wingdings 3" charset="2"/>
              <a:buChar char=""/>
            </a:pPr>
            <a:r>
              <a:rPr lang="tr-TR" strike="noStrike" u="sng">
                <a:solidFill>
                  <a:srgbClr val="404040"/>
                </a:solidFill>
                <a:latin typeface="Trebuchet MS"/>
              </a:rPr>
              <a:t>http://msdn.microsoft.com/en-us/library/ff637713.aspx</a:t>
            </a:r>
            <a:endParaRPr/>
          </a:p>
          <a:p>
            <a:pPr>
              <a:lnSpc>
                <a:spcPct val="100000"/>
              </a:lnSpc>
            </a:pPr>
            <a:endParaRPr/>
          </a:p>
          <a:p>
            <a:pPr>
              <a:lnSpc>
                <a:spcPct val="100000"/>
              </a:lnSpc>
            </a:pPr>
            <a:endParaRPr/>
          </a:p>
        </p:txBody>
      </p:sp>
      <p:pic>
        <p:nvPicPr>
          <p:cNvPr id="178" name="Picture 4" descr=""/>
          <p:cNvPicPr/>
          <p:nvPr/>
        </p:nvPicPr>
        <p:blipFill>
          <a:blip r:embed="rId2"/>
          <a:stretch/>
        </p:blipFill>
        <p:spPr>
          <a:xfrm>
            <a:off x="9086400" y="5044320"/>
            <a:ext cx="2999520" cy="171396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 </a:t>
            </a:r>
            <a:endParaRPr/>
          </a:p>
        </p:txBody>
      </p:sp>
      <p:sp>
        <p:nvSpPr>
          <p:cNvPr id="180" name="CustomShape 2"/>
          <p:cNvSpPr/>
          <p:nvPr/>
        </p:nvSpPr>
        <p:spPr>
          <a:xfrm>
            <a:off x="677160" y="303120"/>
            <a:ext cx="8596080" cy="6274800"/>
          </a:xfrm>
          <a:prstGeom prst="rect">
            <a:avLst/>
          </a:prstGeom>
          <a:noFill/>
          <a:ln>
            <a:noFill/>
          </a:ln>
        </p:spPr>
        <p:style>
          <a:lnRef idx="0"/>
          <a:fillRef idx="0"/>
          <a:effectRef idx="0"/>
          <a:fontRef idx="minor"/>
        </p:style>
        <p:txBody>
          <a:bodyPr lIns="0" rIns="0" tIns="0" bIns="0" anchor="ctr"/>
          <a:p>
            <a:pPr>
              <a:lnSpc>
                <a:spcPct val="100000"/>
              </a:lnSpc>
            </a:pPr>
            <a:r>
              <a:rPr b="1" lang="tr-TR" sz="1000" strike="noStrike">
                <a:solidFill>
                  <a:srgbClr val="006699"/>
                </a:solidFill>
                <a:latin typeface="Consolas"/>
              </a:rPr>
              <a:t>using</a:t>
            </a:r>
            <a:r>
              <a:rPr lang="tr-TR" sz="900" strike="noStrike">
                <a:solidFill>
                  <a:srgbClr val="333333"/>
                </a:solidFill>
                <a:latin typeface="Consolas"/>
              </a:rPr>
              <a:t> </a:t>
            </a:r>
            <a:r>
              <a:rPr lang="tr-TR" sz="1000" strike="noStrike">
                <a:solidFill>
                  <a:srgbClr val="000000"/>
                </a:solidFill>
                <a:latin typeface="Consolas"/>
              </a:rPr>
              <a:t>Microsoft.ApplicationServer.Caching;</a:t>
            </a:r>
            <a:endParaRPr/>
          </a:p>
          <a:p>
            <a:pPr>
              <a:lnSpc>
                <a:spcPct val="100000"/>
              </a:lnSpc>
            </a:pPr>
            <a:r>
              <a:rPr b="1" lang="tr-TR" sz="1000" strike="noStrike">
                <a:solidFill>
                  <a:srgbClr val="006699"/>
                </a:solidFill>
                <a:latin typeface="Consolas"/>
              </a:rPr>
              <a:t>using</a:t>
            </a:r>
            <a:r>
              <a:rPr lang="tr-TR" sz="900" strike="noStrike">
                <a:solidFill>
                  <a:srgbClr val="333333"/>
                </a:solidFill>
                <a:latin typeface="Consolas"/>
              </a:rPr>
              <a:t> </a:t>
            </a:r>
            <a:r>
              <a:rPr lang="tr-TR" sz="1000" strike="noStrike">
                <a:solidFill>
                  <a:srgbClr val="000000"/>
                </a:solidFill>
                <a:latin typeface="Consolas"/>
              </a:rPr>
              <a:t>System.Collections.Generic;</a:t>
            </a:r>
            <a:endParaRPr/>
          </a:p>
          <a:p>
            <a:pPr>
              <a:lnSpc>
                <a:spcPct val="100000"/>
              </a:lnSpc>
            </a:pPr>
            <a:r>
              <a:rPr lang="tr-TR" sz="900" strike="noStrike">
                <a:solidFill>
                  <a:srgbClr val="333333"/>
                </a:solidFill>
                <a:latin typeface="Consolas"/>
              </a:rPr>
              <a:t> </a:t>
            </a:r>
            <a:endParaRPr/>
          </a:p>
          <a:p>
            <a:pPr>
              <a:lnSpc>
                <a:spcPct val="100000"/>
              </a:lnSpc>
            </a:pPr>
            <a:r>
              <a:rPr b="1" lang="tr-TR" sz="1000" strike="noStrike">
                <a:solidFill>
                  <a:srgbClr val="006699"/>
                </a:solidFill>
                <a:latin typeface="Consolas"/>
              </a:rPr>
              <a:t>public</a:t>
            </a:r>
            <a:r>
              <a:rPr lang="tr-TR" sz="900" strike="noStrike">
                <a:solidFill>
                  <a:srgbClr val="333333"/>
                </a:solidFill>
                <a:latin typeface="Consolas"/>
              </a:rPr>
              <a:t> </a:t>
            </a:r>
            <a:r>
              <a:rPr b="1" lang="tr-TR" sz="1000" strike="noStrike">
                <a:solidFill>
                  <a:srgbClr val="006699"/>
                </a:solidFill>
                <a:latin typeface="Consolas"/>
              </a:rPr>
              <a:t>class</a:t>
            </a:r>
            <a:r>
              <a:rPr lang="tr-TR" sz="900" strike="noStrike">
                <a:solidFill>
                  <a:srgbClr val="333333"/>
                </a:solidFill>
                <a:latin typeface="Consolas"/>
              </a:rPr>
              <a:t> </a:t>
            </a:r>
            <a:r>
              <a:rPr lang="tr-TR" sz="1000" strike="noStrike">
                <a:solidFill>
                  <a:srgbClr val="000000"/>
                </a:solidFill>
                <a:latin typeface="Consolas"/>
              </a:rPr>
              <a:t>CacheUtil</a:t>
            </a:r>
            <a:endParaRPr/>
          </a:p>
          <a:p>
            <a:pPr>
              <a:lnSpc>
                <a:spcPct val="100000"/>
              </a:lnSpc>
            </a:pPr>
            <a:r>
              <a:rPr lang="tr-TR" sz="1000" strike="noStrike">
                <a:solidFill>
                  <a:srgbClr val="000000"/>
                </a:solidFill>
                <a:latin typeface="Consolas"/>
              </a:rPr>
              <a:t>{</a:t>
            </a:r>
            <a:endParaRPr/>
          </a:p>
          <a:p>
            <a:pPr>
              <a:lnSpc>
                <a:spcPct val="100000"/>
              </a:lnSpc>
            </a:pPr>
            <a:r>
              <a:rPr lang="tr-TR" sz="1000" strike="noStrike">
                <a:solidFill>
                  <a:srgbClr val="333333"/>
                </a:solidFill>
                <a:latin typeface="Consolas"/>
              </a:rPr>
              <a:t>  </a:t>
            </a:r>
            <a:r>
              <a:rPr b="1" lang="tr-TR" sz="1000" strike="noStrike">
                <a:solidFill>
                  <a:srgbClr val="006699"/>
                </a:solidFill>
                <a:latin typeface="Consolas"/>
              </a:rPr>
              <a:t>private</a:t>
            </a:r>
            <a:r>
              <a:rPr lang="tr-TR" sz="900" strike="noStrike">
                <a:solidFill>
                  <a:srgbClr val="333333"/>
                </a:solidFill>
                <a:latin typeface="Consolas"/>
              </a:rPr>
              <a:t> </a:t>
            </a:r>
            <a:r>
              <a:rPr b="1" lang="tr-TR" sz="1000" strike="noStrike">
                <a:solidFill>
                  <a:srgbClr val="006699"/>
                </a:solidFill>
                <a:latin typeface="Consolas"/>
              </a:rPr>
              <a:t>static</a:t>
            </a:r>
            <a:r>
              <a:rPr lang="tr-TR" sz="900" strike="noStrike">
                <a:solidFill>
                  <a:srgbClr val="333333"/>
                </a:solidFill>
                <a:latin typeface="Consolas"/>
              </a:rPr>
              <a:t> </a:t>
            </a:r>
            <a:r>
              <a:rPr lang="tr-TR" sz="1000" strike="noStrike">
                <a:solidFill>
                  <a:srgbClr val="000000"/>
                </a:solidFill>
                <a:latin typeface="Consolas"/>
              </a:rPr>
              <a:t>DataCacheFactory _factory = </a:t>
            </a:r>
            <a:r>
              <a:rPr b="1" lang="tr-TR" sz="1000" strike="noStrike">
                <a:solidFill>
                  <a:srgbClr val="006699"/>
                </a:solidFill>
                <a:latin typeface="Consolas"/>
              </a:rPr>
              <a:t>null</a:t>
            </a:r>
            <a:r>
              <a:rPr lang="tr-TR" sz="1000" strike="noStrike">
                <a:solidFill>
                  <a:srgbClr val="000000"/>
                </a:solidFill>
                <a:latin typeface="Consolas"/>
              </a:rPr>
              <a:t>;</a:t>
            </a:r>
            <a:endParaRPr/>
          </a:p>
          <a:p>
            <a:pPr>
              <a:lnSpc>
                <a:spcPct val="100000"/>
              </a:lnSpc>
            </a:pPr>
            <a:r>
              <a:rPr lang="tr-TR" sz="1000" strike="noStrike">
                <a:solidFill>
                  <a:srgbClr val="333333"/>
                </a:solidFill>
                <a:latin typeface="Consolas"/>
              </a:rPr>
              <a:t>  </a:t>
            </a:r>
            <a:r>
              <a:rPr b="1" lang="tr-TR" sz="1000" strike="noStrike">
                <a:solidFill>
                  <a:srgbClr val="006699"/>
                </a:solidFill>
                <a:latin typeface="Consolas"/>
              </a:rPr>
              <a:t>private</a:t>
            </a:r>
            <a:r>
              <a:rPr lang="tr-TR" sz="900" strike="noStrike">
                <a:solidFill>
                  <a:srgbClr val="333333"/>
                </a:solidFill>
                <a:latin typeface="Consolas"/>
              </a:rPr>
              <a:t> </a:t>
            </a:r>
            <a:r>
              <a:rPr b="1" lang="tr-TR" sz="1000" strike="noStrike">
                <a:solidFill>
                  <a:srgbClr val="006699"/>
                </a:solidFill>
                <a:latin typeface="Consolas"/>
              </a:rPr>
              <a:t>static</a:t>
            </a:r>
            <a:r>
              <a:rPr lang="tr-TR" sz="900" strike="noStrike">
                <a:solidFill>
                  <a:srgbClr val="333333"/>
                </a:solidFill>
                <a:latin typeface="Consolas"/>
              </a:rPr>
              <a:t> </a:t>
            </a:r>
            <a:r>
              <a:rPr lang="tr-TR" sz="1000" strike="noStrike">
                <a:solidFill>
                  <a:srgbClr val="000000"/>
                </a:solidFill>
                <a:latin typeface="Consolas"/>
              </a:rPr>
              <a:t>DataCache _cache = </a:t>
            </a:r>
            <a:r>
              <a:rPr b="1" lang="tr-TR" sz="1000" strike="noStrike">
                <a:solidFill>
                  <a:srgbClr val="006699"/>
                </a:solidFill>
                <a:latin typeface="Consolas"/>
              </a:rPr>
              <a:t>null</a:t>
            </a:r>
            <a:r>
              <a:rPr lang="tr-TR" sz="1000" strike="noStrike">
                <a:solidFill>
                  <a:srgbClr val="000000"/>
                </a:solidFill>
                <a:latin typeface="Consolas"/>
              </a:rPr>
              <a:t>;</a:t>
            </a:r>
            <a:endParaRPr/>
          </a:p>
          <a:p>
            <a:pPr>
              <a:lnSpc>
                <a:spcPct val="100000"/>
              </a:lnSpc>
            </a:pPr>
            <a:r>
              <a:rPr lang="tr-TR" sz="900" strike="noStrike">
                <a:solidFill>
                  <a:srgbClr val="333333"/>
                </a:solidFill>
                <a:latin typeface="Consolas"/>
              </a:rPr>
              <a:t> </a:t>
            </a:r>
            <a:endParaRPr/>
          </a:p>
          <a:p>
            <a:pPr>
              <a:lnSpc>
                <a:spcPct val="100000"/>
              </a:lnSpc>
            </a:pPr>
            <a:r>
              <a:rPr lang="tr-TR" sz="1000" strike="noStrike">
                <a:solidFill>
                  <a:srgbClr val="333333"/>
                </a:solidFill>
                <a:latin typeface="Consolas"/>
              </a:rPr>
              <a:t>  </a:t>
            </a:r>
            <a:r>
              <a:rPr b="1" lang="tr-TR" sz="1000" strike="noStrike">
                <a:solidFill>
                  <a:srgbClr val="006699"/>
                </a:solidFill>
                <a:latin typeface="Consolas"/>
              </a:rPr>
              <a:t>public</a:t>
            </a:r>
            <a:r>
              <a:rPr lang="tr-TR" sz="900" strike="noStrike">
                <a:solidFill>
                  <a:srgbClr val="333333"/>
                </a:solidFill>
                <a:latin typeface="Consolas"/>
              </a:rPr>
              <a:t> </a:t>
            </a:r>
            <a:r>
              <a:rPr b="1" lang="tr-TR" sz="1000" strike="noStrike">
                <a:solidFill>
                  <a:srgbClr val="006699"/>
                </a:solidFill>
                <a:latin typeface="Consolas"/>
              </a:rPr>
              <a:t>static</a:t>
            </a:r>
            <a:r>
              <a:rPr lang="tr-TR" sz="900" strike="noStrike">
                <a:solidFill>
                  <a:srgbClr val="333333"/>
                </a:solidFill>
                <a:latin typeface="Consolas"/>
              </a:rPr>
              <a:t> </a:t>
            </a:r>
            <a:r>
              <a:rPr lang="tr-TR" sz="1000" strike="noStrike">
                <a:solidFill>
                  <a:srgbClr val="000000"/>
                </a:solidFill>
                <a:latin typeface="Consolas"/>
              </a:rPr>
              <a:t>DataCache GetCache()</a:t>
            </a:r>
            <a:endParaRPr/>
          </a:p>
          <a:p>
            <a:pPr>
              <a:lnSpc>
                <a:spcPct val="100000"/>
              </a:lnSpc>
            </a:pPr>
            <a:r>
              <a:rPr lang="tr-TR" sz="1000" strike="noStrike">
                <a:solidFill>
                  <a:srgbClr val="333333"/>
                </a:solidFill>
                <a:latin typeface="Consolas"/>
              </a:rPr>
              <a:t>  </a:t>
            </a:r>
            <a:r>
              <a:rPr lang="tr-TR" sz="1000" strike="noStrike">
                <a:solidFill>
                  <a:srgbClr val="000000"/>
                </a:solidFill>
                <a:latin typeface="Consolas"/>
              </a:rPr>
              <a:t>{</a:t>
            </a:r>
            <a:endParaRPr/>
          </a:p>
          <a:p>
            <a:pPr>
              <a:lnSpc>
                <a:spcPct val="100000"/>
              </a:lnSpc>
            </a:pPr>
            <a:r>
              <a:rPr lang="tr-TR" sz="1000" strike="noStrike">
                <a:solidFill>
                  <a:srgbClr val="333333"/>
                </a:solidFill>
                <a:latin typeface="Consolas"/>
              </a:rPr>
              <a:t>      </a:t>
            </a:r>
            <a:r>
              <a:rPr b="1" lang="tr-TR" sz="1000" strike="noStrike">
                <a:solidFill>
                  <a:srgbClr val="006699"/>
                </a:solidFill>
                <a:latin typeface="Consolas"/>
              </a:rPr>
              <a:t>if</a:t>
            </a:r>
            <a:r>
              <a:rPr lang="tr-TR" sz="900" strike="noStrike">
                <a:solidFill>
                  <a:srgbClr val="333333"/>
                </a:solidFill>
                <a:latin typeface="Consolas"/>
              </a:rPr>
              <a:t> </a:t>
            </a:r>
            <a:r>
              <a:rPr lang="tr-TR" sz="1000" strike="noStrike">
                <a:solidFill>
                  <a:srgbClr val="000000"/>
                </a:solidFill>
                <a:latin typeface="Consolas"/>
              </a:rPr>
              <a:t>(_cache != </a:t>
            </a:r>
            <a:r>
              <a:rPr b="1" lang="tr-TR" sz="1000" strike="noStrike">
                <a:solidFill>
                  <a:srgbClr val="006699"/>
                </a:solidFill>
                <a:latin typeface="Consolas"/>
              </a:rPr>
              <a:t>null</a:t>
            </a:r>
            <a:r>
              <a:rPr lang="tr-TR" sz="1000" strike="noStrike">
                <a:solidFill>
                  <a:srgbClr val="000000"/>
                </a:solidFill>
                <a:latin typeface="Consolas"/>
              </a:rPr>
              <a:t>)</a:t>
            </a:r>
            <a:endParaRPr/>
          </a:p>
          <a:p>
            <a:pPr>
              <a:lnSpc>
                <a:spcPct val="100000"/>
              </a:lnSpc>
            </a:pPr>
            <a:r>
              <a:rPr lang="tr-TR" sz="1000" strike="noStrike">
                <a:solidFill>
                  <a:srgbClr val="333333"/>
                </a:solidFill>
                <a:latin typeface="Consolas"/>
              </a:rPr>
              <a:t>          </a:t>
            </a:r>
            <a:r>
              <a:rPr b="1" lang="tr-TR" sz="1000" strike="noStrike">
                <a:solidFill>
                  <a:srgbClr val="006699"/>
                </a:solidFill>
                <a:latin typeface="Consolas"/>
              </a:rPr>
              <a:t>return</a:t>
            </a:r>
            <a:r>
              <a:rPr lang="tr-TR" sz="900" strike="noStrike">
                <a:solidFill>
                  <a:srgbClr val="333333"/>
                </a:solidFill>
                <a:latin typeface="Consolas"/>
              </a:rPr>
              <a:t> </a:t>
            </a:r>
            <a:r>
              <a:rPr lang="tr-TR" sz="1000" strike="noStrike">
                <a:solidFill>
                  <a:srgbClr val="000000"/>
                </a:solidFill>
                <a:latin typeface="Consolas"/>
              </a:rPr>
              <a:t>_cache;</a:t>
            </a:r>
            <a:endParaRPr/>
          </a:p>
          <a:p>
            <a:pPr>
              <a:lnSpc>
                <a:spcPct val="100000"/>
              </a:lnSpc>
            </a:pPr>
            <a:r>
              <a:rPr lang="tr-TR" sz="900" strike="noStrike">
                <a:solidFill>
                  <a:srgbClr val="333333"/>
                </a:solidFill>
                <a:latin typeface="Consolas"/>
              </a:rPr>
              <a:t> </a:t>
            </a:r>
            <a:endParaRPr/>
          </a:p>
          <a:p>
            <a:pPr>
              <a:lnSpc>
                <a:spcPct val="100000"/>
              </a:lnSpc>
            </a:pPr>
            <a:r>
              <a:rPr lang="tr-TR" sz="1000" strike="noStrike">
                <a:solidFill>
                  <a:srgbClr val="333333"/>
                </a:solidFill>
                <a:latin typeface="Consolas"/>
              </a:rPr>
              <a:t>      </a:t>
            </a:r>
            <a:r>
              <a:rPr lang="tr-TR" sz="1000" strike="noStrike">
                <a:solidFill>
                  <a:srgbClr val="008200"/>
                </a:solidFill>
                <a:latin typeface="Consolas"/>
              </a:rPr>
              <a:t>//Define Array for 1 Cache Host</a:t>
            </a:r>
            <a:endParaRPr/>
          </a:p>
          <a:p>
            <a:pPr>
              <a:lnSpc>
                <a:spcPct val="100000"/>
              </a:lnSpc>
            </a:pPr>
            <a:r>
              <a:rPr lang="tr-TR" sz="1000" strike="noStrike">
                <a:solidFill>
                  <a:srgbClr val="333333"/>
                </a:solidFill>
                <a:latin typeface="Consolas"/>
              </a:rPr>
              <a:t>      </a:t>
            </a:r>
            <a:r>
              <a:rPr lang="tr-TR" sz="1000" strike="noStrike">
                <a:solidFill>
                  <a:srgbClr val="000000"/>
                </a:solidFill>
                <a:latin typeface="Consolas"/>
              </a:rPr>
              <a:t>List&lt;DataCacheServerEndpoint&gt; servers = </a:t>
            </a:r>
            <a:r>
              <a:rPr b="1" lang="tr-TR" sz="1000" strike="noStrike">
                <a:solidFill>
                  <a:srgbClr val="006699"/>
                </a:solidFill>
                <a:latin typeface="Consolas"/>
              </a:rPr>
              <a:t>new</a:t>
            </a:r>
            <a:r>
              <a:rPr lang="tr-TR" sz="900" strike="noStrike">
                <a:solidFill>
                  <a:srgbClr val="333333"/>
                </a:solidFill>
                <a:latin typeface="Consolas"/>
              </a:rPr>
              <a:t> </a:t>
            </a:r>
            <a:r>
              <a:rPr lang="tr-TR" sz="1000" strike="noStrike">
                <a:solidFill>
                  <a:srgbClr val="000000"/>
                </a:solidFill>
                <a:latin typeface="Consolas"/>
              </a:rPr>
              <a:t>List&lt;DataCacheServerEndpoint&gt;(1);</a:t>
            </a:r>
            <a:endParaRPr/>
          </a:p>
          <a:p>
            <a:pPr>
              <a:lnSpc>
                <a:spcPct val="100000"/>
              </a:lnSpc>
            </a:pPr>
            <a:r>
              <a:rPr lang="tr-TR" sz="900" strike="noStrike">
                <a:solidFill>
                  <a:srgbClr val="333333"/>
                </a:solidFill>
                <a:latin typeface="Consolas"/>
              </a:rPr>
              <a:t> </a:t>
            </a:r>
            <a:endParaRPr/>
          </a:p>
          <a:p>
            <a:pPr>
              <a:lnSpc>
                <a:spcPct val="100000"/>
              </a:lnSpc>
            </a:pPr>
            <a:r>
              <a:rPr lang="tr-TR" sz="1000" strike="noStrike">
                <a:solidFill>
                  <a:srgbClr val="333333"/>
                </a:solidFill>
                <a:latin typeface="Consolas"/>
              </a:rPr>
              <a:t>      </a:t>
            </a:r>
            <a:r>
              <a:rPr lang="tr-TR" sz="1000" strike="noStrike">
                <a:solidFill>
                  <a:srgbClr val="008200"/>
                </a:solidFill>
                <a:latin typeface="Consolas"/>
              </a:rPr>
              <a:t>//Specify Cache Host Details </a:t>
            </a:r>
            <a:endParaRPr/>
          </a:p>
          <a:p>
            <a:pPr>
              <a:lnSpc>
                <a:spcPct val="100000"/>
              </a:lnSpc>
            </a:pPr>
            <a:r>
              <a:rPr lang="tr-TR" sz="1000" strike="noStrike">
                <a:solidFill>
                  <a:srgbClr val="333333"/>
                </a:solidFill>
                <a:latin typeface="Consolas"/>
              </a:rPr>
              <a:t>      </a:t>
            </a:r>
            <a:r>
              <a:rPr lang="tr-TR" sz="1000" strike="noStrike">
                <a:solidFill>
                  <a:srgbClr val="008200"/>
                </a:solidFill>
                <a:latin typeface="Consolas"/>
              </a:rPr>
              <a:t>//  Parameter 1 = host name</a:t>
            </a:r>
            <a:endParaRPr/>
          </a:p>
          <a:p>
            <a:pPr>
              <a:lnSpc>
                <a:spcPct val="100000"/>
              </a:lnSpc>
            </a:pPr>
            <a:r>
              <a:rPr lang="tr-TR" sz="1000" strike="noStrike">
                <a:solidFill>
                  <a:srgbClr val="333333"/>
                </a:solidFill>
                <a:latin typeface="Consolas"/>
              </a:rPr>
              <a:t>      </a:t>
            </a:r>
            <a:r>
              <a:rPr lang="tr-TR" sz="1000" strike="noStrike">
                <a:solidFill>
                  <a:srgbClr val="008200"/>
                </a:solidFill>
                <a:latin typeface="Consolas"/>
              </a:rPr>
              <a:t>//  Parameter 2 = cache port number</a:t>
            </a:r>
            <a:endParaRPr/>
          </a:p>
          <a:p>
            <a:pPr>
              <a:lnSpc>
                <a:spcPct val="100000"/>
              </a:lnSpc>
            </a:pPr>
            <a:r>
              <a:rPr lang="tr-TR" sz="1000" strike="noStrike">
                <a:solidFill>
                  <a:srgbClr val="333333"/>
                </a:solidFill>
                <a:latin typeface="Consolas"/>
              </a:rPr>
              <a:t>      </a:t>
            </a:r>
            <a:r>
              <a:rPr lang="tr-TR" sz="1000" strike="noStrike">
                <a:solidFill>
                  <a:srgbClr val="000000"/>
                </a:solidFill>
                <a:latin typeface="Consolas"/>
              </a:rPr>
              <a:t>servers.Add(</a:t>
            </a:r>
            <a:r>
              <a:rPr b="1" lang="tr-TR" sz="1000" strike="noStrike">
                <a:solidFill>
                  <a:srgbClr val="006699"/>
                </a:solidFill>
                <a:latin typeface="Consolas"/>
              </a:rPr>
              <a:t>new</a:t>
            </a:r>
            <a:r>
              <a:rPr lang="tr-TR" sz="900" strike="noStrike">
                <a:solidFill>
                  <a:srgbClr val="333333"/>
                </a:solidFill>
                <a:latin typeface="Consolas"/>
              </a:rPr>
              <a:t> </a:t>
            </a:r>
            <a:r>
              <a:rPr lang="tr-TR" sz="1000" strike="noStrike">
                <a:solidFill>
                  <a:srgbClr val="000000"/>
                </a:solidFill>
                <a:latin typeface="Consolas"/>
              </a:rPr>
              <a:t>DataCacheServerEndpoint(</a:t>
            </a:r>
            <a:r>
              <a:rPr lang="tr-TR" sz="1000" strike="noStrike">
                <a:solidFill>
                  <a:srgbClr val="0000ff"/>
                </a:solidFill>
                <a:latin typeface="Consolas"/>
              </a:rPr>
              <a:t>"mymachine"</a:t>
            </a:r>
            <a:r>
              <a:rPr lang="tr-TR" sz="1000" strike="noStrike">
                <a:solidFill>
                  <a:srgbClr val="000000"/>
                </a:solidFill>
                <a:latin typeface="Consolas"/>
              </a:rPr>
              <a:t>, 22233));</a:t>
            </a:r>
            <a:endParaRPr/>
          </a:p>
          <a:p>
            <a:pPr>
              <a:lnSpc>
                <a:spcPct val="100000"/>
              </a:lnSpc>
            </a:pPr>
            <a:r>
              <a:rPr lang="tr-TR" sz="900" strike="noStrike">
                <a:solidFill>
                  <a:srgbClr val="333333"/>
                </a:solidFill>
                <a:latin typeface="Consolas"/>
              </a:rPr>
              <a:t> </a:t>
            </a:r>
            <a:endParaRPr/>
          </a:p>
          <a:p>
            <a:pPr>
              <a:lnSpc>
                <a:spcPct val="100000"/>
              </a:lnSpc>
            </a:pPr>
            <a:r>
              <a:rPr lang="tr-TR" sz="1000" strike="noStrike">
                <a:solidFill>
                  <a:srgbClr val="333333"/>
                </a:solidFill>
                <a:latin typeface="Consolas"/>
              </a:rPr>
              <a:t>      </a:t>
            </a:r>
            <a:r>
              <a:rPr lang="tr-TR" sz="1000" strike="noStrike">
                <a:solidFill>
                  <a:srgbClr val="008200"/>
                </a:solidFill>
                <a:latin typeface="Consolas"/>
              </a:rPr>
              <a:t>//Create cache configuration</a:t>
            </a:r>
            <a:endParaRPr/>
          </a:p>
          <a:p>
            <a:pPr>
              <a:lnSpc>
                <a:spcPct val="100000"/>
              </a:lnSpc>
            </a:pPr>
            <a:r>
              <a:rPr lang="tr-TR" sz="1000" strike="noStrike">
                <a:solidFill>
                  <a:srgbClr val="333333"/>
                </a:solidFill>
                <a:latin typeface="Consolas"/>
              </a:rPr>
              <a:t>      </a:t>
            </a:r>
            <a:r>
              <a:rPr lang="tr-TR" sz="1000" strike="noStrike">
                <a:solidFill>
                  <a:srgbClr val="000000"/>
                </a:solidFill>
                <a:latin typeface="Consolas"/>
              </a:rPr>
              <a:t>DataCacheFactoryConfiguration configuration = </a:t>
            </a:r>
            <a:r>
              <a:rPr b="1" lang="tr-TR" sz="1000" strike="noStrike">
                <a:solidFill>
                  <a:srgbClr val="006699"/>
                </a:solidFill>
                <a:latin typeface="Consolas"/>
              </a:rPr>
              <a:t>new</a:t>
            </a:r>
            <a:r>
              <a:rPr lang="tr-TR" sz="900" strike="noStrike">
                <a:solidFill>
                  <a:srgbClr val="333333"/>
                </a:solidFill>
                <a:latin typeface="Consolas"/>
              </a:rPr>
              <a:t> </a:t>
            </a:r>
            <a:r>
              <a:rPr lang="tr-TR" sz="1000" strike="noStrike">
                <a:solidFill>
                  <a:srgbClr val="000000"/>
                </a:solidFill>
                <a:latin typeface="Consolas"/>
              </a:rPr>
              <a:t>DataCacheFactoryConfiguration();</a:t>
            </a:r>
            <a:endParaRPr/>
          </a:p>
          <a:p>
            <a:pPr>
              <a:lnSpc>
                <a:spcPct val="100000"/>
              </a:lnSpc>
            </a:pPr>
            <a:r>
              <a:rPr lang="tr-TR" sz="1000" strike="noStrike">
                <a:solidFill>
                  <a:srgbClr val="333333"/>
                </a:solidFill>
                <a:latin typeface="Consolas"/>
              </a:rPr>
              <a:t>      </a:t>
            </a:r>
            <a:r>
              <a:rPr lang="tr-TR" sz="900" strike="noStrike">
                <a:solidFill>
                  <a:srgbClr val="333333"/>
                </a:solidFill>
                <a:latin typeface="Consolas"/>
              </a:rPr>
              <a:t> </a:t>
            </a:r>
            <a:endParaRPr/>
          </a:p>
          <a:p>
            <a:pPr>
              <a:lnSpc>
                <a:spcPct val="100000"/>
              </a:lnSpc>
            </a:pPr>
            <a:r>
              <a:rPr lang="tr-TR" sz="1000" strike="noStrike">
                <a:solidFill>
                  <a:srgbClr val="333333"/>
                </a:solidFill>
                <a:latin typeface="Consolas"/>
              </a:rPr>
              <a:t>      </a:t>
            </a:r>
            <a:r>
              <a:rPr lang="tr-TR" sz="1000" strike="noStrike">
                <a:solidFill>
                  <a:srgbClr val="008200"/>
                </a:solidFill>
                <a:latin typeface="Consolas"/>
              </a:rPr>
              <a:t>//Set the cache host(s)</a:t>
            </a:r>
            <a:endParaRPr/>
          </a:p>
          <a:p>
            <a:pPr>
              <a:lnSpc>
                <a:spcPct val="100000"/>
              </a:lnSpc>
            </a:pPr>
            <a:r>
              <a:rPr lang="tr-TR" sz="1000" strike="noStrike">
                <a:solidFill>
                  <a:srgbClr val="333333"/>
                </a:solidFill>
                <a:latin typeface="Consolas"/>
              </a:rPr>
              <a:t>      </a:t>
            </a:r>
            <a:r>
              <a:rPr lang="tr-TR" sz="1000" strike="noStrike">
                <a:solidFill>
                  <a:srgbClr val="000000"/>
                </a:solidFill>
                <a:latin typeface="Consolas"/>
              </a:rPr>
              <a:t>configuration.Servers = servers;</a:t>
            </a:r>
            <a:endParaRPr/>
          </a:p>
          <a:p>
            <a:pPr>
              <a:lnSpc>
                <a:spcPct val="100000"/>
              </a:lnSpc>
            </a:pPr>
            <a:r>
              <a:rPr lang="tr-TR" sz="1000" strike="noStrike">
                <a:solidFill>
                  <a:srgbClr val="333333"/>
                </a:solidFill>
                <a:latin typeface="Consolas"/>
              </a:rPr>
              <a:t>      </a:t>
            </a:r>
            <a:r>
              <a:rPr lang="tr-TR" sz="900" strike="noStrike">
                <a:solidFill>
                  <a:srgbClr val="333333"/>
                </a:solidFill>
                <a:latin typeface="Consolas"/>
              </a:rPr>
              <a:t> </a:t>
            </a:r>
            <a:endParaRPr/>
          </a:p>
          <a:p>
            <a:pPr>
              <a:lnSpc>
                <a:spcPct val="100000"/>
              </a:lnSpc>
            </a:pPr>
            <a:r>
              <a:rPr lang="tr-TR" sz="1000" strike="noStrike">
                <a:solidFill>
                  <a:srgbClr val="333333"/>
                </a:solidFill>
                <a:latin typeface="Consolas"/>
              </a:rPr>
              <a:t>      </a:t>
            </a:r>
            <a:r>
              <a:rPr lang="tr-TR" sz="1000" strike="noStrike">
                <a:solidFill>
                  <a:srgbClr val="008200"/>
                </a:solidFill>
                <a:latin typeface="Consolas"/>
              </a:rPr>
              <a:t>//Set default properties for local cache (local cache disabled)</a:t>
            </a:r>
            <a:endParaRPr/>
          </a:p>
          <a:p>
            <a:pPr>
              <a:lnSpc>
                <a:spcPct val="100000"/>
              </a:lnSpc>
            </a:pPr>
            <a:r>
              <a:rPr lang="tr-TR" sz="1000" strike="noStrike">
                <a:solidFill>
                  <a:srgbClr val="333333"/>
                </a:solidFill>
                <a:latin typeface="Consolas"/>
              </a:rPr>
              <a:t>      </a:t>
            </a:r>
            <a:r>
              <a:rPr lang="tr-TR" sz="1000" strike="noStrike">
                <a:solidFill>
                  <a:srgbClr val="000000"/>
                </a:solidFill>
                <a:latin typeface="Consolas"/>
              </a:rPr>
              <a:t>configuration.LocalCacheProperties = </a:t>
            </a:r>
            <a:r>
              <a:rPr b="1" lang="tr-TR" sz="1000" strike="noStrike">
                <a:solidFill>
                  <a:srgbClr val="006699"/>
                </a:solidFill>
                <a:latin typeface="Consolas"/>
              </a:rPr>
              <a:t>new</a:t>
            </a:r>
            <a:r>
              <a:rPr lang="tr-TR" sz="900" strike="noStrike">
                <a:solidFill>
                  <a:srgbClr val="333333"/>
                </a:solidFill>
                <a:latin typeface="Consolas"/>
              </a:rPr>
              <a:t> </a:t>
            </a:r>
            <a:r>
              <a:rPr lang="tr-TR" sz="1000" strike="noStrike">
                <a:solidFill>
                  <a:srgbClr val="000000"/>
                </a:solidFill>
                <a:latin typeface="Consolas"/>
              </a:rPr>
              <a:t>DataCacheLocalCacheProperties();</a:t>
            </a:r>
            <a:endParaRPr/>
          </a:p>
          <a:p>
            <a:pPr>
              <a:lnSpc>
                <a:spcPct val="100000"/>
              </a:lnSpc>
            </a:pPr>
            <a:r>
              <a:rPr lang="tr-TR" sz="900" strike="noStrike">
                <a:solidFill>
                  <a:srgbClr val="333333"/>
                </a:solidFill>
                <a:latin typeface="Consolas"/>
              </a:rPr>
              <a:t> </a:t>
            </a:r>
            <a:endParaRPr/>
          </a:p>
          <a:p>
            <a:pPr>
              <a:lnSpc>
                <a:spcPct val="100000"/>
              </a:lnSpc>
            </a:pPr>
            <a:r>
              <a:rPr lang="tr-TR" sz="1000" strike="noStrike">
                <a:solidFill>
                  <a:srgbClr val="333333"/>
                </a:solidFill>
                <a:latin typeface="Consolas"/>
              </a:rPr>
              <a:t>      </a:t>
            </a:r>
            <a:r>
              <a:rPr lang="tr-TR" sz="1000" strike="noStrike">
                <a:solidFill>
                  <a:srgbClr val="008200"/>
                </a:solidFill>
                <a:latin typeface="Consolas"/>
              </a:rPr>
              <a:t>//Disable tracing to avoid informational/verbose messages on the web page</a:t>
            </a:r>
            <a:endParaRPr/>
          </a:p>
          <a:p>
            <a:pPr>
              <a:lnSpc>
                <a:spcPct val="100000"/>
              </a:lnSpc>
            </a:pPr>
            <a:r>
              <a:rPr lang="tr-TR" sz="1000" strike="noStrike">
                <a:solidFill>
                  <a:srgbClr val="333333"/>
                </a:solidFill>
                <a:latin typeface="Consolas"/>
              </a:rPr>
              <a:t>      </a:t>
            </a:r>
            <a:r>
              <a:rPr lang="tr-TR" sz="1000" strike="noStrike">
                <a:solidFill>
                  <a:srgbClr val="000000"/>
                </a:solidFill>
                <a:latin typeface="Consolas"/>
              </a:rPr>
              <a:t>DataCacheClientLogManager.ChangeLogLevel(System.Diagnostics.TraceLevel.Off);</a:t>
            </a:r>
            <a:endParaRPr/>
          </a:p>
          <a:p>
            <a:pPr>
              <a:lnSpc>
                <a:spcPct val="100000"/>
              </a:lnSpc>
            </a:pPr>
            <a:r>
              <a:rPr lang="tr-TR" sz="900" strike="noStrike">
                <a:solidFill>
                  <a:srgbClr val="333333"/>
                </a:solidFill>
                <a:latin typeface="Consolas"/>
              </a:rPr>
              <a:t> </a:t>
            </a:r>
            <a:endParaRPr/>
          </a:p>
          <a:p>
            <a:pPr>
              <a:lnSpc>
                <a:spcPct val="100000"/>
              </a:lnSpc>
            </a:pPr>
            <a:r>
              <a:rPr lang="tr-TR" sz="1000" strike="noStrike">
                <a:solidFill>
                  <a:srgbClr val="333333"/>
                </a:solidFill>
                <a:latin typeface="Consolas"/>
              </a:rPr>
              <a:t>      </a:t>
            </a:r>
            <a:r>
              <a:rPr lang="tr-TR" sz="1000" strike="noStrike">
                <a:solidFill>
                  <a:srgbClr val="008200"/>
                </a:solidFill>
                <a:latin typeface="Consolas"/>
              </a:rPr>
              <a:t>//Pass configuration settings to cacheFactory constructor</a:t>
            </a:r>
            <a:endParaRPr/>
          </a:p>
          <a:p>
            <a:pPr>
              <a:lnSpc>
                <a:spcPct val="100000"/>
              </a:lnSpc>
            </a:pPr>
            <a:r>
              <a:rPr lang="tr-TR" sz="1000" strike="noStrike">
                <a:solidFill>
                  <a:srgbClr val="333333"/>
                </a:solidFill>
                <a:latin typeface="Consolas"/>
              </a:rPr>
              <a:t>      </a:t>
            </a:r>
            <a:r>
              <a:rPr lang="tr-TR" sz="1000" strike="noStrike">
                <a:solidFill>
                  <a:srgbClr val="000000"/>
                </a:solidFill>
                <a:latin typeface="Consolas"/>
              </a:rPr>
              <a:t>_factory = </a:t>
            </a:r>
            <a:r>
              <a:rPr b="1" lang="tr-TR" sz="1000" strike="noStrike">
                <a:solidFill>
                  <a:srgbClr val="006699"/>
                </a:solidFill>
                <a:latin typeface="Consolas"/>
              </a:rPr>
              <a:t>new</a:t>
            </a:r>
            <a:r>
              <a:rPr lang="tr-TR" sz="900" strike="noStrike">
                <a:solidFill>
                  <a:srgbClr val="333333"/>
                </a:solidFill>
                <a:latin typeface="Consolas"/>
              </a:rPr>
              <a:t> </a:t>
            </a:r>
            <a:r>
              <a:rPr lang="tr-TR" sz="1000" strike="noStrike">
                <a:solidFill>
                  <a:srgbClr val="000000"/>
                </a:solidFill>
                <a:latin typeface="Consolas"/>
              </a:rPr>
              <a:t>DataCacheFactory(configuration);</a:t>
            </a:r>
            <a:endParaRPr/>
          </a:p>
          <a:p>
            <a:pPr>
              <a:lnSpc>
                <a:spcPct val="100000"/>
              </a:lnSpc>
            </a:pPr>
            <a:r>
              <a:rPr lang="tr-TR" sz="900" strike="noStrike">
                <a:solidFill>
                  <a:srgbClr val="333333"/>
                </a:solidFill>
                <a:latin typeface="Consolas"/>
              </a:rPr>
              <a:t> </a:t>
            </a:r>
            <a:endParaRPr/>
          </a:p>
          <a:p>
            <a:pPr>
              <a:lnSpc>
                <a:spcPct val="100000"/>
              </a:lnSpc>
            </a:pPr>
            <a:r>
              <a:rPr lang="tr-TR" sz="1000" strike="noStrike">
                <a:solidFill>
                  <a:srgbClr val="333333"/>
                </a:solidFill>
                <a:latin typeface="Consolas"/>
              </a:rPr>
              <a:t>      </a:t>
            </a:r>
            <a:r>
              <a:rPr lang="tr-TR" sz="1000" strike="noStrike">
                <a:solidFill>
                  <a:srgbClr val="008200"/>
                </a:solidFill>
                <a:latin typeface="Consolas"/>
              </a:rPr>
              <a:t>//Get reference to named cache called "default"</a:t>
            </a:r>
            <a:endParaRPr/>
          </a:p>
          <a:p>
            <a:pPr>
              <a:lnSpc>
                <a:spcPct val="100000"/>
              </a:lnSpc>
            </a:pPr>
            <a:r>
              <a:rPr lang="tr-TR" sz="1000" strike="noStrike">
                <a:solidFill>
                  <a:srgbClr val="333333"/>
                </a:solidFill>
                <a:latin typeface="Consolas"/>
              </a:rPr>
              <a:t>      </a:t>
            </a:r>
            <a:r>
              <a:rPr lang="tr-TR" sz="1000" strike="noStrike">
                <a:solidFill>
                  <a:srgbClr val="000000"/>
                </a:solidFill>
                <a:latin typeface="Consolas"/>
              </a:rPr>
              <a:t>_cache = _factory.GetCache(</a:t>
            </a:r>
            <a:r>
              <a:rPr lang="tr-TR" sz="1000" strike="noStrike">
                <a:solidFill>
                  <a:srgbClr val="0000ff"/>
                </a:solidFill>
                <a:latin typeface="Consolas"/>
              </a:rPr>
              <a:t>"default"</a:t>
            </a:r>
            <a:r>
              <a:rPr lang="tr-TR" sz="1000" strike="noStrike">
                <a:solidFill>
                  <a:srgbClr val="000000"/>
                </a:solidFill>
                <a:latin typeface="Consolas"/>
              </a:rPr>
              <a:t>);</a:t>
            </a:r>
            <a:endParaRPr/>
          </a:p>
          <a:p>
            <a:pPr>
              <a:lnSpc>
                <a:spcPct val="100000"/>
              </a:lnSpc>
            </a:pPr>
            <a:r>
              <a:rPr lang="tr-TR" sz="1000" strike="noStrike">
                <a:solidFill>
                  <a:srgbClr val="333333"/>
                </a:solidFill>
                <a:latin typeface="Consolas"/>
              </a:rPr>
              <a:t>      </a:t>
            </a:r>
            <a:r>
              <a:rPr lang="tr-TR" sz="900" strike="noStrike">
                <a:solidFill>
                  <a:srgbClr val="333333"/>
                </a:solidFill>
                <a:latin typeface="Consolas"/>
              </a:rPr>
              <a:t> </a:t>
            </a:r>
            <a:endParaRPr/>
          </a:p>
          <a:p>
            <a:pPr>
              <a:lnSpc>
                <a:spcPct val="100000"/>
              </a:lnSpc>
            </a:pPr>
            <a:r>
              <a:rPr lang="tr-TR" sz="1000" strike="noStrike">
                <a:solidFill>
                  <a:srgbClr val="333333"/>
                </a:solidFill>
                <a:latin typeface="Consolas"/>
              </a:rPr>
              <a:t>    </a:t>
            </a:r>
            <a:r>
              <a:rPr b="1" lang="tr-TR" sz="1000" strike="noStrike">
                <a:solidFill>
                  <a:srgbClr val="006699"/>
                </a:solidFill>
                <a:latin typeface="Consolas"/>
              </a:rPr>
              <a:t>return</a:t>
            </a:r>
            <a:r>
              <a:rPr lang="tr-TR" sz="900" strike="noStrike">
                <a:solidFill>
                  <a:srgbClr val="333333"/>
                </a:solidFill>
                <a:latin typeface="Consolas"/>
              </a:rPr>
              <a:t> </a:t>
            </a:r>
            <a:r>
              <a:rPr lang="tr-TR" sz="1000" strike="noStrike">
                <a:solidFill>
                  <a:srgbClr val="000000"/>
                </a:solidFill>
                <a:latin typeface="Consolas"/>
              </a:rPr>
              <a:t>_cache;</a:t>
            </a:r>
            <a:endParaRPr/>
          </a:p>
          <a:p>
            <a:pPr>
              <a:lnSpc>
                <a:spcPct val="100000"/>
              </a:lnSpc>
            </a:pPr>
            <a:r>
              <a:rPr lang="tr-TR" sz="1000" strike="noStrike">
                <a:solidFill>
                  <a:srgbClr val="333333"/>
                </a:solidFill>
                <a:latin typeface="Consolas"/>
              </a:rPr>
              <a:t>  </a:t>
            </a:r>
            <a:r>
              <a:rPr lang="tr-TR" sz="1000" strike="noStrike">
                <a:solidFill>
                  <a:srgbClr val="000000"/>
                </a:solidFill>
                <a:latin typeface="Consolas"/>
              </a:rPr>
              <a:t>}</a:t>
            </a:r>
            <a:endParaRPr/>
          </a:p>
          <a:p>
            <a:pPr>
              <a:lnSpc>
                <a:spcPct val="100000"/>
              </a:lnSpc>
            </a:pPr>
            <a:r>
              <a:rPr lang="tr-TR" sz="1000" strike="noStrike">
                <a:solidFill>
                  <a:srgbClr val="000000"/>
                </a:solidFill>
                <a:latin typeface="Consolas"/>
              </a:rPr>
              <a:t>}</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AppFabric Caching</a:t>
            </a:r>
            <a:endParaRPr/>
          </a:p>
        </p:txBody>
      </p:sp>
      <p:sp>
        <p:nvSpPr>
          <p:cNvPr id="182"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r>
              <a:rPr lang="tr-TR" strike="noStrike">
                <a:solidFill>
                  <a:srgbClr val="404040"/>
                </a:solidFill>
                <a:latin typeface="Trebuchet MS"/>
              </a:rPr>
              <a:t>Cache’e ekleme yapmak için :</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m_cache.Add(orderid, order);</a:t>
            </a:r>
            <a:endParaRPr/>
          </a:p>
          <a:p>
            <a:pPr>
              <a:lnSpc>
                <a:spcPct val="100000"/>
              </a:lnSpc>
              <a:buSzPct val="80000"/>
              <a:buFont typeface="Wingdings 3" charset="2"/>
              <a:buChar char=""/>
            </a:pPr>
            <a:r>
              <a:rPr lang="tr-TR" strike="noStrike">
                <a:solidFill>
                  <a:srgbClr val="404040"/>
                </a:solidFill>
                <a:latin typeface="Trebuchet MS"/>
              </a:rPr>
              <a:t>Cache’deki veriye ulaşmak için :</a:t>
            </a:r>
            <a:endParaRPr/>
          </a:p>
          <a:p>
            <a:pPr>
              <a:lnSpc>
                <a:spcPct val="100000"/>
              </a:lnSpc>
            </a:pPr>
            <a:r>
              <a:rPr lang="tr-TR" sz="1600" strike="noStrike">
                <a:solidFill>
                  <a:srgbClr val="404040"/>
                </a:solidFill>
                <a:latin typeface="Trebuchet MS"/>
              </a:rPr>
              <a:t>	</a:t>
            </a:r>
            <a:r>
              <a:rPr lang="tr-TR" sz="1600" strike="noStrike">
                <a:solidFill>
                  <a:srgbClr val="404040"/>
                </a:solidFill>
                <a:latin typeface="Trebuchet MS"/>
              </a:rPr>
              <a:t>Order order = (Order)m_cache.Get(orderid);</a:t>
            </a:r>
            <a:endParaRPr/>
          </a:p>
          <a:p>
            <a:pPr>
              <a:lnSpc>
                <a:spcPct val="100000"/>
              </a:lnSpc>
              <a:buSzPct val="80000"/>
              <a:buFont typeface="Wingdings 3" charset="2"/>
              <a:buChar char=""/>
            </a:pPr>
            <a:r>
              <a:rPr lang="tr-TR" strike="noStrike">
                <a:solidFill>
                  <a:srgbClr val="404040"/>
                </a:solidFill>
                <a:latin typeface="Trebuchet MS"/>
              </a:rPr>
              <a:t>Cache’deki veriyi güncellemek için :</a:t>
            </a:r>
            <a:endParaRPr/>
          </a:p>
          <a:p>
            <a:pPr>
              <a:lnSpc>
                <a:spcPct val="100000"/>
              </a:lnSpc>
            </a:pPr>
            <a:r>
              <a:rPr lang="tr-TR" sz="1600" strike="noStrike">
                <a:solidFill>
                  <a:srgbClr val="404040"/>
                </a:solidFill>
                <a:latin typeface="Trebuchet MS"/>
              </a:rPr>
              <a:t>	</a:t>
            </a:r>
            <a:r>
              <a:rPr lang="tr-TR" sz="1600" strike="noStrike">
                <a:solidFill>
                  <a:srgbClr val="404040"/>
                </a:solidFill>
                <a:latin typeface="Trebuchet MS"/>
              </a:rPr>
              <a:t>m_cache.Put(orderid, order);</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3" name="Picture 3" descr=""/>
          <p:cNvPicPr/>
          <p:nvPr/>
        </p:nvPicPr>
        <p:blipFill>
          <a:blip r:embed="rId1"/>
          <a:stretch/>
        </p:blipFill>
        <p:spPr>
          <a:xfrm>
            <a:off x="677160" y="540720"/>
            <a:ext cx="5605920" cy="550008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AppFabric’i session state tutma için web.config’i düzenliyoruz :</a:t>
            </a:r>
            <a:endParaRPr/>
          </a:p>
        </p:txBody>
      </p:sp>
      <p:sp>
        <p:nvSpPr>
          <p:cNvPr id="185" name="CustomShape 2"/>
          <p:cNvSpPr/>
          <p:nvPr/>
        </p:nvSpPr>
        <p:spPr>
          <a:xfrm>
            <a:off x="677160" y="1813320"/>
            <a:ext cx="7602480" cy="4901760"/>
          </a:xfrm>
          <a:prstGeom prst="rect">
            <a:avLst/>
          </a:prstGeom>
          <a:noFill/>
          <a:ln>
            <a:noFill/>
          </a:ln>
        </p:spPr>
        <p:style>
          <a:lnRef idx="0"/>
          <a:fillRef idx="0"/>
          <a:effectRef idx="0"/>
          <a:fontRef idx="minor"/>
        </p:style>
        <p:txBody>
          <a:bodyPr lIns="0" rIns="0" tIns="0" bIns="0" anchor="ctr"/>
          <a:p>
            <a:pPr>
              <a:lnSpc>
                <a:spcPct val="100000"/>
              </a:lnSpc>
            </a:pPr>
            <a:r>
              <a:rPr lang="tr-TR" sz="1400" strike="noStrike">
                <a:solidFill>
                  <a:srgbClr val="000000"/>
                </a:solidFill>
                <a:latin typeface="Consolas"/>
              </a:rPr>
              <a:t>&lt;?</a:t>
            </a:r>
            <a:r>
              <a:rPr b="1" lang="tr-TR" sz="1400" strike="noStrike">
                <a:solidFill>
                  <a:srgbClr val="006699"/>
                </a:solidFill>
                <a:latin typeface="Consolas"/>
              </a:rPr>
              <a:t>xml</a:t>
            </a:r>
            <a:r>
              <a:rPr lang="tr-TR" sz="1200" strike="noStrike">
                <a:solidFill>
                  <a:srgbClr val="333333"/>
                </a:solidFill>
                <a:latin typeface="Consolas"/>
              </a:rPr>
              <a:t> </a:t>
            </a:r>
            <a:r>
              <a:rPr lang="tr-TR" sz="1400" strike="noStrike">
                <a:solidFill>
                  <a:srgbClr val="808080"/>
                </a:solidFill>
                <a:latin typeface="Consolas"/>
              </a:rPr>
              <a:t>version</a:t>
            </a:r>
            <a:r>
              <a:rPr lang="tr-TR" sz="1400" strike="noStrike">
                <a:solidFill>
                  <a:srgbClr val="000000"/>
                </a:solidFill>
                <a:latin typeface="Consolas"/>
              </a:rPr>
              <a:t>=</a:t>
            </a:r>
            <a:r>
              <a:rPr lang="tr-TR" sz="1400" strike="noStrike">
                <a:solidFill>
                  <a:srgbClr val="0000ff"/>
                </a:solidFill>
                <a:latin typeface="Consolas"/>
              </a:rPr>
              <a:t>"1.0"</a:t>
            </a:r>
            <a:r>
              <a:rPr lang="tr-TR" sz="1200" strike="noStrike">
                <a:solidFill>
                  <a:srgbClr val="333333"/>
                </a:solidFill>
                <a:latin typeface="Consolas"/>
              </a:rPr>
              <a:t> </a:t>
            </a:r>
            <a:r>
              <a:rPr lang="tr-TR" sz="1400" strike="noStrike">
                <a:solidFill>
                  <a:srgbClr val="808080"/>
                </a:solidFill>
                <a:latin typeface="Consolas"/>
              </a:rPr>
              <a:t>encoding</a:t>
            </a:r>
            <a:r>
              <a:rPr lang="tr-TR" sz="1400" strike="noStrike">
                <a:solidFill>
                  <a:srgbClr val="000000"/>
                </a:solidFill>
                <a:latin typeface="Consolas"/>
              </a:rPr>
              <a:t>=</a:t>
            </a:r>
            <a:r>
              <a:rPr lang="tr-TR" sz="1400" strike="noStrike">
                <a:solidFill>
                  <a:srgbClr val="0000ff"/>
                </a:solidFill>
                <a:latin typeface="Consolas"/>
              </a:rPr>
              <a:t>"utf-8"</a:t>
            </a:r>
            <a:r>
              <a:rPr lang="tr-TR" sz="1200" strike="noStrike">
                <a:solidFill>
                  <a:srgbClr val="333333"/>
                </a:solidFill>
                <a:latin typeface="Consolas"/>
              </a:rPr>
              <a:t> </a:t>
            </a:r>
            <a:r>
              <a:rPr lang="tr-TR" sz="1400" strike="noStrike">
                <a:solidFill>
                  <a:srgbClr val="000000"/>
                </a:solidFill>
                <a:latin typeface="Consolas"/>
              </a:rPr>
              <a:t>?&gt;</a:t>
            </a:r>
            <a:endParaRPr/>
          </a:p>
          <a:p>
            <a:pPr>
              <a:lnSpc>
                <a:spcPct val="100000"/>
              </a:lnSpc>
            </a:pPr>
            <a:r>
              <a:rPr lang="tr-TR" sz="1400" strike="noStrike">
                <a:solidFill>
                  <a:srgbClr val="000000"/>
                </a:solidFill>
                <a:latin typeface="Consolas"/>
              </a:rPr>
              <a:t>&lt;</a:t>
            </a:r>
            <a:r>
              <a:rPr b="1" lang="tr-TR" sz="1400" strike="noStrike">
                <a:solidFill>
                  <a:srgbClr val="006699"/>
                </a:solidFill>
                <a:latin typeface="Consolas"/>
              </a:rPr>
              <a:t>configuration</a:t>
            </a:r>
            <a:r>
              <a:rPr lang="tr-TR" sz="1400" strike="noStrike">
                <a:solidFill>
                  <a:srgbClr val="000000"/>
                </a:solidFill>
                <a:latin typeface="Consolas"/>
              </a:rPr>
              <a:t>&gt;</a:t>
            </a:r>
            <a:endParaRPr/>
          </a:p>
          <a:p>
            <a:pPr>
              <a:lnSpc>
                <a:spcPct val="100000"/>
              </a:lnSpc>
            </a:pPr>
            <a:r>
              <a:rPr lang="tr-TR" sz="1400" strike="noStrike">
                <a:solidFill>
                  <a:srgbClr val="333333"/>
                </a:solidFill>
                <a:latin typeface="Consolas"/>
              </a:rPr>
              <a:t>  </a:t>
            </a:r>
            <a:r>
              <a:rPr lang="tr-TR" sz="1200" strike="noStrike">
                <a:solidFill>
                  <a:srgbClr val="333333"/>
                </a:solidFill>
                <a:latin typeface="Consolas"/>
              </a:rPr>
              <a:t> </a:t>
            </a:r>
            <a:endParaRPr/>
          </a:p>
          <a:p>
            <a:pPr>
              <a:lnSpc>
                <a:spcPct val="100000"/>
              </a:lnSpc>
            </a:pPr>
            <a:r>
              <a:rPr lang="tr-TR" sz="1400" strike="noStrike">
                <a:solidFill>
                  <a:srgbClr val="333333"/>
                </a:solidFill>
                <a:latin typeface="Consolas"/>
              </a:rPr>
              <a:t>  </a:t>
            </a:r>
            <a:r>
              <a:rPr lang="tr-TR" sz="1400" strike="noStrike">
                <a:solidFill>
                  <a:srgbClr val="008200"/>
                </a:solidFill>
                <a:latin typeface="Consolas"/>
              </a:rPr>
              <a:t>&lt;!--configSections must be the FIRST element --&gt;</a:t>
            </a:r>
            <a:endParaRPr/>
          </a:p>
          <a:p>
            <a:pPr>
              <a:lnSpc>
                <a:spcPct val="100000"/>
              </a:lnSpc>
            </a:pPr>
            <a:r>
              <a:rPr lang="tr-TR" sz="1400" strike="noStrike">
                <a:solidFill>
                  <a:srgbClr val="333333"/>
                </a:solidFill>
                <a:latin typeface="Consolas"/>
              </a:rPr>
              <a:t>  </a:t>
            </a:r>
            <a:r>
              <a:rPr lang="tr-TR" sz="1400" strike="noStrike">
                <a:solidFill>
                  <a:srgbClr val="000000"/>
                </a:solidFill>
                <a:latin typeface="Consolas"/>
              </a:rPr>
              <a:t>&lt;</a:t>
            </a:r>
            <a:r>
              <a:rPr b="1" lang="tr-TR" sz="1400" strike="noStrike">
                <a:solidFill>
                  <a:srgbClr val="006699"/>
                </a:solidFill>
                <a:latin typeface="Consolas"/>
              </a:rPr>
              <a:t>configSections</a:t>
            </a:r>
            <a:r>
              <a:rPr lang="tr-TR" sz="1400" strike="noStrike">
                <a:solidFill>
                  <a:srgbClr val="000000"/>
                </a:solidFill>
                <a:latin typeface="Consolas"/>
              </a:rPr>
              <a:t>&gt;</a:t>
            </a:r>
            <a:endParaRPr/>
          </a:p>
          <a:p>
            <a:pPr>
              <a:lnSpc>
                <a:spcPct val="100000"/>
              </a:lnSpc>
            </a:pPr>
            <a:r>
              <a:rPr lang="tr-TR" sz="1400" strike="noStrike">
                <a:solidFill>
                  <a:srgbClr val="333333"/>
                </a:solidFill>
                <a:latin typeface="Consolas"/>
              </a:rPr>
              <a:t>     </a:t>
            </a:r>
            <a:r>
              <a:rPr lang="tr-TR" sz="1400" strike="noStrike">
                <a:solidFill>
                  <a:srgbClr val="008200"/>
                </a:solidFill>
                <a:latin typeface="Consolas"/>
              </a:rPr>
              <a:t>&lt;!-- required to read the &lt;dataCacheClient&gt; element --&gt;</a:t>
            </a:r>
            <a:endParaRPr/>
          </a:p>
          <a:p>
            <a:pPr>
              <a:lnSpc>
                <a:spcPct val="100000"/>
              </a:lnSpc>
            </a:pPr>
            <a:r>
              <a:rPr lang="tr-TR" sz="1400" strike="noStrike">
                <a:solidFill>
                  <a:srgbClr val="333333"/>
                </a:solidFill>
                <a:latin typeface="Consolas"/>
              </a:rPr>
              <a:t>     </a:t>
            </a:r>
            <a:r>
              <a:rPr lang="tr-TR" sz="1400" strike="noStrike">
                <a:solidFill>
                  <a:srgbClr val="000000"/>
                </a:solidFill>
                <a:latin typeface="Consolas"/>
              </a:rPr>
              <a:t>&lt;</a:t>
            </a:r>
            <a:r>
              <a:rPr b="1" lang="tr-TR" sz="1400" strike="noStrike">
                <a:solidFill>
                  <a:srgbClr val="006699"/>
                </a:solidFill>
                <a:latin typeface="Consolas"/>
              </a:rPr>
              <a:t>section</a:t>
            </a:r>
            <a:r>
              <a:rPr lang="tr-TR" sz="1200" strike="noStrike">
                <a:solidFill>
                  <a:srgbClr val="333333"/>
                </a:solidFill>
                <a:latin typeface="Consolas"/>
              </a:rPr>
              <a:t> </a:t>
            </a:r>
            <a:r>
              <a:rPr lang="tr-TR" sz="1400" strike="noStrike">
                <a:solidFill>
                  <a:srgbClr val="808080"/>
                </a:solidFill>
                <a:latin typeface="Consolas"/>
              </a:rPr>
              <a:t>name</a:t>
            </a:r>
            <a:r>
              <a:rPr lang="tr-TR" sz="1400" strike="noStrike">
                <a:solidFill>
                  <a:srgbClr val="000000"/>
                </a:solidFill>
                <a:latin typeface="Consolas"/>
              </a:rPr>
              <a:t>=</a:t>
            </a:r>
            <a:r>
              <a:rPr lang="tr-TR" sz="1400" strike="noStrike">
                <a:solidFill>
                  <a:srgbClr val="0000ff"/>
                </a:solidFill>
                <a:latin typeface="Consolas"/>
              </a:rPr>
              <a:t>"dataCacheClient"</a:t>
            </a:r>
            <a:endParaRPr/>
          </a:p>
          <a:p>
            <a:pPr>
              <a:lnSpc>
                <a:spcPct val="100000"/>
              </a:lnSpc>
            </a:pPr>
            <a:r>
              <a:rPr lang="tr-TR" sz="1400" strike="noStrike">
                <a:solidFill>
                  <a:srgbClr val="333333"/>
                </a:solidFill>
                <a:latin typeface="Consolas"/>
              </a:rPr>
              <a:t>         </a:t>
            </a:r>
            <a:r>
              <a:rPr lang="tr-TR" sz="1400" strike="noStrike">
                <a:solidFill>
                  <a:srgbClr val="000000"/>
                </a:solidFill>
                <a:latin typeface="Consolas"/>
              </a:rPr>
              <a:t>type="Microsoft.ApplicationServer.Caching.DataCacheClientSection,</a:t>
            </a:r>
            <a:endParaRPr/>
          </a:p>
          <a:p>
            <a:pPr>
              <a:lnSpc>
                <a:spcPct val="100000"/>
              </a:lnSpc>
            </a:pPr>
            <a:r>
              <a:rPr lang="tr-TR" sz="1400" strike="noStrike">
                <a:solidFill>
                  <a:srgbClr val="333333"/>
                </a:solidFill>
                <a:latin typeface="Consolas"/>
              </a:rPr>
              <a:t>            </a:t>
            </a:r>
            <a:r>
              <a:rPr lang="tr-TR" sz="1400" strike="noStrike">
                <a:solidFill>
                  <a:srgbClr val="000000"/>
                </a:solidFill>
                <a:latin typeface="Consolas"/>
              </a:rPr>
              <a:t>Microsoft.ApplicationServer.Caching.Core, </a:t>
            </a:r>
            <a:r>
              <a:rPr lang="tr-TR" sz="1400" strike="noStrike">
                <a:solidFill>
                  <a:srgbClr val="808080"/>
                </a:solidFill>
                <a:latin typeface="Consolas"/>
              </a:rPr>
              <a:t>Version</a:t>
            </a:r>
            <a:r>
              <a:rPr lang="tr-TR" sz="1400" strike="noStrike">
                <a:solidFill>
                  <a:srgbClr val="000000"/>
                </a:solidFill>
                <a:latin typeface="Consolas"/>
              </a:rPr>
              <a:t>=</a:t>
            </a:r>
            <a:r>
              <a:rPr lang="tr-TR" sz="1400" strike="noStrike">
                <a:solidFill>
                  <a:srgbClr val="0000ff"/>
                </a:solidFill>
                <a:latin typeface="Consolas"/>
              </a:rPr>
              <a:t>1</a:t>
            </a:r>
            <a:r>
              <a:rPr lang="tr-TR" sz="1400" strike="noStrike">
                <a:solidFill>
                  <a:srgbClr val="000000"/>
                </a:solidFill>
                <a:latin typeface="Consolas"/>
              </a:rPr>
              <a:t>.0.0.0, </a:t>
            </a:r>
            <a:endParaRPr/>
          </a:p>
          <a:p>
            <a:pPr>
              <a:lnSpc>
                <a:spcPct val="100000"/>
              </a:lnSpc>
            </a:pPr>
            <a:r>
              <a:rPr lang="tr-TR" sz="1400" strike="noStrike">
                <a:solidFill>
                  <a:srgbClr val="333333"/>
                </a:solidFill>
                <a:latin typeface="Consolas"/>
              </a:rPr>
              <a:t>            </a:t>
            </a:r>
            <a:r>
              <a:rPr lang="tr-TR" sz="1400" strike="noStrike">
                <a:solidFill>
                  <a:srgbClr val="808080"/>
                </a:solidFill>
                <a:latin typeface="Consolas"/>
              </a:rPr>
              <a:t>Culture</a:t>
            </a:r>
            <a:r>
              <a:rPr lang="tr-TR" sz="1400" strike="noStrike">
                <a:solidFill>
                  <a:srgbClr val="000000"/>
                </a:solidFill>
                <a:latin typeface="Consolas"/>
              </a:rPr>
              <a:t>=</a:t>
            </a:r>
            <a:r>
              <a:rPr lang="tr-TR" sz="1400" strike="noStrike">
                <a:solidFill>
                  <a:srgbClr val="0000ff"/>
                </a:solidFill>
                <a:latin typeface="Consolas"/>
              </a:rPr>
              <a:t>neutral</a:t>
            </a:r>
            <a:r>
              <a:rPr lang="tr-TR" sz="1400" strike="noStrike">
                <a:solidFill>
                  <a:srgbClr val="000000"/>
                </a:solidFill>
                <a:latin typeface="Consolas"/>
              </a:rPr>
              <a:t>, </a:t>
            </a:r>
            <a:r>
              <a:rPr lang="tr-TR" sz="1400" strike="noStrike">
                <a:solidFill>
                  <a:srgbClr val="808080"/>
                </a:solidFill>
                <a:latin typeface="Consolas"/>
              </a:rPr>
              <a:t>PublicKeyToken</a:t>
            </a:r>
            <a:r>
              <a:rPr lang="tr-TR" sz="1400" strike="noStrike">
                <a:solidFill>
                  <a:srgbClr val="000000"/>
                </a:solidFill>
                <a:latin typeface="Consolas"/>
              </a:rPr>
              <a:t>=</a:t>
            </a:r>
            <a:r>
              <a:rPr lang="tr-TR" sz="1400" strike="noStrike">
                <a:solidFill>
                  <a:srgbClr val="0000ff"/>
                </a:solidFill>
                <a:latin typeface="Consolas"/>
              </a:rPr>
              <a:t>31bf3856ad364e35</a:t>
            </a:r>
            <a:r>
              <a:rPr lang="tr-TR" sz="1400" strike="noStrike">
                <a:solidFill>
                  <a:srgbClr val="000000"/>
                </a:solidFill>
                <a:latin typeface="Consolas"/>
              </a:rPr>
              <a:t>"</a:t>
            </a:r>
            <a:endParaRPr/>
          </a:p>
          <a:p>
            <a:pPr>
              <a:lnSpc>
                <a:spcPct val="100000"/>
              </a:lnSpc>
            </a:pPr>
            <a:r>
              <a:rPr lang="tr-TR" sz="1400" strike="noStrike">
                <a:solidFill>
                  <a:srgbClr val="333333"/>
                </a:solidFill>
                <a:latin typeface="Consolas"/>
              </a:rPr>
              <a:t>         </a:t>
            </a:r>
            <a:r>
              <a:rPr lang="tr-TR" sz="1400" strike="noStrike">
                <a:solidFill>
                  <a:srgbClr val="808080"/>
                </a:solidFill>
                <a:latin typeface="Consolas"/>
              </a:rPr>
              <a:t>allowLocation</a:t>
            </a:r>
            <a:r>
              <a:rPr lang="tr-TR" sz="1400" strike="noStrike">
                <a:solidFill>
                  <a:srgbClr val="000000"/>
                </a:solidFill>
                <a:latin typeface="Consolas"/>
              </a:rPr>
              <a:t>=</a:t>
            </a:r>
            <a:r>
              <a:rPr lang="tr-TR" sz="1400" strike="noStrike">
                <a:solidFill>
                  <a:srgbClr val="0000ff"/>
                </a:solidFill>
                <a:latin typeface="Consolas"/>
              </a:rPr>
              <a:t>"true"</a:t>
            </a:r>
            <a:endParaRPr/>
          </a:p>
          <a:p>
            <a:pPr>
              <a:lnSpc>
                <a:spcPct val="100000"/>
              </a:lnSpc>
            </a:pPr>
            <a:r>
              <a:rPr lang="tr-TR" sz="1400" strike="noStrike">
                <a:solidFill>
                  <a:srgbClr val="333333"/>
                </a:solidFill>
                <a:latin typeface="Consolas"/>
              </a:rPr>
              <a:t>         </a:t>
            </a:r>
            <a:r>
              <a:rPr lang="tr-TR" sz="1400" strike="noStrike">
                <a:solidFill>
                  <a:srgbClr val="808080"/>
                </a:solidFill>
                <a:latin typeface="Consolas"/>
              </a:rPr>
              <a:t>allowDefinition</a:t>
            </a:r>
            <a:r>
              <a:rPr lang="tr-TR" sz="1400" strike="noStrike">
                <a:solidFill>
                  <a:srgbClr val="000000"/>
                </a:solidFill>
                <a:latin typeface="Consolas"/>
              </a:rPr>
              <a:t>=</a:t>
            </a:r>
            <a:r>
              <a:rPr lang="tr-TR" sz="1400" strike="noStrike">
                <a:solidFill>
                  <a:srgbClr val="0000ff"/>
                </a:solidFill>
                <a:latin typeface="Consolas"/>
              </a:rPr>
              <a:t>"Everywhere"</a:t>
            </a:r>
            <a:r>
              <a:rPr lang="tr-TR" sz="1400" strike="noStrike">
                <a:solidFill>
                  <a:srgbClr val="000000"/>
                </a:solidFill>
                <a:latin typeface="Consolas"/>
              </a:rPr>
              <a:t>/&gt;</a:t>
            </a:r>
            <a:endParaRPr/>
          </a:p>
          <a:p>
            <a:pPr>
              <a:lnSpc>
                <a:spcPct val="100000"/>
              </a:lnSpc>
            </a:pPr>
            <a:r>
              <a:rPr lang="tr-TR" sz="1400" strike="noStrike">
                <a:solidFill>
                  <a:srgbClr val="333333"/>
                </a:solidFill>
                <a:latin typeface="Consolas"/>
              </a:rPr>
              <a:t>  </a:t>
            </a:r>
            <a:r>
              <a:rPr lang="tr-TR" sz="1400" strike="noStrike">
                <a:solidFill>
                  <a:srgbClr val="000000"/>
                </a:solidFill>
                <a:latin typeface="Consolas"/>
              </a:rPr>
              <a:t>&lt;/</a:t>
            </a:r>
            <a:r>
              <a:rPr b="1" lang="tr-TR" sz="1400" strike="noStrike">
                <a:solidFill>
                  <a:srgbClr val="006699"/>
                </a:solidFill>
                <a:latin typeface="Consolas"/>
              </a:rPr>
              <a:t>configSections</a:t>
            </a:r>
            <a:r>
              <a:rPr lang="tr-TR" sz="1400" strike="noStrike">
                <a:solidFill>
                  <a:srgbClr val="000000"/>
                </a:solidFill>
                <a:latin typeface="Consolas"/>
              </a:rPr>
              <a:t>&gt;</a:t>
            </a:r>
            <a:endParaRPr/>
          </a:p>
          <a:p>
            <a:pPr>
              <a:lnSpc>
                <a:spcPct val="100000"/>
              </a:lnSpc>
            </a:pPr>
            <a:r>
              <a:rPr lang="tr-TR" sz="1400" strike="noStrike">
                <a:solidFill>
                  <a:srgbClr val="333333"/>
                </a:solidFill>
                <a:latin typeface="Consolas"/>
              </a:rPr>
              <a:t>  </a:t>
            </a:r>
            <a:r>
              <a:rPr lang="tr-TR" sz="1200" strike="noStrike">
                <a:solidFill>
                  <a:srgbClr val="333333"/>
                </a:solidFill>
                <a:latin typeface="Consolas"/>
              </a:rPr>
              <a:t> </a:t>
            </a:r>
            <a:endParaRPr/>
          </a:p>
          <a:p>
            <a:pPr>
              <a:lnSpc>
                <a:spcPct val="100000"/>
              </a:lnSpc>
            </a:pPr>
            <a:r>
              <a:rPr lang="tr-TR" sz="1400" strike="noStrike">
                <a:solidFill>
                  <a:srgbClr val="333333"/>
                </a:solidFill>
                <a:latin typeface="Consolas"/>
              </a:rPr>
              <a:t>  </a:t>
            </a:r>
            <a:r>
              <a:rPr lang="tr-TR" sz="1400" strike="noStrike">
                <a:solidFill>
                  <a:srgbClr val="008200"/>
                </a:solidFill>
                <a:latin typeface="Consolas"/>
              </a:rPr>
              <a:t>&lt;!-- cache client --&gt;</a:t>
            </a:r>
            <a:endParaRPr/>
          </a:p>
          <a:p>
            <a:pPr>
              <a:lnSpc>
                <a:spcPct val="100000"/>
              </a:lnSpc>
            </a:pPr>
            <a:r>
              <a:rPr lang="tr-TR" sz="1400" strike="noStrike">
                <a:solidFill>
                  <a:srgbClr val="333333"/>
                </a:solidFill>
                <a:latin typeface="Consolas"/>
              </a:rPr>
              <a:t>  </a:t>
            </a:r>
            <a:r>
              <a:rPr lang="tr-TR" sz="1400" strike="noStrike">
                <a:solidFill>
                  <a:srgbClr val="000000"/>
                </a:solidFill>
                <a:latin typeface="Consolas"/>
              </a:rPr>
              <a:t>&lt;</a:t>
            </a:r>
            <a:r>
              <a:rPr b="1" lang="tr-TR" sz="1400" strike="noStrike">
                <a:solidFill>
                  <a:srgbClr val="006699"/>
                </a:solidFill>
                <a:latin typeface="Consolas"/>
              </a:rPr>
              <a:t>dataCacheClient</a:t>
            </a:r>
            <a:r>
              <a:rPr lang="tr-TR" sz="1400" strike="noStrike">
                <a:solidFill>
                  <a:srgbClr val="000000"/>
                </a:solidFill>
                <a:latin typeface="Consolas"/>
              </a:rPr>
              <a:t>&gt;    </a:t>
            </a:r>
            <a:endParaRPr/>
          </a:p>
          <a:p>
            <a:pPr>
              <a:lnSpc>
                <a:spcPct val="100000"/>
              </a:lnSpc>
            </a:pPr>
            <a:r>
              <a:rPr lang="tr-TR" sz="1400" strike="noStrike">
                <a:solidFill>
                  <a:srgbClr val="333333"/>
                </a:solidFill>
                <a:latin typeface="Consolas"/>
              </a:rPr>
              <a:t>    </a:t>
            </a:r>
            <a:r>
              <a:rPr lang="tr-TR" sz="1400" strike="noStrike">
                <a:solidFill>
                  <a:srgbClr val="008200"/>
                </a:solidFill>
                <a:latin typeface="Consolas"/>
              </a:rPr>
              <a:t>&lt;!-- cache host(s) --&gt;</a:t>
            </a:r>
            <a:endParaRPr/>
          </a:p>
          <a:p>
            <a:pPr>
              <a:lnSpc>
                <a:spcPct val="100000"/>
              </a:lnSpc>
            </a:pPr>
            <a:r>
              <a:rPr lang="tr-TR" sz="1400" strike="noStrike">
                <a:solidFill>
                  <a:srgbClr val="333333"/>
                </a:solidFill>
                <a:latin typeface="Consolas"/>
              </a:rPr>
              <a:t>    </a:t>
            </a:r>
            <a:r>
              <a:rPr lang="tr-TR" sz="1400" strike="noStrike">
                <a:solidFill>
                  <a:srgbClr val="000000"/>
                </a:solidFill>
                <a:latin typeface="Consolas"/>
              </a:rPr>
              <a:t>&lt;</a:t>
            </a:r>
            <a:r>
              <a:rPr b="1" lang="tr-TR" sz="1400" strike="noStrike">
                <a:solidFill>
                  <a:srgbClr val="006699"/>
                </a:solidFill>
                <a:latin typeface="Consolas"/>
              </a:rPr>
              <a:t>hosts</a:t>
            </a:r>
            <a:r>
              <a:rPr lang="tr-TR" sz="1400" strike="noStrike">
                <a:solidFill>
                  <a:srgbClr val="000000"/>
                </a:solidFill>
                <a:latin typeface="Consolas"/>
              </a:rPr>
              <a:t>&gt;</a:t>
            </a:r>
            <a:endParaRPr/>
          </a:p>
          <a:p>
            <a:pPr>
              <a:lnSpc>
                <a:spcPct val="100000"/>
              </a:lnSpc>
            </a:pPr>
            <a:r>
              <a:rPr lang="tr-TR" sz="1400" strike="noStrike">
                <a:solidFill>
                  <a:srgbClr val="333333"/>
                </a:solidFill>
                <a:latin typeface="Consolas"/>
              </a:rPr>
              <a:t>      </a:t>
            </a:r>
            <a:r>
              <a:rPr lang="tr-TR" sz="1400" strike="noStrike">
                <a:solidFill>
                  <a:srgbClr val="000000"/>
                </a:solidFill>
                <a:latin typeface="Consolas"/>
              </a:rPr>
              <a:t>&lt;</a:t>
            </a:r>
            <a:r>
              <a:rPr b="1" lang="tr-TR" sz="1400" strike="noStrike">
                <a:solidFill>
                  <a:srgbClr val="006699"/>
                </a:solidFill>
                <a:latin typeface="Consolas"/>
              </a:rPr>
              <a:t>host</a:t>
            </a:r>
            <a:endParaRPr/>
          </a:p>
          <a:p>
            <a:pPr>
              <a:lnSpc>
                <a:spcPct val="100000"/>
              </a:lnSpc>
            </a:pPr>
            <a:r>
              <a:rPr lang="tr-TR" sz="1400" strike="noStrike">
                <a:solidFill>
                  <a:srgbClr val="333333"/>
                </a:solidFill>
                <a:latin typeface="Consolas"/>
              </a:rPr>
              <a:t>         </a:t>
            </a:r>
            <a:r>
              <a:rPr lang="tr-TR" sz="1400" strike="noStrike">
                <a:solidFill>
                  <a:srgbClr val="808080"/>
                </a:solidFill>
                <a:latin typeface="Consolas"/>
              </a:rPr>
              <a:t>name</a:t>
            </a:r>
            <a:r>
              <a:rPr lang="tr-TR" sz="1400" strike="noStrike">
                <a:solidFill>
                  <a:srgbClr val="000000"/>
                </a:solidFill>
                <a:latin typeface="Consolas"/>
              </a:rPr>
              <a:t>=</a:t>
            </a:r>
            <a:r>
              <a:rPr lang="tr-TR" sz="1400" strike="noStrike">
                <a:solidFill>
                  <a:srgbClr val="0000ff"/>
                </a:solidFill>
                <a:latin typeface="Consolas"/>
              </a:rPr>
              <a:t>"CacheServer1"</a:t>
            </a:r>
            <a:endParaRPr/>
          </a:p>
          <a:p>
            <a:pPr>
              <a:lnSpc>
                <a:spcPct val="100000"/>
              </a:lnSpc>
            </a:pPr>
            <a:r>
              <a:rPr lang="tr-TR" sz="1400" strike="noStrike">
                <a:solidFill>
                  <a:srgbClr val="333333"/>
                </a:solidFill>
                <a:latin typeface="Consolas"/>
              </a:rPr>
              <a:t>         </a:t>
            </a:r>
            <a:r>
              <a:rPr lang="tr-TR" sz="1400" strike="noStrike">
                <a:solidFill>
                  <a:srgbClr val="808080"/>
                </a:solidFill>
                <a:latin typeface="Consolas"/>
              </a:rPr>
              <a:t>cachePort</a:t>
            </a:r>
            <a:r>
              <a:rPr lang="tr-TR" sz="1400" strike="noStrike">
                <a:solidFill>
                  <a:srgbClr val="000000"/>
                </a:solidFill>
                <a:latin typeface="Consolas"/>
              </a:rPr>
              <a:t>=</a:t>
            </a:r>
            <a:r>
              <a:rPr lang="tr-TR" sz="1400" strike="noStrike">
                <a:solidFill>
                  <a:srgbClr val="0000ff"/>
                </a:solidFill>
                <a:latin typeface="Consolas"/>
              </a:rPr>
              <a:t>"22233"</a:t>
            </a:r>
            <a:r>
              <a:rPr lang="tr-TR" sz="1400" strike="noStrike">
                <a:solidFill>
                  <a:srgbClr val="000000"/>
                </a:solidFill>
                <a:latin typeface="Consolas"/>
              </a:rPr>
              <a:t>/&gt;</a:t>
            </a:r>
            <a:endParaRPr/>
          </a:p>
          <a:p>
            <a:pPr>
              <a:lnSpc>
                <a:spcPct val="100000"/>
              </a:lnSpc>
            </a:pPr>
            <a:r>
              <a:rPr lang="tr-TR" sz="1400" strike="noStrike">
                <a:solidFill>
                  <a:srgbClr val="333333"/>
                </a:solidFill>
                <a:latin typeface="Consolas"/>
              </a:rPr>
              <a:t>    </a:t>
            </a:r>
            <a:r>
              <a:rPr lang="tr-TR" sz="1400" strike="noStrike">
                <a:solidFill>
                  <a:srgbClr val="000000"/>
                </a:solidFill>
                <a:latin typeface="Consolas"/>
              </a:rPr>
              <a:t>&lt;/</a:t>
            </a:r>
            <a:r>
              <a:rPr b="1" lang="tr-TR" sz="1400" strike="noStrike">
                <a:solidFill>
                  <a:srgbClr val="006699"/>
                </a:solidFill>
                <a:latin typeface="Consolas"/>
              </a:rPr>
              <a:t>hosts</a:t>
            </a:r>
            <a:r>
              <a:rPr lang="tr-TR" sz="1400" strike="noStrike">
                <a:solidFill>
                  <a:srgbClr val="000000"/>
                </a:solidFill>
                <a:latin typeface="Consolas"/>
              </a:rPr>
              <a:t>&gt;</a:t>
            </a:r>
            <a:endParaRPr/>
          </a:p>
          <a:p>
            <a:pPr>
              <a:lnSpc>
                <a:spcPct val="100000"/>
              </a:lnSpc>
            </a:pPr>
            <a:r>
              <a:rPr lang="tr-TR" sz="1400" strike="noStrike">
                <a:solidFill>
                  <a:srgbClr val="333333"/>
                </a:solidFill>
                <a:latin typeface="Consolas"/>
              </a:rPr>
              <a:t>  </a:t>
            </a:r>
            <a:r>
              <a:rPr lang="tr-TR" sz="1400" strike="noStrike">
                <a:solidFill>
                  <a:srgbClr val="000000"/>
                </a:solidFill>
                <a:latin typeface="Consolas"/>
              </a:rPr>
              <a:t>&lt;/</a:t>
            </a:r>
            <a:r>
              <a:rPr b="1" lang="tr-TR" sz="1400" strike="noStrike">
                <a:solidFill>
                  <a:srgbClr val="006699"/>
                </a:solidFill>
                <a:latin typeface="Consolas"/>
              </a:rPr>
              <a:t>dataCacheClient</a:t>
            </a:r>
            <a:r>
              <a:rPr lang="tr-TR" sz="1400" strike="noStrike">
                <a:solidFill>
                  <a:srgbClr val="000000"/>
                </a:solidFill>
                <a:latin typeface="Consolas"/>
              </a:rPr>
              <a:t>&gt;</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AppFabric’i session state tutma için web.config’i düzenliyoruz :</a:t>
            </a:r>
            <a:endParaRPr/>
          </a:p>
        </p:txBody>
      </p:sp>
      <p:sp>
        <p:nvSpPr>
          <p:cNvPr id="187" name="CustomShape 2"/>
          <p:cNvSpPr/>
          <p:nvPr/>
        </p:nvSpPr>
        <p:spPr>
          <a:xfrm>
            <a:off x="677160" y="2081160"/>
            <a:ext cx="9399240" cy="3886920"/>
          </a:xfrm>
          <a:prstGeom prst="rect">
            <a:avLst/>
          </a:prstGeom>
          <a:noFill/>
          <a:ln>
            <a:noFill/>
          </a:ln>
        </p:spPr>
        <p:style>
          <a:lnRef idx="0"/>
          <a:fillRef idx="0"/>
          <a:effectRef idx="0"/>
          <a:fontRef idx="minor"/>
        </p:style>
        <p:txBody>
          <a:bodyPr lIns="0" rIns="0" tIns="0" bIns="0" anchor="ctr"/>
          <a:p>
            <a:pPr>
              <a:lnSpc>
                <a:spcPct val="100000"/>
              </a:lnSpc>
            </a:pPr>
            <a:r>
              <a:rPr lang="tr-TR" sz="1600" strike="noStrike">
                <a:solidFill>
                  <a:srgbClr val="333333"/>
                </a:solidFill>
                <a:latin typeface="Consolas"/>
              </a:rPr>
              <a:t>  </a:t>
            </a:r>
            <a:r>
              <a:rPr lang="tr-TR" sz="1600" strike="noStrike">
                <a:solidFill>
                  <a:srgbClr val="000000"/>
                </a:solidFill>
                <a:latin typeface="Consolas"/>
              </a:rPr>
              <a:t>&lt;</a:t>
            </a:r>
            <a:r>
              <a:rPr b="1" lang="tr-TR" sz="1600" strike="noStrike">
                <a:solidFill>
                  <a:srgbClr val="006699"/>
                </a:solidFill>
                <a:latin typeface="Consolas"/>
              </a:rPr>
              <a:t>system.web</a:t>
            </a:r>
            <a:r>
              <a:rPr lang="tr-TR" sz="1600" strike="noStrike">
                <a:solidFill>
                  <a:srgbClr val="000000"/>
                </a:solidFill>
                <a:latin typeface="Consolas"/>
              </a:rPr>
              <a:t>&gt;</a:t>
            </a:r>
            <a:endParaRPr/>
          </a:p>
          <a:p>
            <a:pPr>
              <a:lnSpc>
                <a:spcPct val="100000"/>
              </a:lnSpc>
            </a:pPr>
            <a:r>
              <a:rPr lang="tr-TR" sz="1600" strike="noStrike">
                <a:solidFill>
                  <a:srgbClr val="333333"/>
                </a:solidFill>
                <a:latin typeface="Consolas"/>
              </a:rPr>
              <a:t>    </a:t>
            </a:r>
            <a:r>
              <a:rPr lang="tr-TR" sz="1600" strike="noStrike">
                <a:solidFill>
                  <a:srgbClr val="000000"/>
                </a:solidFill>
                <a:latin typeface="Consolas"/>
              </a:rPr>
              <a:t>&lt;</a:t>
            </a:r>
            <a:r>
              <a:rPr b="1" lang="tr-TR" sz="1600" strike="noStrike">
                <a:solidFill>
                  <a:srgbClr val="006699"/>
                </a:solidFill>
                <a:latin typeface="Consolas"/>
              </a:rPr>
              <a:t>sessionState</a:t>
            </a:r>
            <a:r>
              <a:rPr lang="tr-TR" sz="1400" strike="noStrike">
                <a:solidFill>
                  <a:srgbClr val="333333"/>
                </a:solidFill>
                <a:latin typeface="Consolas"/>
              </a:rPr>
              <a:t> </a:t>
            </a:r>
            <a:r>
              <a:rPr lang="tr-TR" sz="1600" strike="noStrike">
                <a:solidFill>
                  <a:srgbClr val="808080"/>
                </a:solidFill>
                <a:latin typeface="Consolas"/>
              </a:rPr>
              <a:t>mode</a:t>
            </a:r>
            <a:r>
              <a:rPr lang="tr-TR" sz="1600" strike="noStrike">
                <a:solidFill>
                  <a:srgbClr val="000000"/>
                </a:solidFill>
                <a:latin typeface="Consolas"/>
              </a:rPr>
              <a:t>=</a:t>
            </a:r>
            <a:r>
              <a:rPr lang="tr-TR" sz="1600" strike="noStrike">
                <a:solidFill>
                  <a:srgbClr val="0000ff"/>
                </a:solidFill>
                <a:latin typeface="Consolas"/>
              </a:rPr>
              <a:t>"Custom"</a:t>
            </a:r>
            <a:r>
              <a:rPr lang="tr-TR" sz="1400" strike="noStrike">
                <a:solidFill>
                  <a:srgbClr val="333333"/>
                </a:solidFill>
                <a:latin typeface="Consolas"/>
              </a:rPr>
              <a:t> </a:t>
            </a:r>
            <a:r>
              <a:rPr lang="tr-TR" sz="1600" strike="noStrike">
                <a:solidFill>
                  <a:srgbClr val="808080"/>
                </a:solidFill>
                <a:latin typeface="Consolas"/>
              </a:rPr>
              <a:t>customProvider</a:t>
            </a:r>
            <a:r>
              <a:rPr lang="tr-TR" sz="1600" strike="noStrike">
                <a:solidFill>
                  <a:srgbClr val="000000"/>
                </a:solidFill>
                <a:latin typeface="Consolas"/>
              </a:rPr>
              <a:t>=</a:t>
            </a:r>
            <a:r>
              <a:rPr lang="tr-TR" sz="1600" strike="noStrike">
                <a:solidFill>
                  <a:srgbClr val="0000ff"/>
                </a:solidFill>
                <a:latin typeface="Consolas"/>
              </a:rPr>
              <a:t>"AppFabricCacheSessionStoreProvider"</a:t>
            </a:r>
            <a:r>
              <a:rPr lang="tr-TR" sz="1600" strike="noStrike">
                <a:solidFill>
                  <a:srgbClr val="000000"/>
                </a:solidFill>
                <a:latin typeface="Consolas"/>
              </a:rPr>
              <a:t>&gt;</a:t>
            </a:r>
            <a:endParaRPr/>
          </a:p>
          <a:p>
            <a:pPr>
              <a:lnSpc>
                <a:spcPct val="100000"/>
              </a:lnSpc>
            </a:pPr>
            <a:r>
              <a:rPr lang="tr-TR" sz="1600" strike="noStrike">
                <a:solidFill>
                  <a:srgbClr val="333333"/>
                </a:solidFill>
                <a:latin typeface="Consolas"/>
              </a:rPr>
              <a:t>      </a:t>
            </a:r>
            <a:r>
              <a:rPr lang="tr-TR" sz="1600" strike="noStrike">
                <a:solidFill>
                  <a:srgbClr val="000000"/>
                </a:solidFill>
                <a:latin typeface="Consolas"/>
              </a:rPr>
              <a:t>&lt;</a:t>
            </a:r>
            <a:r>
              <a:rPr b="1" lang="tr-TR" sz="1600" strike="noStrike">
                <a:solidFill>
                  <a:srgbClr val="006699"/>
                </a:solidFill>
                <a:latin typeface="Consolas"/>
              </a:rPr>
              <a:t>providers</a:t>
            </a:r>
            <a:r>
              <a:rPr lang="tr-TR" sz="1600" strike="noStrike">
                <a:solidFill>
                  <a:srgbClr val="000000"/>
                </a:solidFill>
                <a:latin typeface="Consolas"/>
              </a:rPr>
              <a:t>&gt;</a:t>
            </a:r>
            <a:endParaRPr/>
          </a:p>
          <a:p>
            <a:pPr>
              <a:lnSpc>
                <a:spcPct val="100000"/>
              </a:lnSpc>
            </a:pPr>
            <a:r>
              <a:rPr lang="tr-TR" sz="1600" strike="noStrike">
                <a:solidFill>
                  <a:srgbClr val="333333"/>
                </a:solidFill>
                <a:latin typeface="Consolas"/>
              </a:rPr>
              <a:t>        </a:t>
            </a:r>
            <a:r>
              <a:rPr lang="tr-TR" sz="1600" strike="noStrike">
                <a:solidFill>
                  <a:srgbClr val="008200"/>
                </a:solidFill>
                <a:latin typeface="Consolas"/>
              </a:rPr>
              <a:t>&lt;!-- specify the named cache for session data --&gt;</a:t>
            </a:r>
            <a:endParaRPr/>
          </a:p>
          <a:p>
            <a:pPr>
              <a:lnSpc>
                <a:spcPct val="100000"/>
              </a:lnSpc>
            </a:pPr>
            <a:r>
              <a:rPr lang="tr-TR" sz="1600" strike="noStrike">
                <a:solidFill>
                  <a:srgbClr val="333333"/>
                </a:solidFill>
                <a:latin typeface="Consolas"/>
              </a:rPr>
              <a:t>        </a:t>
            </a:r>
            <a:r>
              <a:rPr lang="tr-TR" sz="1600" strike="noStrike">
                <a:solidFill>
                  <a:srgbClr val="000000"/>
                </a:solidFill>
                <a:latin typeface="Consolas"/>
              </a:rPr>
              <a:t>&lt;</a:t>
            </a:r>
            <a:r>
              <a:rPr b="1" lang="tr-TR" sz="1600" strike="noStrike">
                <a:solidFill>
                  <a:srgbClr val="006699"/>
                </a:solidFill>
                <a:latin typeface="Consolas"/>
              </a:rPr>
              <a:t>add</a:t>
            </a:r>
            <a:endParaRPr/>
          </a:p>
          <a:p>
            <a:pPr>
              <a:lnSpc>
                <a:spcPct val="100000"/>
              </a:lnSpc>
            </a:pPr>
            <a:r>
              <a:rPr lang="tr-TR" sz="1600" strike="noStrike">
                <a:solidFill>
                  <a:srgbClr val="333333"/>
                </a:solidFill>
                <a:latin typeface="Consolas"/>
              </a:rPr>
              <a:t>          </a:t>
            </a:r>
            <a:r>
              <a:rPr lang="tr-TR" sz="1600" strike="noStrike">
                <a:solidFill>
                  <a:srgbClr val="808080"/>
                </a:solidFill>
                <a:latin typeface="Consolas"/>
              </a:rPr>
              <a:t>name</a:t>
            </a:r>
            <a:r>
              <a:rPr lang="tr-TR" sz="1600" strike="noStrike">
                <a:solidFill>
                  <a:srgbClr val="000000"/>
                </a:solidFill>
                <a:latin typeface="Consolas"/>
              </a:rPr>
              <a:t>=</a:t>
            </a:r>
            <a:r>
              <a:rPr lang="tr-TR" sz="1600" strike="noStrike">
                <a:solidFill>
                  <a:srgbClr val="0000ff"/>
                </a:solidFill>
                <a:latin typeface="Consolas"/>
              </a:rPr>
              <a:t>"AppFabricCacheSessionStoreProvider"</a:t>
            </a:r>
            <a:endParaRPr/>
          </a:p>
          <a:p>
            <a:pPr>
              <a:lnSpc>
                <a:spcPct val="100000"/>
              </a:lnSpc>
            </a:pPr>
            <a:r>
              <a:rPr lang="tr-TR" sz="1600" strike="noStrike">
                <a:solidFill>
                  <a:srgbClr val="333333"/>
                </a:solidFill>
                <a:latin typeface="Consolas"/>
              </a:rPr>
              <a:t>          </a:t>
            </a:r>
            <a:r>
              <a:rPr lang="tr-TR" sz="1600" strike="noStrike">
                <a:solidFill>
                  <a:srgbClr val="808080"/>
                </a:solidFill>
                <a:latin typeface="Consolas"/>
              </a:rPr>
              <a:t>type</a:t>
            </a:r>
            <a:r>
              <a:rPr lang="tr-TR" sz="1600" strike="noStrike">
                <a:solidFill>
                  <a:srgbClr val="000000"/>
                </a:solidFill>
                <a:latin typeface="Consolas"/>
              </a:rPr>
              <a:t>=</a:t>
            </a:r>
            <a:r>
              <a:rPr lang="tr-TR" sz="1600" strike="noStrike">
                <a:solidFill>
                  <a:srgbClr val="0000ff"/>
                </a:solidFill>
                <a:latin typeface="Consolas"/>
              </a:rPr>
              <a:t>"Microsoft.ApplicationServer.Caching.DataCacheSessionStoreProvider"</a:t>
            </a:r>
            <a:endParaRPr/>
          </a:p>
          <a:p>
            <a:pPr>
              <a:lnSpc>
                <a:spcPct val="100000"/>
              </a:lnSpc>
            </a:pPr>
            <a:r>
              <a:rPr lang="tr-TR" sz="1600" strike="noStrike">
                <a:solidFill>
                  <a:srgbClr val="333333"/>
                </a:solidFill>
                <a:latin typeface="Consolas"/>
              </a:rPr>
              <a:t>          </a:t>
            </a:r>
            <a:r>
              <a:rPr lang="tr-TR" sz="1600" strike="noStrike">
                <a:solidFill>
                  <a:srgbClr val="808080"/>
                </a:solidFill>
                <a:latin typeface="Consolas"/>
              </a:rPr>
              <a:t>cacheName</a:t>
            </a:r>
            <a:r>
              <a:rPr lang="tr-TR" sz="1600" strike="noStrike">
                <a:solidFill>
                  <a:srgbClr val="000000"/>
                </a:solidFill>
                <a:latin typeface="Consolas"/>
              </a:rPr>
              <a:t>=</a:t>
            </a:r>
            <a:r>
              <a:rPr lang="tr-TR" sz="1600" strike="noStrike">
                <a:solidFill>
                  <a:srgbClr val="0000ff"/>
                </a:solidFill>
                <a:latin typeface="Consolas"/>
              </a:rPr>
              <a:t>"poopylands"</a:t>
            </a:r>
            <a:endParaRPr/>
          </a:p>
          <a:p>
            <a:pPr>
              <a:lnSpc>
                <a:spcPct val="100000"/>
              </a:lnSpc>
            </a:pPr>
            <a:r>
              <a:rPr lang="tr-TR" sz="1600" strike="noStrike">
                <a:solidFill>
                  <a:srgbClr val="333333"/>
                </a:solidFill>
                <a:latin typeface="Consolas"/>
              </a:rPr>
              <a:t>          </a:t>
            </a:r>
            <a:r>
              <a:rPr lang="tr-TR" sz="1600" strike="noStrike">
                <a:solidFill>
                  <a:srgbClr val="808080"/>
                </a:solidFill>
                <a:latin typeface="Consolas"/>
              </a:rPr>
              <a:t>sharedId</a:t>
            </a:r>
            <a:r>
              <a:rPr lang="tr-TR" sz="1600" strike="noStrike">
                <a:solidFill>
                  <a:srgbClr val="000000"/>
                </a:solidFill>
                <a:latin typeface="Consolas"/>
              </a:rPr>
              <a:t>=</a:t>
            </a:r>
            <a:r>
              <a:rPr lang="tr-TR" sz="1600" strike="noStrike">
                <a:solidFill>
                  <a:srgbClr val="0000ff"/>
                </a:solidFill>
                <a:latin typeface="Consolas"/>
              </a:rPr>
              <a:t>"MySharedApp"</a:t>
            </a:r>
            <a:r>
              <a:rPr lang="tr-TR" sz="1600" strike="noStrike">
                <a:solidFill>
                  <a:srgbClr val="000000"/>
                </a:solidFill>
                <a:latin typeface="Consolas"/>
              </a:rPr>
              <a:t>/&gt;</a:t>
            </a:r>
            <a:endParaRPr/>
          </a:p>
          <a:p>
            <a:pPr>
              <a:lnSpc>
                <a:spcPct val="100000"/>
              </a:lnSpc>
            </a:pPr>
            <a:r>
              <a:rPr lang="tr-TR" sz="1600" strike="noStrike">
                <a:solidFill>
                  <a:srgbClr val="333333"/>
                </a:solidFill>
                <a:latin typeface="Consolas"/>
              </a:rPr>
              <a:t>      </a:t>
            </a:r>
            <a:r>
              <a:rPr lang="tr-TR" sz="1600" strike="noStrike">
                <a:solidFill>
                  <a:srgbClr val="000000"/>
                </a:solidFill>
                <a:latin typeface="Consolas"/>
              </a:rPr>
              <a:t>&lt;/</a:t>
            </a:r>
            <a:r>
              <a:rPr b="1" lang="tr-TR" sz="1600" strike="noStrike">
                <a:solidFill>
                  <a:srgbClr val="006699"/>
                </a:solidFill>
                <a:latin typeface="Consolas"/>
              </a:rPr>
              <a:t>providers</a:t>
            </a:r>
            <a:r>
              <a:rPr lang="tr-TR" sz="1600" strike="noStrike">
                <a:solidFill>
                  <a:srgbClr val="000000"/>
                </a:solidFill>
                <a:latin typeface="Consolas"/>
              </a:rPr>
              <a:t>&gt;</a:t>
            </a:r>
            <a:endParaRPr/>
          </a:p>
          <a:p>
            <a:pPr>
              <a:lnSpc>
                <a:spcPct val="100000"/>
              </a:lnSpc>
            </a:pPr>
            <a:r>
              <a:rPr lang="tr-TR" sz="1600" strike="noStrike">
                <a:solidFill>
                  <a:srgbClr val="333333"/>
                </a:solidFill>
                <a:latin typeface="Consolas"/>
              </a:rPr>
              <a:t>    </a:t>
            </a:r>
            <a:r>
              <a:rPr lang="tr-TR" sz="1600" strike="noStrike">
                <a:solidFill>
                  <a:srgbClr val="000000"/>
                </a:solidFill>
                <a:latin typeface="Consolas"/>
              </a:rPr>
              <a:t>&lt;/</a:t>
            </a:r>
            <a:r>
              <a:rPr b="1" lang="tr-TR" sz="1600" strike="noStrike">
                <a:solidFill>
                  <a:srgbClr val="006699"/>
                </a:solidFill>
                <a:latin typeface="Consolas"/>
              </a:rPr>
              <a:t>sessionState</a:t>
            </a:r>
            <a:r>
              <a:rPr lang="tr-TR" sz="1600" strike="noStrike">
                <a:solidFill>
                  <a:srgbClr val="000000"/>
                </a:solidFill>
                <a:latin typeface="Consolas"/>
              </a:rPr>
              <a:t>&gt;</a:t>
            </a:r>
            <a:endParaRPr/>
          </a:p>
          <a:p>
            <a:pPr>
              <a:lnSpc>
                <a:spcPct val="100000"/>
              </a:lnSpc>
            </a:pPr>
            <a:r>
              <a:rPr lang="tr-TR" sz="1600" strike="noStrike">
                <a:solidFill>
                  <a:srgbClr val="333333"/>
                </a:solidFill>
                <a:latin typeface="Consolas"/>
              </a:rPr>
              <a:t>  </a:t>
            </a:r>
            <a:r>
              <a:rPr lang="tr-TR" sz="1600" strike="noStrike">
                <a:solidFill>
                  <a:srgbClr val="000000"/>
                </a:solidFill>
                <a:latin typeface="Consolas"/>
              </a:rPr>
              <a:t>&lt;/</a:t>
            </a:r>
            <a:r>
              <a:rPr b="1" lang="tr-TR" sz="1600" strike="noStrike">
                <a:solidFill>
                  <a:srgbClr val="006699"/>
                </a:solidFill>
                <a:latin typeface="Consolas"/>
              </a:rPr>
              <a:t>system.web</a:t>
            </a:r>
            <a:r>
              <a:rPr lang="tr-TR" sz="1600" strike="noStrike">
                <a:solidFill>
                  <a:srgbClr val="000000"/>
                </a:solidFill>
                <a:latin typeface="Consolas"/>
              </a:rPr>
              <a:t>&gt;</a:t>
            </a:r>
            <a:endParaRPr/>
          </a:p>
          <a:p>
            <a:pPr>
              <a:lnSpc>
                <a:spcPct val="100000"/>
              </a:lnSpc>
            </a:pPr>
            <a:r>
              <a:rPr lang="tr-TR" sz="1600" strike="noStrike">
                <a:solidFill>
                  <a:srgbClr val="000000"/>
                </a:solidFill>
                <a:latin typeface="Consolas"/>
              </a:rPr>
              <a:t>&lt;/</a:t>
            </a:r>
            <a:r>
              <a:rPr b="1" lang="tr-TR" sz="1600" strike="noStrike">
                <a:solidFill>
                  <a:srgbClr val="006699"/>
                </a:solidFill>
                <a:latin typeface="Consolas"/>
              </a:rPr>
              <a:t>configuration</a:t>
            </a:r>
            <a:r>
              <a:rPr lang="tr-TR" sz="1600" strike="noStrike">
                <a:solidFill>
                  <a:srgbClr val="000000"/>
                </a:solidFill>
                <a:latin typeface="Consolas"/>
              </a:rPr>
              <a:t>&gt;</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Etkin kodlama örnekleri</a:t>
            </a:r>
            <a:endParaRPr/>
          </a:p>
        </p:txBody>
      </p:sp>
      <p:sp>
        <p:nvSpPr>
          <p:cNvPr id="189" name="CustomShape 2"/>
          <p:cNvSpPr/>
          <p:nvPr/>
        </p:nvSpPr>
        <p:spPr>
          <a:xfrm>
            <a:off x="677160" y="1523880"/>
            <a:ext cx="8596080" cy="509184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Verdana"/>
              </a:rPr>
              <a:t>Performans karşılaştırma için Stopwatch kullanıyoruz.</a:t>
            </a:r>
            <a:endParaRPr/>
          </a:p>
          <a:p>
            <a:pPr>
              <a:lnSpc>
                <a:spcPct val="100000"/>
              </a:lnSpc>
              <a:buSzPct val="80000"/>
              <a:buFont typeface="Wingdings 3" charset="2"/>
              <a:buChar char=""/>
            </a:pPr>
            <a:r>
              <a:rPr lang="tr-TR" strike="noStrike">
                <a:solidFill>
                  <a:srgbClr val="404040"/>
                </a:solidFill>
                <a:latin typeface="Verdana"/>
              </a:rPr>
              <a:t>var str = «aaa»</a:t>
            </a:r>
            <a:endParaRPr/>
          </a:p>
          <a:p>
            <a:pPr>
              <a:lnSpc>
                <a:spcPct val="100000"/>
              </a:lnSpc>
            </a:pPr>
            <a:r>
              <a:rPr lang="tr-TR" strike="noStrike">
                <a:solidFill>
                  <a:srgbClr val="404040"/>
                </a:solidFill>
                <a:latin typeface="Verdana"/>
              </a:rPr>
              <a:t>if(str == «») yerine string.isNullOrEmpty veya str.Legth&gt;0 kullanmalı</a:t>
            </a:r>
            <a:endParaRPr/>
          </a:p>
          <a:p>
            <a:pPr>
              <a:lnSpc>
                <a:spcPct val="100000"/>
              </a:lnSpc>
              <a:buSzPct val="80000"/>
              <a:buFont typeface="Wingdings 3" charset="2"/>
              <a:buChar char=""/>
            </a:pPr>
            <a:r>
              <a:rPr lang="tr-TR" strike="noStrike">
                <a:solidFill>
                  <a:srgbClr val="404040"/>
                </a:solidFill>
                <a:latin typeface="Verdana"/>
              </a:rPr>
              <a:t>str.Equals(«bbb», StringComparison.Ordinal) en hızlı çalışır.</a:t>
            </a:r>
            <a:endParaRPr/>
          </a:p>
          <a:p>
            <a:pPr>
              <a:lnSpc>
                <a:spcPct val="100000"/>
              </a:lnSpc>
              <a:buSzPct val="80000"/>
              <a:buFont typeface="Wingdings 3" charset="2"/>
              <a:buChar char=""/>
            </a:pPr>
            <a:r>
              <a:rPr lang="tr-TR" strike="noStrike">
                <a:solidFill>
                  <a:srgbClr val="404040"/>
                </a:solidFill>
                <a:latin typeface="Verdana"/>
              </a:rPr>
              <a:t>str+=«ccc» yerine StringBuilder kullanmak GC yükünü azaltır.</a:t>
            </a:r>
            <a:endParaRPr/>
          </a:p>
          <a:p>
            <a:pPr>
              <a:lnSpc>
                <a:spcPct val="100000"/>
              </a:lnSpc>
              <a:buSzPct val="80000"/>
              <a:buFont typeface="Wingdings 3" charset="2"/>
              <a:buChar char=""/>
            </a:pPr>
            <a:r>
              <a:rPr lang="tr-TR" strike="noStrike">
                <a:solidFill>
                  <a:srgbClr val="404040"/>
                </a:solidFill>
                <a:latin typeface="Verdana"/>
              </a:rPr>
              <a:t>Bu şekilde kullanım yerine</a:t>
            </a:r>
            <a:endParaRPr/>
          </a:p>
          <a:p>
            <a:pPr>
              <a:lnSpc>
                <a:spcPct val="100000"/>
              </a:lnSpc>
              <a:buSzPct val="80000"/>
              <a:buFont typeface="Wingdings 3" charset="2"/>
              <a:buChar char=""/>
            </a:pPr>
            <a:r>
              <a:rPr lang="tr-TR" strike="noStrike">
                <a:solidFill>
                  <a:srgbClr val="404040"/>
                </a:solidFill>
                <a:latin typeface="Verdana"/>
              </a:rPr>
              <a:t>            </a:t>
            </a:r>
            <a:r>
              <a:rPr lang="tr-TR" strike="noStrike">
                <a:solidFill>
                  <a:srgbClr val="404040"/>
                </a:solidFill>
                <a:latin typeface="Verdana"/>
              </a:rPr>
              <a:t>sb2.Append(M1());</a:t>
            </a:r>
            <a:endParaRPr/>
          </a:p>
          <a:p>
            <a:pPr>
              <a:lnSpc>
                <a:spcPct val="100000"/>
              </a:lnSpc>
              <a:buSzPct val="80000"/>
              <a:buFont typeface="Wingdings 3" charset="2"/>
              <a:buChar char=""/>
            </a:pPr>
            <a:r>
              <a:rPr lang="tr-TR" strike="noStrike">
                <a:solidFill>
                  <a:srgbClr val="404040"/>
                </a:solidFill>
                <a:latin typeface="Verdana"/>
              </a:rPr>
              <a:t>            </a:t>
            </a:r>
            <a:r>
              <a:rPr lang="tr-TR" strike="noStrike">
                <a:solidFill>
                  <a:srgbClr val="404040"/>
                </a:solidFill>
                <a:latin typeface="Verdana"/>
              </a:rPr>
              <a:t>sb2.Append(M2());</a:t>
            </a:r>
            <a:endParaRPr/>
          </a:p>
          <a:p>
            <a:pPr>
              <a:lnSpc>
                <a:spcPct val="100000"/>
              </a:lnSpc>
              <a:buSzPct val="80000"/>
              <a:buFont typeface="Wingdings 3" charset="2"/>
              <a:buChar char=""/>
            </a:pPr>
            <a:r>
              <a:rPr lang="tr-TR" strike="noStrike">
                <a:solidFill>
                  <a:srgbClr val="404040"/>
                </a:solidFill>
                <a:latin typeface="Verdana"/>
              </a:rPr>
              <a:t>            </a:t>
            </a:r>
            <a:r>
              <a:rPr lang="tr-TR" strike="noStrike">
                <a:solidFill>
                  <a:srgbClr val="404040"/>
                </a:solidFill>
                <a:latin typeface="Verdana"/>
              </a:rPr>
              <a:t>sb2.Append(M3());</a:t>
            </a:r>
            <a:endParaRPr/>
          </a:p>
          <a:p>
            <a:pPr>
              <a:lnSpc>
                <a:spcPct val="100000"/>
              </a:lnSpc>
              <a:buSzPct val="80000"/>
              <a:buFont typeface="Wingdings 3" charset="2"/>
              <a:buChar char=""/>
            </a:pPr>
            <a:r>
              <a:rPr lang="tr-TR" strike="noStrike">
                <a:solidFill>
                  <a:srgbClr val="404040"/>
                </a:solidFill>
                <a:latin typeface="Verdana"/>
              </a:rPr>
              <a:t>Bunu tercih edebiliriz :</a:t>
            </a:r>
            <a:endParaRPr/>
          </a:p>
          <a:p>
            <a:pPr>
              <a:lnSpc>
                <a:spcPct val="100000"/>
              </a:lnSpc>
              <a:buSzPct val="80000"/>
              <a:buFont typeface="Wingdings 3" charset="2"/>
              <a:buChar char=""/>
            </a:pPr>
            <a:r>
              <a:rPr lang="tr-TR" strike="noStrike">
                <a:solidFill>
                  <a:srgbClr val="404040"/>
                </a:solidFill>
                <a:latin typeface="Verdana"/>
              </a:rPr>
              <a:t>            </a:t>
            </a:r>
            <a:r>
              <a:rPr lang="tr-TR" strike="noStrike">
                <a:solidFill>
                  <a:srgbClr val="404040"/>
                </a:solidFill>
                <a:latin typeface="Verdana"/>
              </a:rPr>
              <a:t>M1(sb2);//Use sb2.Append() in each method.</a:t>
            </a:r>
            <a:endParaRPr/>
          </a:p>
          <a:p>
            <a:pPr>
              <a:lnSpc>
                <a:spcPct val="100000"/>
              </a:lnSpc>
              <a:buSzPct val="80000"/>
              <a:buFont typeface="Wingdings 3" charset="2"/>
              <a:buChar char=""/>
            </a:pPr>
            <a:r>
              <a:rPr lang="tr-TR" strike="noStrike">
                <a:solidFill>
                  <a:srgbClr val="404040"/>
                </a:solidFill>
                <a:latin typeface="Verdana"/>
              </a:rPr>
              <a:t>            </a:t>
            </a:r>
            <a:r>
              <a:rPr lang="tr-TR" strike="noStrike">
                <a:solidFill>
                  <a:srgbClr val="404040"/>
                </a:solidFill>
                <a:latin typeface="Verdana"/>
              </a:rPr>
              <a:t>M2(sb2);</a:t>
            </a:r>
            <a:endParaRPr/>
          </a:p>
          <a:p>
            <a:pPr>
              <a:lnSpc>
                <a:spcPct val="100000"/>
              </a:lnSpc>
              <a:buSzPct val="80000"/>
              <a:buFont typeface="Wingdings 3" charset="2"/>
              <a:buChar char=""/>
            </a:pPr>
            <a:r>
              <a:rPr lang="tr-TR" strike="noStrike">
                <a:solidFill>
                  <a:srgbClr val="404040"/>
                </a:solidFill>
                <a:latin typeface="Verdana"/>
              </a:rPr>
              <a:t>            </a:t>
            </a:r>
            <a:r>
              <a:rPr lang="tr-TR" strike="noStrike">
                <a:solidFill>
                  <a:srgbClr val="404040"/>
                </a:solidFill>
                <a:latin typeface="Verdana"/>
              </a:rPr>
              <a:t>M3(sb2);</a:t>
            </a:r>
            <a:endParaRPr/>
          </a:p>
          <a:p>
            <a:pPr>
              <a:lnSpc>
                <a:spcPct val="100000"/>
              </a:lnSpc>
              <a:buSzPct val="80000"/>
              <a:buFont typeface="Wingdings 3" charset="2"/>
              <a:buChar char=""/>
            </a:pPr>
            <a:r>
              <a:rPr lang="tr-TR" strike="noStrike">
                <a:solidFill>
                  <a:srgbClr val="404040"/>
                </a:solidFill>
                <a:latin typeface="Trebuchet MS"/>
              </a:rPr>
              <a:t>if (string1.ToLower() == string2.ToLower()) yerine </a:t>
            </a:r>
            <a:endParaRPr/>
          </a:p>
          <a:p>
            <a:pPr>
              <a:lnSpc>
                <a:spcPct val="100000"/>
              </a:lnSpc>
              <a:buSzPct val="80000"/>
              <a:buFont typeface="Wingdings 3" charset="2"/>
              <a:buChar char=""/>
            </a:pPr>
            <a:r>
              <a:rPr lang="tr-TR" strike="noStrike">
                <a:solidFill>
                  <a:srgbClr val="404040"/>
                </a:solidFill>
                <a:latin typeface="Trebuchet MS"/>
              </a:rPr>
              <a:t>if (String.Compare(string1,string2,true) == 0) tercih edebiliriz.</a:t>
            </a:r>
            <a:endParaRPr/>
          </a:p>
          <a:p>
            <a:pPr>
              <a:lnSpc>
                <a:spcPct val="100000"/>
              </a:lnSpc>
              <a:buSzPct val="80000"/>
              <a:buFont typeface="Wingdings 3" charset="2"/>
              <a:buChar char=""/>
            </a:pPr>
            <a:r>
              <a:rPr lang="tr-TR" strike="noStrike">
                <a:solidFill>
                  <a:srgbClr val="404040"/>
                </a:solidFill>
                <a:latin typeface="Verdana"/>
              </a:rPr>
              <a:t>for, foreach’e göre hızlı çalışır.</a:t>
            </a:r>
            <a:endParaRPr/>
          </a:p>
          <a:p>
            <a:pPr lvl="1">
              <a:lnSpc>
                <a:spcPct val="100000"/>
              </a:lnSpc>
              <a:buSzPct val="80000"/>
              <a:buFont typeface="Wingdings 3" charset="2"/>
              <a:buChar char=""/>
            </a:pPr>
            <a:r>
              <a:rPr lang="tr-TR" sz="1600" strike="noStrike">
                <a:solidFill>
                  <a:srgbClr val="404040"/>
                </a:solidFill>
                <a:latin typeface="Verdana"/>
              </a:rPr>
              <a:t>Döngü içinde kullanacağımız referanslarda döngü öncesi değer ataması yapmalıyız.</a:t>
            </a:r>
            <a:endParaRPr/>
          </a:p>
          <a:p>
            <a:pPr>
              <a:lnSpc>
                <a:spcPct val="100000"/>
              </a:lnSpc>
              <a:buSzPct val="80000"/>
              <a:buFont typeface="Wingdings 3" charset="2"/>
              <a:buChar char=""/>
            </a:pPr>
            <a:r>
              <a:rPr lang="tr-TR" strike="noStrike">
                <a:solidFill>
                  <a:srgbClr val="404040"/>
                </a:solidFill>
                <a:latin typeface="Verdana"/>
              </a:rPr>
              <a:t>GC friendly kod için using ve nesne.Dispose() kullanıyoruz.</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IIS performansı ve aktivitelerini izleme</a:t>
            </a:r>
            <a:endParaRPr/>
          </a:p>
        </p:txBody>
      </p:sp>
      <p:sp>
        <p:nvSpPr>
          <p:cNvPr id="110"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IIS izleme plan dahilinde gerçekleştirilir ve hedefler saptanır. </a:t>
            </a:r>
            <a:endParaRPr/>
          </a:p>
          <a:p>
            <a:pPr lvl="1">
              <a:lnSpc>
                <a:spcPct val="100000"/>
              </a:lnSpc>
              <a:buSzPct val="80000"/>
              <a:buFont typeface="Wingdings 3" charset="2"/>
              <a:buChar char=""/>
            </a:pPr>
            <a:r>
              <a:rPr lang="tr-TR" sz="1600" strike="noStrike">
                <a:solidFill>
                  <a:srgbClr val="404040"/>
                </a:solidFill>
                <a:latin typeface="Trebuchet MS"/>
              </a:rPr>
              <a:t>Sunucuya ulaşılamama problemi</a:t>
            </a:r>
            <a:endParaRPr/>
          </a:p>
          <a:p>
            <a:pPr lvl="1">
              <a:lnSpc>
                <a:spcPct val="100000"/>
              </a:lnSpc>
              <a:buSzPct val="80000"/>
              <a:buFont typeface="Wingdings 3" charset="2"/>
              <a:buChar char=""/>
            </a:pPr>
            <a:r>
              <a:rPr lang="tr-TR" sz="1600" strike="noStrike">
                <a:solidFill>
                  <a:srgbClr val="404040"/>
                </a:solidFill>
                <a:latin typeface="Trebuchet MS"/>
              </a:rPr>
              <a:t>Uygulama performansını arttırma</a:t>
            </a:r>
            <a:endParaRPr/>
          </a:p>
          <a:p>
            <a:pPr>
              <a:lnSpc>
                <a:spcPct val="100000"/>
              </a:lnSpc>
              <a:buSzPct val="80000"/>
              <a:buFont typeface="Wingdings 3" charset="2"/>
              <a:buChar char=""/>
            </a:pPr>
            <a:r>
              <a:rPr lang="tr-TR" strike="noStrike">
                <a:solidFill>
                  <a:srgbClr val="404040"/>
                </a:solidFill>
                <a:latin typeface="Trebuchet MS"/>
              </a:rPr>
              <a:t>Performans darboğazlarını tespit etmek, işlem sayısını arttırmak ve cevap süresini minimuma indirmek için:</a:t>
            </a:r>
            <a:endParaRPr/>
          </a:p>
          <a:p>
            <a:pPr lvl="1">
              <a:lnSpc>
                <a:spcPct val="100000"/>
              </a:lnSpc>
              <a:buSzPct val="80000"/>
              <a:buFont typeface="Wingdings 3" charset="2"/>
              <a:buChar char=""/>
            </a:pPr>
            <a:r>
              <a:rPr lang="tr-TR" sz="1600" strike="noStrike">
                <a:solidFill>
                  <a:srgbClr val="404040"/>
                </a:solidFill>
                <a:latin typeface="Trebuchet MS"/>
              </a:rPr>
              <a:t>Memory ve CPU kullanımını gözlemleyerek sunucunun yükünü azaltmak için gerekli olmayan servislerin ve destek uygulamalarının farklı sunuculara taşınması veya kapatılması gereklidir.</a:t>
            </a:r>
            <a:endParaRPr/>
          </a:p>
          <a:p>
            <a:pPr lvl="1">
              <a:lnSpc>
                <a:spcPct val="100000"/>
              </a:lnSpc>
              <a:buSzPct val="80000"/>
              <a:buFont typeface="Wingdings 3" charset="2"/>
              <a:buChar char=""/>
            </a:pPr>
            <a:r>
              <a:rPr lang="tr-TR" sz="1600" strike="noStrike">
                <a:solidFill>
                  <a:srgbClr val="404040"/>
                </a:solidFill>
                <a:latin typeface="Trebuchet MS"/>
              </a:rPr>
              <a:t>File I/O işlemlerinin yoğunluğu uygulamanın da performansını da etkileyecektir. Bu yüzden yedekleme işlemleri için gerekli olduğu takdirde ek network kartları sunucuya eklenebilir.</a:t>
            </a:r>
            <a:endParaRPr/>
          </a:p>
          <a:p>
            <a:pPr lvl="1">
              <a:lnSpc>
                <a:spcPct val="100000"/>
              </a:lnSpc>
              <a:buSzPct val="80000"/>
              <a:buFont typeface="Wingdings 3" charset="2"/>
              <a:buChar char=""/>
            </a:pPr>
            <a:r>
              <a:rPr lang="tr-TR" sz="1600" strike="noStrike">
                <a:solidFill>
                  <a:srgbClr val="404040"/>
                </a:solidFill>
                <a:latin typeface="Trebuchet MS"/>
              </a:rPr>
              <a:t>Web uygulamasındaki kodların incelenerek performans düşüren kısımların elden geçirilmesi sağlanmalıdır.</a:t>
            </a:r>
            <a:endParaRPr/>
          </a:p>
          <a:p>
            <a:pPr>
              <a:lnSpc>
                <a:spcPct val="10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Etkin kodlama örnekleri</a:t>
            </a:r>
            <a:endParaRPr/>
          </a:p>
        </p:txBody>
      </p:sp>
      <p:sp>
        <p:nvSpPr>
          <p:cNvPr id="191" name="CustomShape 2"/>
          <p:cNvSpPr/>
          <p:nvPr/>
        </p:nvSpPr>
        <p:spPr>
          <a:xfrm>
            <a:off x="677160" y="1523880"/>
            <a:ext cx="8596080" cy="5091840"/>
          </a:xfrm>
          <a:prstGeom prst="rect">
            <a:avLst/>
          </a:prstGeom>
          <a:noFill/>
          <a:ln>
            <a:noFill/>
          </a:ln>
        </p:spPr>
        <p:style>
          <a:lnRef idx="0"/>
          <a:fillRef idx="0"/>
          <a:effectRef idx="0"/>
          <a:fontRef idx="minor"/>
        </p:style>
        <p:txBody>
          <a:bodyPr lIns="90000" rIns="90000" tIns="45000" bIns="45000"/>
          <a:p>
            <a:r>
              <a:rPr lang="tr-TR" strike="noStrike">
                <a:solidFill>
                  <a:srgbClr val="404040"/>
                </a:solidFill>
                <a:latin typeface="Verdana"/>
              </a:rPr>
              <a:t>Type casting için </a:t>
            </a:r>
            <a:endParaRPr/>
          </a:p>
          <a:p>
            <a:r>
              <a:rPr lang="tr-TR" strike="noStrike">
                <a:solidFill>
                  <a:srgbClr val="404040"/>
                </a:solidFill>
                <a:latin typeface="Verdana"/>
              </a:rPr>
              <a:t>	</a:t>
            </a:r>
            <a:r>
              <a:rPr lang="tr-TR" strike="noStrike">
                <a:solidFill>
                  <a:srgbClr val="404040"/>
                </a:solidFill>
                <a:latin typeface="Verdana"/>
              </a:rPr>
              <a:t>var form = control as Form;</a:t>
            </a:r>
            <a:endParaRPr/>
          </a:p>
          <a:p>
            <a:pPr>
              <a:lnSpc>
                <a:spcPct val="100000"/>
              </a:lnSpc>
              <a:buSzPct val="80000"/>
              <a:buFont typeface="Wingdings 3" charset="2"/>
              <a:buChar char=""/>
            </a:pPr>
            <a:r>
              <a:rPr lang="tr-TR" strike="noStrike">
                <a:solidFill>
                  <a:srgbClr val="404040"/>
                </a:solidFill>
                <a:latin typeface="Verdana"/>
              </a:rPr>
              <a:t>	</a:t>
            </a:r>
            <a:r>
              <a:rPr lang="tr-TR" strike="noStrike">
                <a:solidFill>
                  <a:srgbClr val="404040"/>
                </a:solidFill>
                <a:latin typeface="Verdana"/>
              </a:rPr>
              <a:t>if(form != null) kullanıyoruz.</a:t>
            </a:r>
            <a:endParaRPr/>
          </a:p>
          <a:p>
            <a:pPr>
              <a:lnSpc>
                <a:spcPct val="100000"/>
              </a:lnSpc>
              <a:buSzPct val="80000"/>
              <a:buFont typeface="Wingdings 3" charset="2"/>
              <a:buChar char=""/>
            </a:pPr>
            <a:r>
              <a:rPr lang="tr-TR" strike="noStrike">
                <a:solidFill>
                  <a:srgbClr val="404040"/>
                </a:solidFill>
                <a:latin typeface="Verdana"/>
              </a:rPr>
              <a:t>Generic collectionları kullanmayı tercih ediyoruz.</a:t>
            </a:r>
            <a:endParaRPr/>
          </a:p>
          <a:p>
            <a:pPr>
              <a:lnSpc>
                <a:spcPct val="100000"/>
              </a:lnSpc>
              <a:buSzPct val="80000"/>
              <a:buFont typeface="Wingdings 3" charset="2"/>
              <a:buChar char=""/>
            </a:pPr>
            <a:r>
              <a:rPr lang="tr-TR" strike="noStrike">
                <a:solidFill>
                  <a:srgbClr val="404040"/>
                </a:solidFill>
                <a:latin typeface="Verdana"/>
              </a:rPr>
              <a:t>«int» gibi value-typeları objectlere çok fazla boxing-unboxing yapmıyoruz</a:t>
            </a:r>
            <a:endParaRPr/>
          </a:p>
          <a:p>
            <a:pPr>
              <a:lnSpc>
                <a:spcPct val="100000"/>
              </a:lnSpc>
              <a:buSzPct val="80000"/>
              <a:buFont typeface="Wingdings 3" charset="2"/>
              <a:buChar char=""/>
            </a:pPr>
            <a:r>
              <a:rPr lang="tr-TR" strike="noStrike">
                <a:solidFill>
                  <a:srgbClr val="404040"/>
                </a:solidFill>
                <a:latin typeface="Verdana"/>
              </a:rPr>
              <a:t>Windows Forms uygulamaları için birden fazla control üzerinde değişiklik yapacak isek SuspendLayout() – ResumeLayout() arasında değişikliklerimizi yaparız. + this.DoubleBuffered = true kullanımı</a:t>
            </a:r>
            <a:endParaRPr/>
          </a:p>
          <a:p>
            <a:pPr>
              <a:lnSpc>
                <a:spcPct val="100000"/>
              </a:lnSpc>
              <a:buSzPct val="80000"/>
              <a:buFont typeface="Wingdings 3" charset="2"/>
              <a:buChar char=""/>
            </a:pPr>
            <a:r>
              <a:rPr lang="tr-TR" strike="noStrike">
                <a:solidFill>
                  <a:srgbClr val="404040"/>
                </a:solidFill>
                <a:latin typeface="Verdana"/>
              </a:rPr>
              <a:t>«throw exception» yerine kullanabildiğimiz yerlerde değer return etmeliyiz.</a:t>
            </a:r>
            <a:endParaRPr/>
          </a:p>
          <a:p>
            <a:pPr>
              <a:lnSpc>
                <a:spcPct val="100000"/>
              </a:lnSpc>
            </a:pP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Etkin kodlama örnekleri</a:t>
            </a:r>
            <a:endParaRPr/>
          </a:p>
        </p:txBody>
      </p:sp>
      <p:sp>
        <p:nvSpPr>
          <p:cNvPr id="193" name="CustomShape 2"/>
          <p:cNvSpPr/>
          <p:nvPr/>
        </p:nvSpPr>
        <p:spPr>
          <a:xfrm>
            <a:off x="677160" y="1523880"/>
            <a:ext cx="8596080" cy="5091840"/>
          </a:xfrm>
          <a:prstGeom prst="rect">
            <a:avLst/>
          </a:prstGeom>
          <a:noFill/>
          <a:ln>
            <a:noFill/>
          </a:ln>
        </p:spPr>
        <p:style>
          <a:lnRef idx="0"/>
          <a:fillRef idx="0"/>
          <a:effectRef idx="0"/>
          <a:fontRef idx="minor"/>
        </p:style>
        <p:txBody>
          <a:bodyPr lIns="90000" rIns="90000" tIns="45000" bIns="45000"/>
          <a:p>
            <a:pPr>
              <a:buSzPct val="45000"/>
              <a:buFont typeface="StarSymbol"/>
              <a:buChar char=""/>
            </a:pPr>
            <a:r>
              <a:rPr lang="tr-TR" strike="noStrike">
                <a:solidFill>
                  <a:srgbClr val="404040"/>
                </a:solidFill>
                <a:latin typeface="Verdana"/>
              </a:rPr>
              <a:t>Static method kullanmak yerine singleton patterni tercih ediyoruz.</a:t>
            </a:r>
            <a:r>
              <a:rPr lang="tr-TR" strike="noStrike">
                <a:solidFill>
                  <a:srgbClr val="404040"/>
                </a:solidFill>
                <a:latin typeface="Verdana"/>
              </a:rPr>
              <a:t>
</a:t>
            </a:r>
            <a:r>
              <a:rPr lang="tr-TR" strike="noStrike">
                <a:solidFill>
                  <a:srgbClr val="404040"/>
                </a:solidFill>
                <a:latin typeface="Verdana"/>
              </a:rPr>
              <a:t>Static methodlar nesne referansı içermediğinden çözümlenmesi daha maliyetlidir.</a:t>
            </a:r>
            <a:endParaRPr/>
          </a:p>
          <a:p>
            <a:pPr>
              <a:buSzPct val="45000"/>
              <a:buFont typeface="StarSymbol"/>
              <a:buChar char=""/>
            </a:pPr>
            <a:endParaRPr/>
          </a:p>
          <a:p>
            <a:pPr>
              <a:lnSpc>
                <a:spcPct val="100000"/>
              </a:lnSpc>
            </a:pP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Etkin thread kullanımı</a:t>
            </a:r>
            <a:endParaRPr/>
          </a:p>
        </p:txBody>
      </p:sp>
      <p:sp>
        <p:nvSpPr>
          <p:cNvPr id="195" name="CustomShape 2"/>
          <p:cNvSpPr/>
          <p:nvPr/>
        </p:nvSpPr>
        <p:spPr>
          <a:xfrm>
            <a:off x="677160" y="1473120"/>
            <a:ext cx="8596080" cy="5142960"/>
          </a:xfrm>
          <a:prstGeom prst="rect">
            <a:avLst/>
          </a:prstGeom>
          <a:noFill/>
          <a:ln>
            <a:noFill/>
          </a:ln>
        </p:spPr>
        <p:style>
          <a:lnRef idx="0"/>
          <a:fillRef idx="0"/>
          <a:effectRef idx="0"/>
          <a:fontRef idx="minor"/>
        </p:style>
        <p:txBody>
          <a:bodyPr lIns="90000" rIns="90000" tIns="45000" bIns="45000"/>
          <a:p>
            <a:pPr>
              <a:lnSpc>
                <a:spcPct val="100000"/>
              </a:lnSpc>
            </a:pPr>
            <a:r>
              <a:rPr lang="tr-TR" strike="noStrike">
                <a:solidFill>
                  <a:srgbClr val="404040"/>
                </a:solidFill>
                <a:latin typeface="Verdana"/>
              </a:rPr>
              <a:t>Threadler ile çalışırken :</a:t>
            </a:r>
            <a:endParaRPr/>
          </a:p>
          <a:p>
            <a:pPr>
              <a:lnSpc>
                <a:spcPct val="100000"/>
              </a:lnSpc>
            </a:pPr>
            <a:r>
              <a:rPr lang="tr-TR" sz="1600" strike="noStrike">
                <a:solidFill>
                  <a:srgbClr val="404040"/>
                </a:solidFill>
                <a:latin typeface="Trebuchet MS"/>
              </a:rPr>
              <a:t>Thread thPlan = new Thread(new ThreadStart(delegate() {</a:t>
            </a:r>
            <a:endParaRPr/>
          </a:p>
          <a:p>
            <a:pPr>
              <a:lnSpc>
                <a:spcPct val="100000"/>
              </a:lnSpc>
            </a:pPr>
            <a:r>
              <a:rPr lang="tr-TR" sz="1600" strike="noStrike">
                <a:solidFill>
                  <a:srgbClr val="404040"/>
                </a:solidFill>
                <a:latin typeface="Trebuchet MS"/>
              </a:rPr>
              <a:t>.........</a:t>
            </a:r>
            <a:endParaRPr/>
          </a:p>
          <a:p>
            <a:pPr>
              <a:lnSpc>
                <a:spcPct val="100000"/>
              </a:lnSpc>
            </a:pPr>
            <a:r>
              <a:rPr lang="tr-TR" sz="1600" strike="noStrike">
                <a:solidFill>
                  <a:srgbClr val="404040"/>
                </a:solidFill>
                <a:latin typeface="Trebuchet MS"/>
              </a:rPr>
              <a:t>}))</a:t>
            </a:r>
            <a:endParaRPr/>
          </a:p>
          <a:p>
            <a:pPr>
              <a:lnSpc>
                <a:spcPct val="100000"/>
              </a:lnSpc>
            </a:pPr>
            <a:r>
              <a:rPr lang="tr-TR" sz="1600" strike="noStrike">
                <a:solidFill>
                  <a:srgbClr val="404040"/>
                </a:solidFill>
                <a:latin typeface="Trebuchet MS"/>
              </a:rPr>
              <a:t>{ IsBackground = true, Name = "PlayPlan" };</a:t>
            </a:r>
            <a:endParaRPr/>
          </a:p>
          <a:p>
            <a:pPr>
              <a:lnSpc>
                <a:spcPct val="100000"/>
              </a:lnSpc>
            </a:pPr>
            <a:r>
              <a:rPr lang="tr-TR" sz="1600" strike="noStrike">
                <a:solidFill>
                  <a:srgbClr val="404040"/>
                </a:solidFill>
                <a:latin typeface="Trebuchet MS"/>
              </a:rPr>
              <a:t>thPlan.SetApartmentState(ApartmentState.STA);</a:t>
            </a:r>
            <a:endParaRPr/>
          </a:p>
          <a:p>
            <a:pPr>
              <a:lnSpc>
                <a:spcPct val="100000"/>
              </a:lnSpc>
            </a:pPr>
            <a:r>
              <a:rPr lang="tr-TR" sz="1600" strike="noStrike">
                <a:solidFill>
                  <a:srgbClr val="404040"/>
                </a:solidFill>
                <a:latin typeface="Trebuchet MS"/>
              </a:rPr>
              <a:t>thPlan.Start();</a:t>
            </a:r>
            <a:endParaRPr/>
          </a:p>
          <a:p>
            <a:pPr>
              <a:lnSpc>
                <a:spcPct val="100000"/>
              </a:lnSpc>
            </a:pPr>
            <a:r>
              <a:rPr lang="tr-TR" strike="noStrike">
                <a:solidFill>
                  <a:srgbClr val="404040"/>
                </a:solidFill>
                <a:latin typeface="Verdana"/>
              </a:rPr>
              <a:t>Yerine </a:t>
            </a:r>
            <a:endParaRPr/>
          </a:p>
          <a:p>
            <a:pPr>
              <a:lnSpc>
                <a:spcPct val="100000"/>
              </a:lnSpc>
            </a:pPr>
            <a:r>
              <a:rPr lang="tr-TR" sz="1600" strike="noStrike">
                <a:solidFill>
                  <a:srgbClr val="404040"/>
                </a:solidFill>
                <a:latin typeface="Trebuchet MS"/>
              </a:rPr>
              <a:t>ThreadPool.QueueUserWorkItem(new WaitCallback(o =&gt; {</a:t>
            </a:r>
            <a:endParaRPr/>
          </a:p>
          <a:p>
            <a:pPr>
              <a:lnSpc>
                <a:spcPct val="100000"/>
              </a:lnSpc>
            </a:pPr>
            <a:r>
              <a:rPr lang="tr-TR" sz="1600" strike="noStrike">
                <a:solidFill>
                  <a:srgbClr val="404040"/>
                </a:solidFill>
                <a:latin typeface="Verdana"/>
              </a:rPr>
              <a:t>.....</a:t>
            </a:r>
            <a:endParaRPr/>
          </a:p>
          <a:p>
            <a:pPr>
              <a:lnSpc>
                <a:spcPct val="100000"/>
              </a:lnSpc>
            </a:pPr>
            <a:r>
              <a:rPr lang="tr-TR" sz="1600" strike="noStrike">
                <a:solidFill>
                  <a:srgbClr val="404040"/>
                </a:solidFill>
                <a:latin typeface="Trebuchet MS"/>
              </a:rPr>
              <a:t>}));</a:t>
            </a:r>
            <a:endParaRPr/>
          </a:p>
          <a:p>
            <a:pPr>
              <a:lnSpc>
                <a:spcPct val="100000"/>
              </a:lnSpc>
            </a:pPr>
            <a:r>
              <a:rPr lang="tr-TR" strike="noStrike">
                <a:solidFill>
                  <a:srgbClr val="404040"/>
                </a:solidFill>
                <a:latin typeface="Trebuchet MS"/>
              </a:rPr>
              <a:t>Tercih ediyoruz. Gereken yerlerde Monitor.Enter(_lock); ve Monitor.Exit(_lock); ekliyoruz.</a:t>
            </a:r>
            <a:endParaRPr/>
          </a:p>
          <a:p>
            <a:pPr>
              <a:lnSpc>
                <a:spcPct val="100000"/>
              </a:lnSpc>
            </a:pPr>
            <a:endParaRPr/>
          </a:p>
          <a:p>
            <a:pPr>
              <a:lnSpc>
                <a:spcPct val="100000"/>
              </a:lnSpc>
            </a:pPr>
            <a:r>
              <a:rPr lang="tr-TR" strike="noStrike">
                <a:solidFill>
                  <a:srgbClr val="404040"/>
                </a:solidFill>
                <a:latin typeface="Trebuchet MS"/>
              </a:rPr>
              <a:t>!!! Eğer işlem bloğumuz mimari olarak tüm yığını tamamlayıp sonra devam edecek ise Parallel.ForEach(sch.Content.arrPart, win =&gt; { .... }); kullanırız.</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Etkin thread kullanımı</a:t>
            </a:r>
            <a:endParaRPr/>
          </a:p>
        </p:txBody>
      </p:sp>
      <p:sp>
        <p:nvSpPr>
          <p:cNvPr id="197" name="CustomShape 2"/>
          <p:cNvSpPr/>
          <p:nvPr/>
        </p:nvSpPr>
        <p:spPr>
          <a:xfrm>
            <a:off x="677160" y="1473120"/>
            <a:ext cx="8596080" cy="514296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foreach (var s in sayilar)</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ThreadPool.QueueUserWorkItem(o =&gt;</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a:t>
            </a:r>
            <a:endParaRPr/>
          </a:p>
          <a:p>
            <a:pPr>
              <a:lnSpc>
                <a:spcPct val="100000"/>
              </a:lnSpc>
            </a:pP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a:t>
            </a:r>
            <a:endParaRPr/>
          </a:p>
          <a:p>
            <a:pPr>
              <a:lnSpc>
                <a:spcPct val="100000"/>
              </a:lnSpc>
              <a:buSzPct val="80000"/>
              <a:buFont typeface="Wingdings 3" charset="2"/>
              <a:buChar char=""/>
            </a:pPr>
            <a:r>
              <a:rPr lang="tr-TR" strike="noStrike">
                <a:solidFill>
                  <a:srgbClr val="404040"/>
                </a:solidFill>
                <a:latin typeface="Trebuchet MS"/>
              </a:rPr>
              <a:t>        </a:t>
            </a:r>
            <a:r>
              <a:rPr lang="tr-TR" strike="noStrike">
                <a:solidFill>
                  <a:srgbClr val="404040"/>
                </a:solidFill>
                <a:latin typeface="Trebuchet MS"/>
              </a:rPr>
              <a:t>}</a:t>
            </a:r>
            <a:endParaRPr/>
          </a:p>
          <a:p>
            <a:pPr>
              <a:lnSpc>
                <a:spcPct val="100000"/>
              </a:lnSpc>
            </a:pPr>
            <a:endParaRPr/>
          </a:p>
          <a:p>
            <a:pPr>
              <a:lnSpc>
                <a:spcPct val="100000"/>
              </a:lnSpc>
            </a:pPr>
            <a:endParaRPr/>
          </a:p>
          <a:p>
            <a:pPr>
              <a:lnSpc>
                <a:spcPct val="100000"/>
              </a:lnSpc>
              <a:buSzPct val="80000"/>
              <a:buFont typeface="Wingdings 3" charset="2"/>
              <a:buChar char=""/>
            </a:pPr>
            <a:r>
              <a:rPr lang="tr-TR" strike="noStrike">
                <a:solidFill>
                  <a:srgbClr val="404040"/>
                </a:solidFill>
                <a:latin typeface="Trebuchet MS"/>
              </a:rPr>
              <a:t>Bunun yerine :</a:t>
            </a:r>
            <a:endParaRPr/>
          </a:p>
          <a:p>
            <a:pPr>
              <a:lnSpc>
                <a:spcPct val="100000"/>
              </a:lnSpc>
              <a:buSzPct val="80000"/>
              <a:buFont typeface="Wingdings 3" charset="2"/>
              <a:buChar char=""/>
            </a:pPr>
            <a:r>
              <a:rPr lang="tr-TR" strike="noStrike">
                <a:solidFill>
                  <a:srgbClr val="404040"/>
                </a:solidFill>
                <a:latin typeface="Trebuchet MS"/>
              </a:rPr>
              <a:t>sayilar.ForEach(s =&gt; { });</a:t>
            </a: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Etkin thread kullanımı</a:t>
            </a:r>
            <a:endParaRPr/>
          </a:p>
        </p:txBody>
      </p:sp>
      <p:sp>
        <p:nvSpPr>
          <p:cNvPr id="199" name="CustomShape 2"/>
          <p:cNvSpPr/>
          <p:nvPr/>
        </p:nvSpPr>
        <p:spPr>
          <a:xfrm>
            <a:off x="677160" y="1473120"/>
            <a:ext cx="8596080" cy="5142960"/>
          </a:xfrm>
          <a:prstGeom prst="rect">
            <a:avLst/>
          </a:prstGeom>
          <a:noFill/>
          <a:ln>
            <a:noFill/>
          </a:ln>
        </p:spPr>
        <p:style>
          <a:lnRef idx="0"/>
          <a:fillRef idx="0"/>
          <a:effectRef idx="0"/>
          <a:fontRef idx="minor"/>
        </p:style>
      </p:sp>
      <p:pic>
        <p:nvPicPr>
          <p:cNvPr id="200" name="Picture 3" descr=""/>
          <p:cNvPicPr/>
          <p:nvPr/>
        </p:nvPicPr>
        <p:blipFill>
          <a:blip r:embed="rId1"/>
          <a:stretch/>
        </p:blipFill>
        <p:spPr>
          <a:xfrm>
            <a:off x="677160" y="1473120"/>
            <a:ext cx="3723480" cy="4533120"/>
          </a:xfrm>
          <a:prstGeom prst="rect">
            <a:avLst/>
          </a:prstGeom>
          <a:ln>
            <a:noFill/>
          </a:ln>
        </p:spPr>
      </p:pic>
      <p:pic>
        <p:nvPicPr>
          <p:cNvPr id="201" name="Picture 4" descr=""/>
          <p:cNvPicPr/>
          <p:nvPr/>
        </p:nvPicPr>
        <p:blipFill>
          <a:blip r:embed="rId2"/>
          <a:stretch/>
        </p:blipFill>
        <p:spPr>
          <a:xfrm>
            <a:off x="6045120" y="2222640"/>
            <a:ext cx="3228120" cy="261864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Temel WCF Ayarları</a:t>
            </a:r>
            <a:endParaRPr/>
          </a:p>
        </p:txBody>
      </p:sp>
      <p:sp>
        <p:nvSpPr>
          <p:cNvPr id="203" name="CustomShape 2"/>
          <p:cNvSpPr/>
          <p:nvPr/>
        </p:nvSpPr>
        <p:spPr>
          <a:xfrm>
            <a:off x="677160" y="1486080"/>
            <a:ext cx="8596080" cy="455472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1. WCF servis tracing’i kapatın</a:t>
            </a:r>
            <a:endParaRPr/>
          </a:p>
          <a:p>
            <a:pPr lvl="1">
              <a:lnSpc>
                <a:spcPct val="100000"/>
              </a:lnSpc>
              <a:buSzPct val="80000"/>
              <a:buFont typeface="Wingdings 3" charset="2"/>
              <a:buChar char=""/>
            </a:pPr>
            <a:r>
              <a:rPr lang="tr-TR" sz="1600" strike="noStrike">
                <a:solidFill>
                  <a:srgbClr val="404040"/>
                </a:solidFill>
                <a:latin typeface="Trebuchet MS"/>
              </a:rPr>
              <a:t>«Configuration Editor Tool (SvcConfigEditor.exe)» kullanarak «WCF services tracing» özelliğini «disable» edin.</a:t>
            </a:r>
            <a:endParaRPr/>
          </a:p>
          <a:p>
            <a:pPr lvl="1">
              <a:lnSpc>
                <a:spcPct val="100000"/>
              </a:lnSpc>
              <a:buSzPct val="80000"/>
              <a:buFont typeface="Wingdings 3" charset="2"/>
              <a:buChar char=""/>
            </a:pPr>
            <a:r>
              <a:rPr lang="tr-TR" strike="noStrike">
                <a:solidFill>
                  <a:srgbClr val="404040"/>
                </a:solidFill>
                <a:latin typeface="Trebuchet MS"/>
              </a:rPr>
              <a:t>2. ServiceBehaviour</a:t>
            </a:r>
            <a:endParaRPr/>
          </a:p>
          <a:p>
            <a:pPr lvl="1">
              <a:lnSpc>
                <a:spcPct val="100000"/>
              </a:lnSpc>
              <a:buSzPct val="80000"/>
              <a:buFont typeface="Wingdings 3" charset="2"/>
              <a:buChar char=""/>
            </a:pPr>
            <a:r>
              <a:rPr lang="tr-TR" strike="noStrike">
                <a:solidFill>
                  <a:srgbClr val="404040"/>
                </a:solidFill>
                <a:latin typeface="Trebuchet MS"/>
              </a:rPr>
              <a:t>[ServiceBehavior(InstanceContextMode = InstanceContextMode.PerCall,          </a:t>
            </a: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	</a:t>
            </a:r>
            <a:r>
              <a:rPr lang="tr-TR" strike="noStrike">
                <a:solidFill>
                  <a:srgbClr val="404040"/>
                </a:solidFill>
                <a:latin typeface="Trebuchet MS"/>
              </a:rPr>
              <a:t>ConcurrencyMode = ConcurrencyMode.Multiple)] // Reentrant:threadleri sırası ile çalıştırır.</a:t>
            </a:r>
            <a:endParaRPr/>
          </a:p>
          <a:p>
            <a:pPr lvl="1">
              <a:lnSpc>
                <a:spcPct val="100000"/>
              </a:lnSpc>
              <a:buSzPct val="80000"/>
              <a:buFont typeface="Wingdings 3" charset="2"/>
              <a:buChar char=""/>
            </a:pPr>
            <a:r>
              <a:rPr lang="tr-TR" strike="noStrike">
                <a:solidFill>
                  <a:srgbClr val="404040"/>
                </a:solidFill>
                <a:latin typeface="Trebuchet MS"/>
              </a:rPr>
              <a:t>Multiple denirse tüm istekler ayrı threadde başlatılır fakat bunun içindeki kodları threadsafe yazma işi bize ait.</a:t>
            </a:r>
            <a:endParaRPr/>
          </a:p>
          <a:p>
            <a:pPr>
              <a:lnSpc>
                <a:spcPct val="100000"/>
              </a:lnSpc>
              <a:buSzPct val="80000"/>
              <a:buFont typeface="Wingdings 3" charset="2"/>
              <a:buChar char=""/>
            </a:pPr>
            <a:r>
              <a:rPr lang="tr-TR" strike="noStrike">
                <a:solidFill>
                  <a:srgbClr val="404040"/>
                </a:solidFill>
                <a:latin typeface="Trebuchet MS"/>
              </a:rPr>
              <a:t>public class AdverTechDSService : IAdverTechDSService</a:t>
            </a:r>
            <a:endParaRPr/>
          </a:p>
          <a:p>
            <a:pPr>
              <a:lnSpc>
                <a:spcPct val="100000"/>
              </a:lnSpc>
            </a:pPr>
            <a:r>
              <a:rPr lang="tr-TR" strike="noStrike">
                <a:solidFill>
                  <a:srgbClr val="404040"/>
                </a:solidFill>
                <a:latin typeface="Trebuchet MS"/>
              </a:rPr>
              <a:t>     </a:t>
            </a:r>
            <a:r>
              <a:rPr lang="tr-TR" strike="noStrike">
                <a:solidFill>
                  <a:srgbClr val="404040"/>
                </a:solidFill>
                <a:latin typeface="Trebuchet MS"/>
              </a:rPr>
              <a:t>{ ........... }</a:t>
            </a:r>
            <a:endParaRPr/>
          </a:p>
          <a:p>
            <a:pPr>
              <a:lnSpc>
                <a:spcPct val="100000"/>
              </a:lnSpc>
            </a:pPr>
            <a:r>
              <a:rPr lang="tr-TR" strike="noStrike">
                <a:solidFill>
                  <a:srgbClr val="404040"/>
                </a:solidFill>
                <a:latin typeface="Trebuchet MS"/>
              </a:rPr>
              <a:t>3.Throttling Behaviour   </a:t>
            </a:r>
            <a:r>
              <a:rPr lang="tr-TR" strike="noStrike">
                <a:solidFill>
                  <a:srgbClr val="404040"/>
                </a:solidFill>
                <a:latin typeface="Wingdings"/>
              </a:rPr>
              <a:t></a:t>
            </a:r>
            <a:endParaRPr/>
          </a:p>
          <a:p>
            <a:pPr>
              <a:lnSpc>
                <a:spcPct val="100000"/>
              </a:lnSpc>
              <a:buSzPct val="80000"/>
              <a:buFont typeface="Wingdings 3" charset="2"/>
              <a:buChar char=""/>
            </a:pPr>
            <a:endParaRPr/>
          </a:p>
        </p:txBody>
      </p:sp>
      <p:pic>
        <p:nvPicPr>
          <p:cNvPr id="204" name="Picture 4" descr=""/>
          <p:cNvPicPr/>
          <p:nvPr/>
        </p:nvPicPr>
        <p:blipFill>
          <a:blip r:embed="rId1"/>
          <a:stretch/>
        </p:blipFill>
        <p:spPr>
          <a:xfrm>
            <a:off x="4087800" y="4510080"/>
            <a:ext cx="2667960" cy="2228040"/>
          </a:xfrm>
          <a:prstGeom prst="rect">
            <a:avLst/>
          </a:prstGeom>
          <a:ln>
            <a:noFill/>
          </a:ln>
        </p:spPr>
      </p:pic>
      <p:sp>
        <p:nvSpPr>
          <p:cNvPr id="205" name="CustomShape 3"/>
          <p:cNvSpPr/>
          <p:nvPr/>
        </p:nvSpPr>
        <p:spPr>
          <a:xfrm flipV="1">
            <a:off x="6370560" y="4996080"/>
            <a:ext cx="634320" cy="234720"/>
          </a:xfrm>
          <a:prstGeom prst="straightConnector1">
            <a:avLst/>
          </a:pr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06" name="CustomShape 4"/>
          <p:cNvSpPr/>
          <p:nvPr/>
        </p:nvSpPr>
        <p:spPr>
          <a:xfrm>
            <a:off x="6929280" y="4786920"/>
            <a:ext cx="2018520" cy="364320"/>
          </a:xfrm>
          <a:prstGeom prst="rect">
            <a:avLst/>
          </a:prstGeom>
          <a:noFill/>
          <a:ln>
            <a:noFill/>
          </a:ln>
        </p:spPr>
        <p:style>
          <a:lnRef idx="0"/>
          <a:fillRef idx="0"/>
          <a:effectRef idx="0"/>
          <a:fontRef idx="minor"/>
        </p:style>
        <p:txBody>
          <a:bodyPr lIns="90000" rIns="90000" tIns="45000" bIns="45000"/>
          <a:p>
            <a:pPr>
              <a:lnSpc>
                <a:spcPct val="100000"/>
              </a:lnSpc>
            </a:pPr>
            <a:r>
              <a:rPr lang="tr-TR" strike="noStrike">
                <a:solidFill>
                  <a:srgbClr val="000000"/>
                </a:solidFill>
                <a:latin typeface="Trebuchet MS"/>
                <a:ea typeface="DejaVu Sans"/>
              </a:rPr>
              <a:t>16*İşlemci sayısı</a:t>
            </a:r>
            <a:endParaRPr/>
          </a:p>
        </p:txBody>
      </p:sp>
      <p:sp>
        <p:nvSpPr>
          <p:cNvPr id="207" name="CustomShape 5"/>
          <p:cNvSpPr/>
          <p:nvPr/>
        </p:nvSpPr>
        <p:spPr>
          <a:xfrm flipV="1">
            <a:off x="6522840" y="5365440"/>
            <a:ext cx="654840" cy="17640"/>
          </a:xfrm>
          <a:prstGeom prst="straightConnector1">
            <a:avLst/>
          </a:pr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08" name="CustomShape 6"/>
          <p:cNvSpPr/>
          <p:nvPr/>
        </p:nvSpPr>
        <p:spPr>
          <a:xfrm>
            <a:off x="6563520" y="5636520"/>
            <a:ext cx="687600" cy="329400"/>
          </a:xfrm>
          <a:prstGeom prst="straightConnector1">
            <a:avLst/>
          </a:pr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09" name="CustomShape 7"/>
          <p:cNvSpPr/>
          <p:nvPr/>
        </p:nvSpPr>
        <p:spPr>
          <a:xfrm>
            <a:off x="7219800" y="5801400"/>
            <a:ext cx="2018520" cy="364320"/>
          </a:xfrm>
          <a:prstGeom prst="rect">
            <a:avLst/>
          </a:prstGeom>
          <a:noFill/>
          <a:ln>
            <a:noFill/>
          </a:ln>
        </p:spPr>
        <p:style>
          <a:lnRef idx="0"/>
          <a:fillRef idx="0"/>
          <a:effectRef idx="0"/>
          <a:fontRef idx="minor"/>
        </p:style>
        <p:txBody>
          <a:bodyPr lIns="90000" rIns="90000" tIns="45000" bIns="45000"/>
          <a:p>
            <a:pPr>
              <a:lnSpc>
                <a:spcPct val="100000"/>
              </a:lnSpc>
            </a:pPr>
            <a:r>
              <a:rPr lang="tr-TR" strike="noStrike">
                <a:solidFill>
                  <a:srgbClr val="000000"/>
                </a:solidFill>
                <a:latin typeface="Trebuchet MS"/>
                <a:ea typeface="DejaVu Sans"/>
              </a:rPr>
              <a:t>0 =&gt; int.Max</a:t>
            </a:r>
            <a:endParaRPr/>
          </a:p>
        </p:txBody>
      </p:sp>
      <p:sp>
        <p:nvSpPr>
          <p:cNvPr id="210" name="CustomShape 8"/>
          <p:cNvSpPr/>
          <p:nvPr/>
        </p:nvSpPr>
        <p:spPr>
          <a:xfrm>
            <a:off x="7178400" y="5178600"/>
            <a:ext cx="2018520" cy="364320"/>
          </a:xfrm>
          <a:prstGeom prst="rect">
            <a:avLst/>
          </a:prstGeom>
          <a:noFill/>
          <a:ln>
            <a:noFill/>
          </a:ln>
        </p:spPr>
        <p:style>
          <a:lnRef idx="0"/>
          <a:fillRef idx="0"/>
          <a:effectRef idx="0"/>
          <a:fontRef idx="minor"/>
        </p:style>
        <p:txBody>
          <a:bodyPr lIns="90000" rIns="90000" tIns="45000" bIns="45000"/>
          <a:p>
            <a:pPr>
              <a:lnSpc>
                <a:spcPct val="100000"/>
              </a:lnSpc>
            </a:pPr>
            <a:r>
              <a:rPr lang="tr-TR" strike="noStrike">
                <a:solidFill>
                  <a:srgbClr val="000000"/>
                </a:solidFill>
                <a:latin typeface="Trebuchet MS"/>
                <a:ea typeface="DejaVu Sans"/>
              </a:rPr>
              <a:t>100*İşlemci sayısı</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Memory Dump</a:t>
            </a:r>
            <a:endParaRPr/>
          </a:p>
        </p:txBody>
      </p:sp>
      <p:sp>
        <p:nvSpPr>
          <p:cNvPr id="212"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WinDBG</a:t>
            </a:r>
            <a:endParaRPr/>
          </a:p>
          <a:p>
            <a:pPr>
              <a:lnSpc>
                <a:spcPct val="100000"/>
              </a:lnSpc>
            </a:pPr>
            <a:r>
              <a:rPr lang="tr-TR" strike="noStrike">
                <a:solidFill>
                  <a:srgbClr val="404040"/>
                </a:solidFill>
                <a:latin typeface="Trebuchet MS"/>
              </a:rPr>
              <a:t>.loadby sos mscorwks</a:t>
            </a:r>
            <a:endParaRPr/>
          </a:p>
          <a:p>
            <a:pPr>
              <a:lnSpc>
                <a:spcPct val="100000"/>
              </a:lnSpc>
            </a:pPr>
            <a:r>
              <a:rPr lang="tr-TR" strike="noStrike">
                <a:solidFill>
                  <a:srgbClr val="404040"/>
                </a:solidFill>
                <a:latin typeface="Trebuchet MS"/>
              </a:rPr>
              <a:t>.loadby sos clr</a:t>
            </a:r>
            <a:endParaRPr/>
          </a:p>
          <a:p>
            <a:pPr>
              <a:lnSpc>
                <a:spcPct val="100000"/>
              </a:lnSpc>
            </a:pPr>
            <a:r>
              <a:rPr lang="tr-TR" strike="noStrike">
                <a:solidFill>
                  <a:srgbClr val="404040"/>
                </a:solidFill>
                <a:latin typeface="Trebuchet MS"/>
              </a:rPr>
              <a:t>!eeheap -gc // memory heap number and size</a:t>
            </a:r>
            <a:endParaRPr/>
          </a:p>
          <a:p>
            <a:pPr>
              <a:lnSpc>
                <a:spcPct val="100000"/>
              </a:lnSpc>
            </a:pPr>
            <a:r>
              <a:rPr lang="tr-TR" strike="noStrike">
                <a:solidFill>
                  <a:srgbClr val="404040"/>
                </a:solidFill>
                <a:latin typeface="Trebuchet MS"/>
              </a:rPr>
              <a:t>!dumpheap -stat // her bir classtaki nesnelerin listesiniverir</a:t>
            </a:r>
            <a:endParaRPr/>
          </a:p>
          <a:p>
            <a:pPr>
              <a:lnSpc>
                <a:spcPct val="100000"/>
              </a:lnSpc>
            </a:pPr>
            <a:r>
              <a:rPr lang="tr-TR" strike="noStrike">
                <a:solidFill>
                  <a:srgbClr val="404040"/>
                </a:solidFill>
                <a:latin typeface="Trebuchet MS"/>
              </a:rPr>
              <a:t>!dumpheap -mt objectclassID // obje listesini döndürür</a:t>
            </a:r>
            <a:endParaRPr/>
          </a:p>
          <a:p>
            <a:pPr>
              <a:lnSpc>
                <a:spcPct val="100000"/>
              </a:lnSpc>
            </a:pPr>
            <a:r>
              <a:rPr lang="tr-TR" strike="noStrike">
                <a:solidFill>
                  <a:srgbClr val="404040"/>
                </a:solidFill>
                <a:latin typeface="Trebuchet MS"/>
              </a:rPr>
              <a:t>!do address // obje detayını verir</a:t>
            </a:r>
            <a:endParaRPr/>
          </a:p>
          <a:p>
            <a:pPr>
              <a:lnSpc>
                <a:spcPct val="100000"/>
              </a:lnSpc>
            </a:pPr>
            <a:endParaRPr/>
          </a:p>
          <a:p>
            <a:pPr>
              <a:lnSpc>
                <a:spcPct val="100000"/>
              </a:lnSpc>
            </a:pPr>
            <a:r>
              <a:rPr lang="tr-TR" strike="noStrike">
                <a:solidFill>
                  <a:srgbClr val="404040"/>
                </a:solidFill>
                <a:latin typeface="Trebuchet MS"/>
              </a:rPr>
              <a:t>!gcroot address</a:t>
            </a: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Performans - tinyget</a:t>
            </a:r>
            <a:endParaRPr/>
          </a:p>
        </p:txBody>
      </p:sp>
      <p:sp>
        <p:nvSpPr>
          <p:cNvPr id="214"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Tinyget –srv:localhost –port:1200 –uri:/default.aspx?pg=kullanicilar –loop:200 –threads:20</a:t>
            </a:r>
            <a:endParaRPr/>
          </a:p>
          <a:p>
            <a:pPr>
              <a:lnSpc>
                <a:spcPct val="100000"/>
              </a:lnSpc>
            </a:pPr>
            <a:endParaRPr/>
          </a:p>
          <a:p>
            <a:pPr>
              <a:lnSpc>
                <a:spcPct val="100000"/>
              </a:lnSpc>
              <a:buSzPct val="80000"/>
              <a:buFont typeface="Wingdings 3" charset="2"/>
              <a:buChar char=""/>
            </a:pPr>
            <a:r>
              <a:rPr lang="tr-TR" strike="noStrike">
                <a:solidFill>
                  <a:srgbClr val="404040"/>
                </a:solidFill>
                <a:latin typeface="Trebuchet MS"/>
              </a:rPr>
              <a:t>~* e !clrstack</a:t>
            </a:r>
            <a:endParaRPr/>
          </a:p>
          <a:p>
            <a:pPr>
              <a:lnSpc>
                <a:spcPct val="100000"/>
              </a:lnSpc>
              <a:buSzPct val="80000"/>
              <a:buFont typeface="Wingdings 3" charset="2"/>
              <a:buChar char=""/>
            </a:pPr>
            <a:r>
              <a:rPr lang="tr-TR" strike="noStrike">
                <a:solidFill>
                  <a:srgbClr val="404040"/>
                </a:solidFill>
                <a:latin typeface="Trebuchet MS"/>
              </a:rPr>
              <a:t>!syncblck //MonitorHeld: kaç tane processin beklediğini verir</a:t>
            </a:r>
            <a:endParaRPr/>
          </a:p>
          <a:p>
            <a:pPr>
              <a:lnSpc>
                <a:spcPct val="100000"/>
              </a:lnSpc>
              <a:buSzPct val="80000"/>
              <a:buFont typeface="Wingdings 3" charset="2"/>
              <a:buChar char=""/>
            </a:pPr>
            <a:r>
              <a:rPr lang="tr-TR" strike="noStrike">
                <a:solidFill>
                  <a:srgbClr val="404040"/>
                </a:solidFill>
                <a:latin typeface="Trebuchet MS"/>
              </a:rPr>
              <a:t>~[infoID]s</a:t>
            </a:r>
            <a:endParaRPr/>
          </a:p>
          <a:p>
            <a:pPr>
              <a:lnSpc>
                <a:spcPct val="100000"/>
              </a:lnSpc>
              <a:buSzPct val="80000"/>
              <a:buFont typeface="Wingdings 3" charset="2"/>
              <a:buChar char=""/>
            </a:pPr>
            <a:r>
              <a:rPr lang="tr-TR" strike="noStrike">
                <a:solidFill>
                  <a:srgbClr val="404040"/>
                </a:solidFill>
                <a:latin typeface="Trebuchet MS"/>
              </a:rPr>
              <a:t>!clrstack</a:t>
            </a:r>
            <a:endParaRPr/>
          </a:p>
          <a:p>
            <a:pPr>
              <a:lnSpc>
                <a:spcPct val="100000"/>
              </a:lnSpc>
            </a:pPr>
            <a:endParaRPr/>
          </a:p>
          <a:p>
            <a:pPr>
              <a:lnSpc>
                <a:spcPct val="100000"/>
              </a:lnSpc>
              <a:buSzPct val="80000"/>
              <a:buFont typeface="Wingdings 3" charset="2"/>
              <a:buChar char=""/>
            </a:pPr>
            <a:r>
              <a:rPr lang="tr-TR" strike="noStrike">
                <a:solidFill>
                  <a:srgbClr val="404040"/>
                </a:solidFill>
                <a:latin typeface="Trebuchet MS"/>
              </a:rPr>
              <a:t>DMP dosyasını Visual studioda inceleme ve degub-parallel threads yardımı ile kodda kilitlenen yeri bulma</a:t>
            </a: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DebugDiag ile crashleri yakalamak</a:t>
            </a:r>
            <a:endParaRPr/>
          </a:p>
        </p:txBody>
      </p:sp>
      <p:sp>
        <p:nvSpPr>
          <p:cNvPr id="216"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Add Rule =&gt; CLR =&gt; .net exception type : System.Null / Long StackTrace</a:t>
            </a:r>
            <a:endParaRPr/>
          </a:p>
        </p:txBody>
      </p:sp>
      <p:pic>
        <p:nvPicPr>
          <p:cNvPr id="217" name="Picture 3" descr=""/>
          <p:cNvPicPr/>
          <p:nvPr/>
        </p:nvPicPr>
        <p:blipFill>
          <a:blip r:embed="rId1"/>
          <a:stretch/>
        </p:blipFill>
        <p:spPr>
          <a:xfrm>
            <a:off x="1533600" y="2521440"/>
            <a:ext cx="6705000" cy="419040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IIS performansı ve aktivitelerini izleme</a:t>
            </a:r>
            <a:endParaRPr/>
          </a:p>
        </p:txBody>
      </p:sp>
      <p:sp>
        <p:nvSpPr>
          <p:cNvPr id="112"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Oluşturacağınız plan dahilinde;</a:t>
            </a:r>
            <a:endParaRPr/>
          </a:p>
          <a:p>
            <a:pPr lvl="1">
              <a:lnSpc>
                <a:spcPct val="100000"/>
              </a:lnSpc>
              <a:buSzPct val="80000"/>
              <a:buFont typeface="Wingdings 3" charset="2"/>
              <a:buChar char=""/>
            </a:pPr>
            <a:r>
              <a:rPr lang="tr-TR" sz="1600" strike="noStrike">
                <a:solidFill>
                  <a:srgbClr val="404040"/>
                </a:solidFill>
                <a:latin typeface="Trebuchet MS"/>
              </a:rPr>
              <a:t>Handi performans metriclerinin izleneceğini belirlenmeli,</a:t>
            </a:r>
            <a:endParaRPr/>
          </a:p>
          <a:p>
            <a:pPr lvl="1">
              <a:lnSpc>
                <a:spcPct val="100000"/>
              </a:lnSpc>
              <a:buSzPct val="80000"/>
              <a:buFont typeface="Wingdings 3" charset="2"/>
              <a:buChar char=""/>
            </a:pPr>
            <a:r>
              <a:rPr lang="tr-TR" sz="1600" strike="noStrike">
                <a:solidFill>
                  <a:srgbClr val="404040"/>
                </a:solidFill>
                <a:latin typeface="Trebuchet MS"/>
              </a:rPr>
              <a:t>Toplanan verinin miktarını düşürmek için filtre uygulanmalı,</a:t>
            </a:r>
            <a:endParaRPr/>
          </a:p>
          <a:p>
            <a:pPr lvl="1">
              <a:lnSpc>
                <a:spcPct val="100000"/>
              </a:lnSpc>
              <a:buSzPct val="80000"/>
              <a:buFont typeface="Wingdings 3" charset="2"/>
              <a:buChar char=""/>
            </a:pPr>
            <a:r>
              <a:rPr lang="tr-TR" sz="1600" strike="noStrike">
                <a:solidFill>
                  <a:srgbClr val="404040"/>
                </a:solidFill>
                <a:latin typeface="Trebuchet MS"/>
              </a:rPr>
              <a:t>Kaynak kullanımını izlemek için performance counterları ayarlanmalı,</a:t>
            </a:r>
            <a:endParaRPr/>
          </a:p>
          <a:p>
            <a:pPr lvl="1">
              <a:lnSpc>
                <a:spcPct val="100000"/>
              </a:lnSpc>
              <a:buSzPct val="80000"/>
              <a:buFont typeface="Wingdings 3" charset="2"/>
              <a:buChar char=""/>
            </a:pPr>
            <a:r>
              <a:rPr lang="tr-TR" sz="1600" strike="noStrike">
                <a:solidFill>
                  <a:srgbClr val="404040"/>
                </a:solidFill>
                <a:latin typeface="Trebuchet MS"/>
              </a:rPr>
              <a:t>Analiz için kullanım verisini loglanmalı,</a:t>
            </a:r>
            <a:endParaRPr/>
          </a:p>
          <a:p>
            <a:pPr lvl="1">
              <a:lnSpc>
                <a:spcPct val="100000"/>
              </a:lnSpc>
              <a:buSzPct val="80000"/>
              <a:buFont typeface="Wingdings 3" charset="2"/>
              <a:buChar char=""/>
            </a:pPr>
            <a:r>
              <a:rPr lang="tr-TR" sz="1600" strike="noStrike">
                <a:solidFill>
                  <a:srgbClr val="404040"/>
                </a:solidFill>
                <a:latin typeface="Trebuchet MS"/>
              </a:rPr>
              <a:t>Çözüm üretmek için analizleri incelenmelidir.</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IIS haralarını tespit etme ve çözme</a:t>
            </a:r>
            <a:endParaRPr/>
          </a:p>
        </p:txBody>
      </p:sp>
      <p:sp>
        <p:nvSpPr>
          <p:cNvPr id="114"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IIS Erişim(Access) Logları *(4 ve 5 durum kodu ile başlayan loglar hatalardır)</a:t>
            </a:r>
            <a:endParaRPr/>
          </a:p>
          <a:p>
            <a:pPr lvl="1">
              <a:lnSpc>
                <a:spcPct val="100000"/>
              </a:lnSpc>
              <a:buSzPct val="80000"/>
              <a:buFont typeface="Wingdings 3" charset="2"/>
              <a:buChar char=""/>
            </a:pPr>
            <a:r>
              <a:rPr lang="tr-TR" sz="1600" strike="noStrike">
                <a:solidFill>
                  <a:srgbClr val="404040"/>
                </a:solidFill>
                <a:latin typeface="Trebuchet MS"/>
              </a:rPr>
              <a:t>Erişilemeyen kaynaklar</a:t>
            </a:r>
            <a:endParaRPr/>
          </a:p>
          <a:p>
            <a:pPr lvl="1">
              <a:lnSpc>
                <a:spcPct val="100000"/>
              </a:lnSpc>
              <a:buSzPct val="80000"/>
              <a:buFont typeface="Wingdings 3" charset="2"/>
              <a:buChar char=""/>
            </a:pPr>
            <a:r>
              <a:rPr lang="tr-TR" sz="1600" strike="noStrike">
                <a:solidFill>
                  <a:srgbClr val="404040"/>
                </a:solidFill>
                <a:latin typeface="Trebuchet MS"/>
              </a:rPr>
              <a:t>Başarısız oturum açma</a:t>
            </a:r>
            <a:endParaRPr/>
          </a:p>
          <a:p>
            <a:pPr lvl="1">
              <a:lnSpc>
                <a:spcPct val="100000"/>
              </a:lnSpc>
              <a:buSzPct val="80000"/>
              <a:buFont typeface="Wingdings 3" charset="2"/>
              <a:buChar char=""/>
            </a:pPr>
            <a:r>
              <a:rPr lang="tr-TR" sz="1600" strike="noStrike">
                <a:solidFill>
                  <a:srgbClr val="404040"/>
                </a:solidFill>
                <a:latin typeface="Trebuchet MS"/>
              </a:rPr>
              <a:t>İç sunucu hataları</a:t>
            </a:r>
            <a:endParaRPr/>
          </a:p>
          <a:p>
            <a:pPr>
              <a:lnSpc>
                <a:spcPct val="100000"/>
              </a:lnSpc>
              <a:buSzPct val="80000"/>
              <a:buFont typeface="Wingdings 3" charset="2"/>
              <a:buChar char=""/>
            </a:pPr>
            <a:r>
              <a:rPr lang="tr-TR" strike="noStrike">
                <a:solidFill>
                  <a:srgbClr val="404040"/>
                </a:solidFill>
                <a:latin typeface="Trebuchet MS"/>
              </a:rPr>
              <a:t>Windows Olay Günlüğü (Windows Event Logs)</a:t>
            </a:r>
            <a:endParaRPr/>
          </a:p>
          <a:p>
            <a:pPr lvl="1">
              <a:lnSpc>
                <a:spcPct val="100000"/>
              </a:lnSpc>
              <a:buSzPct val="80000"/>
              <a:buFont typeface="Wingdings 3" charset="2"/>
              <a:buChar char=""/>
            </a:pPr>
            <a:r>
              <a:rPr lang="tr-TR" sz="1600" strike="noStrike">
                <a:solidFill>
                  <a:srgbClr val="404040"/>
                </a:solidFill>
                <a:latin typeface="Trebuchet MS"/>
              </a:rPr>
              <a:t>IIS hataları</a:t>
            </a:r>
            <a:endParaRPr/>
          </a:p>
          <a:p>
            <a:pPr lvl="1">
              <a:lnSpc>
                <a:spcPct val="100000"/>
              </a:lnSpc>
              <a:buSzPct val="80000"/>
              <a:buFont typeface="Wingdings 3" charset="2"/>
              <a:buChar char=""/>
            </a:pPr>
            <a:r>
              <a:rPr lang="tr-TR" sz="1600" strike="noStrike">
                <a:solidFill>
                  <a:srgbClr val="404040"/>
                </a:solidFill>
                <a:latin typeface="Trebuchet MS"/>
              </a:rPr>
              <a:t>IIS uygulama hataları</a:t>
            </a:r>
            <a:endParaRPr/>
          </a:p>
          <a:p>
            <a:pPr lvl="1">
              <a:lnSpc>
                <a:spcPct val="100000"/>
              </a:lnSpc>
              <a:buSzPct val="80000"/>
              <a:buFont typeface="Wingdings 3" charset="2"/>
              <a:buChar char=""/>
            </a:pPr>
            <a:r>
              <a:rPr lang="tr-TR" sz="1600" strike="noStrike">
                <a:solidFill>
                  <a:srgbClr val="404040"/>
                </a:solidFill>
                <a:latin typeface="Trebuchet MS"/>
              </a:rPr>
              <a:t>Sunucudaki diğer uygulamalara ilişkin hatalar</a:t>
            </a:r>
            <a:endParaRPr/>
          </a:p>
          <a:p>
            <a:pPr>
              <a:lnSpc>
                <a:spcPct val="100000"/>
              </a:lnSpc>
              <a:buSzPct val="80000"/>
              <a:buFont typeface="Wingdings 3" charset="2"/>
              <a:buChar char=""/>
            </a:pPr>
            <a:r>
              <a:rPr lang="tr-TR" strike="noStrike">
                <a:solidFill>
                  <a:srgbClr val="404040"/>
                </a:solidFill>
                <a:latin typeface="Trebuchet MS"/>
              </a:rPr>
              <a:t>Performance Monitor ve performance counters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IIS Loglarının kaydedilmesi</a:t>
            </a:r>
            <a:endParaRPr/>
          </a:p>
        </p:txBody>
      </p:sp>
      <p:pic>
        <p:nvPicPr>
          <p:cNvPr id="116" name="Content Placeholder 3" descr=""/>
          <p:cNvPicPr/>
          <p:nvPr/>
        </p:nvPicPr>
        <p:blipFill>
          <a:blip r:embed="rId1"/>
          <a:stretch/>
        </p:blipFill>
        <p:spPr>
          <a:xfrm>
            <a:off x="1383840" y="2160720"/>
            <a:ext cx="7183800" cy="38808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IIS Logları</a:t>
            </a:r>
            <a:endParaRPr/>
          </a:p>
        </p:txBody>
      </p:sp>
      <p:sp>
        <p:nvSpPr>
          <p:cNvPr id="118"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a:lnSpc>
                <a:spcPct val="100000"/>
              </a:lnSpc>
              <a:buSzPct val="80000"/>
              <a:buFont typeface="Wingdings 3" charset="2"/>
              <a:buChar char=""/>
            </a:pPr>
            <a:r>
              <a:rPr lang="tr-TR" strike="noStrike">
                <a:solidFill>
                  <a:srgbClr val="404040"/>
                </a:solidFill>
                <a:latin typeface="Trebuchet MS"/>
              </a:rPr>
              <a:t>Kaydedilen loglarda 404 hata kodunu ve diğer hataları aratıyor ve eksik olan dosyaları ilgili klasörde oluşturuyor veya talep edilen dosya yollarını güncelliyoruz.</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lang="tr-TR" sz="3600" strike="noStrike">
                <a:solidFill>
                  <a:srgbClr val="90c226"/>
                </a:solidFill>
                <a:latin typeface="Trebuchet MS"/>
              </a:rPr>
              <a:t>Windows Olay Günlüğü</a:t>
            </a:r>
            <a:endParaRPr/>
          </a:p>
        </p:txBody>
      </p:sp>
      <p:pic>
        <p:nvPicPr>
          <p:cNvPr id="120" name="Content Placeholder 3" descr=""/>
          <p:cNvPicPr/>
          <p:nvPr/>
        </p:nvPicPr>
        <p:blipFill>
          <a:blip r:embed="rId1"/>
          <a:stretch/>
        </p:blipFill>
        <p:spPr>
          <a:xfrm>
            <a:off x="1383840" y="2160720"/>
            <a:ext cx="7183800" cy="38808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46473</TotalTime>
  <Application>LibreOffice/4.4.0.3$Windows_x86 LibreOffice_project/de093506bcdc5fafd9023ee680b8c60e3e0645d7</Application>
  <Paragraphs>633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2013-09-05T22:32:33Z</dcterms:created>
  <dc:creator>Kutlu Ersoy</dc:creator>
  <dc:language>tr-TR</dc:language>
  <cp:lastPrinted>2013-09-12T05:39:34Z</cp:lastPrinted>
  <dcterms:modified xsi:type="dcterms:W3CDTF">2015-03-20T09:09:37Z</dcterms:modified>
  <cp:revision>131</cp:revision>
  <dc:title>Yüksek Performanslı Programlama  IIS T-SQL MS-SQL Server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47</vt:i4>
  </property>
</Properties>
</file>