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media/image13.png" ContentType="image/png"/>
  <Override PartName="/ppt/media/image11.png" ContentType="image/png"/>
  <Override PartName="/ppt/media/image10.png" ContentType="image/png"/>
  <Override PartName="/ppt/media/image12.png" ContentType="image/png"/>
  <Override PartName="/ppt/media/image9.jpeg" ContentType="image/jpeg"/>
  <Override PartName="/ppt/media/image8.png" ContentType="image/png"/>
  <Override PartName="/ppt/media/image7.png" ContentType="image/png"/>
  <Override PartName="/ppt/media/image6.png" ContentType="image/png"/>
  <Override PartName="/ppt/media/image14.jpeg" ContentType="image/jpeg"/>
  <Override PartName="/ppt/media/image5.png" ContentType="image/png"/>
  <Override PartName="/ppt/media/image15.gif" ContentType="image/gif"/>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48" name="PlaceHolder 2"/>
          <p:cNvSpPr>
            <a:spLocks noGrp="1"/>
          </p:cNvSpPr>
          <p:nvPr>
            <p:ph type="body"/>
          </p:nvPr>
        </p:nvSpPr>
        <p:spPr>
          <a:xfrm>
            <a:off x="677160" y="2160720"/>
            <a:ext cx="8596440" cy="1850760"/>
          </a:xfrm>
          <a:prstGeom prst="rect">
            <a:avLst/>
          </a:prstGeom>
        </p:spPr>
        <p:txBody>
          <a:bodyPr lIns="0" rIns="0" tIns="0" bIns="0"/>
          <a:p>
            <a:endParaRPr/>
          </a:p>
        </p:txBody>
      </p:sp>
      <p:sp>
        <p:nvSpPr>
          <p:cNvPr id="49" name="PlaceHolder 3"/>
          <p:cNvSpPr>
            <a:spLocks noGrp="1"/>
          </p:cNvSpPr>
          <p:nvPr>
            <p:ph type="body"/>
          </p:nvPr>
        </p:nvSpPr>
        <p:spPr>
          <a:xfrm>
            <a:off x="677160" y="4187520"/>
            <a:ext cx="8596440" cy="18507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51" name="PlaceHolder 2"/>
          <p:cNvSpPr>
            <a:spLocks noGrp="1"/>
          </p:cNvSpPr>
          <p:nvPr>
            <p:ph type="body"/>
          </p:nvPr>
        </p:nvSpPr>
        <p:spPr>
          <a:xfrm>
            <a:off x="677160" y="2160720"/>
            <a:ext cx="4194720" cy="1850760"/>
          </a:xfrm>
          <a:prstGeom prst="rect">
            <a:avLst/>
          </a:prstGeom>
        </p:spPr>
        <p:txBody>
          <a:bodyPr lIns="0" rIns="0" tIns="0" bIns="0"/>
          <a:p>
            <a:endParaRPr/>
          </a:p>
        </p:txBody>
      </p:sp>
      <p:sp>
        <p:nvSpPr>
          <p:cNvPr id="52" name="PlaceHolder 3"/>
          <p:cNvSpPr>
            <a:spLocks noGrp="1"/>
          </p:cNvSpPr>
          <p:nvPr>
            <p:ph type="body"/>
          </p:nvPr>
        </p:nvSpPr>
        <p:spPr>
          <a:xfrm>
            <a:off x="5082120" y="2160720"/>
            <a:ext cx="4194720" cy="1850760"/>
          </a:xfrm>
          <a:prstGeom prst="rect">
            <a:avLst/>
          </a:prstGeom>
        </p:spPr>
        <p:txBody>
          <a:bodyPr lIns="0" rIns="0" tIns="0" bIns="0"/>
          <a:p>
            <a:endParaRPr/>
          </a:p>
        </p:txBody>
      </p:sp>
      <p:sp>
        <p:nvSpPr>
          <p:cNvPr id="53" name="PlaceHolder 4"/>
          <p:cNvSpPr>
            <a:spLocks noGrp="1"/>
          </p:cNvSpPr>
          <p:nvPr>
            <p:ph type="body"/>
          </p:nvPr>
        </p:nvSpPr>
        <p:spPr>
          <a:xfrm>
            <a:off x="5082120" y="4187520"/>
            <a:ext cx="4194720" cy="1850760"/>
          </a:xfrm>
          <a:prstGeom prst="rect">
            <a:avLst/>
          </a:prstGeom>
        </p:spPr>
        <p:txBody>
          <a:bodyPr lIns="0" rIns="0" tIns="0" bIns="0"/>
          <a:p>
            <a:endParaRPr/>
          </a:p>
        </p:txBody>
      </p:sp>
      <p:sp>
        <p:nvSpPr>
          <p:cNvPr id="54" name="PlaceHolder 5"/>
          <p:cNvSpPr>
            <a:spLocks noGrp="1"/>
          </p:cNvSpPr>
          <p:nvPr>
            <p:ph type="body"/>
          </p:nvPr>
        </p:nvSpPr>
        <p:spPr>
          <a:xfrm>
            <a:off x="677160" y="4187520"/>
            <a:ext cx="4194720" cy="18507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56" name="PlaceHolder 2"/>
          <p:cNvSpPr>
            <a:spLocks noGrp="1"/>
          </p:cNvSpPr>
          <p:nvPr>
            <p:ph type="body"/>
          </p:nvPr>
        </p:nvSpPr>
        <p:spPr>
          <a:xfrm>
            <a:off x="677160" y="2160720"/>
            <a:ext cx="8596440" cy="3880440"/>
          </a:xfrm>
          <a:prstGeom prst="rect">
            <a:avLst/>
          </a:prstGeom>
        </p:spPr>
        <p:txBody>
          <a:bodyPr lIns="0" rIns="0" tIns="0" bIns="0"/>
          <a:p>
            <a:endParaRPr/>
          </a:p>
        </p:txBody>
      </p:sp>
      <p:sp>
        <p:nvSpPr>
          <p:cNvPr id="57" name="PlaceHolder 3"/>
          <p:cNvSpPr>
            <a:spLocks noGrp="1"/>
          </p:cNvSpPr>
          <p:nvPr>
            <p:ph type="body"/>
          </p:nvPr>
        </p:nvSpPr>
        <p:spPr>
          <a:xfrm>
            <a:off x="677160" y="2160720"/>
            <a:ext cx="8596440" cy="3880440"/>
          </a:xfrm>
          <a:prstGeom prst="rect">
            <a:avLst/>
          </a:prstGeom>
        </p:spPr>
        <p:txBody>
          <a:bodyPr lIns="0" rIns="0" tIns="0" bIns="0"/>
          <a:p>
            <a:endParaRPr/>
          </a:p>
        </p:txBody>
      </p:sp>
      <p:pic>
        <p:nvPicPr>
          <p:cNvPr id="58" name="" descr=""/>
          <p:cNvPicPr/>
          <p:nvPr/>
        </p:nvPicPr>
        <p:blipFill>
          <a:blip r:embed="rId2"/>
          <a:stretch/>
        </p:blipFill>
        <p:spPr>
          <a:xfrm>
            <a:off x="2543400" y="2160360"/>
            <a:ext cx="4863240" cy="3880440"/>
          </a:xfrm>
          <a:prstGeom prst="rect">
            <a:avLst/>
          </a:prstGeom>
          <a:ln>
            <a:noFill/>
          </a:ln>
        </p:spPr>
      </p:pic>
      <p:pic>
        <p:nvPicPr>
          <p:cNvPr id="59" name="" descr=""/>
          <p:cNvPicPr/>
          <p:nvPr/>
        </p:nvPicPr>
        <p:blipFill>
          <a:blip r:embed="rId3"/>
          <a:stretch/>
        </p:blipFill>
        <p:spPr>
          <a:xfrm>
            <a:off x="2543400" y="2160360"/>
            <a:ext cx="4863240" cy="3880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76" name="PlaceHolder 2"/>
          <p:cNvSpPr>
            <a:spLocks noGrp="1"/>
          </p:cNvSpPr>
          <p:nvPr>
            <p:ph type="subTitle"/>
          </p:nvPr>
        </p:nvSpPr>
        <p:spPr>
          <a:xfrm>
            <a:off x="677160" y="2160720"/>
            <a:ext cx="8596440" cy="3880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78" name="PlaceHolder 2"/>
          <p:cNvSpPr>
            <a:spLocks noGrp="1"/>
          </p:cNvSpPr>
          <p:nvPr>
            <p:ph type="body"/>
          </p:nvPr>
        </p:nvSpPr>
        <p:spPr>
          <a:xfrm>
            <a:off x="677160" y="2160720"/>
            <a:ext cx="8596440" cy="3880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80" name="PlaceHolder 2"/>
          <p:cNvSpPr>
            <a:spLocks noGrp="1"/>
          </p:cNvSpPr>
          <p:nvPr>
            <p:ph type="body"/>
          </p:nvPr>
        </p:nvSpPr>
        <p:spPr>
          <a:xfrm>
            <a:off x="677160" y="2160720"/>
            <a:ext cx="4194720" cy="3880440"/>
          </a:xfrm>
          <a:prstGeom prst="rect">
            <a:avLst/>
          </a:prstGeom>
        </p:spPr>
        <p:txBody>
          <a:bodyPr lIns="0" rIns="0" tIns="0" bIns="0"/>
          <a:p>
            <a:endParaRPr/>
          </a:p>
        </p:txBody>
      </p:sp>
      <p:sp>
        <p:nvSpPr>
          <p:cNvPr id="81" name="PlaceHolder 3"/>
          <p:cNvSpPr>
            <a:spLocks noGrp="1"/>
          </p:cNvSpPr>
          <p:nvPr>
            <p:ph type="body"/>
          </p:nvPr>
        </p:nvSpPr>
        <p:spPr>
          <a:xfrm>
            <a:off x="5082120" y="2160720"/>
            <a:ext cx="4194720" cy="3880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77160" y="609480"/>
            <a:ext cx="8596440" cy="13204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77160" y="609480"/>
            <a:ext cx="8596440" cy="6122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85" name="PlaceHolder 2"/>
          <p:cNvSpPr>
            <a:spLocks noGrp="1"/>
          </p:cNvSpPr>
          <p:nvPr>
            <p:ph type="body"/>
          </p:nvPr>
        </p:nvSpPr>
        <p:spPr>
          <a:xfrm>
            <a:off x="677160" y="2160720"/>
            <a:ext cx="4194720" cy="1850760"/>
          </a:xfrm>
          <a:prstGeom prst="rect">
            <a:avLst/>
          </a:prstGeom>
        </p:spPr>
        <p:txBody>
          <a:bodyPr lIns="0" rIns="0" tIns="0" bIns="0"/>
          <a:p>
            <a:endParaRPr/>
          </a:p>
        </p:txBody>
      </p:sp>
      <p:sp>
        <p:nvSpPr>
          <p:cNvPr id="86" name="PlaceHolder 3"/>
          <p:cNvSpPr>
            <a:spLocks noGrp="1"/>
          </p:cNvSpPr>
          <p:nvPr>
            <p:ph type="body"/>
          </p:nvPr>
        </p:nvSpPr>
        <p:spPr>
          <a:xfrm>
            <a:off x="677160" y="4187520"/>
            <a:ext cx="4194720" cy="1850760"/>
          </a:xfrm>
          <a:prstGeom prst="rect">
            <a:avLst/>
          </a:prstGeom>
        </p:spPr>
        <p:txBody>
          <a:bodyPr lIns="0" rIns="0" tIns="0" bIns="0"/>
          <a:p>
            <a:endParaRPr/>
          </a:p>
        </p:txBody>
      </p:sp>
      <p:sp>
        <p:nvSpPr>
          <p:cNvPr id="87" name="PlaceHolder 4"/>
          <p:cNvSpPr>
            <a:spLocks noGrp="1"/>
          </p:cNvSpPr>
          <p:nvPr>
            <p:ph type="body"/>
          </p:nvPr>
        </p:nvSpPr>
        <p:spPr>
          <a:xfrm>
            <a:off x="5082120" y="2160720"/>
            <a:ext cx="4194720" cy="3880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27" name="PlaceHolder 2"/>
          <p:cNvSpPr>
            <a:spLocks noGrp="1"/>
          </p:cNvSpPr>
          <p:nvPr>
            <p:ph type="subTitle"/>
          </p:nvPr>
        </p:nvSpPr>
        <p:spPr>
          <a:xfrm>
            <a:off x="677160" y="2160720"/>
            <a:ext cx="8596440" cy="3880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89" name="PlaceHolder 2"/>
          <p:cNvSpPr>
            <a:spLocks noGrp="1"/>
          </p:cNvSpPr>
          <p:nvPr>
            <p:ph type="body"/>
          </p:nvPr>
        </p:nvSpPr>
        <p:spPr>
          <a:xfrm>
            <a:off x="677160" y="2160720"/>
            <a:ext cx="4194720" cy="3880440"/>
          </a:xfrm>
          <a:prstGeom prst="rect">
            <a:avLst/>
          </a:prstGeom>
        </p:spPr>
        <p:txBody>
          <a:bodyPr lIns="0" rIns="0" tIns="0" bIns="0"/>
          <a:p>
            <a:endParaRPr/>
          </a:p>
        </p:txBody>
      </p:sp>
      <p:sp>
        <p:nvSpPr>
          <p:cNvPr id="90" name="PlaceHolder 3"/>
          <p:cNvSpPr>
            <a:spLocks noGrp="1"/>
          </p:cNvSpPr>
          <p:nvPr>
            <p:ph type="body"/>
          </p:nvPr>
        </p:nvSpPr>
        <p:spPr>
          <a:xfrm>
            <a:off x="5082120" y="2160720"/>
            <a:ext cx="4194720" cy="1850760"/>
          </a:xfrm>
          <a:prstGeom prst="rect">
            <a:avLst/>
          </a:prstGeom>
        </p:spPr>
        <p:txBody>
          <a:bodyPr lIns="0" rIns="0" tIns="0" bIns="0"/>
          <a:p>
            <a:endParaRPr/>
          </a:p>
        </p:txBody>
      </p:sp>
      <p:sp>
        <p:nvSpPr>
          <p:cNvPr id="91" name="PlaceHolder 4"/>
          <p:cNvSpPr>
            <a:spLocks noGrp="1"/>
          </p:cNvSpPr>
          <p:nvPr>
            <p:ph type="body"/>
          </p:nvPr>
        </p:nvSpPr>
        <p:spPr>
          <a:xfrm>
            <a:off x="5082120" y="4187520"/>
            <a:ext cx="4194720" cy="18507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93" name="PlaceHolder 2"/>
          <p:cNvSpPr>
            <a:spLocks noGrp="1"/>
          </p:cNvSpPr>
          <p:nvPr>
            <p:ph type="body"/>
          </p:nvPr>
        </p:nvSpPr>
        <p:spPr>
          <a:xfrm>
            <a:off x="677160" y="2160720"/>
            <a:ext cx="4194720" cy="1850760"/>
          </a:xfrm>
          <a:prstGeom prst="rect">
            <a:avLst/>
          </a:prstGeom>
        </p:spPr>
        <p:txBody>
          <a:bodyPr lIns="0" rIns="0" tIns="0" bIns="0"/>
          <a:p>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p>
            <a:endParaRPr/>
          </a:p>
        </p:txBody>
      </p:sp>
      <p:sp>
        <p:nvSpPr>
          <p:cNvPr id="95" name="PlaceHolder 4"/>
          <p:cNvSpPr>
            <a:spLocks noGrp="1"/>
          </p:cNvSpPr>
          <p:nvPr>
            <p:ph type="body"/>
          </p:nvPr>
        </p:nvSpPr>
        <p:spPr>
          <a:xfrm>
            <a:off x="677160" y="4187520"/>
            <a:ext cx="8596440" cy="18507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97" name="PlaceHolder 2"/>
          <p:cNvSpPr>
            <a:spLocks noGrp="1"/>
          </p:cNvSpPr>
          <p:nvPr>
            <p:ph type="body"/>
          </p:nvPr>
        </p:nvSpPr>
        <p:spPr>
          <a:xfrm>
            <a:off x="677160" y="2160720"/>
            <a:ext cx="8596440" cy="1850760"/>
          </a:xfrm>
          <a:prstGeom prst="rect">
            <a:avLst/>
          </a:prstGeom>
        </p:spPr>
        <p:txBody>
          <a:bodyPr lIns="0" rIns="0" tIns="0" bIns="0"/>
          <a:p>
            <a:endParaRPr/>
          </a:p>
        </p:txBody>
      </p:sp>
      <p:sp>
        <p:nvSpPr>
          <p:cNvPr id="98" name="PlaceHolder 3"/>
          <p:cNvSpPr>
            <a:spLocks noGrp="1"/>
          </p:cNvSpPr>
          <p:nvPr>
            <p:ph type="body"/>
          </p:nvPr>
        </p:nvSpPr>
        <p:spPr>
          <a:xfrm>
            <a:off x="677160" y="4187520"/>
            <a:ext cx="8596440" cy="18507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100" name="PlaceHolder 2"/>
          <p:cNvSpPr>
            <a:spLocks noGrp="1"/>
          </p:cNvSpPr>
          <p:nvPr>
            <p:ph type="body"/>
          </p:nvPr>
        </p:nvSpPr>
        <p:spPr>
          <a:xfrm>
            <a:off x="677160" y="2160720"/>
            <a:ext cx="4194720" cy="1850760"/>
          </a:xfrm>
          <a:prstGeom prst="rect">
            <a:avLst/>
          </a:prstGeom>
        </p:spPr>
        <p:txBody>
          <a:bodyPr lIns="0" rIns="0" tIns="0" bIns="0"/>
          <a:p>
            <a:endParaRPr/>
          </a:p>
        </p:txBody>
      </p:sp>
      <p:sp>
        <p:nvSpPr>
          <p:cNvPr id="101" name="PlaceHolder 3"/>
          <p:cNvSpPr>
            <a:spLocks noGrp="1"/>
          </p:cNvSpPr>
          <p:nvPr>
            <p:ph type="body"/>
          </p:nvPr>
        </p:nvSpPr>
        <p:spPr>
          <a:xfrm>
            <a:off x="5082120" y="2160720"/>
            <a:ext cx="4194720" cy="1850760"/>
          </a:xfrm>
          <a:prstGeom prst="rect">
            <a:avLst/>
          </a:prstGeom>
        </p:spPr>
        <p:txBody>
          <a:bodyPr lIns="0" rIns="0" tIns="0" bIns="0"/>
          <a:p>
            <a:endParaRPr/>
          </a:p>
        </p:txBody>
      </p:sp>
      <p:sp>
        <p:nvSpPr>
          <p:cNvPr id="102" name="PlaceHolder 4"/>
          <p:cNvSpPr>
            <a:spLocks noGrp="1"/>
          </p:cNvSpPr>
          <p:nvPr>
            <p:ph type="body"/>
          </p:nvPr>
        </p:nvSpPr>
        <p:spPr>
          <a:xfrm>
            <a:off x="5082120" y="4187520"/>
            <a:ext cx="4194720" cy="1850760"/>
          </a:xfrm>
          <a:prstGeom prst="rect">
            <a:avLst/>
          </a:prstGeom>
        </p:spPr>
        <p:txBody>
          <a:bodyPr lIns="0" rIns="0" tIns="0" bIns="0"/>
          <a:p>
            <a:endParaRPr/>
          </a:p>
        </p:txBody>
      </p:sp>
      <p:sp>
        <p:nvSpPr>
          <p:cNvPr id="103" name="PlaceHolder 5"/>
          <p:cNvSpPr>
            <a:spLocks noGrp="1"/>
          </p:cNvSpPr>
          <p:nvPr>
            <p:ph type="body"/>
          </p:nvPr>
        </p:nvSpPr>
        <p:spPr>
          <a:xfrm>
            <a:off x="677160" y="4187520"/>
            <a:ext cx="4194720" cy="18507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105" name="PlaceHolder 2"/>
          <p:cNvSpPr>
            <a:spLocks noGrp="1"/>
          </p:cNvSpPr>
          <p:nvPr>
            <p:ph type="body"/>
          </p:nvPr>
        </p:nvSpPr>
        <p:spPr>
          <a:xfrm>
            <a:off x="677160" y="2160720"/>
            <a:ext cx="8596440" cy="3880440"/>
          </a:xfrm>
          <a:prstGeom prst="rect">
            <a:avLst/>
          </a:prstGeom>
        </p:spPr>
        <p:txBody>
          <a:bodyPr lIns="0" rIns="0" tIns="0" bIns="0"/>
          <a:p>
            <a:endParaRPr/>
          </a:p>
        </p:txBody>
      </p:sp>
      <p:sp>
        <p:nvSpPr>
          <p:cNvPr id="106" name="PlaceHolder 3"/>
          <p:cNvSpPr>
            <a:spLocks noGrp="1"/>
          </p:cNvSpPr>
          <p:nvPr>
            <p:ph type="body"/>
          </p:nvPr>
        </p:nvSpPr>
        <p:spPr>
          <a:xfrm>
            <a:off x="677160" y="2160720"/>
            <a:ext cx="8596440" cy="3880440"/>
          </a:xfrm>
          <a:prstGeom prst="rect">
            <a:avLst/>
          </a:prstGeom>
        </p:spPr>
        <p:txBody>
          <a:bodyPr lIns="0" rIns="0" tIns="0" bIns="0"/>
          <a:p>
            <a:endParaRPr/>
          </a:p>
        </p:txBody>
      </p:sp>
      <p:pic>
        <p:nvPicPr>
          <p:cNvPr id="107" name="" descr=""/>
          <p:cNvPicPr/>
          <p:nvPr/>
        </p:nvPicPr>
        <p:blipFill>
          <a:blip r:embed="rId2"/>
          <a:stretch/>
        </p:blipFill>
        <p:spPr>
          <a:xfrm>
            <a:off x="2543400" y="2160360"/>
            <a:ext cx="4863240" cy="3880440"/>
          </a:xfrm>
          <a:prstGeom prst="rect">
            <a:avLst/>
          </a:prstGeom>
          <a:ln>
            <a:noFill/>
          </a:ln>
        </p:spPr>
      </p:pic>
      <p:pic>
        <p:nvPicPr>
          <p:cNvPr id="108" name="" descr=""/>
          <p:cNvPicPr/>
          <p:nvPr/>
        </p:nvPicPr>
        <p:blipFill>
          <a:blip r:embed="rId3"/>
          <a:stretch/>
        </p:blipFill>
        <p:spPr>
          <a:xfrm>
            <a:off x="2543400" y="2160360"/>
            <a:ext cx="4863240" cy="3880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29" name="PlaceHolder 2"/>
          <p:cNvSpPr>
            <a:spLocks noGrp="1"/>
          </p:cNvSpPr>
          <p:nvPr>
            <p:ph type="body"/>
          </p:nvPr>
        </p:nvSpPr>
        <p:spPr>
          <a:xfrm>
            <a:off x="677160" y="2160720"/>
            <a:ext cx="8596440" cy="3880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31" name="PlaceHolder 2"/>
          <p:cNvSpPr>
            <a:spLocks noGrp="1"/>
          </p:cNvSpPr>
          <p:nvPr>
            <p:ph type="body"/>
          </p:nvPr>
        </p:nvSpPr>
        <p:spPr>
          <a:xfrm>
            <a:off x="677160" y="2160720"/>
            <a:ext cx="4194720" cy="3880440"/>
          </a:xfrm>
          <a:prstGeom prst="rect">
            <a:avLst/>
          </a:prstGeom>
        </p:spPr>
        <p:txBody>
          <a:bodyPr lIns="0" rIns="0" tIns="0" bIns="0"/>
          <a:p>
            <a:endParaRPr/>
          </a:p>
        </p:txBody>
      </p:sp>
      <p:sp>
        <p:nvSpPr>
          <p:cNvPr id="32" name="PlaceHolder 3"/>
          <p:cNvSpPr>
            <a:spLocks noGrp="1"/>
          </p:cNvSpPr>
          <p:nvPr>
            <p:ph type="body"/>
          </p:nvPr>
        </p:nvSpPr>
        <p:spPr>
          <a:xfrm>
            <a:off x="5082120" y="2160720"/>
            <a:ext cx="4194720" cy="3880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677160" y="609480"/>
            <a:ext cx="8596440" cy="13204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677160" y="609480"/>
            <a:ext cx="8596440" cy="612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36" name="PlaceHolder 2"/>
          <p:cNvSpPr>
            <a:spLocks noGrp="1"/>
          </p:cNvSpPr>
          <p:nvPr>
            <p:ph type="body"/>
          </p:nvPr>
        </p:nvSpPr>
        <p:spPr>
          <a:xfrm>
            <a:off x="677160" y="2160720"/>
            <a:ext cx="4194720" cy="1850760"/>
          </a:xfrm>
          <a:prstGeom prst="rect">
            <a:avLst/>
          </a:prstGeom>
        </p:spPr>
        <p:txBody>
          <a:bodyPr lIns="0" rIns="0" tIns="0" bIns="0"/>
          <a:p>
            <a:endParaRPr/>
          </a:p>
        </p:txBody>
      </p:sp>
      <p:sp>
        <p:nvSpPr>
          <p:cNvPr id="37" name="PlaceHolder 3"/>
          <p:cNvSpPr>
            <a:spLocks noGrp="1"/>
          </p:cNvSpPr>
          <p:nvPr>
            <p:ph type="body"/>
          </p:nvPr>
        </p:nvSpPr>
        <p:spPr>
          <a:xfrm>
            <a:off x="677160" y="4187520"/>
            <a:ext cx="4194720" cy="1850760"/>
          </a:xfrm>
          <a:prstGeom prst="rect">
            <a:avLst/>
          </a:prstGeom>
        </p:spPr>
        <p:txBody>
          <a:bodyPr lIns="0" rIns="0" tIns="0" bIns="0"/>
          <a:p>
            <a:endParaRPr/>
          </a:p>
        </p:txBody>
      </p:sp>
      <p:sp>
        <p:nvSpPr>
          <p:cNvPr id="38" name="PlaceHolder 4"/>
          <p:cNvSpPr>
            <a:spLocks noGrp="1"/>
          </p:cNvSpPr>
          <p:nvPr>
            <p:ph type="body"/>
          </p:nvPr>
        </p:nvSpPr>
        <p:spPr>
          <a:xfrm>
            <a:off x="5082120" y="2160720"/>
            <a:ext cx="4194720" cy="3880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40" name="PlaceHolder 2"/>
          <p:cNvSpPr>
            <a:spLocks noGrp="1"/>
          </p:cNvSpPr>
          <p:nvPr>
            <p:ph type="body"/>
          </p:nvPr>
        </p:nvSpPr>
        <p:spPr>
          <a:xfrm>
            <a:off x="677160" y="2160720"/>
            <a:ext cx="4194720" cy="3880440"/>
          </a:xfrm>
          <a:prstGeom prst="rect">
            <a:avLst/>
          </a:prstGeom>
        </p:spPr>
        <p:txBody>
          <a:bodyPr lIns="0" rIns="0" tIns="0" bIns="0"/>
          <a:p>
            <a:endParaRPr/>
          </a:p>
        </p:txBody>
      </p:sp>
      <p:sp>
        <p:nvSpPr>
          <p:cNvPr id="41" name="PlaceHolder 3"/>
          <p:cNvSpPr>
            <a:spLocks noGrp="1"/>
          </p:cNvSpPr>
          <p:nvPr>
            <p:ph type="body"/>
          </p:nvPr>
        </p:nvSpPr>
        <p:spPr>
          <a:xfrm>
            <a:off x="5082120" y="2160720"/>
            <a:ext cx="4194720" cy="1850760"/>
          </a:xfrm>
          <a:prstGeom prst="rect">
            <a:avLst/>
          </a:prstGeom>
        </p:spPr>
        <p:txBody>
          <a:bodyPr lIns="0" rIns="0" tIns="0" bIns="0"/>
          <a:p>
            <a:endParaRPr/>
          </a:p>
        </p:txBody>
      </p:sp>
      <p:sp>
        <p:nvSpPr>
          <p:cNvPr id="42" name="PlaceHolder 4"/>
          <p:cNvSpPr>
            <a:spLocks noGrp="1"/>
          </p:cNvSpPr>
          <p:nvPr>
            <p:ph type="body"/>
          </p:nvPr>
        </p:nvSpPr>
        <p:spPr>
          <a:xfrm>
            <a:off x="5082120" y="4187520"/>
            <a:ext cx="4194720" cy="18507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77160" y="609480"/>
            <a:ext cx="8596440" cy="1320480"/>
          </a:xfrm>
          <a:prstGeom prst="rect">
            <a:avLst/>
          </a:prstGeom>
        </p:spPr>
        <p:txBody>
          <a:bodyPr lIns="0" rIns="0" tIns="0" bIns="0" anchor="ctr"/>
          <a:p>
            <a:endParaRPr/>
          </a:p>
        </p:txBody>
      </p:sp>
      <p:sp>
        <p:nvSpPr>
          <p:cNvPr id="44" name="PlaceHolder 2"/>
          <p:cNvSpPr>
            <a:spLocks noGrp="1"/>
          </p:cNvSpPr>
          <p:nvPr>
            <p:ph type="body"/>
          </p:nvPr>
        </p:nvSpPr>
        <p:spPr>
          <a:xfrm>
            <a:off x="677160" y="2160720"/>
            <a:ext cx="4194720" cy="1850760"/>
          </a:xfrm>
          <a:prstGeom prst="rect">
            <a:avLst/>
          </a:prstGeom>
        </p:spPr>
        <p:txBody>
          <a:bodyPr lIns="0" rIns="0" tIns="0" bIns="0"/>
          <a:p>
            <a:endParaRPr/>
          </a:p>
        </p:txBody>
      </p:sp>
      <p:sp>
        <p:nvSpPr>
          <p:cNvPr id="45" name="PlaceHolder 3"/>
          <p:cNvSpPr>
            <a:spLocks noGrp="1"/>
          </p:cNvSpPr>
          <p:nvPr>
            <p:ph type="body"/>
          </p:nvPr>
        </p:nvSpPr>
        <p:spPr>
          <a:xfrm>
            <a:off x="5082120" y="2160720"/>
            <a:ext cx="4194720" cy="1850760"/>
          </a:xfrm>
          <a:prstGeom prst="rect">
            <a:avLst/>
          </a:prstGeom>
        </p:spPr>
        <p:txBody>
          <a:bodyPr lIns="0" rIns="0" tIns="0" bIns="0"/>
          <a:p>
            <a:endParaRPr/>
          </a:p>
        </p:txBody>
      </p:sp>
      <p:sp>
        <p:nvSpPr>
          <p:cNvPr id="46" name="PlaceHolder 4"/>
          <p:cNvSpPr>
            <a:spLocks noGrp="1"/>
          </p:cNvSpPr>
          <p:nvPr>
            <p:ph type="body"/>
          </p:nvPr>
        </p:nvSpPr>
        <p:spPr>
          <a:xfrm>
            <a:off x="677160" y="4187520"/>
            <a:ext cx="8596440" cy="18507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p>
      <p:sp>
        <p:nvSpPr>
          <p:cNvPr id="1" name="Line 2"/>
          <p:cNvSpPr/>
          <p:nvPr/>
        </p:nvSpPr>
        <p:spPr>
          <a:xfrm flipH="1">
            <a:off x="7425000" y="3681360"/>
            <a:ext cx="4763520" cy="3176640"/>
          </a:xfrm>
          <a:prstGeom prst="line">
            <a:avLst/>
          </a:prstGeom>
          <a:ln w="9360">
            <a:solidFill>
              <a:schemeClr val="bg1">
                <a:lumMod val="85000"/>
              </a:schemeClr>
            </a:solidFill>
            <a:round/>
          </a:ln>
        </p:spPr>
      </p:sp>
      <p:sp>
        <p:nvSpPr>
          <p:cNvPr id="2" name="CustomShape 3"/>
          <p:cNvSpPr/>
          <p:nvPr/>
        </p:nvSpPr>
        <p:spPr>
          <a:xfrm>
            <a:off x="9181440" y="-8640"/>
            <a:ext cx="3007080" cy="6866280"/>
          </a:xfrm>
          <a:custGeom>
            <a:avLst/>
            <a:gdLst/>
            <a:ahLst/>
            <a:rect l="0" t="0" r="r" b="b"/>
            <a:pathLst>
              <a:path w="3007350" h="6866468">
                <a:moveTo>
                  <a:pt x="2045532" y="0"/>
                </a:moveTo>
                <a:lnTo>
                  <a:pt x="3007349" y="0"/>
                </a:lnTo>
                <a:lnTo>
                  <a:pt x="3007349" y="6866467"/>
                </a:lnTo>
                <a:lnTo>
                  <a:pt x="0" y="6866467"/>
                </a:lnTo>
                <a:lnTo>
                  <a:pt x="2045532" y="0"/>
                </a:lnTo>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rect l="0" t="0" r="r" b="b"/>
            <a:pathLst>
              <a:path w="2573312" h="6866468">
                <a:moveTo>
                  <a:pt x="0" y="0"/>
                </a:moveTo>
                <a:lnTo>
                  <a:pt x="2573311" y="0"/>
                </a:lnTo>
                <a:lnTo>
                  <a:pt x="2573311" y="6866467"/>
                </a:lnTo>
                <a:lnTo>
                  <a:pt x="1202336" y="6866467"/>
                </a:lnTo>
                <a:lnTo>
                  <a:pt x="0" y="0"/>
                </a:lnTo>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324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rect l="0" t="0" r="r" b="b"/>
            <a:pathLst>
              <a:path w="2858014" h="6866468">
                <a:moveTo>
                  <a:pt x="0" y="0"/>
                </a:moveTo>
                <a:lnTo>
                  <a:pt x="2858013" y="0"/>
                </a:lnTo>
                <a:lnTo>
                  <a:pt x="2858013" y="6866467"/>
                </a:lnTo>
                <a:lnTo>
                  <a:pt x="2473942" y="6866467"/>
                </a:lnTo>
                <a:lnTo>
                  <a:pt x="0" y="0"/>
                </a:lnTo>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rect l="0" t="0" r="r" b="b"/>
            <a:pathLst>
              <a:path w="1290095" h="6858001">
                <a:moveTo>
                  <a:pt x="1019735" y="0"/>
                </a:moveTo>
                <a:lnTo>
                  <a:pt x="1290094" y="0"/>
                </a:lnTo>
                <a:lnTo>
                  <a:pt x="1290094" y="6858000"/>
                </a:lnTo>
                <a:lnTo>
                  <a:pt x="0" y="6858000"/>
                </a:lnTo>
                <a:lnTo>
                  <a:pt x="1019735" y="0"/>
                </a:lnTo>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rect l="0" t="0" r="r" b="b"/>
            <a:pathLst>
              <a:path w="1249826" h="6858001">
                <a:moveTo>
                  <a:pt x="0" y="0"/>
                </a:moveTo>
                <a:lnTo>
                  <a:pt x="1249825" y="0"/>
                </a:lnTo>
                <a:lnTo>
                  <a:pt x="1249825" y="6858000"/>
                </a:lnTo>
                <a:lnTo>
                  <a:pt x="1109382" y="6858000"/>
                </a:lnTo>
                <a:lnTo>
                  <a:pt x="0" y="0"/>
                </a:lnTo>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324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108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p>
      <p:sp>
        <p:nvSpPr>
          <p:cNvPr id="11" name="Line 12"/>
          <p:cNvSpPr/>
          <p:nvPr/>
        </p:nvSpPr>
        <p:spPr>
          <a:xfrm flipH="1">
            <a:off x="7425000" y="3681360"/>
            <a:ext cx="4763520" cy="3176640"/>
          </a:xfrm>
          <a:prstGeom prst="line">
            <a:avLst/>
          </a:prstGeom>
          <a:ln w="9360">
            <a:solidFill>
              <a:schemeClr val="bg1">
                <a:lumMod val="85000"/>
              </a:schemeClr>
            </a:solidFill>
            <a:round/>
          </a:ln>
        </p:spPr>
      </p:sp>
      <p:sp>
        <p:nvSpPr>
          <p:cNvPr id="12" name="CustomShape 13"/>
          <p:cNvSpPr/>
          <p:nvPr/>
        </p:nvSpPr>
        <p:spPr>
          <a:xfrm>
            <a:off x="9181440" y="-8640"/>
            <a:ext cx="3007080" cy="6866280"/>
          </a:xfrm>
          <a:custGeom>
            <a:avLst/>
            <a:gdLst/>
            <a:ahLst/>
            <a:rect l="0" t="0" r="r" b="b"/>
            <a:pathLst>
              <a:path w="3007350" h="6866468">
                <a:moveTo>
                  <a:pt x="2045532" y="0"/>
                </a:moveTo>
                <a:lnTo>
                  <a:pt x="3007349" y="0"/>
                </a:lnTo>
                <a:lnTo>
                  <a:pt x="3007349" y="6866467"/>
                </a:lnTo>
                <a:lnTo>
                  <a:pt x="0" y="6866467"/>
                </a:lnTo>
                <a:lnTo>
                  <a:pt x="2045532" y="0"/>
                </a:lnTo>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rect l="0" t="0" r="r" b="b"/>
            <a:pathLst>
              <a:path w="2573312" h="6866468">
                <a:moveTo>
                  <a:pt x="0" y="0"/>
                </a:moveTo>
                <a:lnTo>
                  <a:pt x="2573311" y="0"/>
                </a:lnTo>
                <a:lnTo>
                  <a:pt x="2573311" y="6866467"/>
                </a:lnTo>
                <a:lnTo>
                  <a:pt x="1202336" y="6866467"/>
                </a:lnTo>
                <a:lnTo>
                  <a:pt x="0" y="0"/>
                </a:lnTo>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324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rect l="0" t="0" r="r" b="b"/>
            <a:pathLst>
              <a:path w="2858014" h="6866468">
                <a:moveTo>
                  <a:pt x="0" y="0"/>
                </a:moveTo>
                <a:lnTo>
                  <a:pt x="2858013" y="0"/>
                </a:lnTo>
                <a:lnTo>
                  <a:pt x="2858013" y="6866467"/>
                </a:lnTo>
                <a:lnTo>
                  <a:pt x="2473942" y="6866467"/>
                </a:lnTo>
                <a:lnTo>
                  <a:pt x="0" y="0"/>
                </a:lnTo>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rect l="0" t="0" r="r" b="b"/>
            <a:pathLst>
              <a:path w="1290095" h="6858001">
                <a:moveTo>
                  <a:pt x="1019735" y="0"/>
                </a:moveTo>
                <a:lnTo>
                  <a:pt x="1290094" y="0"/>
                </a:lnTo>
                <a:lnTo>
                  <a:pt x="1290094" y="6858000"/>
                </a:lnTo>
                <a:lnTo>
                  <a:pt x="0" y="6858000"/>
                </a:lnTo>
                <a:lnTo>
                  <a:pt x="1019735" y="0"/>
                </a:lnTo>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rect l="0" t="0" r="r" b="b"/>
            <a:pathLst>
              <a:path w="1249826" h="6858001">
                <a:moveTo>
                  <a:pt x="0" y="0"/>
                </a:moveTo>
                <a:lnTo>
                  <a:pt x="1249825" y="0"/>
                </a:lnTo>
                <a:lnTo>
                  <a:pt x="1249825" y="6858000"/>
                </a:lnTo>
                <a:lnTo>
                  <a:pt x="1109382" y="6858000"/>
                </a:lnTo>
                <a:lnTo>
                  <a:pt x="0" y="0"/>
                </a:lnTo>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324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842760" y="5666040"/>
            <a:ext cx="842400" cy="5665680"/>
          </a:xfrm>
          <a:prstGeom prst="triangle">
            <a:avLst>
              <a:gd name="adj" fmla="val 324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p>
            <a:pPr algn="r">
              <a:lnSpc>
                <a:spcPct val="100000"/>
              </a:lnSpc>
            </a:pPr>
            <a:r>
              <a:rPr lang="tr-TR" sz="5400" strike="noStrike">
                <a:solidFill>
                  <a:srgbClr val="90c226"/>
                </a:solidFill>
                <a:latin typeface="Trebuchet MS"/>
              </a:rPr>
              <a:t>Click to edit Master title style</a:t>
            </a:r>
            <a:endParaRPr/>
          </a:p>
        </p:txBody>
      </p:sp>
      <p:sp>
        <p:nvSpPr>
          <p:cNvPr id="21" name="PlaceHolder 22"/>
          <p:cNvSpPr>
            <a:spLocks noGrp="1"/>
          </p:cNvSpPr>
          <p:nvPr>
            <p:ph type="subTitle"/>
          </p:nvPr>
        </p:nvSpPr>
        <p:spPr>
          <a:xfrm>
            <a:off x="1506960" y="4050720"/>
            <a:ext cx="7766640" cy="1096560"/>
          </a:xfrm>
          <a:prstGeom prst="rect">
            <a:avLst/>
          </a:prstGeom>
        </p:spPr>
        <p:txBody>
          <a:bodyPr/>
          <a:p>
            <a:pPr algn="r">
              <a:lnSpc>
                <a:spcPct val="100000"/>
              </a:lnSpc>
            </a:pPr>
            <a:r>
              <a:rPr lang="tr-TR" strike="noStrike">
                <a:solidFill>
                  <a:srgbClr val="808080"/>
                </a:solidFill>
                <a:latin typeface="Trebuchet MS"/>
              </a:rPr>
              <a:t>Click to edit Master subtitle style</a:t>
            </a:r>
            <a:endParaRPr/>
          </a:p>
        </p:txBody>
      </p:sp>
      <p:sp>
        <p:nvSpPr>
          <p:cNvPr id="22" name="PlaceHolder 23"/>
          <p:cNvSpPr>
            <a:spLocks noGrp="1"/>
          </p:cNvSpPr>
          <p:nvPr>
            <p:ph type="dt"/>
          </p:nvPr>
        </p:nvSpPr>
        <p:spPr>
          <a:xfrm>
            <a:off x="7205040" y="6041520"/>
            <a:ext cx="911520" cy="364680"/>
          </a:xfrm>
          <a:prstGeom prst="rect">
            <a:avLst/>
          </a:prstGeom>
        </p:spPr>
        <p:txBody>
          <a:bodyPr anchor="ctr"/>
          <a:p>
            <a:pPr algn="r">
              <a:lnSpc>
                <a:spcPct val="100000"/>
              </a:lnSpc>
            </a:pPr>
            <a:r>
              <a:rPr lang="tr-TR" sz="900" strike="noStrike">
                <a:solidFill>
                  <a:srgbClr val="8b8b8b"/>
                </a:solidFill>
                <a:latin typeface="Trebuchet MS"/>
              </a:rPr>
              <a:t>29.03.15</a:t>
            </a:r>
            <a:endParaRPr/>
          </a:p>
        </p:txBody>
      </p:sp>
      <p:sp>
        <p:nvSpPr>
          <p:cNvPr id="23" name="PlaceHolder 24"/>
          <p:cNvSpPr>
            <a:spLocks noGrp="1"/>
          </p:cNvSpPr>
          <p:nvPr>
            <p:ph type="ftr"/>
          </p:nvPr>
        </p:nvSpPr>
        <p:spPr>
          <a:xfrm>
            <a:off x="677160" y="6041520"/>
            <a:ext cx="6297120" cy="364680"/>
          </a:xfrm>
          <a:prstGeom prst="rect">
            <a:avLst/>
          </a:prstGeom>
        </p:spPr>
        <p:txBody>
          <a:bodyPr anchor="ctr"/>
          <a:p>
            <a:endParaRPr/>
          </a:p>
        </p:txBody>
      </p:sp>
      <p:sp>
        <p:nvSpPr>
          <p:cNvPr id="24" name="PlaceHolder 25"/>
          <p:cNvSpPr>
            <a:spLocks noGrp="1"/>
          </p:cNvSpPr>
          <p:nvPr>
            <p:ph type="sldNum"/>
          </p:nvPr>
        </p:nvSpPr>
        <p:spPr>
          <a:xfrm>
            <a:off x="8590680" y="6041520"/>
            <a:ext cx="682920" cy="364680"/>
          </a:xfrm>
          <a:prstGeom prst="rect">
            <a:avLst/>
          </a:prstGeom>
        </p:spPr>
        <p:txBody>
          <a:bodyPr anchor="ctr"/>
          <a:p>
            <a:pPr algn="r">
              <a:lnSpc>
                <a:spcPct val="100000"/>
              </a:lnSpc>
            </a:pPr>
            <a:fld id="{09F0FBB3-BDE1-4C66-A941-98FF87A9FF5C}" type="slidenum">
              <a:rPr lang="tr-TR" sz="900" strike="noStrike">
                <a:solidFill>
                  <a:srgbClr val="90c226"/>
                </a:solidFill>
                <a:latin typeface="Trebuchet MS"/>
              </a:rPr>
              <a:t>&lt;number&gt;</a:t>
            </a:fld>
            <a:endParaRPr/>
          </a:p>
        </p:txBody>
      </p:sp>
      <p:sp>
        <p:nvSpPr>
          <p:cNvPr id="25" name="PlaceHolder 26"/>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tr-TR">
                <a:latin typeface="Trebuchet MS"/>
              </a:rPr>
              <a:t>Click to edit the outline text format</a:t>
            </a:r>
            <a:endParaRPr/>
          </a:p>
          <a:p>
            <a:pPr lvl="1">
              <a:buSzPct val="75000"/>
              <a:buFont typeface="StarSymbol"/>
              <a:buChar char=""/>
            </a:pPr>
            <a:r>
              <a:rPr lang="tr-TR" sz="1400">
                <a:latin typeface="Trebuchet MS"/>
              </a:rPr>
              <a:t>Second Outline Level</a:t>
            </a:r>
            <a:endParaRPr/>
          </a:p>
          <a:p>
            <a:pPr lvl="2">
              <a:buSzPct val="45000"/>
              <a:buFont typeface="StarSymbol"/>
              <a:buChar char=""/>
            </a:pPr>
            <a:r>
              <a:rPr lang="tr-TR" sz="1200">
                <a:latin typeface="Trebuchet MS"/>
              </a:rPr>
              <a:t>Third Outline Level</a:t>
            </a:r>
            <a:endParaRPr/>
          </a:p>
          <a:p>
            <a:pPr lvl="3">
              <a:buSzPct val="75000"/>
              <a:buFont typeface="StarSymbol"/>
              <a:buChar char=""/>
            </a:pPr>
            <a:r>
              <a:rPr lang="tr-TR" sz="1200">
                <a:latin typeface="Trebuchet MS"/>
              </a:rPr>
              <a:t>Fourth Outline Level</a:t>
            </a:r>
            <a:endParaRPr/>
          </a:p>
          <a:p>
            <a:pPr lvl="4">
              <a:buSzPct val="45000"/>
              <a:buFont typeface="StarSymbol"/>
              <a:buChar char=""/>
            </a:pPr>
            <a:r>
              <a:rPr lang="tr-TR" sz="2000">
                <a:latin typeface="Trebuchet MS"/>
              </a:rPr>
              <a:t>Fifth Outline Level</a:t>
            </a:r>
            <a:endParaRPr/>
          </a:p>
          <a:p>
            <a:pPr lvl="5">
              <a:buSzPct val="45000"/>
              <a:buFont typeface="StarSymbol"/>
              <a:buChar char=""/>
            </a:pPr>
            <a:r>
              <a:rPr lang="tr-TR" sz="2000">
                <a:latin typeface="Trebuchet MS"/>
              </a:rPr>
              <a:t>Sixth Outline Level</a:t>
            </a:r>
            <a:endParaRPr/>
          </a:p>
          <a:p>
            <a:pPr lvl="6">
              <a:buSzPct val="45000"/>
              <a:buFont typeface="StarSymbol"/>
              <a:buChar char=""/>
            </a:pPr>
            <a:r>
              <a:rPr lang="tr-TR" sz="2000">
                <a:latin typeface="Trebuchet MS"/>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0" name="Line 1"/>
          <p:cNvSpPr/>
          <p:nvPr/>
        </p:nvSpPr>
        <p:spPr>
          <a:xfrm>
            <a:off x="9370800" y="0"/>
            <a:ext cx="1219320" cy="6858000"/>
          </a:xfrm>
          <a:prstGeom prst="line">
            <a:avLst/>
          </a:prstGeom>
          <a:ln w="9360">
            <a:solidFill>
              <a:schemeClr val="bg1">
                <a:lumMod val="75000"/>
              </a:schemeClr>
            </a:solidFill>
            <a:round/>
          </a:ln>
        </p:spPr>
      </p:sp>
      <p:sp>
        <p:nvSpPr>
          <p:cNvPr id="61" name="Line 2"/>
          <p:cNvSpPr/>
          <p:nvPr/>
        </p:nvSpPr>
        <p:spPr>
          <a:xfrm flipH="1">
            <a:off x="7425000" y="3681360"/>
            <a:ext cx="4763520" cy="3176640"/>
          </a:xfrm>
          <a:prstGeom prst="line">
            <a:avLst/>
          </a:prstGeom>
          <a:ln w="9360">
            <a:solidFill>
              <a:schemeClr val="bg1">
                <a:lumMod val="85000"/>
              </a:schemeClr>
            </a:solidFill>
            <a:round/>
          </a:ln>
        </p:spPr>
      </p:sp>
      <p:sp>
        <p:nvSpPr>
          <p:cNvPr id="62" name="CustomShape 3"/>
          <p:cNvSpPr/>
          <p:nvPr/>
        </p:nvSpPr>
        <p:spPr>
          <a:xfrm>
            <a:off x="9181440" y="-8640"/>
            <a:ext cx="3007080" cy="6866280"/>
          </a:xfrm>
          <a:custGeom>
            <a:avLst/>
            <a:gdLst/>
            <a:ahLst/>
            <a:rect l="0" t="0" r="r" b="b"/>
            <a:pathLst>
              <a:path w="3007350" h="6866468">
                <a:moveTo>
                  <a:pt x="2045532" y="0"/>
                </a:moveTo>
                <a:lnTo>
                  <a:pt x="3007349" y="0"/>
                </a:lnTo>
                <a:lnTo>
                  <a:pt x="3007349" y="6866467"/>
                </a:lnTo>
                <a:lnTo>
                  <a:pt x="0" y="6866467"/>
                </a:lnTo>
                <a:lnTo>
                  <a:pt x="2045532" y="0"/>
                </a:lnTo>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4"/>
          <p:cNvSpPr/>
          <p:nvPr/>
        </p:nvSpPr>
        <p:spPr>
          <a:xfrm>
            <a:off x="9603360" y="-8640"/>
            <a:ext cx="2588040" cy="6866280"/>
          </a:xfrm>
          <a:custGeom>
            <a:avLst/>
            <a:gdLst/>
            <a:ahLst/>
            <a:rect l="0" t="0" r="r" b="b"/>
            <a:pathLst>
              <a:path w="2573312" h="6866468">
                <a:moveTo>
                  <a:pt x="0" y="0"/>
                </a:moveTo>
                <a:lnTo>
                  <a:pt x="2573311" y="0"/>
                </a:lnTo>
                <a:lnTo>
                  <a:pt x="2573311" y="6866467"/>
                </a:lnTo>
                <a:lnTo>
                  <a:pt x="1202336" y="6866467"/>
                </a:lnTo>
                <a:lnTo>
                  <a:pt x="0" y="0"/>
                </a:lnTo>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8932320" y="3048120"/>
            <a:ext cx="3259440" cy="3809520"/>
          </a:xfrm>
          <a:prstGeom prst="triangle">
            <a:avLst>
              <a:gd name="adj" fmla="val 324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9334440" y="-8640"/>
            <a:ext cx="2854080" cy="6866280"/>
          </a:xfrm>
          <a:custGeom>
            <a:avLst/>
            <a:gdLst/>
            <a:ahLst/>
            <a:rect l="0" t="0" r="r" b="b"/>
            <a:pathLst>
              <a:path w="2858014" h="6866468">
                <a:moveTo>
                  <a:pt x="0" y="0"/>
                </a:moveTo>
                <a:lnTo>
                  <a:pt x="2858013" y="0"/>
                </a:lnTo>
                <a:lnTo>
                  <a:pt x="2858013" y="6866467"/>
                </a:lnTo>
                <a:lnTo>
                  <a:pt x="2473942" y="6866467"/>
                </a:lnTo>
                <a:lnTo>
                  <a:pt x="0" y="0"/>
                </a:lnTo>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10898640" y="-8640"/>
            <a:ext cx="1289880" cy="6866280"/>
          </a:xfrm>
          <a:custGeom>
            <a:avLst/>
            <a:gdLst/>
            <a:ahLst/>
            <a:rect l="0" t="0" r="r" b="b"/>
            <a:pathLst>
              <a:path w="1290095" h="6858001">
                <a:moveTo>
                  <a:pt x="1019735" y="0"/>
                </a:moveTo>
                <a:lnTo>
                  <a:pt x="1290094" y="0"/>
                </a:lnTo>
                <a:lnTo>
                  <a:pt x="1290094" y="6858000"/>
                </a:lnTo>
                <a:lnTo>
                  <a:pt x="0" y="6858000"/>
                </a:lnTo>
                <a:lnTo>
                  <a:pt x="1019735" y="0"/>
                </a:lnTo>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938960" y="-8640"/>
            <a:ext cx="1249560" cy="6866280"/>
          </a:xfrm>
          <a:custGeom>
            <a:avLst/>
            <a:gdLst/>
            <a:ahLst/>
            <a:rect l="0" t="0" r="r" b="b"/>
            <a:pathLst>
              <a:path w="1249826" h="6858001">
                <a:moveTo>
                  <a:pt x="0" y="0"/>
                </a:moveTo>
                <a:lnTo>
                  <a:pt x="1249825" y="0"/>
                </a:lnTo>
                <a:lnTo>
                  <a:pt x="1249825" y="6858000"/>
                </a:lnTo>
                <a:lnTo>
                  <a:pt x="1109382" y="6858000"/>
                </a:lnTo>
                <a:lnTo>
                  <a:pt x="0" y="0"/>
                </a:lnTo>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371600" y="3589920"/>
            <a:ext cx="1816920" cy="3267720"/>
          </a:xfrm>
          <a:prstGeom prst="triangle">
            <a:avLst>
              <a:gd name="adj" fmla="val 324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0" y="4013280"/>
            <a:ext cx="448200" cy="2844360"/>
          </a:xfrm>
          <a:prstGeom prst="triangle">
            <a:avLst>
              <a:gd name="adj" fmla="val 108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PlaceHolder 11"/>
          <p:cNvSpPr>
            <a:spLocks noGrp="1"/>
          </p:cNvSpPr>
          <p:nvPr>
            <p:ph type="title"/>
          </p:nvPr>
        </p:nvSpPr>
        <p:spPr>
          <a:xfrm>
            <a:off x="677160" y="609480"/>
            <a:ext cx="8596440" cy="1320480"/>
          </a:xfrm>
          <a:prstGeom prst="rect">
            <a:avLst/>
          </a:prstGeom>
        </p:spPr>
        <p:txBody>
          <a:bodyPr/>
          <a:p>
            <a:pPr>
              <a:lnSpc>
                <a:spcPct val="100000"/>
              </a:lnSpc>
            </a:pPr>
            <a:r>
              <a:rPr lang="tr-TR" sz="3600" strike="noStrike">
                <a:solidFill>
                  <a:srgbClr val="90c226"/>
                </a:solidFill>
                <a:latin typeface="Trebuchet MS"/>
              </a:rPr>
              <a:t>Click to edit Master title style</a:t>
            </a:r>
            <a:endParaRPr/>
          </a:p>
        </p:txBody>
      </p:sp>
      <p:sp>
        <p:nvSpPr>
          <p:cNvPr id="71" name="PlaceHolder 12"/>
          <p:cNvSpPr>
            <a:spLocks noGrp="1"/>
          </p:cNvSpPr>
          <p:nvPr>
            <p:ph type="body"/>
          </p:nvPr>
        </p:nvSpPr>
        <p:spPr>
          <a:xfrm>
            <a:off x="677160" y="2160720"/>
            <a:ext cx="8596440" cy="3880440"/>
          </a:xfrm>
          <a:prstGeom prst="rect">
            <a:avLst/>
          </a:prstGeom>
        </p:spPr>
        <p:txBody>
          <a:bodyPr/>
          <a:p>
            <a:pPr>
              <a:buSzPct val="45000"/>
              <a:buFont typeface="StarSymbol"/>
              <a:buChar char=""/>
            </a:pPr>
            <a:r>
              <a:rPr lang="tr-TR" strike="noStrike">
                <a:solidFill>
                  <a:srgbClr val="404040"/>
                </a:solidFill>
                <a:latin typeface="Trebuchet MS"/>
              </a:rPr>
              <a:t>Click to edit the outline text format</a:t>
            </a:r>
            <a:endParaRPr/>
          </a:p>
          <a:p>
            <a:pPr lvl="1">
              <a:buSzPct val="75000"/>
              <a:buFont typeface="StarSymbol"/>
              <a:buChar char=""/>
            </a:pPr>
            <a:r>
              <a:rPr lang="tr-TR" strike="noStrike">
                <a:solidFill>
                  <a:srgbClr val="404040"/>
                </a:solidFill>
                <a:latin typeface="Trebuchet MS"/>
              </a:rPr>
              <a:t>Second Outline Level</a:t>
            </a:r>
            <a:endParaRPr/>
          </a:p>
          <a:p>
            <a:pPr lvl="2">
              <a:buSzPct val="45000"/>
              <a:buFont typeface="StarSymbol"/>
              <a:buChar char=""/>
            </a:pPr>
            <a:r>
              <a:rPr lang="tr-TR" strike="noStrike">
                <a:solidFill>
                  <a:srgbClr val="404040"/>
                </a:solidFill>
                <a:latin typeface="Trebuchet MS"/>
              </a:rPr>
              <a:t>Third Outline Level</a:t>
            </a:r>
            <a:endParaRPr/>
          </a:p>
          <a:p>
            <a:pPr lvl="3">
              <a:buSzPct val="75000"/>
              <a:buFont typeface="StarSymbol"/>
              <a:buChar char=""/>
            </a:pPr>
            <a:r>
              <a:rPr lang="tr-TR" strike="noStrike">
                <a:solidFill>
                  <a:srgbClr val="404040"/>
                </a:solidFill>
                <a:latin typeface="Trebuchet MS"/>
              </a:rPr>
              <a:t>Fourth Outline Level</a:t>
            </a:r>
            <a:endParaRPr/>
          </a:p>
          <a:p>
            <a:pPr lvl="4">
              <a:buSzPct val="45000"/>
              <a:buFont typeface="StarSymbol"/>
              <a:buChar char=""/>
            </a:pPr>
            <a:r>
              <a:rPr lang="tr-TR" strike="noStrike">
                <a:solidFill>
                  <a:srgbClr val="404040"/>
                </a:solidFill>
                <a:latin typeface="Trebuchet MS"/>
              </a:rPr>
              <a:t>Fifth Outline Level</a:t>
            </a:r>
            <a:endParaRPr/>
          </a:p>
          <a:p>
            <a:pPr lvl="5">
              <a:buSzPct val="45000"/>
              <a:buFont typeface="StarSymbol"/>
              <a:buChar char=""/>
            </a:pPr>
            <a:r>
              <a:rPr lang="tr-TR" strike="noStrike">
                <a:solidFill>
                  <a:srgbClr val="404040"/>
                </a:solidFill>
                <a:latin typeface="Trebuchet MS"/>
              </a:rPr>
              <a:t>Sixth Outline Level</a:t>
            </a:r>
            <a:endParaRPr/>
          </a:p>
          <a:p>
            <a:pPr>
              <a:lnSpc>
                <a:spcPct val="100000"/>
              </a:lnSpc>
              <a:buSzPct val="80000"/>
              <a:buFont typeface="Wingdings 3" charset="2"/>
              <a:buChar char=""/>
            </a:pPr>
            <a:r>
              <a:rPr lang="tr-TR" strike="noStrike">
                <a:solidFill>
                  <a:srgbClr val="404040"/>
                </a:solidFill>
                <a:latin typeface="Trebuchet MS"/>
              </a:rPr>
              <a:t>Seventh Outline LevelClick to edit Master text styles</a:t>
            </a:r>
            <a:endParaRPr/>
          </a:p>
          <a:p>
            <a:pPr lvl="1">
              <a:lnSpc>
                <a:spcPct val="100000"/>
              </a:lnSpc>
              <a:buSzPct val="80000"/>
              <a:buFont typeface="Wingdings 3" charset="2"/>
              <a:buChar char=""/>
            </a:pPr>
            <a:r>
              <a:rPr lang="tr-TR" sz="1600" strike="noStrike">
                <a:solidFill>
                  <a:srgbClr val="404040"/>
                </a:solidFill>
                <a:latin typeface="Trebuchet MS"/>
              </a:rPr>
              <a:t>Second level</a:t>
            </a:r>
            <a:endParaRPr/>
          </a:p>
          <a:p>
            <a:pPr lvl="2">
              <a:lnSpc>
                <a:spcPct val="100000"/>
              </a:lnSpc>
              <a:buSzPct val="80000"/>
              <a:buFont typeface="Wingdings 3" charset="2"/>
              <a:buChar char=""/>
            </a:pPr>
            <a:r>
              <a:rPr lang="tr-TR" sz="1400" strike="noStrike">
                <a:solidFill>
                  <a:srgbClr val="404040"/>
                </a:solidFill>
                <a:latin typeface="Trebuchet MS"/>
              </a:rPr>
              <a:t>Third level</a:t>
            </a:r>
            <a:endParaRPr/>
          </a:p>
          <a:p>
            <a:pPr lvl="3">
              <a:lnSpc>
                <a:spcPct val="100000"/>
              </a:lnSpc>
              <a:buSzPct val="80000"/>
              <a:buFont typeface="Wingdings 3" charset="2"/>
              <a:buChar char=""/>
            </a:pPr>
            <a:r>
              <a:rPr lang="tr-TR" sz="1200" strike="noStrike">
                <a:solidFill>
                  <a:srgbClr val="404040"/>
                </a:solidFill>
                <a:latin typeface="Trebuchet MS"/>
              </a:rPr>
              <a:t>Fourth level</a:t>
            </a:r>
            <a:endParaRPr/>
          </a:p>
          <a:p>
            <a:pPr lvl="4">
              <a:lnSpc>
                <a:spcPct val="100000"/>
              </a:lnSpc>
              <a:buSzPct val="80000"/>
              <a:buFont typeface="Wingdings 3" charset="2"/>
              <a:buChar char=""/>
            </a:pPr>
            <a:r>
              <a:rPr lang="tr-TR" sz="1200" strike="noStrike">
                <a:solidFill>
                  <a:srgbClr val="404040"/>
                </a:solidFill>
                <a:latin typeface="Trebuchet MS"/>
              </a:rPr>
              <a:t>Fifth level</a:t>
            </a:r>
            <a:endParaRPr/>
          </a:p>
        </p:txBody>
      </p:sp>
      <p:sp>
        <p:nvSpPr>
          <p:cNvPr id="72" name="PlaceHolder 13"/>
          <p:cNvSpPr>
            <a:spLocks noGrp="1"/>
          </p:cNvSpPr>
          <p:nvPr>
            <p:ph type="dt"/>
          </p:nvPr>
        </p:nvSpPr>
        <p:spPr>
          <a:xfrm>
            <a:off x="7205040" y="6041520"/>
            <a:ext cx="911520" cy="364680"/>
          </a:xfrm>
          <a:prstGeom prst="rect">
            <a:avLst/>
          </a:prstGeom>
        </p:spPr>
        <p:txBody>
          <a:bodyPr anchor="ctr"/>
          <a:p>
            <a:pPr algn="r">
              <a:lnSpc>
                <a:spcPct val="100000"/>
              </a:lnSpc>
            </a:pPr>
            <a:r>
              <a:rPr lang="tr-TR" sz="900" strike="noStrike">
                <a:solidFill>
                  <a:srgbClr val="8b8b8b"/>
                </a:solidFill>
                <a:latin typeface="Trebuchet MS"/>
              </a:rPr>
              <a:t>29.03.15</a:t>
            </a:r>
            <a:endParaRPr/>
          </a:p>
        </p:txBody>
      </p:sp>
      <p:sp>
        <p:nvSpPr>
          <p:cNvPr id="73" name="PlaceHolder 14"/>
          <p:cNvSpPr>
            <a:spLocks noGrp="1"/>
          </p:cNvSpPr>
          <p:nvPr>
            <p:ph type="ftr"/>
          </p:nvPr>
        </p:nvSpPr>
        <p:spPr>
          <a:xfrm>
            <a:off x="677160" y="6041520"/>
            <a:ext cx="6297120" cy="364680"/>
          </a:xfrm>
          <a:prstGeom prst="rect">
            <a:avLst/>
          </a:prstGeom>
        </p:spPr>
        <p:txBody>
          <a:bodyPr anchor="ctr"/>
          <a:p>
            <a:endParaRPr/>
          </a:p>
        </p:txBody>
      </p:sp>
      <p:sp>
        <p:nvSpPr>
          <p:cNvPr id="74" name="PlaceHolder 15"/>
          <p:cNvSpPr>
            <a:spLocks noGrp="1"/>
          </p:cNvSpPr>
          <p:nvPr>
            <p:ph type="sldNum"/>
          </p:nvPr>
        </p:nvSpPr>
        <p:spPr>
          <a:xfrm>
            <a:off x="8590680" y="6041520"/>
            <a:ext cx="682920" cy="364680"/>
          </a:xfrm>
          <a:prstGeom prst="rect">
            <a:avLst/>
          </a:prstGeom>
        </p:spPr>
        <p:txBody>
          <a:bodyPr anchor="ctr"/>
          <a:p>
            <a:pPr algn="r">
              <a:lnSpc>
                <a:spcPct val="100000"/>
              </a:lnSpc>
            </a:pPr>
            <a:fld id="{553F7BB3-435B-4982-A566-ED1574838ACE}" type="slidenum">
              <a:rPr lang="tr-TR" sz="900" strike="noStrike">
                <a:solidFill>
                  <a:srgbClr val="90c226"/>
                </a:solidFill>
                <a:latin typeface="Trebuchet MS"/>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5.gif"/><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177840" y="2404440"/>
            <a:ext cx="11315520" cy="2941920"/>
          </a:xfrm>
          <a:prstGeom prst="rect">
            <a:avLst/>
          </a:prstGeom>
          <a:noFill/>
          <a:ln>
            <a:noFill/>
          </a:ln>
        </p:spPr>
        <p:txBody>
          <a:bodyPr anchor="b"/>
          <a:p>
            <a:pPr algn="ctr">
              <a:lnSpc>
                <a:spcPct val="100000"/>
              </a:lnSpc>
            </a:pPr>
            <a:r>
              <a:rPr b="1" lang="tr-TR" sz="5400" strike="noStrike">
                <a:solidFill>
                  <a:srgbClr val="c42f1a"/>
                </a:solidFill>
                <a:latin typeface="Trebuchet MS"/>
              </a:rPr>
              <a:t>
</a:t>
            </a:r>
            <a:r>
              <a:rPr b="1" lang="tr-TR" sz="5400" strike="noStrike">
                <a:solidFill>
                  <a:srgbClr val="ff0000"/>
                </a:solidFill>
                <a:latin typeface="Trebuchet MS"/>
              </a:rPr>
              <a:t>SQL Server  ile Yüksek Performanslı Programlama</a:t>
            </a:r>
            <a:r>
              <a:rPr b="1" lang="tr-TR" sz="5400" strike="noStrike">
                <a:solidFill>
                  <a:srgbClr val="c42f1a"/>
                </a:solidFill>
                <a:latin typeface="Trebuchet MS"/>
              </a:rPr>
              <a:t>
</a:t>
            </a:r>
            <a:r>
              <a:rPr b="1" lang="tr-TR" sz="5400" strike="noStrike">
                <a:solidFill>
                  <a:srgbClr val="c42f1a"/>
                </a:solidFill>
                <a:latin typeface="Trebuchet MS"/>
              </a:rPr>
              <a:t>
</a:t>
            </a:r>
            <a:r>
              <a:rPr b="1" lang="tr-TR" sz="5400" strike="noStrike">
                <a:solidFill>
                  <a:srgbClr val="6c911c"/>
                </a:solidFill>
                <a:latin typeface="Trebuchet MS"/>
              </a:rPr>
              <a:t>Yönetim  &amp; T-SQL</a:t>
            </a:r>
            <a:r>
              <a:rPr b="1" lang="tr-TR" sz="5400" strike="noStrike">
                <a:solidFill>
                  <a:srgbClr val="6c911c"/>
                </a:solidFill>
                <a:latin typeface="Trebuchet MS"/>
              </a:rPr>
              <a:t>
</a:t>
            </a:r>
            <a:endParaRPr/>
          </a:p>
        </p:txBody>
      </p:sp>
      <p:sp>
        <p:nvSpPr>
          <p:cNvPr id="110" name="TextShape 2"/>
          <p:cNvSpPr txBox="1"/>
          <p:nvPr/>
        </p:nvSpPr>
        <p:spPr>
          <a:xfrm>
            <a:off x="1506960" y="4050720"/>
            <a:ext cx="7766640" cy="1096560"/>
          </a:xfrm>
          <a:prstGeom prst="rect">
            <a:avLst/>
          </a:prstGeom>
          <a:noFill/>
          <a:ln>
            <a:noFill/>
          </a:ln>
        </p:spPr>
        <p:txBody>
          <a:bodyPr/>
          <a:p>
            <a:pPr algn="r">
              <a:lnSpc>
                <a:spcPct val="100000"/>
              </a:lnSpc>
            </a:pPr>
            <a:r>
              <a:rPr lang="tr-TR" strike="noStrike">
                <a:solidFill>
                  <a:srgbClr val="808080"/>
                </a:solidFill>
                <a:latin typeface="Trebuchet MS"/>
              </a:rPr>
              <a:t>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Execution Plan</a:t>
            </a:r>
            <a:endParaRPr/>
          </a:p>
        </p:txBody>
      </p:sp>
      <p:sp>
        <p:nvSpPr>
          <p:cNvPr id="134" name="TextShape 2"/>
          <p:cNvSpPr txBox="1"/>
          <p:nvPr/>
        </p:nvSpPr>
        <p:spPr>
          <a:xfrm>
            <a:off x="677160" y="1231560"/>
            <a:ext cx="8596440" cy="5392440"/>
          </a:xfrm>
          <a:prstGeom prst="rect">
            <a:avLst/>
          </a:prstGeom>
          <a:noFill/>
          <a:ln>
            <a:noFill/>
          </a:ln>
        </p:spPr>
        <p:txBody>
          <a:bodyPr/>
          <a:p>
            <a:r>
              <a:rPr lang="tr-TR" sz="950" strike="noStrike">
                <a:latin typeface="Consolas"/>
                <a:ea typeface="Consolas"/>
              </a:rPr>
              <a:t>--bu sefer şimdi yukarudaki sorguya iki kolon daha ekleyelim</a:t>
            </a:r>
            <a:endParaRPr/>
          </a:p>
          <a:p>
            <a:r>
              <a:rPr lang="tr-TR" sz="950" strike="noStrike">
                <a:solidFill>
                  <a:srgbClr val="0000ff"/>
                </a:solidFill>
                <a:latin typeface="Consolas"/>
                <a:ea typeface="Consolas"/>
              </a:rPr>
              <a:t>select</a:t>
            </a:r>
            <a:r>
              <a:rPr lang="tr-TR" sz="950" strike="noStrike">
                <a:latin typeface="Consolas"/>
                <a:ea typeface="Consolas"/>
              </a:rPr>
              <a:t> DatabaseLogID</a:t>
            </a:r>
            <a:r>
              <a:rPr lang="tr-TR" sz="950" strike="noStrike">
                <a:solidFill>
                  <a:srgbClr val="808080"/>
                </a:solidFill>
                <a:latin typeface="Consolas"/>
                <a:ea typeface="Consolas"/>
              </a:rPr>
              <a:t>,</a:t>
            </a:r>
            <a:r>
              <a:rPr lang="tr-TR" sz="950" strike="noStrike">
                <a:latin typeface="Consolas"/>
                <a:ea typeface="Consolas"/>
              </a:rPr>
              <a:t>DatabaseUser</a:t>
            </a:r>
            <a:r>
              <a:rPr lang="tr-TR" sz="950" strike="noStrike">
                <a:solidFill>
                  <a:srgbClr val="808080"/>
                </a:solidFill>
                <a:latin typeface="Consolas"/>
                <a:ea typeface="Consolas"/>
              </a:rPr>
              <a:t>,</a:t>
            </a:r>
            <a:r>
              <a:rPr lang="tr-TR" sz="950" strike="noStrike">
                <a:latin typeface="Consolas"/>
                <a:ea typeface="Consolas"/>
              </a:rPr>
              <a:t>[Schema]</a:t>
            </a:r>
            <a:r>
              <a:rPr lang="tr-TR" sz="950" strike="noStrike">
                <a:solidFill>
                  <a:srgbClr val="808080"/>
                </a:solidFill>
                <a:latin typeface="Consolas"/>
                <a:ea typeface="Consolas"/>
              </a:rPr>
              <a:t>,</a:t>
            </a:r>
            <a:r>
              <a:rPr lang="tr-TR" sz="950" strike="noStrike">
                <a:latin typeface="Consolas"/>
                <a:ea typeface="Consolas"/>
              </a:rPr>
              <a:t>[Object]</a:t>
            </a:r>
            <a:r>
              <a:rPr lang="tr-TR" sz="950" strike="noStrike">
                <a:latin typeface="Consolas"/>
                <a:ea typeface="Consolas"/>
              </a:rPr>
              <a:t>
</a:t>
            </a:r>
            <a:r>
              <a:rPr lang="tr-TR" sz="950" strike="noStrike">
                <a:solidFill>
                  <a:srgbClr val="0000ff"/>
                </a:solidFill>
                <a:latin typeface="Consolas"/>
                <a:ea typeface="Consolas"/>
              </a:rPr>
              <a:t>from</a:t>
            </a:r>
            <a:r>
              <a:rPr lang="tr-TR" sz="950" strike="noStrike">
                <a:latin typeface="Consolas"/>
                <a:ea typeface="Consolas"/>
              </a:rPr>
              <a:t> Data </a:t>
            </a:r>
            <a:r>
              <a:rPr lang="tr-TR" sz="950" strike="noStrike">
                <a:solidFill>
                  <a:srgbClr val="008000"/>
                </a:solidFill>
                <a:latin typeface="Consolas"/>
                <a:ea typeface="Consolas"/>
              </a:rPr>
              <a:t>--Nonclustered Index Seek + Key Lookup</a:t>
            </a:r>
            <a:r>
              <a:rPr lang="tr-TR" sz="950" strike="noStrike">
                <a:solidFill>
                  <a:srgbClr val="008000"/>
                </a:solidFill>
                <a:latin typeface="Consolas"/>
                <a:ea typeface="Consolas"/>
              </a:rPr>
              <a:t>
</a:t>
            </a:r>
            <a:r>
              <a:rPr lang="tr-TR" sz="950" strike="noStrike">
                <a:solidFill>
                  <a:srgbClr val="0000ff"/>
                </a:solidFill>
                <a:latin typeface="Consolas"/>
                <a:ea typeface="Consolas"/>
              </a:rPr>
              <a:t>where</a:t>
            </a:r>
            <a:r>
              <a:rPr lang="tr-TR" sz="950" strike="noStrike">
                <a:latin typeface="Consolas"/>
                <a:ea typeface="Consolas"/>
              </a:rPr>
              <a:t> [Object]</a:t>
            </a:r>
            <a:r>
              <a:rPr lang="tr-TR" sz="950" strike="noStrike">
                <a:solidFill>
                  <a:srgbClr val="808080"/>
                </a:solidFill>
                <a:latin typeface="Consolas"/>
                <a:ea typeface="Consolas"/>
              </a:rPr>
              <a:t>=</a:t>
            </a:r>
            <a:r>
              <a:rPr lang="tr-TR" sz="950" strike="noStrike">
                <a:solidFill>
                  <a:srgbClr val="ff0000"/>
                </a:solidFill>
                <a:latin typeface="Consolas"/>
                <a:ea typeface="Consolas"/>
              </a:rPr>
              <a:t>'Product'</a:t>
            </a:r>
            <a:endParaRPr/>
          </a:p>
          <a:p>
            <a:r>
              <a:rPr lang="tr-TR" sz="950" strike="noStrike">
                <a:solidFill>
                  <a:srgbClr val="ff0000"/>
                </a:solidFill>
                <a:latin typeface="Consolas"/>
                <a:ea typeface="Consolas"/>
              </a:rPr>
              <a:t>--Key Look yapıyor. Key lookup indekste olmayan kolonları okumak için yapılıy simid tooltip penceresinde Output kısmına bakalım.</a:t>
            </a:r>
            <a:r>
              <a:rPr lang="tr-TR" sz="950" strike="noStrike">
                <a:solidFill>
                  <a:srgbClr val="ff0000"/>
                </a:solidFill>
                <a:latin typeface="Consolas"/>
                <a:ea typeface="Consolas"/>
              </a:rPr>
              <a:t>
</a:t>
            </a:r>
            <a:r>
              <a:rPr lang="tr-TR" sz="950" strike="noStrike">
                <a:solidFill>
                  <a:srgbClr val="ff0000"/>
                </a:solidFill>
                <a:latin typeface="Consolas"/>
                <a:ea typeface="Consolas"/>
              </a:rPr>
              <a:t>--out kısmında alt tarafta iki kolon var bu kolonlar nonclustered indekste yok o yuzden tablodan tekrar sorgulanıyor</a:t>
            </a:r>
            <a:endParaRPr/>
          </a:p>
          <a:p>
            <a:r>
              <a:rPr lang="tr-TR" sz="950" strike="noStrike">
                <a:solidFill>
                  <a:srgbClr val="ff0000"/>
                </a:solidFill>
                <a:latin typeface="Consolas"/>
                <a:ea typeface="Consolas"/>
              </a:rPr>
              <a:t>-şimdi keylook işleimi %75 maliyeti var bunu engellemek için indekste include column kullanıyorym aşapıdaki gibi değiştiriyorum indeksi</a:t>
            </a:r>
            <a:endParaRPr/>
          </a:p>
          <a:p>
            <a:r>
              <a:rPr lang="tr-TR" sz="950" strike="noStrike">
                <a:solidFill>
                  <a:srgbClr val="0000ff"/>
                </a:solidFill>
                <a:latin typeface="Consolas"/>
                <a:ea typeface="Consolas"/>
              </a:rPr>
              <a:t>create</a:t>
            </a:r>
            <a:r>
              <a:rPr lang="tr-TR" sz="950" strike="noStrike">
                <a:solidFill>
                  <a:srgbClr val="ff0000"/>
                </a:solidFill>
                <a:latin typeface="Consolas"/>
                <a:ea typeface="Consolas"/>
              </a:rPr>
              <a:t> </a:t>
            </a:r>
            <a:r>
              <a:rPr lang="tr-TR" sz="950" strike="noStrike">
                <a:solidFill>
                  <a:srgbClr val="0000ff"/>
                </a:solidFill>
                <a:latin typeface="Consolas"/>
                <a:ea typeface="Consolas"/>
              </a:rPr>
              <a:t>nonclustered</a:t>
            </a:r>
            <a:r>
              <a:rPr lang="tr-TR" sz="950" strike="noStrike">
                <a:solidFill>
                  <a:srgbClr val="ff0000"/>
                </a:solidFill>
                <a:latin typeface="Consolas"/>
                <a:ea typeface="Consolas"/>
              </a:rPr>
              <a:t> </a:t>
            </a:r>
            <a:r>
              <a:rPr lang="tr-TR" sz="950" strike="noStrike">
                <a:solidFill>
                  <a:srgbClr val="0000ff"/>
                </a:solidFill>
                <a:latin typeface="Consolas"/>
                <a:ea typeface="Consolas"/>
              </a:rPr>
              <a:t>index</a:t>
            </a:r>
            <a:r>
              <a:rPr lang="tr-TR" sz="950" strike="noStrike">
                <a:solidFill>
                  <a:srgbClr val="ff0000"/>
                </a:solidFill>
                <a:latin typeface="Consolas"/>
                <a:ea typeface="Consolas"/>
              </a:rPr>
              <a:t> ix_Object </a:t>
            </a:r>
            <a:r>
              <a:rPr lang="tr-TR" sz="950" strike="noStrike">
                <a:solidFill>
                  <a:srgbClr val="0000ff"/>
                </a:solidFill>
                <a:latin typeface="Consolas"/>
                <a:ea typeface="Consolas"/>
              </a:rPr>
              <a:t>on</a:t>
            </a:r>
            <a:r>
              <a:rPr lang="tr-TR" sz="950" strike="noStrike">
                <a:solidFill>
                  <a:srgbClr val="ff0000"/>
                </a:solidFill>
                <a:latin typeface="Consolas"/>
                <a:ea typeface="Consolas"/>
              </a:rPr>
              <a:t> Data</a:t>
            </a:r>
            <a:r>
              <a:rPr lang="tr-TR" sz="950" strike="noStrike">
                <a:solidFill>
                  <a:srgbClr val="808080"/>
                </a:solidFill>
                <a:latin typeface="Consolas"/>
                <a:ea typeface="Consolas"/>
              </a:rPr>
              <a:t>(</a:t>
            </a:r>
            <a:r>
              <a:rPr lang="tr-TR" sz="950" strike="noStrike">
                <a:solidFill>
                  <a:srgbClr val="ff0000"/>
                </a:solidFill>
                <a:latin typeface="Consolas"/>
                <a:ea typeface="Consolas"/>
              </a:rPr>
              <a:t>[Object]</a:t>
            </a:r>
            <a:r>
              <a:rPr lang="tr-TR" sz="950" strike="noStrike">
                <a:solidFill>
                  <a:srgbClr val="808080"/>
                </a:solidFill>
                <a:latin typeface="Consolas"/>
                <a:ea typeface="Consolas"/>
              </a:rPr>
              <a:t>)</a:t>
            </a:r>
            <a:r>
              <a:rPr lang="tr-TR" sz="950" strike="noStrike">
                <a:solidFill>
                  <a:srgbClr val="808080"/>
                </a:solidFill>
                <a:latin typeface="Consolas"/>
                <a:ea typeface="Consolas"/>
              </a:rPr>
              <a:t>
</a:t>
            </a:r>
            <a:r>
              <a:rPr lang="tr-TR" sz="950" strike="noStrike">
                <a:solidFill>
                  <a:srgbClr val="0000ff"/>
                </a:solidFill>
                <a:latin typeface="Consolas"/>
                <a:ea typeface="Consolas"/>
              </a:rPr>
              <a:t>include</a:t>
            </a:r>
            <a:r>
              <a:rPr lang="tr-TR" sz="950" strike="noStrike">
                <a:solidFill>
                  <a:srgbClr val="808080"/>
                </a:solidFill>
                <a:latin typeface="Consolas"/>
                <a:ea typeface="Consolas"/>
              </a:rPr>
              <a:t>(</a:t>
            </a:r>
            <a:r>
              <a:rPr lang="tr-TR" sz="950" strike="noStrike">
                <a:solidFill>
                  <a:srgbClr val="ff0000"/>
                </a:solidFill>
                <a:latin typeface="Consolas"/>
                <a:ea typeface="Consolas"/>
              </a:rPr>
              <a:t>DatabaseLogID</a:t>
            </a:r>
            <a:r>
              <a:rPr lang="tr-TR" sz="950" strike="noStrike">
                <a:solidFill>
                  <a:srgbClr val="808080"/>
                </a:solidFill>
                <a:latin typeface="Consolas"/>
                <a:ea typeface="Consolas"/>
              </a:rPr>
              <a:t>,</a:t>
            </a:r>
            <a:r>
              <a:rPr lang="tr-TR" sz="950" strike="noStrike">
                <a:solidFill>
                  <a:srgbClr val="ff0000"/>
                </a:solidFill>
                <a:latin typeface="Consolas"/>
                <a:ea typeface="Consolas"/>
              </a:rPr>
              <a:t>DatabaseUser</a:t>
            </a:r>
            <a:r>
              <a:rPr lang="tr-TR" sz="950" strike="noStrike">
                <a:solidFill>
                  <a:srgbClr val="808080"/>
                </a:solidFill>
                <a:latin typeface="Consolas"/>
                <a:ea typeface="Consolas"/>
              </a:rPr>
              <a:t>,</a:t>
            </a:r>
            <a:r>
              <a:rPr lang="tr-TR" sz="950" strike="noStrike">
                <a:solidFill>
                  <a:srgbClr val="ff0000"/>
                </a:solidFill>
                <a:latin typeface="Consolas"/>
                <a:ea typeface="Consolas"/>
              </a:rPr>
              <a:t>[Schema]</a:t>
            </a:r>
            <a:r>
              <a:rPr lang="tr-TR" sz="950" strike="noStrike">
                <a:solidFill>
                  <a:srgbClr val="808080"/>
                </a:solidFill>
                <a:latin typeface="Consolas"/>
                <a:ea typeface="Consolas"/>
              </a:rPr>
              <a:t>)</a:t>
            </a:r>
            <a:r>
              <a:rPr lang="tr-TR" sz="950" strike="noStrike">
                <a:solidFill>
                  <a:srgbClr val="808080"/>
                </a:solidFill>
                <a:latin typeface="Consolas"/>
                <a:ea typeface="Consolas"/>
              </a:rPr>
              <a:t>
</a:t>
            </a:r>
            <a:r>
              <a:rPr lang="tr-TR" sz="950" strike="noStrike">
                <a:solidFill>
                  <a:srgbClr val="0000ff"/>
                </a:solidFill>
                <a:latin typeface="Consolas"/>
                <a:ea typeface="Consolas"/>
              </a:rPr>
              <a:t>with</a:t>
            </a:r>
            <a:r>
              <a:rPr lang="tr-TR" sz="950" strike="noStrike">
                <a:solidFill>
                  <a:srgbClr val="808080"/>
                </a:solidFill>
                <a:latin typeface="Consolas"/>
                <a:ea typeface="Consolas"/>
              </a:rPr>
              <a:t>(</a:t>
            </a:r>
            <a:r>
              <a:rPr lang="tr-TR" sz="950" strike="noStrike">
                <a:solidFill>
                  <a:srgbClr val="0000ff"/>
                </a:solidFill>
                <a:latin typeface="Consolas"/>
                <a:ea typeface="Consolas"/>
              </a:rPr>
              <a:t>drop_existing</a:t>
            </a:r>
            <a:r>
              <a:rPr lang="tr-TR" sz="950" strike="noStrike">
                <a:solidFill>
                  <a:srgbClr val="808080"/>
                </a:solidFill>
                <a:latin typeface="Consolas"/>
                <a:ea typeface="Consolas"/>
              </a:rPr>
              <a:t>=</a:t>
            </a:r>
            <a:r>
              <a:rPr lang="tr-TR" sz="950" strike="noStrike">
                <a:solidFill>
                  <a:srgbClr val="0000ff"/>
                </a:solidFill>
                <a:latin typeface="Consolas"/>
                <a:ea typeface="Consolas"/>
              </a:rPr>
              <a:t>on</a:t>
            </a:r>
            <a:r>
              <a:rPr lang="tr-TR" sz="950" strike="noStrike">
                <a:solidFill>
                  <a:srgbClr val="808080"/>
                </a:solidFill>
                <a:latin typeface="Consolas"/>
                <a:ea typeface="Consolas"/>
              </a:rPr>
              <a:t>)</a:t>
            </a:r>
            <a:endParaRPr/>
          </a:p>
          <a:p>
            <a:r>
              <a:rPr lang="tr-TR" sz="950" strike="noStrike">
                <a:solidFill>
                  <a:srgbClr val="0000ff"/>
                </a:solidFill>
                <a:latin typeface="Consolas"/>
                <a:ea typeface="Consolas"/>
              </a:rPr>
              <a:t>select</a:t>
            </a:r>
            <a:r>
              <a:rPr lang="tr-TR" sz="950" strike="noStrike">
                <a:solidFill>
                  <a:srgbClr val="ff0000"/>
                </a:solidFill>
                <a:latin typeface="Consolas"/>
                <a:ea typeface="Consolas"/>
              </a:rPr>
              <a:t> DatabaseLogID</a:t>
            </a:r>
            <a:r>
              <a:rPr lang="tr-TR" sz="950" strike="noStrike">
                <a:solidFill>
                  <a:srgbClr val="808080"/>
                </a:solidFill>
                <a:latin typeface="Consolas"/>
                <a:ea typeface="Consolas"/>
              </a:rPr>
              <a:t>,</a:t>
            </a:r>
            <a:r>
              <a:rPr lang="tr-TR" sz="950" strike="noStrike">
                <a:solidFill>
                  <a:srgbClr val="ff0000"/>
                </a:solidFill>
                <a:latin typeface="Consolas"/>
                <a:ea typeface="Consolas"/>
              </a:rPr>
              <a:t>DatabaseUser</a:t>
            </a:r>
            <a:r>
              <a:rPr lang="tr-TR" sz="950" strike="noStrike">
                <a:solidFill>
                  <a:srgbClr val="808080"/>
                </a:solidFill>
                <a:latin typeface="Consolas"/>
                <a:ea typeface="Consolas"/>
              </a:rPr>
              <a:t>,</a:t>
            </a:r>
            <a:r>
              <a:rPr lang="tr-TR" sz="950" strike="noStrike">
                <a:solidFill>
                  <a:srgbClr val="ff0000"/>
                </a:solidFill>
                <a:latin typeface="Consolas"/>
                <a:ea typeface="Consolas"/>
              </a:rPr>
              <a:t>[Schema]</a:t>
            </a:r>
            <a:r>
              <a:rPr lang="tr-TR" sz="950" strike="noStrike">
                <a:solidFill>
                  <a:srgbClr val="808080"/>
                </a:solidFill>
                <a:latin typeface="Consolas"/>
                <a:ea typeface="Consolas"/>
              </a:rPr>
              <a:t>,</a:t>
            </a:r>
            <a:r>
              <a:rPr lang="tr-TR" sz="950" strike="noStrike">
                <a:solidFill>
                  <a:srgbClr val="ff0000"/>
                </a:solidFill>
                <a:latin typeface="Consolas"/>
                <a:ea typeface="Consolas"/>
              </a:rPr>
              <a:t>[Object]</a:t>
            </a:r>
            <a:r>
              <a:rPr lang="tr-TR" sz="950" strike="noStrike">
                <a:solidFill>
                  <a:srgbClr val="ff0000"/>
                </a:solidFill>
                <a:latin typeface="Consolas"/>
                <a:ea typeface="Consolas"/>
              </a:rPr>
              <a:t>
</a:t>
            </a:r>
            <a:r>
              <a:rPr lang="tr-TR" sz="950" strike="noStrike">
                <a:solidFill>
                  <a:srgbClr val="0000ff"/>
                </a:solidFill>
                <a:latin typeface="Consolas"/>
                <a:ea typeface="Consolas"/>
              </a:rPr>
              <a:t>from</a:t>
            </a:r>
            <a:r>
              <a:rPr lang="tr-TR" sz="950" strike="noStrike">
                <a:solidFill>
                  <a:srgbClr val="ff0000"/>
                </a:solidFill>
                <a:latin typeface="Consolas"/>
                <a:ea typeface="Consolas"/>
              </a:rPr>
              <a:t> Data </a:t>
            </a:r>
            <a:r>
              <a:rPr lang="tr-TR" sz="950" strike="noStrike">
                <a:solidFill>
                  <a:srgbClr val="008000"/>
                </a:solidFill>
                <a:latin typeface="Consolas"/>
                <a:ea typeface="Consolas"/>
              </a:rPr>
              <a:t>--Nonclustered Index Seek</a:t>
            </a:r>
            <a:r>
              <a:rPr lang="tr-TR" sz="950" strike="noStrike">
                <a:solidFill>
                  <a:srgbClr val="008000"/>
                </a:solidFill>
                <a:latin typeface="Consolas"/>
                <a:ea typeface="Consolas"/>
              </a:rPr>
              <a:t>
</a:t>
            </a:r>
            <a:r>
              <a:rPr lang="tr-TR" sz="950" strike="noStrike">
                <a:solidFill>
                  <a:srgbClr val="0000ff"/>
                </a:solidFill>
                <a:latin typeface="Consolas"/>
                <a:ea typeface="Consolas"/>
              </a:rPr>
              <a:t>where</a:t>
            </a:r>
            <a:r>
              <a:rPr lang="tr-TR" sz="950" strike="noStrike">
                <a:solidFill>
                  <a:srgbClr val="ff0000"/>
                </a:solidFill>
                <a:latin typeface="Consolas"/>
                <a:ea typeface="Consolas"/>
              </a:rPr>
              <a:t> [Object]</a:t>
            </a:r>
            <a:r>
              <a:rPr lang="tr-TR" sz="950" strike="noStrike">
                <a:solidFill>
                  <a:srgbClr val="808080"/>
                </a:solidFill>
                <a:latin typeface="Consolas"/>
                <a:ea typeface="Consolas"/>
              </a:rPr>
              <a:t>=</a:t>
            </a:r>
            <a:r>
              <a:rPr lang="tr-TR" sz="950" strike="noStrike">
                <a:solidFill>
                  <a:srgbClr val="ff0000"/>
                </a:solidFill>
                <a:latin typeface="Consolas"/>
                <a:ea typeface="Consolas"/>
              </a:rPr>
              <a:t>'Product'</a:t>
            </a:r>
            <a:endParaRPr/>
          </a:p>
          <a:p>
            <a:r>
              <a:rPr lang="tr-TR" sz="950" strike="noStrike">
                <a:solidFill>
                  <a:srgbClr val="ff0000"/>
                </a:solidFill>
                <a:latin typeface="Consolas"/>
                <a:ea typeface="Consolas"/>
              </a:rPr>
              <a:t>--aynı sorgu artık keylook yapmıyor şimdi clustered indeksi silelim ve aynı sorguyu caliştralım</a:t>
            </a:r>
            <a:endParaRPr/>
          </a:p>
          <a:p>
            <a:r>
              <a:rPr lang="tr-TR" sz="950" strike="noStrike">
                <a:solidFill>
                  <a:srgbClr val="ff0000"/>
                </a:solidFill>
                <a:latin typeface="Consolas"/>
                <a:ea typeface="Consolas"/>
              </a:rPr>
              <a:t>--Clustered Index Sil</a:t>
            </a:r>
            <a:r>
              <a:rPr lang="tr-TR" sz="950" strike="noStrike">
                <a:solidFill>
                  <a:srgbClr val="ff0000"/>
                </a:solidFill>
                <a:latin typeface="Consolas"/>
                <a:ea typeface="Consolas"/>
              </a:rPr>
              <a:t>
</a:t>
            </a:r>
            <a:r>
              <a:rPr lang="tr-TR" sz="950" strike="noStrike">
                <a:solidFill>
                  <a:srgbClr val="0000ff"/>
                </a:solidFill>
                <a:latin typeface="Consolas"/>
                <a:ea typeface="Consolas"/>
              </a:rPr>
              <a:t>drop</a:t>
            </a:r>
            <a:r>
              <a:rPr lang="tr-TR" sz="950" strike="noStrike">
                <a:solidFill>
                  <a:srgbClr val="ff0000"/>
                </a:solidFill>
                <a:latin typeface="Consolas"/>
                <a:ea typeface="Consolas"/>
              </a:rPr>
              <a:t> </a:t>
            </a:r>
            <a:r>
              <a:rPr lang="tr-TR" sz="950" strike="noStrike">
                <a:solidFill>
                  <a:srgbClr val="0000ff"/>
                </a:solidFill>
                <a:latin typeface="Consolas"/>
                <a:ea typeface="Consolas"/>
              </a:rPr>
              <a:t>index</a:t>
            </a:r>
            <a:r>
              <a:rPr lang="tr-TR" sz="950" strike="noStrike">
                <a:solidFill>
                  <a:srgbClr val="ff0000"/>
                </a:solidFill>
                <a:latin typeface="Consolas"/>
                <a:ea typeface="Consolas"/>
              </a:rPr>
              <a:t> ix_Id </a:t>
            </a:r>
            <a:r>
              <a:rPr lang="tr-TR" sz="950" strike="noStrike">
                <a:solidFill>
                  <a:srgbClr val="0000ff"/>
                </a:solidFill>
                <a:latin typeface="Consolas"/>
                <a:ea typeface="Consolas"/>
              </a:rPr>
              <a:t>on</a:t>
            </a:r>
            <a:r>
              <a:rPr lang="tr-TR" sz="950" strike="noStrike">
                <a:solidFill>
                  <a:srgbClr val="ff0000"/>
                </a:solidFill>
                <a:latin typeface="Consolas"/>
                <a:ea typeface="Consolas"/>
              </a:rPr>
              <a:t> Data</a:t>
            </a:r>
            <a:endParaRPr/>
          </a:p>
          <a:p>
            <a:r>
              <a:rPr lang="tr-TR" sz="950" strike="noStrike">
                <a:solidFill>
                  <a:srgbClr val="0000ff"/>
                </a:solidFill>
                <a:latin typeface="Consolas"/>
                <a:ea typeface="Consolas"/>
              </a:rPr>
              <a:t>select</a:t>
            </a:r>
            <a:r>
              <a:rPr lang="tr-TR" sz="950" strike="noStrike">
                <a:solidFill>
                  <a:srgbClr val="ff0000"/>
                </a:solidFill>
                <a:latin typeface="Consolas"/>
                <a:ea typeface="Consolas"/>
              </a:rPr>
              <a:t> DatabaseLogID</a:t>
            </a:r>
            <a:r>
              <a:rPr lang="tr-TR" sz="950" strike="noStrike">
                <a:solidFill>
                  <a:srgbClr val="808080"/>
                </a:solidFill>
                <a:latin typeface="Consolas"/>
                <a:ea typeface="Consolas"/>
              </a:rPr>
              <a:t>,</a:t>
            </a:r>
            <a:r>
              <a:rPr lang="tr-TR" sz="950" strike="noStrike">
                <a:solidFill>
                  <a:srgbClr val="ff0000"/>
                </a:solidFill>
                <a:latin typeface="Consolas"/>
                <a:ea typeface="Consolas"/>
              </a:rPr>
              <a:t>DatabaseUser</a:t>
            </a:r>
            <a:r>
              <a:rPr lang="tr-TR" sz="950" strike="noStrike">
                <a:solidFill>
                  <a:srgbClr val="808080"/>
                </a:solidFill>
                <a:latin typeface="Consolas"/>
                <a:ea typeface="Consolas"/>
              </a:rPr>
              <a:t>,</a:t>
            </a:r>
            <a:r>
              <a:rPr lang="tr-TR" sz="950" strike="noStrike">
                <a:solidFill>
                  <a:srgbClr val="ff0000"/>
                </a:solidFill>
                <a:latin typeface="Consolas"/>
                <a:ea typeface="Consolas"/>
              </a:rPr>
              <a:t>[Schema]</a:t>
            </a:r>
            <a:r>
              <a:rPr lang="tr-TR" sz="950" strike="noStrike">
                <a:solidFill>
                  <a:srgbClr val="808080"/>
                </a:solidFill>
                <a:latin typeface="Consolas"/>
                <a:ea typeface="Consolas"/>
              </a:rPr>
              <a:t>,</a:t>
            </a:r>
            <a:r>
              <a:rPr lang="tr-TR" sz="950" strike="noStrike">
                <a:solidFill>
                  <a:srgbClr val="ff0000"/>
                </a:solidFill>
                <a:latin typeface="Consolas"/>
                <a:ea typeface="Consolas"/>
              </a:rPr>
              <a:t>[Object]</a:t>
            </a:r>
            <a:r>
              <a:rPr lang="tr-TR" sz="950" strike="noStrike">
                <a:solidFill>
                  <a:srgbClr val="808080"/>
                </a:solidFill>
                <a:latin typeface="Consolas"/>
                <a:ea typeface="Consolas"/>
              </a:rPr>
              <a:t>,</a:t>
            </a:r>
            <a:r>
              <a:rPr lang="tr-TR" sz="950" strike="noStrike">
                <a:solidFill>
                  <a:srgbClr val="ff0000"/>
                </a:solidFill>
                <a:latin typeface="Consolas"/>
                <a:ea typeface="Consolas"/>
              </a:rPr>
              <a:t>[PostTime]</a:t>
            </a:r>
            <a:r>
              <a:rPr lang="tr-TR" sz="950" strike="noStrike">
                <a:solidFill>
                  <a:srgbClr val="ff0000"/>
                </a:solidFill>
                <a:latin typeface="Consolas"/>
                <a:ea typeface="Consolas"/>
              </a:rPr>
              <a:t>
</a:t>
            </a:r>
            <a:r>
              <a:rPr lang="tr-TR" sz="950" strike="noStrike">
                <a:solidFill>
                  <a:srgbClr val="0000ff"/>
                </a:solidFill>
                <a:latin typeface="Consolas"/>
                <a:ea typeface="Consolas"/>
              </a:rPr>
              <a:t>from</a:t>
            </a:r>
            <a:r>
              <a:rPr lang="tr-TR" sz="950" strike="noStrike">
                <a:solidFill>
                  <a:srgbClr val="ff0000"/>
                </a:solidFill>
                <a:latin typeface="Consolas"/>
                <a:ea typeface="Consolas"/>
              </a:rPr>
              <a:t> Data </a:t>
            </a:r>
            <a:r>
              <a:rPr lang="tr-TR" sz="950" strike="noStrike">
                <a:solidFill>
                  <a:srgbClr val="008000"/>
                </a:solidFill>
                <a:latin typeface="Consolas"/>
                <a:ea typeface="Consolas"/>
              </a:rPr>
              <a:t>--Nonclustered Index Seek + RID Lookup</a:t>
            </a:r>
            <a:r>
              <a:rPr lang="tr-TR" sz="950" strike="noStrike">
                <a:solidFill>
                  <a:srgbClr val="008000"/>
                </a:solidFill>
                <a:latin typeface="Consolas"/>
                <a:ea typeface="Consolas"/>
              </a:rPr>
              <a:t>
</a:t>
            </a:r>
            <a:r>
              <a:rPr lang="tr-TR" sz="950" strike="noStrike">
                <a:solidFill>
                  <a:srgbClr val="0000ff"/>
                </a:solidFill>
                <a:latin typeface="Consolas"/>
                <a:ea typeface="Consolas"/>
              </a:rPr>
              <a:t>where</a:t>
            </a:r>
            <a:r>
              <a:rPr lang="tr-TR" sz="950" strike="noStrike">
                <a:solidFill>
                  <a:srgbClr val="ff0000"/>
                </a:solidFill>
                <a:latin typeface="Consolas"/>
                <a:ea typeface="Consolas"/>
              </a:rPr>
              <a:t> [Object]</a:t>
            </a:r>
            <a:r>
              <a:rPr lang="tr-TR" sz="950" strike="noStrike">
                <a:solidFill>
                  <a:srgbClr val="808080"/>
                </a:solidFill>
                <a:latin typeface="Consolas"/>
                <a:ea typeface="Consolas"/>
              </a:rPr>
              <a:t>=</a:t>
            </a:r>
            <a:r>
              <a:rPr lang="tr-TR" sz="950" strike="noStrike">
                <a:solidFill>
                  <a:srgbClr val="ff0000"/>
                </a:solidFill>
                <a:latin typeface="Consolas"/>
                <a:ea typeface="Consolas"/>
              </a:rPr>
              <a:t>'Product'</a:t>
            </a:r>
            <a:endParaRPr/>
          </a:p>
          <a:p>
            <a:r>
              <a:rPr lang="tr-TR" sz="950" strike="noStrike">
                <a:solidFill>
                  <a:srgbClr val="ff0000"/>
                </a:solidFill>
                <a:latin typeface="Consolas"/>
                <a:ea typeface="Consolas"/>
              </a:rPr>
              <a:t>--Yeni kolon eklediğimde RID Lookup yaptı dikkat : key lookup değil</a:t>
            </a:r>
            <a:r>
              <a:rPr lang="tr-TR" sz="950" strike="noStrike">
                <a:solidFill>
                  <a:srgbClr val="ff0000"/>
                </a:solidFill>
                <a:latin typeface="Consolas"/>
                <a:ea typeface="Consolas"/>
              </a:rPr>
              <a:t>
</a:t>
            </a:r>
            <a:r>
              <a:rPr lang="tr-TR" sz="950" strike="noStrike">
                <a:solidFill>
                  <a:srgbClr val="ff0000"/>
                </a:solidFill>
                <a:latin typeface="Consolas"/>
                <a:ea typeface="Consolas"/>
              </a:rPr>
              <a:t>--bunun sebei yeni eklediğim kolon indekste yok bunu okuyabilmek için yine tabloya gidiyor fakat az önce tablodan clustered indeksi sildik ya eğer silmeseydik yani tabloda clustered indeks olsa key look olmazsa rowid look up yani RID lookup yapıyor</a:t>
            </a:r>
            <a:endParaRPr/>
          </a:p>
          <a:p>
            <a:r>
              <a:rPr lang="tr-TR" sz="950" strike="noStrike">
                <a:solidFill>
                  <a:srgbClr val="0000ff"/>
                </a:solidFill>
                <a:latin typeface="Consolas"/>
                <a:ea typeface="Consolas"/>
              </a:rPr>
              <a:t>select</a:t>
            </a:r>
            <a:r>
              <a:rPr lang="tr-TR" sz="950" strike="noStrike">
                <a:solidFill>
                  <a:srgbClr val="ff0000"/>
                </a:solidFill>
                <a:latin typeface="Consolas"/>
                <a:ea typeface="Consolas"/>
              </a:rPr>
              <a:t> </a:t>
            </a:r>
            <a:r>
              <a:rPr lang="tr-TR" sz="950" strike="noStrike">
                <a:solidFill>
                  <a:srgbClr val="808080"/>
                </a:solidFill>
                <a:latin typeface="Consolas"/>
                <a:ea typeface="Consolas"/>
              </a:rPr>
              <a:t>%%</a:t>
            </a:r>
            <a:r>
              <a:rPr lang="tr-TR" sz="950" strike="noStrike">
                <a:solidFill>
                  <a:srgbClr val="0000ff"/>
                </a:solidFill>
                <a:latin typeface="Consolas"/>
                <a:ea typeface="Consolas"/>
              </a:rPr>
              <a:t>lockres</a:t>
            </a:r>
            <a:r>
              <a:rPr lang="tr-TR" sz="950" strike="noStrike">
                <a:solidFill>
                  <a:srgbClr val="808080"/>
                </a:solidFill>
                <a:latin typeface="Consolas"/>
                <a:ea typeface="Consolas"/>
              </a:rPr>
              <a:t>%%,* </a:t>
            </a:r>
            <a:r>
              <a:rPr lang="tr-TR" sz="950" strike="noStrike">
                <a:solidFill>
                  <a:srgbClr val="0000ff"/>
                </a:solidFill>
                <a:latin typeface="Consolas"/>
                <a:ea typeface="Consolas"/>
              </a:rPr>
              <a:t>from</a:t>
            </a:r>
            <a:r>
              <a:rPr lang="tr-TR" sz="950" strike="noStrike">
                <a:solidFill>
                  <a:srgbClr val="ff0000"/>
                </a:solidFill>
                <a:latin typeface="Consolas"/>
                <a:ea typeface="Consolas"/>
              </a:rPr>
              <a:t> data</a:t>
            </a:r>
            <a:r>
              <a:rPr lang="tr-TR" sz="950" strike="noStrike">
                <a:solidFill>
                  <a:srgbClr val="ff0000"/>
                </a:solidFill>
                <a:latin typeface="Consolas"/>
                <a:ea typeface="Consolas"/>
              </a:rPr>
              <a:t>
</a:t>
            </a:r>
            <a:r>
              <a:rPr lang="tr-TR" sz="950" strike="noStrike">
                <a:solidFill>
                  <a:srgbClr val="ff0000"/>
                </a:solidFill>
                <a:latin typeface="Consolas"/>
                <a:ea typeface="Consolas"/>
              </a:rPr>
              <a:t>--bu kolon rowid yani bir rowun fiziksel yerini belirtiyor.</a:t>
            </a:r>
            <a:r>
              <a:rPr lang="tr-TR" sz="950" strike="noStrike">
                <a:solidFill>
                  <a:srgbClr val="ff0000"/>
                </a:solidFill>
                <a:latin typeface="Consolas"/>
                <a:ea typeface="Consolas"/>
              </a:rPr>
              <a:t>
</a:t>
            </a:r>
            <a:r>
              <a:rPr lang="tr-TR" sz="950" strike="noStrike">
                <a:solidFill>
                  <a:srgbClr val="ff0000"/>
                </a:solidFill>
                <a:latin typeface="Consolas"/>
                <a:ea typeface="Consolas"/>
              </a:rPr>
              <a:t>--1:25056:1  birinci file 25056 page içndeki 1. kayıt demek</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Execution Plan - 2</a:t>
            </a:r>
            <a:endParaRPr/>
          </a:p>
        </p:txBody>
      </p:sp>
      <p:sp>
        <p:nvSpPr>
          <p:cNvPr id="136" name="TextShape 2"/>
          <p:cNvSpPr txBox="1"/>
          <p:nvPr/>
        </p:nvSpPr>
        <p:spPr>
          <a:xfrm>
            <a:off x="677160" y="1231560"/>
            <a:ext cx="8596440" cy="5392440"/>
          </a:xfrm>
          <a:prstGeom prst="rect">
            <a:avLst/>
          </a:prstGeom>
          <a:noFill/>
          <a:ln>
            <a:noFill/>
          </a:ln>
        </p:spPr>
        <p:txBody>
          <a:bodyPr/>
          <a:p>
            <a:r>
              <a:rPr lang="tr-TR" sz="950">
                <a:solidFill>
                  <a:srgbClr val="0000ff"/>
                </a:solidFill>
                <a:latin typeface="Consolas"/>
                <a:ea typeface="Consolas"/>
              </a:rPr>
              <a:t>use</a:t>
            </a:r>
            <a:r>
              <a:rPr lang="tr-TR" sz="950">
                <a:latin typeface="Consolas"/>
                <a:ea typeface="Consolas"/>
              </a:rPr>
              <a:t> AdventureWorks2012</a:t>
            </a:r>
            <a:r>
              <a:rPr lang="tr-TR" sz="950">
                <a:latin typeface="Consolas"/>
                <a:ea typeface="Consolas"/>
              </a:rPr>
              <a:t>
</a:t>
            </a:r>
            <a:r>
              <a:rPr lang="tr-TR">
                <a:latin typeface="Trebuchet MS"/>
              </a:rPr>
              <a:t>go</a:t>
            </a:r>
            <a:r>
              <a:rPr lang="tr-TR">
                <a:latin typeface="Trebuchet MS"/>
              </a:rPr>
              <a:t>
</a:t>
            </a:r>
            <a:r>
              <a:rPr lang="tr-TR" sz="950">
                <a:solidFill>
                  <a:srgbClr val="0000ff"/>
                </a:solidFill>
                <a:latin typeface="Consolas"/>
                <a:ea typeface="Consolas"/>
              </a:rPr>
              <a:t>if</a:t>
            </a:r>
            <a:r>
              <a:rPr lang="tr-TR" sz="950">
                <a:solidFill>
                  <a:srgbClr val="808080"/>
                </a:solidFill>
                <a:latin typeface="Consolas"/>
                <a:ea typeface="Consolas"/>
              </a:rPr>
              <a:t>(exists(</a:t>
            </a:r>
            <a:r>
              <a:rPr lang="tr-TR" sz="950">
                <a:solidFill>
                  <a:srgbClr val="0000ff"/>
                </a:solidFill>
                <a:latin typeface="Consolas"/>
                <a:ea typeface="Consolas"/>
              </a:rPr>
              <a:t>select</a:t>
            </a:r>
            <a:r>
              <a:rPr lang="tr-TR" sz="950">
                <a:latin typeface="Consolas"/>
                <a:ea typeface="Consolas"/>
              </a:rPr>
              <a:t> </a:t>
            </a:r>
            <a:r>
              <a:rPr lang="tr-TR" sz="950">
                <a:solidFill>
                  <a:srgbClr val="808080"/>
                </a:solidFill>
                <a:latin typeface="Consolas"/>
                <a:ea typeface="Consolas"/>
              </a:rPr>
              <a:t>*</a:t>
            </a:r>
            <a:r>
              <a:rPr lang="tr-TR" sz="950">
                <a:latin typeface="Consolas"/>
                <a:ea typeface="Consolas"/>
              </a:rPr>
              <a:t> </a:t>
            </a:r>
            <a:r>
              <a:rPr lang="tr-TR" sz="950">
                <a:solidFill>
                  <a:srgbClr val="0000ff"/>
                </a:solidFill>
                <a:latin typeface="Consolas"/>
                <a:ea typeface="Consolas"/>
              </a:rPr>
              <a:t>from</a:t>
            </a:r>
            <a:r>
              <a:rPr lang="tr-TR" sz="950">
                <a:latin typeface="Consolas"/>
                <a:ea typeface="Consolas"/>
              </a:rPr>
              <a:t> </a:t>
            </a:r>
            <a:r>
              <a:rPr lang="tr-TR" sz="950">
                <a:solidFill>
                  <a:srgbClr val="008000"/>
                </a:solidFill>
                <a:latin typeface="Consolas"/>
                <a:ea typeface="Consolas"/>
              </a:rPr>
              <a:t>sys</a:t>
            </a:r>
            <a:r>
              <a:rPr lang="tr-TR" sz="950">
                <a:solidFill>
                  <a:srgbClr val="808080"/>
                </a:solidFill>
                <a:latin typeface="Consolas"/>
                <a:ea typeface="Consolas"/>
              </a:rPr>
              <a:t>.</a:t>
            </a:r>
            <a:r>
              <a:rPr lang="tr-TR" sz="950">
                <a:solidFill>
                  <a:srgbClr val="008000"/>
                </a:solidFill>
                <a:latin typeface="Consolas"/>
                <a:ea typeface="Consolas"/>
              </a:rPr>
              <a:t>tables</a:t>
            </a:r>
            <a:r>
              <a:rPr lang="tr-TR" sz="950">
                <a:latin typeface="Consolas"/>
                <a:ea typeface="Consolas"/>
              </a:rPr>
              <a:t> </a:t>
            </a:r>
            <a:r>
              <a:rPr lang="tr-TR" sz="950">
                <a:solidFill>
                  <a:srgbClr val="0000ff"/>
                </a:solidFill>
                <a:latin typeface="Consolas"/>
                <a:ea typeface="Consolas"/>
              </a:rPr>
              <a:t>where</a:t>
            </a:r>
            <a:r>
              <a:rPr lang="tr-TR" sz="950">
                <a:latin typeface="Consolas"/>
                <a:ea typeface="Consolas"/>
              </a:rPr>
              <a:t> name</a:t>
            </a:r>
            <a:r>
              <a:rPr lang="tr-TR" sz="950">
                <a:solidFill>
                  <a:srgbClr val="808080"/>
                </a:solidFill>
                <a:latin typeface="Consolas"/>
                <a:ea typeface="Consolas"/>
              </a:rPr>
              <a:t>=</a:t>
            </a:r>
            <a:r>
              <a:rPr lang="tr-TR" sz="950">
                <a:solidFill>
                  <a:srgbClr val="ff0000"/>
                </a:solidFill>
                <a:latin typeface="Consolas"/>
                <a:ea typeface="Consolas"/>
              </a:rPr>
              <a:t>'ProductData'</a:t>
            </a:r>
            <a:r>
              <a:rPr lang="tr-TR" sz="950">
                <a:solidFill>
                  <a:srgbClr val="808080"/>
                </a:solidFill>
                <a:latin typeface="Consolas"/>
                <a:ea typeface="Consolas"/>
              </a:rPr>
              <a:t>))</a:t>
            </a:r>
            <a:r>
              <a:rPr lang="tr-TR" sz="950">
                <a:solidFill>
                  <a:srgbClr val="808080"/>
                </a:solidFill>
                <a:latin typeface="Consolas"/>
                <a:ea typeface="Consolas"/>
              </a:rPr>
              <a:t>
</a:t>
            </a:r>
            <a:r>
              <a:rPr lang="tr-TR" sz="950">
                <a:solidFill>
                  <a:srgbClr val="0000ff"/>
                </a:solidFill>
                <a:latin typeface="Consolas"/>
                <a:ea typeface="Consolas"/>
              </a:rPr>
              <a:t>drop</a:t>
            </a:r>
            <a:r>
              <a:rPr lang="tr-TR" sz="950">
                <a:latin typeface="Consolas"/>
                <a:ea typeface="Consolas"/>
              </a:rPr>
              <a:t> </a:t>
            </a:r>
            <a:r>
              <a:rPr lang="tr-TR" sz="950">
                <a:solidFill>
                  <a:srgbClr val="0000ff"/>
                </a:solidFill>
                <a:latin typeface="Consolas"/>
                <a:ea typeface="Consolas"/>
              </a:rPr>
              <a:t>table</a:t>
            </a:r>
            <a:r>
              <a:rPr lang="tr-TR" sz="950">
                <a:latin typeface="Consolas"/>
                <a:ea typeface="Consolas"/>
              </a:rPr>
              <a:t> ProductData</a:t>
            </a:r>
            <a:r>
              <a:rPr lang="tr-TR" sz="950">
                <a:latin typeface="Consolas"/>
                <a:ea typeface="Consolas"/>
              </a:rPr>
              <a:t>
</a:t>
            </a:r>
            <a:r>
              <a:rPr lang="tr-TR" sz="950">
                <a:solidFill>
                  <a:srgbClr val="0000ff"/>
                </a:solidFill>
                <a:latin typeface="Consolas"/>
                <a:ea typeface="Consolas"/>
              </a:rPr>
              <a:t>select</a:t>
            </a:r>
            <a:r>
              <a:rPr lang="tr-TR" sz="950">
                <a:latin typeface="Consolas"/>
                <a:ea typeface="Consolas"/>
              </a:rPr>
              <a:t> ProductID</a:t>
            </a:r>
            <a:r>
              <a:rPr lang="tr-TR" sz="950">
                <a:solidFill>
                  <a:srgbClr val="808080"/>
                </a:solidFill>
                <a:latin typeface="Consolas"/>
                <a:ea typeface="Consolas"/>
              </a:rPr>
              <a:t>,</a:t>
            </a:r>
            <a:r>
              <a:rPr lang="tr-TR" sz="950">
                <a:latin typeface="Consolas"/>
                <a:ea typeface="Consolas"/>
              </a:rPr>
              <a:t>Name</a:t>
            </a:r>
            <a:r>
              <a:rPr lang="tr-TR" sz="950">
                <a:solidFill>
                  <a:srgbClr val="808080"/>
                </a:solidFill>
                <a:latin typeface="Consolas"/>
                <a:ea typeface="Consolas"/>
              </a:rPr>
              <a:t>,</a:t>
            </a:r>
            <a:r>
              <a:rPr lang="tr-TR" sz="950">
                <a:latin typeface="Consolas"/>
                <a:ea typeface="Consolas"/>
              </a:rPr>
              <a:t>Color</a:t>
            </a:r>
            <a:r>
              <a:rPr lang="tr-TR" sz="950">
                <a:solidFill>
                  <a:srgbClr val="808080"/>
                </a:solidFill>
                <a:latin typeface="Consolas"/>
                <a:ea typeface="Consolas"/>
              </a:rPr>
              <a:t>,</a:t>
            </a:r>
            <a:r>
              <a:rPr lang="tr-TR" sz="950">
                <a:latin typeface="Consolas"/>
                <a:ea typeface="Consolas"/>
              </a:rPr>
              <a:t>ListPrice</a:t>
            </a:r>
            <a:r>
              <a:rPr lang="tr-TR" sz="950">
                <a:latin typeface="Consolas"/>
                <a:ea typeface="Consolas"/>
              </a:rPr>
              <a:t>
</a:t>
            </a:r>
            <a:r>
              <a:rPr lang="tr-TR" sz="950">
                <a:solidFill>
                  <a:srgbClr val="0000ff"/>
                </a:solidFill>
                <a:latin typeface="Consolas"/>
                <a:ea typeface="Consolas"/>
              </a:rPr>
              <a:t>into</a:t>
            </a:r>
            <a:r>
              <a:rPr lang="tr-TR" sz="950">
                <a:latin typeface="Consolas"/>
                <a:ea typeface="Consolas"/>
              </a:rPr>
              <a:t> ProductData</a:t>
            </a:r>
            <a:r>
              <a:rPr lang="tr-TR" sz="950">
                <a:latin typeface="Consolas"/>
                <a:ea typeface="Consolas"/>
              </a:rPr>
              <a:t>
</a:t>
            </a:r>
            <a:r>
              <a:rPr lang="tr-TR" sz="950">
                <a:solidFill>
                  <a:srgbClr val="0000ff"/>
                </a:solidFill>
                <a:latin typeface="Consolas"/>
                <a:ea typeface="Consolas"/>
              </a:rPr>
              <a:t>from</a:t>
            </a:r>
            <a:r>
              <a:rPr lang="tr-TR" sz="950">
                <a:latin typeface="Consolas"/>
                <a:ea typeface="Consolas"/>
              </a:rPr>
              <a:t> Production</a:t>
            </a:r>
            <a:r>
              <a:rPr lang="tr-TR" sz="950">
                <a:solidFill>
                  <a:srgbClr val="808080"/>
                </a:solidFill>
                <a:latin typeface="Consolas"/>
                <a:ea typeface="Consolas"/>
              </a:rPr>
              <a:t>.</a:t>
            </a:r>
            <a:r>
              <a:rPr lang="tr-TR" sz="950">
                <a:latin typeface="Consolas"/>
                <a:ea typeface="Consolas"/>
              </a:rPr>
              <a:t>Product</a:t>
            </a:r>
            <a:r>
              <a:rPr lang="tr-TR" sz="950">
                <a:latin typeface="Consolas"/>
                <a:ea typeface="Consolas"/>
              </a:rPr>
              <a:t>
</a:t>
            </a:r>
            <a:r>
              <a:rPr lang="tr-TR">
                <a:latin typeface="Trebuchet MS"/>
              </a:rPr>
              <a:t>--Örnek tabloyu olusturdum ve clustered index tanımlıyorum</a:t>
            </a:r>
            <a:r>
              <a:rPr lang="tr-TR">
                <a:latin typeface="Trebuchet MS"/>
              </a:rPr>
              <a:t>
</a:t>
            </a:r>
            <a:r>
              <a:rPr lang="tr-TR" sz="950">
                <a:solidFill>
                  <a:srgbClr val="0000ff"/>
                </a:solidFill>
                <a:latin typeface="Consolas"/>
                <a:ea typeface="Consolas"/>
              </a:rPr>
              <a:t>create</a:t>
            </a:r>
            <a:r>
              <a:rPr lang="tr-TR" sz="950">
                <a:latin typeface="Consolas"/>
                <a:ea typeface="Consolas"/>
              </a:rPr>
              <a:t> </a:t>
            </a:r>
            <a:r>
              <a:rPr lang="tr-TR" sz="950">
                <a:solidFill>
                  <a:srgbClr val="0000ff"/>
                </a:solidFill>
                <a:latin typeface="Consolas"/>
                <a:ea typeface="Consolas"/>
              </a:rPr>
              <a:t>clustered</a:t>
            </a:r>
            <a:r>
              <a:rPr lang="tr-TR" sz="950">
                <a:latin typeface="Consolas"/>
                <a:ea typeface="Consolas"/>
              </a:rPr>
              <a:t> </a:t>
            </a:r>
            <a:r>
              <a:rPr lang="tr-TR" sz="950">
                <a:solidFill>
                  <a:srgbClr val="0000ff"/>
                </a:solidFill>
                <a:latin typeface="Consolas"/>
                <a:ea typeface="Consolas"/>
              </a:rPr>
              <a:t>index</a:t>
            </a:r>
            <a:r>
              <a:rPr lang="tr-TR" sz="950">
                <a:latin typeface="Consolas"/>
                <a:ea typeface="Consolas"/>
              </a:rPr>
              <a:t> ix_productId </a:t>
            </a:r>
            <a:r>
              <a:rPr lang="tr-TR" sz="950">
                <a:solidFill>
                  <a:srgbClr val="0000ff"/>
                </a:solidFill>
                <a:latin typeface="Consolas"/>
                <a:ea typeface="Consolas"/>
              </a:rPr>
              <a:t>on</a:t>
            </a:r>
            <a:r>
              <a:rPr lang="tr-TR" sz="950">
                <a:latin typeface="Consolas"/>
                <a:ea typeface="Consolas"/>
              </a:rPr>
              <a:t> ProductData</a:t>
            </a:r>
            <a:r>
              <a:rPr lang="tr-TR" sz="950">
                <a:solidFill>
                  <a:srgbClr val="808080"/>
                </a:solidFill>
                <a:latin typeface="Consolas"/>
                <a:ea typeface="Consolas"/>
              </a:rPr>
              <a:t>(</a:t>
            </a:r>
            <a:r>
              <a:rPr lang="tr-TR" sz="950">
                <a:latin typeface="Consolas"/>
                <a:ea typeface="Consolas"/>
              </a:rPr>
              <a:t>ProductId</a:t>
            </a:r>
            <a:r>
              <a:rPr lang="tr-TR" sz="950">
                <a:solidFill>
                  <a:srgbClr val="808080"/>
                </a:solidFill>
                <a:latin typeface="Consolas"/>
                <a:ea typeface="Consolas"/>
              </a:rPr>
              <a:t>)</a:t>
            </a:r>
            <a:endParaRPr/>
          </a:p>
          <a:p>
            <a:r>
              <a:rPr lang="tr-TR" sz="950">
                <a:solidFill>
                  <a:srgbClr val="0000ff"/>
                </a:solidFill>
                <a:latin typeface="Consolas"/>
                <a:ea typeface="Consolas"/>
              </a:rPr>
              <a:t>select</a:t>
            </a:r>
            <a:r>
              <a:rPr lang="tr-TR" sz="950">
                <a:solidFill>
                  <a:srgbClr val="808080"/>
                </a:solidFill>
                <a:latin typeface="Consolas"/>
                <a:ea typeface="Consolas"/>
              </a:rPr>
              <a:t> color,</a:t>
            </a:r>
            <a:r>
              <a:rPr lang="tr-TR" sz="950">
                <a:solidFill>
                  <a:srgbClr val="ff00ff"/>
                </a:solidFill>
                <a:latin typeface="Consolas"/>
                <a:ea typeface="Consolas"/>
              </a:rPr>
              <a:t>sum</a:t>
            </a:r>
            <a:r>
              <a:rPr lang="tr-TR" sz="950">
                <a:solidFill>
                  <a:srgbClr val="808080"/>
                </a:solidFill>
                <a:latin typeface="Consolas"/>
                <a:ea typeface="Consolas"/>
              </a:rPr>
              <a:t>(ListPrice)</a:t>
            </a:r>
            <a:r>
              <a:rPr lang="tr-TR" sz="950">
                <a:solidFill>
                  <a:srgbClr val="808080"/>
                </a:solidFill>
                <a:latin typeface="Consolas"/>
                <a:ea typeface="Consolas"/>
              </a:rPr>
              <a:t> </a:t>
            </a:r>
            <a:r>
              <a:rPr lang="tr-TR" sz="950">
                <a:solidFill>
                  <a:srgbClr val="808080"/>
                </a:solidFill>
                <a:latin typeface="Consolas"/>
                <a:ea typeface="Consolas"/>
              </a:rPr>
              <a:t>
</a:t>
            </a:r>
            <a:r>
              <a:rPr lang="tr-TR" sz="950">
                <a:solidFill>
                  <a:srgbClr val="0000ff"/>
                </a:solidFill>
                <a:latin typeface="Consolas"/>
                <a:ea typeface="Consolas"/>
              </a:rPr>
              <a:t>from</a:t>
            </a:r>
            <a:r>
              <a:rPr lang="tr-TR" sz="950">
                <a:solidFill>
                  <a:srgbClr val="808080"/>
                </a:solidFill>
                <a:latin typeface="Consolas"/>
                <a:ea typeface="Consolas"/>
              </a:rPr>
              <a:t> ProductData </a:t>
            </a:r>
            <a:r>
              <a:rPr lang="tr-TR" sz="950">
                <a:solidFill>
                  <a:srgbClr val="008000"/>
                </a:solidFill>
                <a:latin typeface="Consolas"/>
                <a:ea typeface="Consolas"/>
              </a:rPr>
              <a:t>--Sort,Stream Aggregate,Clustered ındex Scan</a:t>
            </a:r>
            <a:r>
              <a:rPr lang="tr-TR" sz="950">
                <a:solidFill>
                  <a:srgbClr val="008000"/>
                </a:solidFill>
                <a:latin typeface="Consolas"/>
                <a:ea typeface="Consolas"/>
              </a:rPr>
              <a:t>
</a:t>
            </a:r>
            <a:r>
              <a:rPr lang="tr-TR" sz="950">
                <a:solidFill>
                  <a:srgbClr val="0000ff"/>
                </a:solidFill>
                <a:latin typeface="Consolas"/>
                <a:ea typeface="Consolas"/>
              </a:rPr>
              <a:t>group</a:t>
            </a:r>
            <a:r>
              <a:rPr lang="tr-TR" sz="950">
                <a:solidFill>
                  <a:srgbClr val="808080"/>
                </a:solidFill>
                <a:latin typeface="Consolas"/>
                <a:ea typeface="Consolas"/>
              </a:rPr>
              <a:t> </a:t>
            </a:r>
            <a:r>
              <a:rPr lang="tr-TR" sz="950">
                <a:solidFill>
                  <a:srgbClr val="0000ff"/>
                </a:solidFill>
                <a:latin typeface="Consolas"/>
                <a:ea typeface="Consolas"/>
              </a:rPr>
              <a:t>by</a:t>
            </a:r>
            <a:r>
              <a:rPr lang="tr-TR" sz="950">
                <a:solidFill>
                  <a:srgbClr val="808080"/>
                </a:solidFill>
                <a:latin typeface="Consolas"/>
                <a:ea typeface="Consolas"/>
              </a:rPr>
              <a:t> color</a:t>
            </a:r>
            <a:endParaRPr/>
          </a:p>
          <a:p>
            <a:r>
              <a:rPr lang="tr-TR" sz="950">
                <a:solidFill>
                  <a:srgbClr val="808080"/>
                </a:solidFill>
                <a:latin typeface="Consolas"/>
                <a:ea typeface="Consolas"/>
              </a:rPr>
              <a:t>--Clustered index scan yapmasının sebebi sorgu sonucu için tüm kayıtları okuyup grupluyoruz Sort işlemi var burası kilit nokta.</a:t>
            </a:r>
            <a:r>
              <a:rPr lang="tr-TR" sz="950">
                <a:solidFill>
                  <a:srgbClr val="808080"/>
                </a:solidFill>
                <a:latin typeface="Consolas"/>
                <a:ea typeface="Consolas"/>
              </a:rPr>
              <a:t>
</a:t>
            </a:r>
            <a:r>
              <a:rPr lang="tr-TR" sz="950">
                <a:solidFill>
                  <a:srgbClr val="808080"/>
                </a:solidFill>
                <a:latin typeface="Consolas"/>
                <a:ea typeface="Consolas"/>
              </a:rPr>
              <a:t>--çünkü sorguda order by yok ama sort yani sıralama var. bu sıralama grup by için cunku gruplama fonksiyonları için ya Stream aggregate ya da hash match aggregate kullanılır stream aggregate hızlıdır fakat bunun kullanılması için sorgu sonucunun sıralı olması gerekir bu sebeple sql server</a:t>
            </a:r>
            <a:r>
              <a:rPr lang="tr-TR" sz="950">
                <a:solidFill>
                  <a:srgbClr val="808080"/>
                </a:solidFill>
                <a:latin typeface="Consolas"/>
                <a:ea typeface="Consolas"/>
              </a:rPr>
              <a:t>
</a:t>
            </a:r>
            <a:r>
              <a:rPr lang="tr-TR" sz="950" strike="noStrike">
                <a:solidFill>
                  <a:srgbClr val="808080"/>
                </a:solidFill>
                <a:latin typeface="Consolas"/>
                <a:ea typeface="Consolas"/>
              </a:rPr>
              <a:t>--önce sırlama yapıyor daha sonra Stream aggregate ile gruplama yapıyor yani sum sonucu hesaplanıyor.</a:t>
            </a:r>
            <a:r>
              <a:rPr lang="tr-TR" sz="950">
                <a:solidFill>
                  <a:srgbClr val="808080"/>
                </a:solidFill>
                <a:latin typeface="Consolas"/>
                <a:ea typeface="Consolas"/>
              </a:rPr>
              <a:t> </a:t>
            </a:r>
            <a:endParaRPr/>
          </a:p>
          <a:p>
            <a:r>
              <a:rPr lang="tr-TR" sz="950">
                <a:solidFill>
                  <a:srgbClr val="808080"/>
                </a:solidFill>
                <a:latin typeface="Consolas"/>
                <a:ea typeface="Consolas"/>
              </a:rPr>
              <a:t>--bu sorguya having ekledik</a:t>
            </a:r>
            <a:r>
              <a:rPr lang="tr-TR" sz="950">
                <a:solidFill>
                  <a:srgbClr val="808080"/>
                </a:solidFill>
                <a:latin typeface="Consolas"/>
                <a:ea typeface="Consolas"/>
              </a:rPr>
              <a:t>
</a:t>
            </a:r>
            <a:r>
              <a:rPr lang="tr-TR" sz="950">
                <a:solidFill>
                  <a:srgbClr val="0000ff"/>
                </a:solidFill>
                <a:latin typeface="Consolas"/>
                <a:ea typeface="Consolas"/>
              </a:rPr>
              <a:t>select</a:t>
            </a:r>
            <a:r>
              <a:rPr lang="tr-TR" sz="950">
                <a:solidFill>
                  <a:srgbClr val="808080"/>
                </a:solidFill>
                <a:latin typeface="Consolas"/>
                <a:ea typeface="Consolas"/>
              </a:rPr>
              <a:t> color,</a:t>
            </a:r>
            <a:r>
              <a:rPr lang="tr-TR" sz="950">
                <a:solidFill>
                  <a:srgbClr val="ff00ff"/>
                </a:solidFill>
                <a:latin typeface="Consolas"/>
                <a:ea typeface="Consolas"/>
              </a:rPr>
              <a:t>sum</a:t>
            </a:r>
            <a:r>
              <a:rPr lang="tr-TR" sz="950">
                <a:solidFill>
                  <a:srgbClr val="808080"/>
                </a:solidFill>
                <a:latin typeface="Consolas"/>
                <a:ea typeface="Consolas"/>
              </a:rPr>
              <a:t>(ListPrice)</a:t>
            </a:r>
            <a:r>
              <a:rPr lang="tr-TR" sz="950">
                <a:solidFill>
                  <a:srgbClr val="808080"/>
                </a:solidFill>
                <a:latin typeface="Consolas"/>
                <a:ea typeface="Consolas"/>
              </a:rPr>
              <a:t> </a:t>
            </a:r>
            <a:r>
              <a:rPr lang="tr-TR" sz="950">
                <a:solidFill>
                  <a:srgbClr val="808080"/>
                </a:solidFill>
                <a:latin typeface="Consolas"/>
                <a:ea typeface="Consolas"/>
              </a:rPr>
              <a:t>
</a:t>
            </a:r>
            <a:r>
              <a:rPr lang="tr-TR" sz="950">
                <a:solidFill>
                  <a:srgbClr val="0000ff"/>
                </a:solidFill>
                <a:latin typeface="Consolas"/>
                <a:ea typeface="Consolas"/>
              </a:rPr>
              <a:t>from</a:t>
            </a:r>
            <a:r>
              <a:rPr lang="tr-TR" sz="950">
                <a:solidFill>
                  <a:srgbClr val="808080"/>
                </a:solidFill>
                <a:latin typeface="Consolas"/>
                <a:ea typeface="Consolas"/>
              </a:rPr>
              <a:t> ProductData </a:t>
            </a:r>
            <a:r>
              <a:rPr lang="tr-TR" sz="950">
                <a:solidFill>
                  <a:srgbClr val="008000"/>
                </a:solidFill>
                <a:latin typeface="Consolas"/>
                <a:ea typeface="Consolas"/>
              </a:rPr>
              <a:t>--Filter,Sort,Stream Aggregate,Clustered ındex Scan</a:t>
            </a:r>
            <a:r>
              <a:rPr lang="tr-TR" sz="950">
                <a:solidFill>
                  <a:srgbClr val="008000"/>
                </a:solidFill>
                <a:latin typeface="Consolas"/>
                <a:ea typeface="Consolas"/>
              </a:rPr>
              <a:t>
</a:t>
            </a:r>
            <a:r>
              <a:rPr lang="tr-TR" sz="950">
                <a:solidFill>
                  <a:srgbClr val="0000ff"/>
                </a:solidFill>
                <a:latin typeface="Consolas"/>
                <a:ea typeface="Consolas"/>
              </a:rPr>
              <a:t>group</a:t>
            </a:r>
            <a:r>
              <a:rPr lang="tr-TR" sz="950">
                <a:solidFill>
                  <a:srgbClr val="808080"/>
                </a:solidFill>
                <a:latin typeface="Consolas"/>
                <a:ea typeface="Consolas"/>
              </a:rPr>
              <a:t> </a:t>
            </a:r>
            <a:r>
              <a:rPr lang="tr-TR" sz="950">
                <a:solidFill>
                  <a:srgbClr val="0000ff"/>
                </a:solidFill>
                <a:latin typeface="Consolas"/>
                <a:ea typeface="Consolas"/>
              </a:rPr>
              <a:t>by</a:t>
            </a:r>
            <a:r>
              <a:rPr lang="tr-TR" sz="950">
                <a:solidFill>
                  <a:srgbClr val="808080"/>
                </a:solidFill>
                <a:latin typeface="Consolas"/>
                <a:ea typeface="Consolas"/>
              </a:rPr>
              <a:t> color </a:t>
            </a:r>
            <a:r>
              <a:rPr lang="tr-TR" sz="950">
                <a:solidFill>
                  <a:srgbClr val="0000ff"/>
                </a:solidFill>
                <a:latin typeface="Consolas"/>
                <a:ea typeface="Consolas"/>
              </a:rPr>
              <a:t>having</a:t>
            </a:r>
            <a:r>
              <a:rPr lang="tr-TR" sz="950">
                <a:solidFill>
                  <a:srgbClr val="808080"/>
                </a:solidFill>
                <a:latin typeface="Consolas"/>
                <a:ea typeface="Consolas"/>
              </a:rPr>
              <a:t> </a:t>
            </a:r>
            <a:r>
              <a:rPr lang="tr-TR" sz="950">
                <a:solidFill>
                  <a:srgbClr val="ff00ff"/>
                </a:solidFill>
                <a:latin typeface="Consolas"/>
                <a:ea typeface="Consolas"/>
              </a:rPr>
              <a:t>sum</a:t>
            </a:r>
            <a:r>
              <a:rPr lang="tr-TR" sz="950">
                <a:solidFill>
                  <a:srgbClr val="808080"/>
                </a:solidFill>
                <a:latin typeface="Consolas"/>
                <a:ea typeface="Consolas"/>
              </a:rPr>
              <a:t>(ListPrice)&gt;</a:t>
            </a:r>
            <a:r>
              <a:rPr lang="tr-TR" sz="950">
                <a:solidFill>
                  <a:srgbClr val="808080"/>
                </a:solidFill>
                <a:latin typeface="Consolas"/>
                <a:ea typeface="Consolas"/>
              </a:rPr>
              <a:t>1000</a:t>
            </a:r>
            <a:endParaRPr/>
          </a:p>
          <a:p>
            <a:r>
              <a:rPr lang="tr-TR" sz="950">
                <a:solidFill>
                  <a:srgbClr val="808080"/>
                </a:solidFill>
                <a:latin typeface="Consolas"/>
                <a:ea typeface="Consolas"/>
              </a:rPr>
              <a:t>--Ek olarak filter operatörü eklendi bunun sebebi having ile filtreleme yapıyoruz şimdi execution planı değiştirmek için aşağıdaki gibi bir indek olusturalım boylece %72 sort olmasın</a:t>
            </a:r>
            <a:r>
              <a:rPr lang="tr-TR" sz="950">
                <a:solidFill>
                  <a:srgbClr val="808080"/>
                </a:solidFill>
                <a:latin typeface="Consolas"/>
                <a:ea typeface="Consolas"/>
              </a:rPr>
              <a:t>
</a:t>
            </a:r>
            <a:r>
              <a:rPr lang="tr-TR" sz="950">
                <a:solidFill>
                  <a:srgbClr val="0000ff"/>
                </a:solidFill>
                <a:latin typeface="Consolas"/>
                <a:ea typeface="Consolas"/>
              </a:rPr>
              <a:t>create</a:t>
            </a:r>
            <a:r>
              <a:rPr lang="tr-TR" sz="950">
                <a:solidFill>
                  <a:srgbClr val="808080"/>
                </a:solidFill>
                <a:latin typeface="Consolas"/>
                <a:ea typeface="Consolas"/>
              </a:rPr>
              <a:t> </a:t>
            </a:r>
            <a:r>
              <a:rPr lang="tr-TR" sz="950">
                <a:solidFill>
                  <a:srgbClr val="0000ff"/>
                </a:solidFill>
                <a:latin typeface="Consolas"/>
                <a:ea typeface="Consolas"/>
              </a:rPr>
              <a:t>nonclustered</a:t>
            </a:r>
            <a:r>
              <a:rPr lang="tr-TR" sz="950">
                <a:solidFill>
                  <a:srgbClr val="808080"/>
                </a:solidFill>
                <a:latin typeface="Consolas"/>
                <a:ea typeface="Consolas"/>
              </a:rPr>
              <a:t> </a:t>
            </a:r>
            <a:r>
              <a:rPr lang="tr-TR" sz="950">
                <a:solidFill>
                  <a:srgbClr val="0000ff"/>
                </a:solidFill>
                <a:latin typeface="Consolas"/>
                <a:ea typeface="Consolas"/>
              </a:rPr>
              <a:t>index</a:t>
            </a:r>
            <a:r>
              <a:rPr lang="tr-TR" sz="950">
                <a:solidFill>
                  <a:srgbClr val="808080"/>
                </a:solidFill>
                <a:latin typeface="Consolas"/>
                <a:ea typeface="Consolas"/>
              </a:rPr>
              <a:t> ix_color </a:t>
            </a:r>
            <a:r>
              <a:rPr lang="tr-TR" sz="950">
                <a:solidFill>
                  <a:srgbClr val="0000ff"/>
                </a:solidFill>
                <a:latin typeface="Consolas"/>
                <a:ea typeface="Consolas"/>
              </a:rPr>
              <a:t>on</a:t>
            </a:r>
            <a:r>
              <a:rPr lang="tr-TR" sz="950">
                <a:solidFill>
                  <a:srgbClr val="808080"/>
                </a:solidFill>
                <a:latin typeface="Consolas"/>
                <a:ea typeface="Consolas"/>
              </a:rPr>
              <a:t> ProductData(</a:t>
            </a:r>
            <a:r>
              <a:rPr lang="tr-TR" sz="950">
                <a:solidFill>
                  <a:srgbClr val="808080"/>
                </a:solidFill>
                <a:latin typeface="Consolas"/>
                <a:ea typeface="Consolas"/>
              </a:rPr>
              <a:t>Color)</a:t>
            </a:r>
            <a:r>
              <a:rPr lang="tr-TR" sz="950">
                <a:solidFill>
                  <a:srgbClr val="808080"/>
                </a:solidFill>
                <a:latin typeface="Consolas"/>
                <a:ea typeface="Consolas"/>
              </a:rPr>
              <a:t>
</a:t>
            </a:r>
            <a:r>
              <a:rPr lang="tr-TR" sz="950">
                <a:solidFill>
                  <a:srgbClr val="0000ff"/>
                </a:solidFill>
                <a:latin typeface="Consolas"/>
                <a:ea typeface="Consolas"/>
              </a:rPr>
              <a:t>include</a:t>
            </a:r>
            <a:r>
              <a:rPr lang="tr-TR" sz="950">
                <a:solidFill>
                  <a:srgbClr val="808080"/>
                </a:solidFill>
                <a:latin typeface="Consolas"/>
                <a:ea typeface="Consolas"/>
              </a:rPr>
              <a:t>(ListPrice)</a:t>
            </a:r>
            <a:endParaRPr/>
          </a:p>
          <a:p>
            <a:r>
              <a:rPr lang="tr-TR" sz="950">
                <a:solidFill>
                  <a:srgbClr val="0000ff"/>
                </a:solidFill>
                <a:latin typeface="Consolas"/>
                <a:ea typeface="Consolas"/>
              </a:rPr>
              <a:t>select</a:t>
            </a:r>
            <a:r>
              <a:rPr lang="tr-TR" sz="950">
                <a:solidFill>
                  <a:srgbClr val="808080"/>
                </a:solidFill>
                <a:latin typeface="Consolas"/>
                <a:ea typeface="Consolas"/>
              </a:rPr>
              <a:t> color,</a:t>
            </a:r>
            <a:r>
              <a:rPr lang="tr-TR" sz="950">
                <a:solidFill>
                  <a:srgbClr val="ff00ff"/>
                </a:solidFill>
                <a:latin typeface="Consolas"/>
                <a:ea typeface="Consolas"/>
              </a:rPr>
              <a:t>sum</a:t>
            </a:r>
            <a:r>
              <a:rPr lang="tr-TR" sz="950">
                <a:solidFill>
                  <a:srgbClr val="808080"/>
                </a:solidFill>
                <a:latin typeface="Consolas"/>
                <a:ea typeface="Consolas"/>
              </a:rPr>
              <a:t>(ListPrice)</a:t>
            </a:r>
            <a:r>
              <a:rPr lang="tr-TR" sz="950">
                <a:solidFill>
                  <a:srgbClr val="808080"/>
                </a:solidFill>
                <a:latin typeface="Consolas"/>
                <a:ea typeface="Consolas"/>
              </a:rPr>
              <a:t> </a:t>
            </a:r>
            <a:r>
              <a:rPr lang="tr-TR" sz="950">
                <a:solidFill>
                  <a:srgbClr val="808080"/>
                </a:solidFill>
                <a:latin typeface="Consolas"/>
                <a:ea typeface="Consolas"/>
              </a:rPr>
              <a:t>
</a:t>
            </a:r>
            <a:r>
              <a:rPr lang="tr-TR" sz="950">
                <a:solidFill>
                  <a:srgbClr val="0000ff"/>
                </a:solidFill>
                <a:latin typeface="Consolas"/>
                <a:ea typeface="Consolas"/>
              </a:rPr>
              <a:t>from</a:t>
            </a:r>
            <a:r>
              <a:rPr lang="tr-TR" sz="950">
                <a:solidFill>
                  <a:srgbClr val="808080"/>
                </a:solidFill>
                <a:latin typeface="Consolas"/>
                <a:ea typeface="Consolas"/>
              </a:rPr>
              <a:t> ProductData </a:t>
            </a:r>
            <a:r>
              <a:rPr lang="tr-TR" sz="950">
                <a:solidFill>
                  <a:srgbClr val="008000"/>
                </a:solidFill>
                <a:latin typeface="Consolas"/>
                <a:ea typeface="Consolas"/>
              </a:rPr>
              <a:t>--Stream Aggregate,ındex Scan</a:t>
            </a:r>
            <a:r>
              <a:rPr lang="tr-TR" sz="950">
                <a:solidFill>
                  <a:srgbClr val="008000"/>
                </a:solidFill>
                <a:latin typeface="Consolas"/>
                <a:ea typeface="Consolas"/>
              </a:rPr>
              <a:t>
</a:t>
            </a:r>
            <a:r>
              <a:rPr lang="tr-TR" sz="950">
                <a:solidFill>
                  <a:srgbClr val="0000ff"/>
                </a:solidFill>
                <a:latin typeface="Consolas"/>
                <a:ea typeface="Consolas"/>
              </a:rPr>
              <a:t>group</a:t>
            </a:r>
            <a:r>
              <a:rPr lang="tr-TR" sz="950">
                <a:solidFill>
                  <a:srgbClr val="808080"/>
                </a:solidFill>
                <a:latin typeface="Consolas"/>
                <a:ea typeface="Consolas"/>
              </a:rPr>
              <a:t> </a:t>
            </a:r>
            <a:r>
              <a:rPr lang="tr-TR" sz="950">
                <a:solidFill>
                  <a:srgbClr val="0000ff"/>
                </a:solidFill>
                <a:latin typeface="Consolas"/>
                <a:ea typeface="Consolas"/>
              </a:rPr>
              <a:t>by</a:t>
            </a:r>
            <a:r>
              <a:rPr lang="tr-TR" sz="950">
                <a:solidFill>
                  <a:srgbClr val="808080"/>
                </a:solidFill>
                <a:latin typeface="Consolas"/>
                <a:ea typeface="Consolas"/>
              </a:rPr>
              <a:t> color </a:t>
            </a:r>
            <a:r>
              <a:rPr lang="tr-TR" sz="950">
                <a:solidFill>
                  <a:srgbClr val="808080"/>
                </a:solidFill>
                <a:latin typeface="Consolas"/>
                <a:ea typeface="Consolas"/>
              </a:rPr>
              <a:t>
</a:t>
            </a:r>
            <a:r>
              <a:rPr lang="tr-TR" sz="950">
                <a:solidFill>
                  <a:srgbClr val="808080"/>
                </a:solidFill>
                <a:latin typeface="Consolas"/>
                <a:ea typeface="Consolas"/>
              </a:rPr>
              <a:t>--Sort yok cunku indeks olsuturduk indek demek sıralı veri demek</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Execution Plan - 2</a:t>
            </a:r>
            <a:endParaRPr/>
          </a:p>
        </p:txBody>
      </p:sp>
      <p:sp>
        <p:nvSpPr>
          <p:cNvPr id="138" name="TextShape 2"/>
          <p:cNvSpPr txBox="1"/>
          <p:nvPr/>
        </p:nvSpPr>
        <p:spPr>
          <a:xfrm>
            <a:off x="677160" y="1231560"/>
            <a:ext cx="8596440" cy="5392440"/>
          </a:xfrm>
          <a:prstGeom prst="rect">
            <a:avLst/>
          </a:prstGeom>
          <a:noFill/>
          <a:ln>
            <a:noFill/>
          </a:ln>
        </p:spPr>
        <p:txBody>
          <a:bodyPr/>
          <a:p>
            <a:r>
              <a:rPr lang="tr-TR" sz="950">
                <a:solidFill>
                  <a:srgbClr val="0000ff"/>
                </a:solidFill>
                <a:latin typeface="Consolas"/>
                <a:ea typeface="Consolas"/>
              </a:rPr>
              <a:t>select</a:t>
            </a:r>
            <a:r>
              <a:rPr lang="tr-TR" sz="950">
                <a:latin typeface="Consolas"/>
                <a:ea typeface="Consolas"/>
              </a:rPr>
              <a:t> ProductID</a:t>
            </a:r>
            <a:r>
              <a:rPr lang="tr-TR" sz="950">
                <a:solidFill>
                  <a:srgbClr val="808080"/>
                </a:solidFill>
                <a:latin typeface="Consolas"/>
                <a:ea typeface="Consolas"/>
              </a:rPr>
              <a:t>,</a:t>
            </a:r>
            <a:r>
              <a:rPr lang="tr-TR" sz="950">
                <a:latin typeface="Consolas"/>
                <a:ea typeface="Consolas"/>
              </a:rPr>
              <a:t>Name</a:t>
            </a:r>
            <a:r>
              <a:rPr lang="tr-TR" sz="950">
                <a:latin typeface="Consolas"/>
                <a:ea typeface="Consolas"/>
              </a:rPr>
              <a:t>
</a:t>
            </a:r>
            <a:r>
              <a:rPr lang="tr-TR" sz="950">
                <a:solidFill>
                  <a:srgbClr val="0000ff"/>
                </a:solidFill>
                <a:latin typeface="Consolas"/>
                <a:ea typeface="Consolas"/>
              </a:rPr>
              <a:t>from</a:t>
            </a:r>
            <a:r>
              <a:rPr lang="tr-TR" sz="950">
                <a:latin typeface="Consolas"/>
                <a:ea typeface="Consolas"/>
              </a:rPr>
              <a:t> ProductData </a:t>
            </a:r>
            <a:r>
              <a:rPr lang="tr-TR" sz="950">
                <a:solidFill>
                  <a:srgbClr val="008000"/>
                </a:solidFill>
                <a:latin typeface="Consolas"/>
                <a:ea typeface="Consolas"/>
              </a:rPr>
              <a:t>--Clustered Index Scan +Sort</a:t>
            </a:r>
            <a:r>
              <a:rPr lang="tr-TR" sz="950">
                <a:solidFill>
                  <a:srgbClr val="008000"/>
                </a:solidFill>
                <a:latin typeface="Consolas"/>
                <a:ea typeface="Consolas"/>
              </a:rPr>
              <a:t>
</a:t>
            </a:r>
            <a:r>
              <a:rPr lang="tr-TR" sz="950">
                <a:solidFill>
                  <a:srgbClr val="0000ff"/>
                </a:solidFill>
                <a:latin typeface="Consolas"/>
                <a:ea typeface="Consolas"/>
              </a:rPr>
              <a:t>order</a:t>
            </a:r>
            <a:r>
              <a:rPr lang="tr-TR" sz="950">
                <a:latin typeface="Consolas"/>
                <a:ea typeface="Consolas"/>
              </a:rPr>
              <a:t> </a:t>
            </a:r>
            <a:r>
              <a:rPr lang="tr-TR" sz="950">
                <a:solidFill>
                  <a:srgbClr val="0000ff"/>
                </a:solidFill>
                <a:latin typeface="Consolas"/>
                <a:ea typeface="Consolas"/>
              </a:rPr>
              <a:t>by</a:t>
            </a:r>
            <a:r>
              <a:rPr lang="tr-TR" sz="950">
                <a:latin typeface="Consolas"/>
                <a:ea typeface="Consolas"/>
              </a:rPr>
              <a:t> Name</a:t>
            </a:r>
            <a:endParaRPr/>
          </a:p>
          <a:p>
            <a:r>
              <a:rPr lang="tr-TR" sz="950">
                <a:latin typeface="Consolas"/>
                <a:ea typeface="Consolas"/>
              </a:rPr>
              <a:t>--Order by name dedeğiğimiz için isme göre sıralıyor. zaten sıralı veriyi diskte tutumka için indek olsuturuyoruz</a:t>
            </a:r>
            <a:endParaRPr/>
          </a:p>
          <a:p>
            <a:endParaRPr/>
          </a:p>
          <a:p>
            <a:r>
              <a:rPr lang="tr-TR" sz="950">
                <a:solidFill>
                  <a:srgbClr val="0000ff"/>
                </a:solidFill>
                <a:latin typeface="Consolas"/>
                <a:ea typeface="Consolas"/>
              </a:rPr>
              <a:t>create</a:t>
            </a:r>
            <a:r>
              <a:rPr lang="tr-TR" sz="950">
                <a:latin typeface="Consolas"/>
                <a:ea typeface="Consolas"/>
              </a:rPr>
              <a:t> </a:t>
            </a:r>
            <a:r>
              <a:rPr lang="tr-TR" sz="950">
                <a:solidFill>
                  <a:srgbClr val="0000ff"/>
                </a:solidFill>
                <a:latin typeface="Consolas"/>
                <a:ea typeface="Consolas"/>
              </a:rPr>
              <a:t>nonclustered</a:t>
            </a:r>
            <a:r>
              <a:rPr lang="tr-TR" sz="950">
                <a:latin typeface="Consolas"/>
                <a:ea typeface="Consolas"/>
              </a:rPr>
              <a:t> </a:t>
            </a:r>
            <a:r>
              <a:rPr lang="tr-TR" sz="950">
                <a:solidFill>
                  <a:srgbClr val="0000ff"/>
                </a:solidFill>
                <a:latin typeface="Consolas"/>
                <a:ea typeface="Consolas"/>
              </a:rPr>
              <a:t>index</a:t>
            </a:r>
            <a:r>
              <a:rPr lang="tr-TR" sz="950">
                <a:latin typeface="Consolas"/>
                <a:ea typeface="Consolas"/>
              </a:rPr>
              <a:t> ix_Name </a:t>
            </a:r>
            <a:r>
              <a:rPr lang="tr-TR" sz="950">
                <a:solidFill>
                  <a:srgbClr val="0000ff"/>
                </a:solidFill>
                <a:latin typeface="Consolas"/>
                <a:ea typeface="Consolas"/>
              </a:rPr>
              <a:t>on</a:t>
            </a:r>
            <a:r>
              <a:rPr lang="tr-TR" sz="950">
                <a:latin typeface="Consolas"/>
                <a:ea typeface="Consolas"/>
              </a:rPr>
              <a:t> ProductData</a:t>
            </a:r>
            <a:r>
              <a:rPr lang="tr-TR" sz="950">
                <a:solidFill>
                  <a:srgbClr val="808080"/>
                </a:solidFill>
                <a:latin typeface="Consolas"/>
                <a:ea typeface="Consolas"/>
              </a:rPr>
              <a:t>(</a:t>
            </a:r>
            <a:r>
              <a:rPr lang="tr-TR" sz="950">
                <a:latin typeface="Consolas"/>
                <a:ea typeface="Consolas"/>
              </a:rPr>
              <a:t>Name</a:t>
            </a:r>
            <a:r>
              <a:rPr lang="tr-TR" sz="950">
                <a:solidFill>
                  <a:srgbClr val="808080"/>
                </a:solidFill>
                <a:latin typeface="Consolas"/>
                <a:ea typeface="Consolas"/>
              </a:rPr>
              <a:t>)</a:t>
            </a:r>
            <a:endParaRPr/>
          </a:p>
          <a:p>
            <a:endParaRPr/>
          </a:p>
          <a:p>
            <a:endParaRPr/>
          </a:p>
          <a:p>
            <a:r>
              <a:rPr lang="tr-TR" sz="950">
                <a:solidFill>
                  <a:srgbClr val="0000ff"/>
                </a:solidFill>
                <a:latin typeface="Consolas"/>
                <a:ea typeface="Consolas"/>
              </a:rPr>
              <a:t>select</a:t>
            </a:r>
            <a:r>
              <a:rPr lang="tr-TR" sz="950">
                <a:latin typeface="Consolas"/>
                <a:ea typeface="Consolas"/>
              </a:rPr>
              <a:t> ProductID</a:t>
            </a:r>
            <a:r>
              <a:rPr lang="tr-TR" sz="950">
                <a:solidFill>
                  <a:srgbClr val="808080"/>
                </a:solidFill>
                <a:latin typeface="Consolas"/>
                <a:ea typeface="Consolas"/>
              </a:rPr>
              <a:t>,</a:t>
            </a:r>
            <a:r>
              <a:rPr lang="tr-TR" sz="950">
                <a:latin typeface="Consolas"/>
                <a:ea typeface="Consolas"/>
              </a:rPr>
              <a:t>Name</a:t>
            </a:r>
            <a:r>
              <a:rPr lang="tr-TR" sz="950">
                <a:latin typeface="Consolas"/>
                <a:ea typeface="Consolas"/>
              </a:rPr>
              <a:t>
</a:t>
            </a:r>
            <a:r>
              <a:rPr lang="tr-TR" sz="950">
                <a:solidFill>
                  <a:srgbClr val="0000ff"/>
                </a:solidFill>
                <a:latin typeface="Consolas"/>
                <a:ea typeface="Consolas"/>
              </a:rPr>
              <a:t>from</a:t>
            </a:r>
            <a:r>
              <a:rPr lang="tr-TR" sz="950">
                <a:latin typeface="Consolas"/>
                <a:ea typeface="Consolas"/>
              </a:rPr>
              <a:t> ProductData </a:t>
            </a:r>
            <a:r>
              <a:rPr lang="tr-TR" sz="950">
                <a:solidFill>
                  <a:srgbClr val="008000"/>
                </a:solidFill>
                <a:latin typeface="Consolas"/>
                <a:ea typeface="Consolas"/>
              </a:rPr>
              <a:t>--Clustered Index Scan</a:t>
            </a:r>
            <a:r>
              <a:rPr lang="tr-TR" sz="950">
                <a:solidFill>
                  <a:srgbClr val="008000"/>
                </a:solidFill>
                <a:latin typeface="Consolas"/>
                <a:ea typeface="Consolas"/>
              </a:rPr>
              <a:t>
</a:t>
            </a:r>
            <a:r>
              <a:rPr lang="tr-TR" sz="950">
                <a:solidFill>
                  <a:srgbClr val="0000ff"/>
                </a:solidFill>
                <a:latin typeface="Consolas"/>
                <a:ea typeface="Consolas"/>
              </a:rPr>
              <a:t>order</a:t>
            </a:r>
            <a:r>
              <a:rPr lang="tr-TR" sz="950">
                <a:latin typeface="Consolas"/>
                <a:ea typeface="Consolas"/>
              </a:rPr>
              <a:t> </a:t>
            </a:r>
            <a:r>
              <a:rPr lang="tr-TR" sz="950">
                <a:solidFill>
                  <a:srgbClr val="0000ff"/>
                </a:solidFill>
                <a:latin typeface="Consolas"/>
                <a:ea typeface="Consolas"/>
              </a:rPr>
              <a:t>by</a:t>
            </a:r>
            <a:r>
              <a:rPr lang="tr-TR" sz="950">
                <a:latin typeface="Consolas"/>
                <a:ea typeface="Consolas"/>
              </a:rPr>
              <a:t> Name</a:t>
            </a:r>
            <a:endParaRPr/>
          </a:p>
          <a:p>
            <a:r>
              <a:rPr lang="tr-TR" sz="950">
                <a:latin typeface="Consolas"/>
                <a:ea typeface="Consolas"/>
              </a:rPr>
              <a:t>--sort operatörü yok artık</a:t>
            </a:r>
            <a:endParaRPr/>
          </a:p>
          <a:p>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SQL Server Profiler</a:t>
            </a:r>
            <a:endParaRPr/>
          </a:p>
        </p:txBody>
      </p:sp>
      <p:sp>
        <p:nvSpPr>
          <p:cNvPr id="140" name="TextShape 2"/>
          <p:cNvSpPr txBox="1"/>
          <p:nvPr/>
        </p:nvSpPr>
        <p:spPr>
          <a:xfrm>
            <a:off x="677160" y="2160720"/>
            <a:ext cx="8596440" cy="3880440"/>
          </a:xfrm>
          <a:prstGeom prst="rect">
            <a:avLst/>
          </a:prstGeom>
          <a:noFill/>
          <a:ln>
            <a:noFill/>
          </a:ln>
        </p:spPr>
        <p:txBody>
          <a:bodyPr/>
          <a:p>
            <a:endParaRPr/>
          </a:p>
        </p:txBody>
      </p:sp>
      <p:pic>
        <p:nvPicPr>
          <p:cNvPr id="141" name="Picture 3" descr=""/>
          <p:cNvPicPr/>
          <p:nvPr/>
        </p:nvPicPr>
        <p:blipFill>
          <a:blip r:embed="rId1"/>
          <a:stretch/>
        </p:blipFill>
        <p:spPr>
          <a:xfrm>
            <a:off x="677160" y="1585800"/>
            <a:ext cx="8934120" cy="50302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Database Engine Tuning Advisor</a:t>
            </a:r>
            <a:endParaRPr/>
          </a:p>
        </p:txBody>
      </p:sp>
      <p:sp>
        <p:nvSpPr>
          <p:cNvPr id="143" name="TextShape 2"/>
          <p:cNvSpPr txBox="1"/>
          <p:nvPr/>
        </p:nvSpPr>
        <p:spPr>
          <a:xfrm>
            <a:off x="677160" y="2160720"/>
            <a:ext cx="8596440" cy="3880440"/>
          </a:xfrm>
          <a:prstGeom prst="rect">
            <a:avLst/>
          </a:prstGeom>
          <a:noFill/>
          <a:ln>
            <a:noFill/>
          </a:ln>
        </p:spPr>
        <p:txBody>
          <a:bodyPr/>
          <a:p>
            <a:endParaRPr/>
          </a:p>
        </p:txBody>
      </p:sp>
      <p:pic>
        <p:nvPicPr>
          <p:cNvPr id="144" name="Picture 3" descr=""/>
          <p:cNvPicPr/>
          <p:nvPr/>
        </p:nvPicPr>
        <p:blipFill>
          <a:blip r:embed="rId1"/>
          <a:stretch/>
        </p:blipFill>
        <p:spPr>
          <a:xfrm>
            <a:off x="677160" y="1404000"/>
            <a:ext cx="9482400" cy="53388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Queryleri Görüntüleme</a:t>
            </a:r>
            <a:endParaRPr/>
          </a:p>
        </p:txBody>
      </p:sp>
      <p:sp>
        <p:nvSpPr>
          <p:cNvPr id="146"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b="1" lang="tr-TR" sz="1600" strike="noStrike">
                <a:solidFill>
                  <a:srgbClr val="404040"/>
                </a:solidFill>
                <a:latin typeface="Arial Black"/>
              </a:rPr>
              <a:t>SELECT substring(text,qs.statement_start_offset/2</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,(CASE WHEN qs.statement_end_offset = -1 THEN len(convert(nvarchar(max), text)) * 2 </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ELSE qs.statement_end_offset </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END - qs.statement_start_offset)/2) </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,qs.plan_generation_num as recompiles</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,qs.execution_count as execution_count</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,qs.total_elapsed_time - qs.total_worker_time as total_wait_time</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,qs.total_worker_time as cpu_time</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,qs.total_logical_reads as reads</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,qs.total_logical_writes as writes</a:t>
            </a:r>
            <a:r>
              <a:rPr b="1" lang="tr-TR" sz="1600" strike="noStrike">
                <a:solidFill>
                  <a:srgbClr val="404040"/>
                </a:solidFill>
                <a:latin typeface="Arial Black"/>
              </a:rPr>
              <a:t>
</a:t>
            </a:r>
            <a:r>
              <a:rPr b="1" lang="tr-TR" sz="1600" strike="noStrike">
                <a:solidFill>
                  <a:srgbClr val="404040"/>
                </a:solidFill>
                <a:latin typeface="Arial Black"/>
              </a:rPr>
              <a:t>FROM sys.dm_exec_query_stats qs</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CROSS APPLY sys.dm_exec_sql_text(qs.sql_handle) st</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LEFT JOIN sys.dm_exec_requests r </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	</a:t>
            </a:r>
            <a:r>
              <a:rPr b="1" lang="tr-TR" sz="1600" strike="noStrike">
                <a:solidFill>
                  <a:srgbClr val="404040"/>
                </a:solidFill>
                <a:latin typeface="Arial Black"/>
              </a:rPr>
              <a:t>ON qs.sql_handle = r.sql_handle</a:t>
            </a:r>
            <a:r>
              <a:rPr b="1" lang="tr-TR" sz="1600" strike="noStrike">
                <a:solidFill>
                  <a:srgbClr val="404040"/>
                </a:solidFill>
                <a:latin typeface="Arial Black"/>
              </a:rPr>
              <a:t>
</a:t>
            </a:r>
            <a:r>
              <a:rPr b="1" lang="tr-TR" sz="1600" strike="noStrike">
                <a:solidFill>
                  <a:srgbClr val="404040"/>
                </a:solidFill>
                <a:latin typeface="Arial Black"/>
              </a:rPr>
              <a:t>ORDER BY 3 DESC</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Index Fragmentation</a:t>
            </a:r>
            <a:endParaRPr/>
          </a:p>
        </p:txBody>
      </p:sp>
      <p:sp>
        <p:nvSpPr>
          <p:cNvPr id="148"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lang="tr-TR" strike="noStrike">
                <a:solidFill>
                  <a:srgbClr val="404040"/>
                </a:solidFill>
                <a:latin typeface="Trebuchet MS"/>
              </a:rPr>
              <a:t>Internal Fragmentation:Update/Delete işlemlerinden index pagelerin boş kalması (&gt;75 olmalı)</a:t>
            </a:r>
            <a:endParaRPr/>
          </a:p>
          <a:p>
            <a:pPr>
              <a:lnSpc>
                <a:spcPct val="100000"/>
              </a:lnSpc>
              <a:buSzPct val="80000"/>
              <a:buFont typeface="Wingdings 3" charset="2"/>
              <a:buChar char=""/>
            </a:pPr>
            <a:r>
              <a:rPr lang="tr-TR" strike="noStrike">
                <a:solidFill>
                  <a:srgbClr val="404040"/>
                </a:solidFill>
                <a:latin typeface="Trebuchet MS"/>
              </a:rPr>
              <a:t>External Fragmentation:Insert/Update işlemlerinden pagelerin sürekliliğinin bozulması( &lt;10 olmalı )</a:t>
            </a:r>
            <a:endParaRPr/>
          </a:p>
          <a:p>
            <a:pPr>
              <a:lnSpc>
                <a:spcPct val="100000"/>
              </a:lnSpc>
            </a:pPr>
            <a:endParaRPr/>
          </a:p>
          <a:p>
            <a:pPr>
              <a:lnSpc>
                <a:spcPct val="100000"/>
              </a:lnSpc>
              <a:buSzPct val="80000"/>
              <a:buFont typeface="Wingdings 3" charset="2"/>
              <a:buChar char=""/>
            </a:pPr>
            <a:r>
              <a:rPr lang="tr-TR" strike="noStrike">
                <a:solidFill>
                  <a:srgbClr val="404040"/>
                </a:solidFill>
                <a:latin typeface="Trebuchet MS"/>
              </a:rPr>
              <a:t>SELECT object_name(dt.object_id) Tablename, si.name AS IndexName, dt.avg_fragmentation_in_percent AS ExternalFragmentation, dt.avg_page_space_used_in_percent AS InternalFragmentation</a:t>
            </a:r>
            <a:r>
              <a:rPr lang="tr-TR" strike="noStrike">
                <a:solidFill>
                  <a:srgbClr val="404040"/>
                </a:solidFill>
                <a:latin typeface="Trebuchet MS"/>
              </a:rPr>
              <a:t>
</a:t>
            </a:r>
            <a:r>
              <a:rPr lang="tr-TR" strike="noStrike">
                <a:solidFill>
                  <a:srgbClr val="404040"/>
                </a:solidFill>
                <a:latin typeface="Trebuchet MS"/>
              </a:rPr>
              <a:t>FROM</a:t>
            </a:r>
            <a:r>
              <a:rPr lang="tr-TR" strike="noStrike">
                <a:solidFill>
                  <a:srgbClr val="404040"/>
                </a:solidFill>
                <a:latin typeface="Trebuchet MS"/>
              </a:rPr>
              <a:t>
</a:t>
            </a:r>
            <a:r>
              <a:rPr lang="tr-TR" strike="noStrike">
                <a:solidFill>
                  <a:srgbClr val="404040"/>
                </a:solidFill>
                <a:latin typeface="Trebuchet MS"/>
              </a:rPr>
              <a:t>(</a:t>
            </a:r>
            <a:r>
              <a:rPr lang="tr-TR" strike="noStrike">
                <a:solidFill>
                  <a:srgbClr val="404040"/>
                </a:solidFill>
                <a:latin typeface="Trebuchet MS"/>
              </a:rPr>
              <a:t>
</a:t>
            </a:r>
            <a:r>
              <a:rPr lang="tr-TR" strike="noStrike">
                <a:solidFill>
                  <a:srgbClr val="404040"/>
                </a:solidFill>
                <a:latin typeface="Trebuchet MS"/>
              </a:rPr>
              <a:t>    SELECT object_id,index_id,avg_fragmentation_in_percent,avg_page_space_used_in_percent</a:t>
            </a:r>
            <a:r>
              <a:rPr lang="tr-TR" strike="noStrike">
                <a:solidFill>
                  <a:srgbClr val="404040"/>
                </a:solidFill>
                <a:latin typeface="Trebuchet MS"/>
              </a:rPr>
              <a:t>
</a:t>
            </a:r>
            <a:r>
              <a:rPr lang="tr-TR" strike="noStrike">
                <a:solidFill>
                  <a:srgbClr val="404040"/>
                </a:solidFill>
                <a:latin typeface="Trebuchet MS"/>
              </a:rPr>
              <a:t>    FROM sys.dm_db_index_physical_stats (db_id('AdventureWorks'),null,null,null,'DETAILED'</a:t>
            </a:r>
            <a:r>
              <a:rPr lang="tr-TR" strike="noStrike">
                <a:solidFill>
                  <a:srgbClr val="404040"/>
                </a:solidFill>
                <a:latin typeface="Trebuchet MS"/>
              </a:rPr>
              <a:t>
</a:t>
            </a:r>
            <a:r>
              <a:rPr lang="tr-TR" strike="noStrike">
                <a:solidFill>
                  <a:srgbClr val="404040"/>
                </a:solidFill>
                <a:latin typeface="Trebuchet MS"/>
              </a:rPr>
              <a:t>)</a:t>
            </a:r>
            <a:r>
              <a:rPr lang="tr-TR" strike="noStrike">
                <a:solidFill>
                  <a:srgbClr val="404040"/>
                </a:solidFill>
                <a:latin typeface="Trebuchet MS"/>
              </a:rPr>
              <a:t>
</a:t>
            </a:r>
            <a:r>
              <a:rPr lang="tr-TR" strike="noStrike">
                <a:solidFill>
                  <a:srgbClr val="404040"/>
                </a:solidFill>
                <a:latin typeface="Trebuchet MS"/>
              </a:rPr>
              <a:t>WHERE index_id &lt;&gt; 0) AS dt INNER JOIN sys.indexes si ON si.object_id=dt.object_id</a:t>
            </a:r>
            <a:r>
              <a:rPr lang="tr-TR" strike="noStrike">
                <a:solidFill>
                  <a:srgbClr val="404040"/>
                </a:solidFill>
                <a:latin typeface="Trebuchet MS"/>
              </a:rPr>
              <a:t>
</a:t>
            </a:r>
            <a:r>
              <a:rPr lang="tr-TR" strike="noStrike">
                <a:solidFill>
                  <a:srgbClr val="404040"/>
                </a:solidFill>
                <a:latin typeface="Trebuchet MS"/>
              </a:rPr>
              <a:t>AND si.index_id=dt.index_id AND dt.avg_fragmentation_in_percent&gt;10</a:t>
            </a:r>
            <a:r>
              <a:rPr lang="tr-TR" strike="noStrike">
                <a:solidFill>
                  <a:srgbClr val="404040"/>
                </a:solidFill>
                <a:latin typeface="Trebuchet MS"/>
              </a:rPr>
              <a:t>
</a:t>
            </a:r>
            <a:r>
              <a:rPr lang="tr-TR" strike="noStrike">
                <a:solidFill>
                  <a:srgbClr val="404040"/>
                </a:solidFill>
                <a:latin typeface="Trebuchet MS"/>
              </a:rPr>
              <a:t>AND dt.avg_page_space_used_in_percent&lt;75 ORDER BY avg_fragmentation_in_percent DESC</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Table Index Size</a:t>
            </a:r>
            <a:endParaRPr/>
          </a:p>
        </p:txBody>
      </p:sp>
      <p:sp>
        <p:nvSpPr>
          <p:cNvPr id="150" name="TextShape 2"/>
          <p:cNvSpPr txBox="1"/>
          <p:nvPr/>
        </p:nvSpPr>
        <p:spPr>
          <a:xfrm>
            <a:off x="648000" y="1440000"/>
            <a:ext cx="8596440" cy="5328000"/>
          </a:xfrm>
          <a:prstGeom prst="rect">
            <a:avLst/>
          </a:prstGeom>
          <a:noFill/>
          <a:ln>
            <a:noFill/>
          </a:ln>
        </p:spPr>
        <p:txBody>
          <a:bodyPr/>
          <a:p>
            <a:r>
              <a:rPr lang="tr-TR" sz="1400" strike="noStrike">
                <a:solidFill>
                  <a:srgbClr val="0000ff"/>
                </a:solidFill>
                <a:latin typeface="Consolas"/>
                <a:ea typeface="Consolas"/>
              </a:rPr>
              <a:t>SELECT</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404040"/>
                </a:solidFill>
                <a:latin typeface="Consolas"/>
                <a:ea typeface="Consolas"/>
              </a:rPr>
              <a:t>    t</a:t>
            </a:r>
            <a:r>
              <a:rPr lang="tr-TR" sz="1400" strike="noStrike">
                <a:solidFill>
                  <a:srgbClr val="808080"/>
                </a:solidFill>
                <a:latin typeface="Consolas"/>
                <a:ea typeface="Consolas"/>
              </a:rPr>
              <a:t>.</a:t>
            </a:r>
            <a:r>
              <a:rPr lang="tr-TR" sz="1400" strike="noStrike">
                <a:solidFill>
                  <a:srgbClr val="404040"/>
                </a:solidFill>
                <a:latin typeface="Consolas"/>
                <a:ea typeface="Consolas"/>
              </a:rPr>
              <a:t>NAME </a:t>
            </a:r>
            <a:r>
              <a:rPr lang="tr-TR" sz="1400" strike="noStrike">
                <a:solidFill>
                  <a:srgbClr val="0000ff"/>
                </a:solidFill>
                <a:latin typeface="Consolas"/>
                <a:ea typeface="Consolas"/>
              </a:rPr>
              <a:t>AS</a:t>
            </a:r>
            <a:r>
              <a:rPr lang="tr-TR" sz="1400" strike="noStrike">
                <a:solidFill>
                  <a:srgbClr val="404040"/>
                </a:solidFill>
                <a:latin typeface="Consolas"/>
                <a:ea typeface="Consolas"/>
              </a:rPr>
              <a:t> TableName</a:t>
            </a:r>
            <a:r>
              <a:rPr lang="tr-TR" sz="1400" strike="noStrike">
                <a:solidFill>
                  <a:srgbClr val="808080"/>
                </a:solidFill>
                <a:latin typeface="Consolas"/>
                <a:ea typeface="Consolas"/>
              </a:rPr>
              <a:t>,</a:t>
            </a:r>
            <a:r>
              <a:rPr lang="tr-TR" sz="1400" strike="noStrike">
                <a:solidFill>
                  <a:srgbClr val="808080"/>
                </a:solidFill>
                <a:latin typeface="Consolas"/>
                <a:ea typeface="Consolas"/>
              </a:rPr>
              <a:t>
</a:t>
            </a:r>
            <a:r>
              <a:rPr lang="tr-TR" sz="1400" strike="noStrike">
                <a:solidFill>
                  <a:srgbClr val="404040"/>
                </a:solidFill>
                <a:latin typeface="Consolas"/>
                <a:ea typeface="Consolas"/>
              </a:rPr>
              <a:t>    s</a:t>
            </a:r>
            <a:r>
              <a:rPr lang="tr-TR" sz="1400" strike="noStrike">
                <a:solidFill>
                  <a:srgbClr val="808080"/>
                </a:solidFill>
                <a:latin typeface="Consolas"/>
                <a:ea typeface="Consolas"/>
              </a:rPr>
              <a:t>.</a:t>
            </a:r>
            <a:r>
              <a:rPr lang="tr-TR" sz="1400" strike="noStrike">
                <a:solidFill>
                  <a:srgbClr val="404040"/>
                </a:solidFill>
                <a:latin typeface="Consolas"/>
                <a:ea typeface="Consolas"/>
              </a:rPr>
              <a:t>Name </a:t>
            </a:r>
            <a:r>
              <a:rPr lang="tr-TR" sz="1400" strike="noStrike">
                <a:solidFill>
                  <a:srgbClr val="0000ff"/>
                </a:solidFill>
                <a:latin typeface="Consolas"/>
                <a:ea typeface="Consolas"/>
              </a:rPr>
              <a:t>AS</a:t>
            </a:r>
            <a:r>
              <a:rPr lang="tr-TR" sz="1400" strike="noStrike">
                <a:solidFill>
                  <a:srgbClr val="404040"/>
                </a:solidFill>
                <a:latin typeface="Consolas"/>
                <a:ea typeface="Consolas"/>
              </a:rPr>
              <a:t> SchemaName</a:t>
            </a:r>
            <a:r>
              <a:rPr lang="tr-TR" sz="1400" strike="noStrike">
                <a:solidFill>
                  <a:srgbClr val="808080"/>
                </a:solidFill>
                <a:latin typeface="Consolas"/>
                <a:ea typeface="Consolas"/>
              </a:rPr>
              <a:t>,</a:t>
            </a:r>
            <a:r>
              <a:rPr lang="tr-TR" sz="1400" strike="noStrike">
                <a:solidFill>
                  <a:srgbClr val="808080"/>
                </a:solidFill>
                <a:latin typeface="Consolas"/>
                <a:ea typeface="Consolas"/>
              </a:rPr>
              <a:t>
</a:t>
            </a:r>
            <a:r>
              <a:rPr lang="tr-TR" sz="1400" strike="noStrike">
                <a:solidFill>
                  <a:srgbClr val="404040"/>
                </a:solidFill>
                <a:latin typeface="Consolas"/>
                <a:ea typeface="Consolas"/>
              </a:rPr>
              <a:t>    p</a:t>
            </a:r>
            <a:r>
              <a:rPr lang="tr-TR" sz="1400" strike="noStrike">
                <a:solidFill>
                  <a:srgbClr val="808080"/>
                </a:solidFill>
                <a:latin typeface="Consolas"/>
                <a:ea typeface="Consolas"/>
              </a:rPr>
              <a:t>.</a:t>
            </a:r>
            <a:r>
              <a:rPr lang="tr-TR" sz="1400" strike="noStrike">
                <a:solidFill>
                  <a:srgbClr val="0000ff"/>
                </a:solidFill>
                <a:latin typeface="Consolas"/>
                <a:ea typeface="Consolas"/>
              </a:rPr>
              <a:t>rows</a:t>
            </a:r>
            <a:r>
              <a:rPr lang="tr-TR" sz="1400" strike="noStrike">
                <a:solidFill>
                  <a:srgbClr val="404040"/>
                </a:solidFill>
                <a:latin typeface="Consolas"/>
                <a:ea typeface="Consolas"/>
              </a:rPr>
              <a:t> </a:t>
            </a:r>
            <a:r>
              <a:rPr lang="tr-TR" sz="1400" strike="noStrike">
                <a:solidFill>
                  <a:srgbClr val="0000ff"/>
                </a:solidFill>
                <a:latin typeface="Consolas"/>
                <a:ea typeface="Consolas"/>
              </a:rPr>
              <a:t>AS</a:t>
            </a:r>
            <a:r>
              <a:rPr lang="tr-TR" sz="1400" strike="noStrike">
                <a:solidFill>
                  <a:srgbClr val="404040"/>
                </a:solidFill>
                <a:latin typeface="Consolas"/>
                <a:ea typeface="Consolas"/>
              </a:rPr>
              <a:t> RowCounts</a:t>
            </a:r>
            <a:r>
              <a:rPr lang="tr-TR" sz="1400" strike="noStrike">
                <a:solidFill>
                  <a:srgbClr val="808080"/>
                </a:solidFill>
                <a:latin typeface="Consolas"/>
                <a:ea typeface="Consolas"/>
              </a:rPr>
              <a:t>,</a:t>
            </a:r>
            <a:r>
              <a:rPr lang="tr-TR" sz="1400" strike="noStrike">
                <a:solidFill>
                  <a:srgbClr val="808080"/>
                </a:solidFill>
                <a:latin typeface="Consolas"/>
                <a:ea typeface="Consolas"/>
              </a:rPr>
              <a:t>
</a:t>
            </a:r>
            <a:r>
              <a:rPr lang="tr-TR" sz="1400" strike="noStrike">
                <a:solidFill>
                  <a:srgbClr val="404040"/>
                </a:solidFill>
                <a:latin typeface="Consolas"/>
                <a:ea typeface="Consolas"/>
              </a:rPr>
              <a:t>    </a:t>
            </a:r>
            <a:r>
              <a:rPr lang="tr-TR" sz="1400" strike="noStrike">
                <a:solidFill>
                  <a:srgbClr val="ff00ff"/>
                </a:solidFill>
                <a:latin typeface="Consolas"/>
                <a:ea typeface="Consolas"/>
              </a:rPr>
              <a:t>SUM</a:t>
            </a:r>
            <a:r>
              <a:rPr lang="tr-TR" sz="1400" strike="noStrike">
                <a:solidFill>
                  <a:srgbClr val="808080"/>
                </a:solidFill>
                <a:latin typeface="Consolas"/>
                <a:ea typeface="Consolas"/>
              </a:rPr>
              <a:t>(</a:t>
            </a:r>
            <a:r>
              <a:rPr lang="tr-TR" sz="1400" strike="noStrike">
                <a:solidFill>
                  <a:srgbClr val="404040"/>
                </a:solidFill>
                <a:latin typeface="Consolas"/>
                <a:ea typeface="Consolas"/>
              </a:rPr>
              <a:t>a</a:t>
            </a:r>
            <a:r>
              <a:rPr lang="tr-TR" sz="1400" strike="noStrike">
                <a:solidFill>
                  <a:srgbClr val="808080"/>
                </a:solidFill>
                <a:latin typeface="Consolas"/>
                <a:ea typeface="Consolas"/>
              </a:rPr>
              <a:t>.</a:t>
            </a:r>
            <a:r>
              <a:rPr lang="tr-TR" sz="1400" strike="noStrike">
                <a:solidFill>
                  <a:srgbClr val="404040"/>
                </a:solidFill>
                <a:latin typeface="Consolas"/>
                <a:ea typeface="Consolas"/>
              </a:rPr>
              <a:t>total_pages</a:t>
            </a:r>
            <a:r>
              <a:rPr lang="tr-TR" sz="1400" strike="noStrike">
                <a:solidFill>
                  <a:srgbClr val="808080"/>
                </a:solidFill>
                <a:latin typeface="Consolas"/>
                <a:ea typeface="Consolas"/>
              </a:rPr>
              <a:t>)</a:t>
            </a:r>
            <a:r>
              <a:rPr lang="tr-TR" sz="1400" strike="noStrike">
                <a:solidFill>
                  <a:srgbClr val="404040"/>
                </a:solidFill>
                <a:latin typeface="Consolas"/>
                <a:ea typeface="Consolas"/>
              </a:rPr>
              <a:t> </a:t>
            </a:r>
            <a:r>
              <a:rPr lang="tr-TR" sz="1400" strike="noStrike">
                <a:solidFill>
                  <a:srgbClr val="808080"/>
                </a:solidFill>
                <a:latin typeface="Consolas"/>
                <a:ea typeface="Consolas"/>
              </a:rPr>
              <a:t>*</a:t>
            </a:r>
            <a:r>
              <a:rPr lang="tr-TR" sz="1400" strike="noStrike">
                <a:solidFill>
                  <a:srgbClr val="404040"/>
                </a:solidFill>
                <a:latin typeface="Consolas"/>
                <a:ea typeface="Consolas"/>
              </a:rPr>
              <a:t> 8 </a:t>
            </a:r>
            <a:r>
              <a:rPr lang="tr-TR" sz="1400" strike="noStrike">
                <a:solidFill>
                  <a:srgbClr val="0000ff"/>
                </a:solidFill>
                <a:latin typeface="Consolas"/>
                <a:ea typeface="Consolas"/>
              </a:rPr>
              <a:t>AS</a:t>
            </a:r>
            <a:r>
              <a:rPr lang="tr-TR" sz="1400" strike="noStrike">
                <a:solidFill>
                  <a:srgbClr val="404040"/>
                </a:solidFill>
                <a:latin typeface="Consolas"/>
                <a:ea typeface="Consolas"/>
              </a:rPr>
              <a:t> TotalSpaceKB</a:t>
            </a:r>
            <a:r>
              <a:rPr lang="tr-TR" sz="1400" strike="noStrike">
                <a:solidFill>
                  <a:srgbClr val="808080"/>
                </a:solidFill>
                <a:latin typeface="Consolas"/>
                <a:ea typeface="Consolas"/>
              </a:rPr>
              <a:t>,</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ff00ff"/>
                </a:solidFill>
                <a:latin typeface="Consolas"/>
                <a:ea typeface="Consolas"/>
              </a:rPr>
              <a:t>SUM</a:t>
            </a:r>
            <a:r>
              <a:rPr lang="tr-TR" sz="1400" strike="noStrike">
                <a:solidFill>
                  <a:srgbClr val="808080"/>
                </a:solidFill>
                <a:latin typeface="Consolas"/>
                <a:ea typeface="Consolas"/>
              </a:rPr>
              <a:t>(</a:t>
            </a:r>
            <a:r>
              <a:rPr lang="tr-TR" sz="1400" strike="noStrike">
                <a:solidFill>
                  <a:srgbClr val="404040"/>
                </a:solidFill>
                <a:latin typeface="Consolas"/>
                <a:ea typeface="Consolas"/>
              </a:rPr>
              <a:t>a</a:t>
            </a:r>
            <a:r>
              <a:rPr lang="tr-TR" sz="1400" strike="noStrike">
                <a:solidFill>
                  <a:srgbClr val="808080"/>
                </a:solidFill>
                <a:latin typeface="Consolas"/>
                <a:ea typeface="Consolas"/>
              </a:rPr>
              <a:t>.</a:t>
            </a:r>
            <a:r>
              <a:rPr lang="tr-TR" sz="1400" strike="noStrike">
                <a:solidFill>
                  <a:srgbClr val="404040"/>
                </a:solidFill>
                <a:latin typeface="Consolas"/>
                <a:ea typeface="Consolas"/>
              </a:rPr>
              <a:t>used_pages</a:t>
            </a:r>
            <a:r>
              <a:rPr lang="tr-TR" sz="1400" strike="noStrike">
                <a:solidFill>
                  <a:srgbClr val="808080"/>
                </a:solidFill>
                <a:latin typeface="Consolas"/>
                <a:ea typeface="Consolas"/>
              </a:rPr>
              <a:t>)</a:t>
            </a:r>
            <a:r>
              <a:rPr lang="tr-TR" sz="1400" strike="noStrike">
                <a:solidFill>
                  <a:srgbClr val="404040"/>
                </a:solidFill>
                <a:latin typeface="Consolas"/>
                <a:ea typeface="Consolas"/>
              </a:rPr>
              <a:t> </a:t>
            </a:r>
            <a:r>
              <a:rPr lang="tr-TR" sz="1400" strike="noStrike">
                <a:solidFill>
                  <a:srgbClr val="808080"/>
                </a:solidFill>
                <a:latin typeface="Consolas"/>
                <a:ea typeface="Consolas"/>
              </a:rPr>
              <a:t>*</a:t>
            </a:r>
            <a:r>
              <a:rPr lang="tr-TR" sz="1400" strike="noStrike">
                <a:solidFill>
                  <a:srgbClr val="404040"/>
                </a:solidFill>
                <a:latin typeface="Consolas"/>
                <a:ea typeface="Consolas"/>
              </a:rPr>
              <a:t> 8 </a:t>
            </a:r>
            <a:r>
              <a:rPr lang="tr-TR" sz="1400" strike="noStrike">
                <a:solidFill>
                  <a:srgbClr val="0000ff"/>
                </a:solidFill>
                <a:latin typeface="Consolas"/>
                <a:ea typeface="Consolas"/>
              </a:rPr>
              <a:t>AS</a:t>
            </a:r>
            <a:r>
              <a:rPr lang="tr-TR" sz="1400" strike="noStrike">
                <a:solidFill>
                  <a:srgbClr val="404040"/>
                </a:solidFill>
                <a:latin typeface="Consolas"/>
                <a:ea typeface="Consolas"/>
              </a:rPr>
              <a:t> UsedSpaceKB</a:t>
            </a:r>
            <a:r>
              <a:rPr lang="tr-TR" sz="1400" strike="noStrike">
                <a:solidFill>
                  <a:srgbClr val="808080"/>
                </a:solidFill>
                <a:latin typeface="Consolas"/>
                <a:ea typeface="Consolas"/>
              </a:rPr>
              <a:t>,</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0000ff"/>
                </a:solidFill>
                <a:latin typeface="Consolas"/>
                <a:ea typeface="Consolas"/>
              </a:rPr>
              <a:t>    </a:t>
            </a:r>
            <a:r>
              <a:rPr lang="tr-TR" sz="1400" strike="noStrike">
                <a:solidFill>
                  <a:srgbClr val="808080"/>
                </a:solidFill>
                <a:latin typeface="Consolas"/>
                <a:ea typeface="Consolas"/>
              </a:rPr>
              <a:t>(</a:t>
            </a:r>
            <a:r>
              <a:rPr lang="tr-TR" sz="1400" strike="noStrike">
                <a:solidFill>
                  <a:srgbClr val="ff00ff"/>
                </a:solidFill>
                <a:latin typeface="Consolas"/>
                <a:ea typeface="Consolas"/>
              </a:rPr>
              <a:t>SUM</a:t>
            </a:r>
            <a:r>
              <a:rPr lang="tr-TR" sz="1400" strike="noStrike">
                <a:solidFill>
                  <a:srgbClr val="808080"/>
                </a:solidFill>
                <a:latin typeface="Consolas"/>
                <a:ea typeface="Consolas"/>
              </a:rPr>
              <a:t>(</a:t>
            </a:r>
            <a:r>
              <a:rPr lang="tr-TR" sz="1400" strike="noStrike">
                <a:solidFill>
                  <a:srgbClr val="404040"/>
                </a:solidFill>
                <a:latin typeface="Consolas"/>
                <a:ea typeface="Consolas"/>
              </a:rPr>
              <a:t>a</a:t>
            </a:r>
            <a:r>
              <a:rPr lang="tr-TR" sz="1400" strike="noStrike">
                <a:solidFill>
                  <a:srgbClr val="808080"/>
                </a:solidFill>
                <a:latin typeface="Consolas"/>
                <a:ea typeface="Consolas"/>
              </a:rPr>
              <a:t>.</a:t>
            </a:r>
            <a:r>
              <a:rPr lang="tr-TR" sz="1400" strike="noStrike">
                <a:solidFill>
                  <a:srgbClr val="404040"/>
                </a:solidFill>
                <a:latin typeface="Consolas"/>
                <a:ea typeface="Consolas"/>
              </a:rPr>
              <a:t>total_pages</a:t>
            </a:r>
            <a:r>
              <a:rPr lang="tr-TR" sz="1400" strike="noStrike">
                <a:solidFill>
                  <a:srgbClr val="808080"/>
                </a:solidFill>
                <a:latin typeface="Consolas"/>
                <a:ea typeface="Consolas"/>
              </a:rPr>
              <a:t>)</a:t>
            </a:r>
            <a:r>
              <a:rPr lang="tr-TR" sz="1400" strike="noStrike">
                <a:solidFill>
                  <a:srgbClr val="404040"/>
                </a:solidFill>
                <a:latin typeface="Consolas"/>
                <a:ea typeface="Consolas"/>
              </a:rPr>
              <a:t> </a:t>
            </a:r>
            <a:r>
              <a:rPr lang="tr-TR" sz="1400" strike="noStrike">
                <a:solidFill>
                  <a:srgbClr val="808080"/>
                </a:solidFill>
                <a:latin typeface="Consolas"/>
                <a:ea typeface="Consolas"/>
              </a:rPr>
              <a:t>-</a:t>
            </a:r>
            <a:r>
              <a:rPr lang="tr-TR" sz="1400" strike="noStrike">
                <a:solidFill>
                  <a:srgbClr val="404040"/>
                </a:solidFill>
                <a:latin typeface="Consolas"/>
                <a:ea typeface="Consolas"/>
              </a:rPr>
              <a:t> </a:t>
            </a:r>
            <a:r>
              <a:rPr lang="tr-TR" sz="1400" strike="noStrike">
                <a:solidFill>
                  <a:srgbClr val="ff00ff"/>
                </a:solidFill>
                <a:latin typeface="Consolas"/>
                <a:ea typeface="Consolas"/>
              </a:rPr>
              <a:t>SUM</a:t>
            </a:r>
            <a:r>
              <a:rPr lang="tr-TR" sz="1400" strike="noStrike">
                <a:solidFill>
                  <a:srgbClr val="808080"/>
                </a:solidFill>
                <a:latin typeface="Consolas"/>
                <a:ea typeface="Consolas"/>
              </a:rPr>
              <a:t>(</a:t>
            </a:r>
            <a:r>
              <a:rPr lang="tr-TR" sz="1400" strike="noStrike">
                <a:solidFill>
                  <a:srgbClr val="404040"/>
                </a:solidFill>
                <a:latin typeface="Consolas"/>
                <a:ea typeface="Consolas"/>
              </a:rPr>
              <a:t>a</a:t>
            </a:r>
            <a:r>
              <a:rPr lang="tr-TR" sz="1400" strike="noStrike">
                <a:solidFill>
                  <a:srgbClr val="808080"/>
                </a:solidFill>
                <a:latin typeface="Consolas"/>
                <a:ea typeface="Consolas"/>
              </a:rPr>
              <a:t>.</a:t>
            </a:r>
            <a:r>
              <a:rPr lang="tr-TR" sz="1400" strike="noStrike">
                <a:solidFill>
                  <a:srgbClr val="404040"/>
                </a:solidFill>
                <a:latin typeface="Consolas"/>
                <a:ea typeface="Consolas"/>
              </a:rPr>
              <a:t>used_pages</a:t>
            </a:r>
            <a:r>
              <a:rPr lang="tr-TR" sz="1400" strike="noStrike">
                <a:solidFill>
                  <a:srgbClr val="808080"/>
                </a:solidFill>
                <a:latin typeface="Consolas"/>
                <a:ea typeface="Consolas"/>
              </a:rPr>
              <a:t>))</a:t>
            </a:r>
            <a:r>
              <a:rPr lang="tr-TR" sz="1400" strike="noStrike">
                <a:solidFill>
                  <a:srgbClr val="404040"/>
                </a:solidFill>
                <a:latin typeface="Consolas"/>
                <a:ea typeface="Consolas"/>
              </a:rPr>
              <a:t> </a:t>
            </a:r>
            <a:r>
              <a:rPr lang="tr-TR" sz="1400" strike="noStrike">
                <a:solidFill>
                  <a:srgbClr val="808080"/>
                </a:solidFill>
                <a:latin typeface="Consolas"/>
                <a:ea typeface="Consolas"/>
              </a:rPr>
              <a:t>*</a:t>
            </a:r>
            <a:r>
              <a:rPr lang="tr-TR" sz="1400" strike="noStrike">
                <a:solidFill>
                  <a:srgbClr val="404040"/>
                </a:solidFill>
                <a:latin typeface="Consolas"/>
                <a:ea typeface="Consolas"/>
              </a:rPr>
              <a:t> 8 </a:t>
            </a:r>
            <a:r>
              <a:rPr lang="tr-TR" sz="1400" strike="noStrike">
                <a:solidFill>
                  <a:srgbClr val="0000ff"/>
                </a:solidFill>
                <a:latin typeface="Consolas"/>
                <a:ea typeface="Consolas"/>
              </a:rPr>
              <a:t>AS</a:t>
            </a:r>
            <a:r>
              <a:rPr lang="tr-TR" sz="1400" strike="noStrike">
                <a:solidFill>
                  <a:srgbClr val="404040"/>
                </a:solidFill>
                <a:latin typeface="Consolas"/>
                <a:ea typeface="Consolas"/>
              </a:rPr>
              <a:t> UnusedSpaceKB</a:t>
            </a:r>
            <a:r>
              <a:rPr lang="tr-TR" sz="1400" strike="noStrike">
                <a:solidFill>
                  <a:srgbClr val="404040"/>
                </a:solidFill>
                <a:latin typeface="Consolas"/>
                <a:ea typeface="Consolas"/>
              </a:rPr>
              <a:t>
</a:t>
            </a:r>
            <a:r>
              <a:rPr lang="tr-TR" sz="1400" strike="noStrike">
                <a:solidFill>
                  <a:srgbClr val="0000ff"/>
                </a:solidFill>
                <a:latin typeface="Consolas"/>
                <a:ea typeface="Consolas"/>
              </a:rPr>
              <a:t>FROM</a:t>
            </a:r>
            <a:r>
              <a:rPr lang="tr-TR" sz="1400" strike="noStrike">
                <a:solidFill>
                  <a:srgbClr val="404040"/>
                </a:solidFill>
                <a:latin typeface="Consolas"/>
                <a:ea typeface="Consolas"/>
              </a:rPr>
              <a:t> </a:t>
            </a:r>
            <a:r>
              <a:rPr lang="tr-TR" sz="1400" strike="noStrike">
                <a:solidFill>
                  <a:srgbClr val="008000"/>
                </a:solidFill>
                <a:latin typeface="Consolas"/>
                <a:ea typeface="Consolas"/>
              </a:rPr>
              <a:t>sys</a:t>
            </a:r>
            <a:r>
              <a:rPr lang="tr-TR" sz="1400" strike="noStrike">
                <a:solidFill>
                  <a:srgbClr val="808080"/>
                </a:solidFill>
                <a:latin typeface="Consolas"/>
                <a:ea typeface="Consolas"/>
              </a:rPr>
              <a:t>.</a:t>
            </a:r>
            <a:r>
              <a:rPr lang="tr-TR" sz="1400" strike="noStrike">
                <a:solidFill>
                  <a:srgbClr val="008000"/>
                </a:solidFill>
                <a:latin typeface="Consolas"/>
                <a:ea typeface="Consolas"/>
              </a:rPr>
              <a:t>tables</a:t>
            </a:r>
            <a:r>
              <a:rPr lang="tr-TR" sz="1400" strike="noStrike">
                <a:solidFill>
                  <a:srgbClr val="404040"/>
                </a:solidFill>
                <a:latin typeface="Consolas"/>
                <a:ea typeface="Consolas"/>
              </a:rPr>
              <a:t> t</a:t>
            </a:r>
            <a:r>
              <a:rPr lang="tr-TR" sz="1400" strike="noStrike">
                <a:solidFill>
                  <a:srgbClr val="404040"/>
                </a:solidFill>
                <a:latin typeface="Consolas"/>
                <a:ea typeface="Consolas"/>
              </a:rPr>
              <a:t>
</a:t>
            </a:r>
            <a:r>
              <a:rPr lang="tr-TR" sz="1400" strike="noStrike">
                <a:solidFill>
                  <a:srgbClr val="808080"/>
                </a:solidFill>
                <a:latin typeface="Consolas"/>
                <a:ea typeface="Consolas"/>
              </a:rPr>
              <a:t>INNER</a:t>
            </a:r>
            <a:r>
              <a:rPr lang="tr-TR" sz="1400" strike="noStrike">
                <a:solidFill>
                  <a:srgbClr val="404040"/>
                </a:solidFill>
                <a:latin typeface="Consolas"/>
                <a:ea typeface="Consolas"/>
              </a:rPr>
              <a:t> </a:t>
            </a:r>
            <a:r>
              <a:rPr lang="tr-TR" sz="1400" strike="noStrike">
                <a:solidFill>
                  <a:srgbClr val="808080"/>
                </a:solidFill>
                <a:latin typeface="Consolas"/>
                <a:ea typeface="Consolas"/>
              </a:rPr>
              <a:t>JOIN</a:t>
            </a:r>
            <a:r>
              <a:rPr lang="tr-TR" sz="1400" strike="noStrike">
                <a:solidFill>
                  <a:srgbClr val="404040"/>
                </a:solidFill>
                <a:latin typeface="Consolas"/>
                <a:ea typeface="Consolas"/>
              </a:rPr>
              <a:t> </a:t>
            </a:r>
            <a:r>
              <a:rPr lang="tr-TR" sz="1400" strike="noStrike">
                <a:solidFill>
                  <a:srgbClr val="008000"/>
                </a:solidFill>
                <a:latin typeface="Consolas"/>
                <a:ea typeface="Consolas"/>
              </a:rPr>
              <a:t>sys</a:t>
            </a:r>
            <a:r>
              <a:rPr lang="tr-TR" sz="1400" strike="noStrike">
                <a:solidFill>
                  <a:srgbClr val="808080"/>
                </a:solidFill>
                <a:latin typeface="Consolas"/>
                <a:ea typeface="Consolas"/>
              </a:rPr>
              <a:t>.</a:t>
            </a:r>
            <a:r>
              <a:rPr lang="tr-TR" sz="1400" strike="noStrike">
                <a:solidFill>
                  <a:srgbClr val="008000"/>
                </a:solidFill>
                <a:latin typeface="Consolas"/>
                <a:ea typeface="Consolas"/>
              </a:rPr>
              <a:t>indexes</a:t>
            </a:r>
            <a:r>
              <a:rPr lang="tr-TR" sz="1400" strike="noStrike">
                <a:solidFill>
                  <a:srgbClr val="404040"/>
                </a:solidFill>
                <a:latin typeface="Consolas"/>
                <a:ea typeface="Consolas"/>
              </a:rPr>
              <a:t> i </a:t>
            </a:r>
            <a:r>
              <a:rPr lang="tr-TR" sz="1400" strike="noStrike">
                <a:solidFill>
                  <a:srgbClr val="0000ff"/>
                </a:solidFill>
                <a:latin typeface="Consolas"/>
                <a:ea typeface="Consolas"/>
              </a:rPr>
              <a:t>ON</a:t>
            </a:r>
            <a:r>
              <a:rPr lang="tr-TR" sz="1400" strike="noStrike">
                <a:solidFill>
                  <a:srgbClr val="404040"/>
                </a:solidFill>
                <a:latin typeface="Consolas"/>
                <a:ea typeface="Consolas"/>
              </a:rPr>
              <a:t> t</a:t>
            </a:r>
            <a:r>
              <a:rPr lang="tr-TR" sz="1400" strike="noStrike">
                <a:solidFill>
                  <a:srgbClr val="808080"/>
                </a:solidFill>
                <a:latin typeface="Consolas"/>
                <a:ea typeface="Consolas"/>
              </a:rPr>
              <a:t>.</a:t>
            </a:r>
            <a:r>
              <a:rPr lang="tr-TR" sz="1400" strike="noStrike">
                <a:solidFill>
                  <a:srgbClr val="ff00ff"/>
                </a:solidFill>
                <a:latin typeface="Consolas"/>
                <a:ea typeface="Consolas"/>
              </a:rPr>
              <a:t>OBJECT_ID</a:t>
            </a:r>
            <a:r>
              <a:rPr lang="tr-TR" sz="1400" strike="noStrike">
                <a:solidFill>
                  <a:srgbClr val="404040"/>
                </a:solidFill>
                <a:latin typeface="Consolas"/>
                <a:ea typeface="Consolas"/>
              </a:rPr>
              <a:t> </a:t>
            </a:r>
            <a:r>
              <a:rPr lang="tr-TR" sz="1400" strike="noStrike">
                <a:solidFill>
                  <a:srgbClr val="808080"/>
                </a:solidFill>
                <a:latin typeface="Consolas"/>
                <a:ea typeface="Consolas"/>
              </a:rPr>
              <a:t>=</a:t>
            </a:r>
            <a:r>
              <a:rPr lang="tr-TR" sz="1400" strike="noStrike">
                <a:solidFill>
                  <a:srgbClr val="404040"/>
                </a:solidFill>
                <a:latin typeface="Consolas"/>
                <a:ea typeface="Consolas"/>
              </a:rPr>
              <a:t> i</a:t>
            </a:r>
            <a:r>
              <a:rPr lang="tr-TR" sz="1400" strike="noStrike">
                <a:solidFill>
                  <a:srgbClr val="808080"/>
                </a:solidFill>
                <a:latin typeface="Consolas"/>
                <a:ea typeface="Consolas"/>
              </a:rPr>
              <a:t>.</a:t>
            </a:r>
            <a:r>
              <a:rPr lang="tr-TR" sz="1400" strike="noStrike">
                <a:solidFill>
                  <a:srgbClr val="ff00ff"/>
                </a:solidFill>
                <a:latin typeface="Consolas"/>
                <a:ea typeface="Consolas"/>
              </a:rPr>
              <a:t>object_id</a:t>
            </a:r>
            <a:r>
              <a:rPr lang="tr-TR" sz="1400" strike="noStrike">
                <a:solidFill>
                  <a:srgbClr val="ff00ff"/>
                </a:solidFill>
                <a:latin typeface="Consolas"/>
                <a:ea typeface="Consolas"/>
              </a:rPr>
              <a:t>
</a:t>
            </a:r>
            <a:r>
              <a:rPr lang="tr-TR" sz="1400" strike="noStrike">
                <a:solidFill>
                  <a:srgbClr val="808080"/>
                </a:solidFill>
                <a:latin typeface="Consolas"/>
                <a:ea typeface="Consolas"/>
              </a:rPr>
              <a:t>INNER</a:t>
            </a:r>
            <a:r>
              <a:rPr lang="tr-TR" sz="1400" strike="noStrike">
                <a:solidFill>
                  <a:srgbClr val="404040"/>
                </a:solidFill>
                <a:latin typeface="Consolas"/>
                <a:ea typeface="Consolas"/>
              </a:rPr>
              <a:t> </a:t>
            </a:r>
            <a:r>
              <a:rPr lang="tr-TR" sz="1400" strike="noStrike">
                <a:solidFill>
                  <a:srgbClr val="808080"/>
                </a:solidFill>
                <a:latin typeface="Consolas"/>
                <a:ea typeface="Consolas"/>
              </a:rPr>
              <a:t>JOIN</a:t>
            </a:r>
            <a:r>
              <a:rPr lang="tr-TR" sz="1400" strike="noStrike">
                <a:solidFill>
                  <a:srgbClr val="404040"/>
                </a:solidFill>
                <a:latin typeface="Consolas"/>
                <a:ea typeface="Consolas"/>
              </a:rPr>
              <a:t> </a:t>
            </a:r>
            <a:r>
              <a:rPr lang="tr-TR" sz="1400" strike="noStrike">
                <a:solidFill>
                  <a:srgbClr val="008000"/>
                </a:solidFill>
                <a:latin typeface="Consolas"/>
                <a:ea typeface="Consolas"/>
              </a:rPr>
              <a:t>sys</a:t>
            </a:r>
            <a:r>
              <a:rPr lang="tr-TR" sz="1400" strike="noStrike">
                <a:solidFill>
                  <a:srgbClr val="808080"/>
                </a:solidFill>
                <a:latin typeface="Consolas"/>
                <a:ea typeface="Consolas"/>
              </a:rPr>
              <a:t>.</a:t>
            </a:r>
            <a:r>
              <a:rPr lang="tr-TR" sz="1400" strike="noStrike">
                <a:solidFill>
                  <a:srgbClr val="008000"/>
                </a:solidFill>
                <a:latin typeface="Consolas"/>
                <a:ea typeface="Consolas"/>
              </a:rPr>
              <a:t>partitions</a:t>
            </a:r>
            <a:r>
              <a:rPr lang="tr-TR" sz="1400" strike="noStrike">
                <a:solidFill>
                  <a:srgbClr val="404040"/>
                </a:solidFill>
                <a:latin typeface="Consolas"/>
                <a:ea typeface="Consolas"/>
              </a:rPr>
              <a:t> p </a:t>
            </a:r>
            <a:r>
              <a:rPr lang="tr-TR" sz="1400" strike="noStrike">
                <a:solidFill>
                  <a:srgbClr val="0000ff"/>
                </a:solidFill>
                <a:latin typeface="Consolas"/>
                <a:ea typeface="Consolas"/>
              </a:rPr>
              <a:t>ON</a:t>
            </a:r>
            <a:r>
              <a:rPr lang="tr-TR" sz="1400" strike="noStrike">
                <a:solidFill>
                  <a:srgbClr val="404040"/>
                </a:solidFill>
                <a:latin typeface="Consolas"/>
                <a:ea typeface="Consolas"/>
              </a:rPr>
              <a:t> i</a:t>
            </a:r>
            <a:r>
              <a:rPr lang="tr-TR" sz="1400" strike="noStrike">
                <a:solidFill>
                  <a:srgbClr val="808080"/>
                </a:solidFill>
                <a:latin typeface="Consolas"/>
                <a:ea typeface="Consolas"/>
              </a:rPr>
              <a:t>.</a:t>
            </a:r>
            <a:r>
              <a:rPr lang="tr-TR" sz="1400" strike="noStrike">
                <a:solidFill>
                  <a:srgbClr val="ff00ff"/>
                </a:solidFill>
                <a:latin typeface="Consolas"/>
                <a:ea typeface="Consolas"/>
              </a:rPr>
              <a:t>object_id</a:t>
            </a:r>
            <a:r>
              <a:rPr lang="tr-TR" sz="1400" strike="noStrike">
                <a:solidFill>
                  <a:srgbClr val="404040"/>
                </a:solidFill>
                <a:latin typeface="Consolas"/>
                <a:ea typeface="Consolas"/>
              </a:rPr>
              <a:t> </a:t>
            </a:r>
            <a:r>
              <a:rPr lang="tr-TR" sz="1400" strike="noStrike">
                <a:solidFill>
                  <a:srgbClr val="808080"/>
                </a:solidFill>
                <a:latin typeface="Consolas"/>
                <a:ea typeface="Consolas"/>
              </a:rPr>
              <a:t>=</a:t>
            </a:r>
            <a:r>
              <a:rPr lang="tr-TR" sz="1400" strike="noStrike">
                <a:solidFill>
                  <a:srgbClr val="404040"/>
                </a:solidFill>
                <a:latin typeface="Consolas"/>
                <a:ea typeface="Consolas"/>
              </a:rPr>
              <a:t> p</a:t>
            </a:r>
            <a:r>
              <a:rPr lang="tr-TR" sz="1400" strike="noStrike">
                <a:solidFill>
                  <a:srgbClr val="808080"/>
                </a:solidFill>
                <a:latin typeface="Consolas"/>
                <a:ea typeface="Consolas"/>
              </a:rPr>
              <a:t>.</a:t>
            </a:r>
            <a:r>
              <a:rPr lang="tr-TR" sz="1400" strike="noStrike">
                <a:solidFill>
                  <a:srgbClr val="ff00ff"/>
                </a:solidFill>
                <a:latin typeface="Consolas"/>
                <a:ea typeface="Consolas"/>
              </a:rPr>
              <a:t>OBJECT_ID</a:t>
            </a:r>
            <a:r>
              <a:rPr lang="tr-TR" sz="1400" strike="noStrike">
                <a:solidFill>
                  <a:srgbClr val="404040"/>
                </a:solidFill>
                <a:latin typeface="Consolas"/>
                <a:ea typeface="Consolas"/>
              </a:rPr>
              <a:t> </a:t>
            </a:r>
            <a:r>
              <a:rPr lang="tr-TR" sz="1400" strike="noStrike">
                <a:solidFill>
                  <a:srgbClr val="808080"/>
                </a:solidFill>
                <a:latin typeface="Consolas"/>
                <a:ea typeface="Consolas"/>
              </a:rPr>
              <a:t>AND</a:t>
            </a:r>
            <a:r>
              <a:rPr lang="tr-TR" sz="1400" strike="noStrike">
                <a:solidFill>
                  <a:srgbClr val="404040"/>
                </a:solidFill>
                <a:latin typeface="Consolas"/>
                <a:ea typeface="Consolas"/>
              </a:rPr>
              <a:t> i</a:t>
            </a:r>
            <a:r>
              <a:rPr lang="tr-TR" sz="1400" strike="noStrike">
                <a:solidFill>
                  <a:srgbClr val="808080"/>
                </a:solidFill>
                <a:latin typeface="Consolas"/>
                <a:ea typeface="Consolas"/>
              </a:rPr>
              <a:t>.</a:t>
            </a:r>
            <a:r>
              <a:rPr lang="tr-TR" sz="1400" strike="noStrike">
                <a:solidFill>
                  <a:srgbClr val="404040"/>
                </a:solidFill>
                <a:latin typeface="Consolas"/>
                <a:ea typeface="Consolas"/>
              </a:rPr>
              <a:t>index_id </a:t>
            </a:r>
            <a:r>
              <a:rPr lang="tr-TR" sz="1400" strike="noStrike">
                <a:solidFill>
                  <a:srgbClr val="808080"/>
                </a:solidFill>
                <a:latin typeface="Consolas"/>
                <a:ea typeface="Consolas"/>
              </a:rPr>
              <a:t>=</a:t>
            </a:r>
            <a:r>
              <a:rPr lang="tr-TR" sz="1400" strike="noStrike">
                <a:solidFill>
                  <a:srgbClr val="404040"/>
                </a:solidFill>
                <a:latin typeface="Consolas"/>
                <a:ea typeface="Consolas"/>
              </a:rPr>
              <a:t> p</a:t>
            </a:r>
            <a:r>
              <a:rPr lang="tr-TR" sz="1400" strike="noStrike">
                <a:solidFill>
                  <a:srgbClr val="808080"/>
                </a:solidFill>
                <a:latin typeface="Consolas"/>
                <a:ea typeface="Consolas"/>
              </a:rPr>
              <a:t>.</a:t>
            </a:r>
            <a:r>
              <a:rPr lang="tr-TR" sz="1400" strike="noStrike">
                <a:solidFill>
                  <a:srgbClr val="404040"/>
                </a:solidFill>
                <a:latin typeface="Consolas"/>
                <a:ea typeface="Consolas"/>
              </a:rPr>
              <a:t>index_id</a:t>
            </a:r>
            <a:r>
              <a:rPr lang="tr-TR" sz="1400" strike="noStrike">
                <a:solidFill>
                  <a:srgbClr val="404040"/>
                </a:solidFill>
                <a:latin typeface="Consolas"/>
                <a:ea typeface="Consolas"/>
              </a:rPr>
              <a:t>
</a:t>
            </a:r>
            <a:r>
              <a:rPr lang="tr-TR" sz="1400" strike="noStrike">
                <a:solidFill>
                  <a:srgbClr val="808080"/>
                </a:solidFill>
                <a:latin typeface="Consolas"/>
                <a:ea typeface="Consolas"/>
              </a:rPr>
              <a:t>INNER</a:t>
            </a:r>
            <a:r>
              <a:rPr lang="tr-TR" sz="1400" strike="noStrike">
                <a:solidFill>
                  <a:srgbClr val="404040"/>
                </a:solidFill>
                <a:latin typeface="Consolas"/>
                <a:ea typeface="Consolas"/>
              </a:rPr>
              <a:t> </a:t>
            </a:r>
            <a:r>
              <a:rPr lang="tr-TR" sz="1400" strike="noStrike">
                <a:solidFill>
                  <a:srgbClr val="808080"/>
                </a:solidFill>
                <a:latin typeface="Consolas"/>
                <a:ea typeface="Consolas"/>
              </a:rPr>
              <a:t>JOIN</a:t>
            </a:r>
            <a:r>
              <a:rPr lang="tr-TR" sz="1400" strike="noStrike">
                <a:solidFill>
                  <a:srgbClr val="404040"/>
                </a:solidFill>
                <a:latin typeface="Consolas"/>
                <a:ea typeface="Consolas"/>
              </a:rPr>
              <a:t> </a:t>
            </a:r>
            <a:r>
              <a:rPr lang="tr-TR" sz="1400" strike="noStrike">
                <a:solidFill>
                  <a:srgbClr val="008000"/>
                </a:solidFill>
                <a:latin typeface="Consolas"/>
                <a:ea typeface="Consolas"/>
              </a:rPr>
              <a:t>sys</a:t>
            </a:r>
            <a:r>
              <a:rPr lang="tr-TR" sz="1400" strike="noStrike">
                <a:solidFill>
                  <a:srgbClr val="808080"/>
                </a:solidFill>
                <a:latin typeface="Consolas"/>
                <a:ea typeface="Consolas"/>
              </a:rPr>
              <a:t>.</a:t>
            </a:r>
            <a:r>
              <a:rPr lang="tr-TR" sz="1400" strike="noStrike">
                <a:solidFill>
                  <a:srgbClr val="008000"/>
                </a:solidFill>
                <a:latin typeface="Consolas"/>
                <a:ea typeface="Consolas"/>
              </a:rPr>
              <a:t>allocation_units</a:t>
            </a:r>
            <a:r>
              <a:rPr lang="tr-TR" sz="1400" strike="noStrike">
                <a:solidFill>
                  <a:srgbClr val="404040"/>
                </a:solidFill>
                <a:latin typeface="Consolas"/>
                <a:ea typeface="Consolas"/>
              </a:rPr>
              <a:t> a </a:t>
            </a:r>
            <a:r>
              <a:rPr lang="tr-TR" sz="1400" strike="noStrike">
                <a:solidFill>
                  <a:srgbClr val="0000ff"/>
                </a:solidFill>
                <a:latin typeface="Consolas"/>
                <a:ea typeface="Consolas"/>
              </a:rPr>
              <a:t>ON</a:t>
            </a:r>
            <a:r>
              <a:rPr lang="tr-TR" sz="1400" strike="noStrike">
                <a:solidFill>
                  <a:srgbClr val="404040"/>
                </a:solidFill>
                <a:latin typeface="Consolas"/>
                <a:ea typeface="Consolas"/>
              </a:rPr>
              <a:t> p</a:t>
            </a:r>
            <a:r>
              <a:rPr lang="tr-TR" sz="1400" strike="noStrike">
                <a:solidFill>
                  <a:srgbClr val="808080"/>
                </a:solidFill>
                <a:latin typeface="Consolas"/>
                <a:ea typeface="Consolas"/>
              </a:rPr>
              <a:t>.</a:t>
            </a:r>
            <a:r>
              <a:rPr lang="tr-TR" sz="1400" strike="noStrike">
                <a:solidFill>
                  <a:srgbClr val="ff00ff"/>
                </a:solidFill>
                <a:latin typeface="Consolas"/>
                <a:ea typeface="Consolas"/>
              </a:rPr>
              <a:t>partition_id</a:t>
            </a:r>
            <a:r>
              <a:rPr lang="tr-TR" sz="1400" strike="noStrike">
                <a:solidFill>
                  <a:srgbClr val="404040"/>
                </a:solidFill>
                <a:latin typeface="Consolas"/>
                <a:ea typeface="Consolas"/>
              </a:rPr>
              <a:t> </a:t>
            </a:r>
            <a:r>
              <a:rPr lang="tr-TR" sz="1400" strike="noStrike">
                <a:solidFill>
                  <a:srgbClr val="808080"/>
                </a:solidFill>
                <a:latin typeface="Consolas"/>
                <a:ea typeface="Consolas"/>
              </a:rPr>
              <a:t>=</a:t>
            </a:r>
            <a:r>
              <a:rPr lang="tr-TR" sz="1400" strike="noStrike">
                <a:solidFill>
                  <a:srgbClr val="404040"/>
                </a:solidFill>
                <a:latin typeface="Consolas"/>
                <a:ea typeface="Consolas"/>
              </a:rPr>
              <a:t> a</a:t>
            </a:r>
            <a:r>
              <a:rPr lang="tr-TR" sz="1400" strike="noStrike">
                <a:solidFill>
                  <a:srgbClr val="808080"/>
                </a:solidFill>
                <a:latin typeface="Consolas"/>
                <a:ea typeface="Consolas"/>
              </a:rPr>
              <a:t>.</a:t>
            </a:r>
            <a:r>
              <a:rPr lang="tr-TR" sz="1400" strike="noStrike">
                <a:solidFill>
                  <a:srgbClr val="404040"/>
                </a:solidFill>
                <a:latin typeface="Consolas"/>
                <a:ea typeface="Consolas"/>
              </a:rPr>
              <a:t>container_id</a:t>
            </a:r>
            <a:r>
              <a:rPr lang="tr-TR" sz="1400" strike="noStrike">
                <a:solidFill>
                  <a:srgbClr val="404040"/>
                </a:solidFill>
                <a:latin typeface="Consolas"/>
                <a:ea typeface="Consolas"/>
              </a:rPr>
              <a:t>
</a:t>
            </a:r>
            <a:r>
              <a:rPr lang="tr-TR" sz="1400" strike="noStrike">
                <a:solidFill>
                  <a:srgbClr val="808080"/>
                </a:solidFill>
                <a:latin typeface="Consolas"/>
                <a:ea typeface="Consolas"/>
              </a:rPr>
              <a:t>LEFT</a:t>
            </a:r>
            <a:r>
              <a:rPr lang="tr-TR" sz="1400" strike="noStrike">
                <a:solidFill>
                  <a:srgbClr val="404040"/>
                </a:solidFill>
                <a:latin typeface="Consolas"/>
                <a:ea typeface="Consolas"/>
              </a:rPr>
              <a:t> </a:t>
            </a:r>
            <a:r>
              <a:rPr lang="tr-TR" sz="1400" strike="noStrike">
                <a:solidFill>
                  <a:srgbClr val="808080"/>
                </a:solidFill>
                <a:latin typeface="Consolas"/>
                <a:ea typeface="Consolas"/>
              </a:rPr>
              <a:t>OUTER</a:t>
            </a:r>
            <a:r>
              <a:rPr lang="tr-TR" sz="1400" strike="noStrike">
                <a:solidFill>
                  <a:srgbClr val="404040"/>
                </a:solidFill>
                <a:latin typeface="Consolas"/>
                <a:ea typeface="Consolas"/>
              </a:rPr>
              <a:t> </a:t>
            </a:r>
            <a:r>
              <a:rPr lang="tr-TR" sz="1400" strike="noStrike">
                <a:solidFill>
                  <a:srgbClr val="808080"/>
                </a:solidFill>
                <a:latin typeface="Consolas"/>
                <a:ea typeface="Consolas"/>
              </a:rPr>
              <a:t>JOIN</a:t>
            </a:r>
            <a:r>
              <a:rPr lang="tr-TR" sz="1400" strike="noStrike">
                <a:solidFill>
                  <a:srgbClr val="404040"/>
                </a:solidFill>
                <a:latin typeface="Consolas"/>
                <a:ea typeface="Consolas"/>
              </a:rPr>
              <a:t> </a:t>
            </a:r>
            <a:r>
              <a:rPr lang="tr-TR" sz="1400" strike="noStrike">
                <a:solidFill>
                  <a:srgbClr val="008000"/>
                </a:solidFill>
                <a:latin typeface="Consolas"/>
                <a:ea typeface="Consolas"/>
              </a:rPr>
              <a:t>sys</a:t>
            </a:r>
            <a:r>
              <a:rPr lang="tr-TR" sz="1400" strike="noStrike">
                <a:solidFill>
                  <a:srgbClr val="808080"/>
                </a:solidFill>
                <a:latin typeface="Consolas"/>
                <a:ea typeface="Consolas"/>
              </a:rPr>
              <a:t>.</a:t>
            </a:r>
            <a:r>
              <a:rPr lang="tr-TR" sz="1400" strike="noStrike">
                <a:solidFill>
                  <a:srgbClr val="008000"/>
                </a:solidFill>
                <a:latin typeface="Consolas"/>
                <a:ea typeface="Consolas"/>
              </a:rPr>
              <a:t>schemas</a:t>
            </a:r>
            <a:r>
              <a:rPr lang="tr-TR" sz="1400" strike="noStrike">
                <a:solidFill>
                  <a:srgbClr val="404040"/>
                </a:solidFill>
                <a:latin typeface="Consolas"/>
                <a:ea typeface="Consolas"/>
              </a:rPr>
              <a:t> s </a:t>
            </a:r>
            <a:r>
              <a:rPr lang="tr-TR" sz="1400" strike="noStrike">
                <a:solidFill>
                  <a:srgbClr val="0000ff"/>
                </a:solidFill>
                <a:latin typeface="Consolas"/>
                <a:ea typeface="Consolas"/>
              </a:rPr>
              <a:t>ON</a:t>
            </a:r>
            <a:r>
              <a:rPr lang="tr-TR" sz="1400" strike="noStrike">
                <a:solidFill>
                  <a:srgbClr val="404040"/>
                </a:solidFill>
                <a:latin typeface="Consolas"/>
                <a:ea typeface="Consolas"/>
              </a:rPr>
              <a:t> t</a:t>
            </a:r>
            <a:r>
              <a:rPr lang="tr-TR" sz="1400" strike="noStrike">
                <a:solidFill>
                  <a:srgbClr val="808080"/>
                </a:solidFill>
                <a:latin typeface="Consolas"/>
                <a:ea typeface="Consolas"/>
              </a:rPr>
              <a:t>.</a:t>
            </a:r>
            <a:r>
              <a:rPr lang="tr-TR" sz="1400" strike="noStrike">
                <a:solidFill>
                  <a:srgbClr val="ff00ff"/>
                </a:solidFill>
                <a:latin typeface="Consolas"/>
                <a:ea typeface="Consolas"/>
              </a:rPr>
              <a:t>schema_id</a:t>
            </a:r>
            <a:r>
              <a:rPr lang="tr-TR" sz="1400" strike="noStrike">
                <a:solidFill>
                  <a:srgbClr val="404040"/>
                </a:solidFill>
                <a:latin typeface="Consolas"/>
                <a:ea typeface="Consolas"/>
              </a:rPr>
              <a:t> </a:t>
            </a:r>
            <a:r>
              <a:rPr lang="tr-TR" sz="1400" strike="noStrike">
                <a:solidFill>
                  <a:srgbClr val="808080"/>
                </a:solidFill>
                <a:latin typeface="Consolas"/>
                <a:ea typeface="Consolas"/>
              </a:rPr>
              <a:t>=</a:t>
            </a:r>
            <a:r>
              <a:rPr lang="tr-TR" sz="1400" strike="noStrike">
                <a:solidFill>
                  <a:srgbClr val="404040"/>
                </a:solidFill>
                <a:latin typeface="Consolas"/>
                <a:ea typeface="Consolas"/>
              </a:rPr>
              <a:t> s</a:t>
            </a:r>
            <a:r>
              <a:rPr lang="tr-TR" sz="1400" strike="noStrike">
                <a:solidFill>
                  <a:srgbClr val="808080"/>
                </a:solidFill>
                <a:latin typeface="Consolas"/>
                <a:ea typeface="Consolas"/>
              </a:rPr>
              <a:t>.</a:t>
            </a:r>
            <a:r>
              <a:rPr lang="tr-TR" sz="1400" strike="noStrike">
                <a:solidFill>
                  <a:srgbClr val="ff00ff"/>
                </a:solidFill>
                <a:latin typeface="Consolas"/>
                <a:ea typeface="Consolas"/>
              </a:rPr>
              <a:t>schema_id</a:t>
            </a:r>
            <a:endParaRPr/>
          </a:p>
          <a:p>
            <a:r>
              <a:rPr lang="tr-TR" sz="1400" strike="noStrike">
                <a:solidFill>
                  <a:srgbClr val="0000ff"/>
                </a:solidFill>
                <a:latin typeface="Consolas"/>
                <a:ea typeface="Consolas"/>
              </a:rPr>
              <a:t>WHERE</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404040"/>
                </a:solidFill>
                <a:latin typeface="Consolas"/>
                <a:ea typeface="Consolas"/>
              </a:rPr>
              <a:t>    t</a:t>
            </a:r>
            <a:r>
              <a:rPr lang="tr-TR" sz="1400" strike="noStrike">
                <a:solidFill>
                  <a:srgbClr val="808080"/>
                </a:solidFill>
                <a:latin typeface="Consolas"/>
                <a:ea typeface="Consolas"/>
              </a:rPr>
              <a:t>.</a:t>
            </a:r>
            <a:r>
              <a:rPr lang="tr-TR" sz="1400" strike="noStrike">
                <a:solidFill>
                  <a:srgbClr val="404040"/>
                </a:solidFill>
                <a:latin typeface="Consolas"/>
                <a:ea typeface="Consolas"/>
              </a:rPr>
              <a:t>NAME </a:t>
            </a:r>
            <a:r>
              <a:rPr lang="tr-TR" sz="1400" strike="noStrike">
                <a:solidFill>
                  <a:srgbClr val="808080"/>
                </a:solidFill>
                <a:latin typeface="Consolas"/>
                <a:ea typeface="Consolas"/>
              </a:rPr>
              <a:t>NOT</a:t>
            </a:r>
            <a:r>
              <a:rPr lang="tr-TR" sz="1400" strike="noStrike">
                <a:solidFill>
                  <a:srgbClr val="404040"/>
                </a:solidFill>
                <a:latin typeface="Consolas"/>
                <a:ea typeface="Consolas"/>
              </a:rPr>
              <a:t> </a:t>
            </a:r>
            <a:r>
              <a:rPr lang="tr-TR" sz="1400" strike="noStrike">
                <a:solidFill>
                  <a:srgbClr val="808080"/>
                </a:solidFill>
                <a:latin typeface="Consolas"/>
                <a:ea typeface="Consolas"/>
              </a:rPr>
              <a:t>LIKE</a:t>
            </a:r>
            <a:r>
              <a:rPr lang="tr-TR" sz="1400" strike="noStrike">
                <a:solidFill>
                  <a:srgbClr val="404040"/>
                </a:solidFill>
                <a:latin typeface="Consolas"/>
                <a:ea typeface="Consolas"/>
              </a:rPr>
              <a:t> </a:t>
            </a:r>
            <a:r>
              <a:rPr lang="tr-TR" sz="1400" strike="noStrike">
                <a:solidFill>
                  <a:srgbClr val="ff0000"/>
                </a:solidFill>
                <a:latin typeface="Consolas"/>
                <a:ea typeface="Consolas"/>
              </a:rPr>
              <a:t>'dt%'</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808080"/>
                </a:solidFill>
                <a:latin typeface="Consolas"/>
                <a:ea typeface="Consolas"/>
              </a:rPr>
              <a:t>AND</a:t>
            </a:r>
            <a:r>
              <a:rPr lang="tr-TR" sz="1400" strike="noStrike">
                <a:solidFill>
                  <a:srgbClr val="404040"/>
                </a:solidFill>
                <a:latin typeface="Consolas"/>
                <a:ea typeface="Consolas"/>
              </a:rPr>
              <a:t> t</a:t>
            </a:r>
            <a:r>
              <a:rPr lang="tr-TR" sz="1400" strike="noStrike">
                <a:solidFill>
                  <a:srgbClr val="808080"/>
                </a:solidFill>
                <a:latin typeface="Consolas"/>
                <a:ea typeface="Consolas"/>
              </a:rPr>
              <a:t>.</a:t>
            </a:r>
            <a:r>
              <a:rPr lang="tr-TR" sz="1400" strike="noStrike">
                <a:solidFill>
                  <a:srgbClr val="404040"/>
                </a:solidFill>
                <a:latin typeface="Consolas"/>
                <a:ea typeface="Consolas"/>
              </a:rPr>
              <a:t>is_ms_shipped </a:t>
            </a:r>
            <a:r>
              <a:rPr lang="tr-TR" sz="1400" strike="noStrike">
                <a:solidFill>
                  <a:srgbClr val="808080"/>
                </a:solidFill>
                <a:latin typeface="Consolas"/>
                <a:ea typeface="Consolas"/>
              </a:rPr>
              <a:t>=</a:t>
            </a:r>
            <a:r>
              <a:rPr lang="tr-TR" sz="1400" strike="noStrike">
                <a:solidFill>
                  <a:srgbClr val="404040"/>
                </a:solidFill>
                <a:latin typeface="Consolas"/>
                <a:ea typeface="Consolas"/>
              </a:rPr>
              <a:t> 0</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808080"/>
                </a:solidFill>
                <a:latin typeface="Consolas"/>
                <a:ea typeface="Consolas"/>
              </a:rPr>
              <a:t>AND</a:t>
            </a:r>
            <a:r>
              <a:rPr lang="tr-TR" sz="1400" strike="noStrike">
                <a:solidFill>
                  <a:srgbClr val="404040"/>
                </a:solidFill>
                <a:latin typeface="Consolas"/>
                <a:ea typeface="Consolas"/>
              </a:rPr>
              <a:t> i</a:t>
            </a:r>
            <a:r>
              <a:rPr lang="tr-TR" sz="1400" strike="noStrike">
                <a:solidFill>
                  <a:srgbClr val="808080"/>
                </a:solidFill>
                <a:latin typeface="Consolas"/>
                <a:ea typeface="Consolas"/>
              </a:rPr>
              <a:t>.</a:t>
            </a:r>
            <a:r>
              <a:rPr lang="tr-TR" sz="1400" strike="noStrike">
                <a:solidFill>
                  <a:srgbClr val="ff00ff"/>
                </a:solidFill>
                <a:latin typeface="Consolas"/>
                <a:ea typeface="Consolas"/>
              </a:rPr>
              <a:t>OBJECT_ID</a:t>
            </a:r>
            <a:r>
              <a:rPr lang="tr-TR" sz="1400" strike="noStrike">
                <a:solidFill>
                  <a:srgbClr val="404040"/>
                </a:solidFill>
                <a:latin typeface="Consolas"/>
                <a:ea typeface="Consolas"/>
              </a:rPr>
              <a:t> </a:t>
            </a:r>
            <a:r>
              <a:rPr lang="tr-TR" sz="1400" strike="noStrike">
                <a:solidFill>
                  <a:srgbClr val="808080"/>
                </a:solidFill>
                <a:latin typeface="Consolas"/>
                <a:ea typeface="Consolas"/>
              </a:rPr>
              <a:t>&gt;</a:t>
            </a:r>
            <a:r>
              <a:rPr lang="tr-TR" sz="1400" strike="noStrike">
                <a:solidFill>
                  <a:srgbClr val="404040"/>
                </a:solidFill>
                <a:latin typeface="Consolas"/>
                <a:ea typeface="Consolas"/>
              </a:rPr>
              <a:t> 255 </a:t>
            </a:r>
            <a:endParaRPr/>
          </a:p>
          <a:p>
            <a:r>
              <a:rPr lang="tr-TR" sz="1400" strike="noStrike">
                <a:solidFill>
                  <a:srgbClr val="0000ff"/>
                </a:solidFill>
                <a:latin typeface="Consolas"/>
                <a:ea typeface="Consolas"/>
              </a:rPr>
              <a:t>GROUP</a:t>
            </a:r>
            <a:r>
              <a:rPr lang="tr-TR" sz="1400" strike="noStrike">
                <a:solidFill>
                  <a:srgbClr val="404040"/>
                </a:solidFill>
                <a:latin typeface="Consolas"/>
                <a:ea typeface="Consolas"/>
              </a:rPr>
              <a:t> </a:t>
            </a:r>
            <a:r>
              <a:rPr lang="tr-TR" sz="1400" strike="noStrike">
                <a:solidFill>
                  <a:srgbClr val="0000ff"/>
                </a:solidFill>
                <a:latin typeface="Consolas"/>
                <a:ea typeface="Consolas"/>
              </a:rPr>
              <a:t>BY</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404040"/>
                </a:solidFill>
                <a:latin typeface="Consolas"/>
                <a:ea typeface="Consolas"/>
              </a:rPr>
              <a:t>    t</a:t>
            </a:r>
            <a:r>
              <a:rPr lang="tr-TR" sz="1400" strike="noStrike">
                <a:solidFill>
                  <a:srgbClr val="808080"/>
                </a:solidFill>
                <a:latin typeface="Consolas"/>
                <a:ea typeface="Consolas"/>
              </a:rPr>
              <a:t>.</a:t>
            </a:r>
            <a:r>
              <a:rPr lang="tr-TR" sz="1400" strike="noStrike">
                <a:solidFill>
                  <a:srgbClr val="404040"/>
                </a:solidFill>
                <a:latin typeface="Consolas"/>
                <a:ea typeface="Consolas"/>
              </a:rPr>
              <a:t>Name</a:t>
            </a:r>
            <a:r>
              <a:rPr lang="tr-TR" sz="1400" strike="noStrike">
                <a:solidFill>
                  <a:srgbClr val="808080"/>
                </a:solidFill>
                <a:latin typeface="Consolas"/>
                <a:ea typeface="Consolas"/>
              </a:rPr>
              <a:t>,</a:t>
            </a:r>
            <a:r>
              <a:rPr lang="tr-TR" sz="1400" strike="noStrike">
                <a:solidFill>
                  <a:srgbClr val="404040"/>
                </a:solidFill>
                <a:latin typeface="Consolas"/>
                <a:ea typeface="Consolas"/>
              </a:rPr>
              <a:t> s</a:t>
            </a:r>
            <a:r>
              <a:rPr lang="tr-TR" sz="1400" strike="noStrike">
                <a:solidFill>
                  <a:srgbClr val="808080"/>
                </a:solidFill>
                <a:latin typeface="Consolas"/>
                <a:ea typeface="Consolas"/>
              </a:rPr>
              <a:t>.</a:t>
            </a:r>
            <a:r>
              <a:rPr lang="tr-TR" sz="1400" strike="noStrike">
                <a:solidFill>
                  <a:srgbClr val="404040"/>
                </a:solidFill>
                <a:latin typeface="Consolas"/>
                <a:ea typeface="Consolas"/>
              </a:rPr>
              <a:t>Name</a:t>
            </a:r>
            <a:r>
              <a:rPr lang="tr-TR" sz="1400" strike="noStrike">
                <a:solidFill>
                  <a:srgbClr val="808080"/>
                </a:solidFill>
                <a:latin typeface="Consolas"/>
                <a:ea typeface="Consolas"/>
              </a:rPr>
              <a:t>,</a:t>
            </a:r>
            <a:r>
              <a:rPr lang="tr-TR" sz="1400" strike="noStrike">
                <a:solidFill>
                  <a:srgbClr val="404040"/>
                </a:solidFill>
                <a:latin typeface="Consolas"/>
                <a:ea typeface="Consolas"/>
              </a:rPr>
              <a:t> p</a:t>
            </a:r>
            <a:r>
              <a:rPr lang="tr-TR" sz="1400" strike="noStrike">
                <a:solidFill>
                  <a:srgbClr val="808080"/>
                </a:solidFill>
                <a:latin typeface="Consolas"/>
                <a:ea typeface="Consolas"/>
              </a:rPr>
              <a:t>.</a:t>
            </a:r>
            <a:r>
              <a:rPr lang="tr-TR" sz="1400" strike="noStrike">
                <a:solidFill>
                  <a:srgbClr val="0000ff"/>
                </a:solidFill>
                <a:latin typeface="Consolas"/>
                <a:ea typeface="Consolas"/>
              </a:rPr>
              <a:t>Rows</a:t>
            </a:r>
            <a:endParaRPr/>
          </a:p>
          <a:p>
            <a:r>
              <a:rPr lang="tr-TR" sz="1400" strike="noStrike">
                <a:solidFill>
                  <a:srgbClr val="0000ff"/>
                </a:solidFill>
                <a:latin typeface="Consolas"/>
                <a:ea typeface="Consolas"/>
              </a:rPr>
              <a:t>ORDER</a:t>
            </a:r>
            <a:r>
              <a:rPr lang="tr-TR" sz="1400" strike="noStrike">
                <a:solidFill>
                  <a:srgbClr val="404040"/>
                </a:solidFill>
                <a:latin typeface="Consolas"/>
                <a:ea typeface="Consolas"/>
              </a:rPr>
              <a:t> </a:t>
            </a:r>
            <a:r>
              <a:rPr lang="tr-TR" sz="1400" strike="noStrike">
                <a:solidFill>
                  <a:srgbClr val="0000ff"/>
                </a:solidFill>
                <a:latin typeface="Consolas"/>
                <a:ea typeface="Consolas"/>
              </a:rPr>
              <a:t>BY</a:t>
            </a:r>
            <a:r>
              <a:rPr lang="tr-TR" sz="1400" strike="noStrike">
                <a:solidFill>
                  <a:srgbClr val="404040"/>
                </a:solidFill>
                <a:latin typeface="Consolas"/>
                <a:ea typeface="Consolas"/>
              </a:rPr>
              <a:t> </a:t>
            </a:r>
            <a:r>
              <a:rPr lang="tr-TR" sz="1400" strike="noStrike">
                <a:solidFill>
                  <a:srgbClr val="404040"/>
                </a:solidFill>
                <a:latin typeface="Consolas"/>
                <a:ea typeface="Consolas"/>
              </a:rPr>
              <a:t>
</a:t>
            </a:r>
            <a:r>
              <a:rPr lang="tr-TR" sz="1400" strike="noStrike">
                <a:solidFill>
                  <a:srgbClr val="404040"/>
                </a:solidFill>
                <a:latin typeface="Consolas"/>
                <a:ea typeface="Consolas"/>
              </a:rPr>
              <a:t>    t</a:t>
            </a:r>
            <a:r>
              <a:rPr lang="tr-TR" sz="1400" strike="noStrike">
                <a:solidFill>
                  <a:srgbClr val="808080"/>
                </a:solidFill>
                <a:latin typeface="Consolas"/>
                <a:ea typeface="Consolas"/>
              </a:rPr>
              <a:t>.</a:t>
            </a:r>
            <a:r>
              <a:rPr lang="tr-TR" sz="1400" strike="noStrike">
                <a:solidFill>
                  <a:srgbClr val="404040"/>
                </a:solidFill>
                <a:latin typeface="Consolas"/>
                <a:ea typeface="Consolas"/>
              </a:rPr>
              <a:t>Name</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Rebuild All Indexes</a:t>
            </a:r>
            <a:endParaRPr/>
          </a:p>
        </p:txBody>
      </p:sp>
      <p:sp>
        <p:nvSpPr>
          <p:cNvPr id="152" name="TextShape 2"/>
          <p:cNvSpPr txBox="1"/>
          <p:nvPr/>
        </p:nvSpPr>
        <p:spPr>
          <a:xfrm>
            <a:off x="677160" y="1206360"/>
            <a:ext cx="8596440" cy="5587560"/>
          </a:xfrm>
          <a:prstGeom prst="rect">
            <a:avLst/>
          </a:prstGeom>
          <a:noFill/>
          <a:ln>
            <a:noFill/>
          </a:ln>
        </p:spPr>
        <p:txBody>
          <a:bodyPr/>
          <a:p>
            <a:pPr>
              <a:lnSpc>
                <a:spcPct val="100000"/>
              </a:lnSpc>
              <a:buSzPct val="80000"/>
              <a:buFont typeface="Wingdings 3" charset="2"/>
              <a:buChar char=""/>
            </a:pPr>
            <a:r>
              <a:rPr lang="tr-TR" sz="700" strike="noStrike">
                <a:solidFill>
                  <a:srgbClr val="404040"/>
                </a:solidFill>
                <a:latin typeface="Trebuchet MS"/>
              </a:rPr>
              <a:t>DECLARE @Database VARCHAR(255)   </a:t>
            </a:r>
            <a:r>
              <a:rPr lang="tr-TR" sz="700" strike="noStrike">
                <a:solidFill>
                  <a:srgbClr val="404040"/>
                </a:solidFill>
                <a:latin typeface="Trebuchet MS"/>
              </a:rPr>
              <a:t>
</a:t>
            </a:r>
            <a:r>
              <a:rPr lang="tr-TR" sz="700" strike="noStrike">
                <a:solidFill>
                  <a:srgbClr val="404040"/>
                </a:solidFill>
                <a:latin typeface="Trebuchet MS"/>
              </a:rPr>
              <a:t>DECLARE @Table VARCHAR(255)  </a:t>
            </a:r>
            <a:r>
              <a:rPr lang="tr-TR" sz="700" strike="noStrike">
                <a:solidFill>
                  <a:srgbClr val="404040"/>
                </a:solidFill>
                <a:latin typeface="Trebuchet MS"/>
              </a:rPr>
              <a:t>
</a:t>
            </a:r>
            <a:r>
              <a:rPr lang="tr-TR" sz="700" strike="noStrike">
                <a:solidFill>
                  <a:srgbClr val="404040"/>
                </a:solidFill>
                <a:latin typeface="Trebuchet MS"/>
              </a:rPr>
              <a:t>DECLARE @cmd NVARCHAR(500)  </a:t>
            </a:r>
            <a:r>
              <a:rPr lang="tr-TR" sz="700" strike="noStrike">
                <a:solidFill>
                  <a:srgbClr val="404040"/>
                </a:solidFill>
                <a:latin typeface="Trebuchet MS"/>
              </a:rPr>
              <a:t>
</a:t>
            </a:r>
            <a:r>
              <a:rPr lang="tr-TR" sz="700" strike="noStrike">
                <a:solidFill>
                  <a:srgbClr val="404040"/>
                </a:solidFill>
                <a:latin typeface="Trebuchet MS"/>
              </a:rPr>
              <a:t>DECLARE @fillfactor INT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SET @fillfactor = 90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DECLARE DatabaseCursor CURSOR FOR  </a:t>
            </a:r>
            <a:r>
              <a:rPr lang="tr-TR" sz="700" strike="noStrike">
                <a:solidFill>
                  <a:srgbClr val="404040"/>
                </a:solidFill>
                <a:latin typeface="Trebuchet MS"/>
              </a:rPr>
              <a:t>
</a:t>
            </a:r>
            <a:r>
              <a:rPr lang="tr-TR" sz="700" strike="noStrike">
                <a:solidFill>
                  <a:srgbClr val="404040"/>
                </a:solidFill>
                <a:latin typeface="Trebuchet MS"/>
              </a:rPr>
              <a:t>SELECT name FROM master.dbo.sysdatabases   </a:t>
            </a:r>
            <a:r>
              <a:rPr lang="tr-TR" sz="700" strike="noStrike">
                <a:solidFill>
                  <a:srgbClr val="404040"/>
                </a:solidFill>
                <a:latin typeface="Trebuchet MS"/>
              </a:rPr>
              <a:t>
</a:t>
            </a:r>
            <a:r>
              <a:rPr lang="tr-TR" sz="700" strike="noStrike">
                <a:solidFill>
                  <a:srgbClr val="404040"/>
                </a:solidFill>
                <a:latin typeface="Trebuchet MS"/>
              </a:rPr>
              <a:t>WHERE name NOT IN ('master','msdb','tempdb','model','distribution')   </a:t>
            </a:r>
            <a:r>
              <a:rPr lang="tr-TR" sz="700" strike="noStrike">
                <a:solidFill>
                  <a:srgbClr val="404040"/>
                </a:solidFill>
                <a:latin typeface="Trebuchet MS"/>
              </a:rPr>
              <a:t>
</a:t>
            </a:r>
            <a:r>
              <a:rPr lang="tr-TR" sz="700" strike="noStrike">
                <a:solidFill>
                  <a:srgbClr val="404040"/>
                </a:solidFill>
                <a:latin typeface="Trebuchet MS"/>
              </a:rPr>
              <a:t>ORDER BY 1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OPEN DatabaseCursor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FETCH NEXT FROM DatabaseCursor INTO @Database  </a:t>
            </a:r>
            <a:r>
              <a:rPr lang="tr-TR" sz="700" strike="noStrike">
                <a:solidFill>
                  <a:srgbClr val="404040"/>
                </a:solidFill>
                <a:latin typeface="Trebuchet MS"/>
              </a:rPr>
              <a:t>
</a:t>
            </a:r>
            <a:r>
              <a:rPr lang="tr-TR" sz="700" strike="noStrike">
                <a:solidFill>
                  <a:srgbClr val="404040"/>
                </a:solidFill>
                <a:latin typeface="Trebuchet MS"/>
              </a:rPr>
              <a:t>WHILE @@FETCH_STATUS = 0  </a:t>
            </a:r>
            <a:r>
              <a:rPr lang="tr-TR" sz="700" strike="noStrike">
                <a:solidFill>
                  <a:srgbClr val="404040"/>
                </a:solidFill>
                <a:latin typeface="Trebuchet MS"/>
              </a:rPr>
              <a:t>
</a:t>
            </a:r>
            <a:r>
              <a:rPr lang="tr-TR" sz="700" strike="noStrike">
                <a:solidFill>
                  <a:srgbClr val="404040"/>
                </a:solidFill>
                <a:latin typeface="Trebuchet MS"/>
              </a:rPr>
              <a:t>BEGIN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   SET @cmd = 'DECLARE TableCursor CURSOR FOR SELECT ''['' + table_catalog + ''].['' + table_schema + ''].['' + </a:t>
            </a:r>
            <a:r>
              <a:rPr lang="tr-TR" sz="700" strike="noStrike">
                <a:solidFill>
                  <a:srgbClr val="404040"/>
                </a:solidFill>
                <a:latin typeface="Trebuchet MS"/>
              </a:rPr>
              <a:t>
</a:t>
            </a:r>
            <a:r>
              <a:rPr lang="tr-TR" sz="700" strike="noStrike">
                <a:solidFill>
                  <a:srgbClr val="404040"/>
                </a:solidFill>
                <a:latin typeface="Trebuchet MS"/>
              </a:rPr>
              <a:t>  table_name + '']'' as tableName FROM [' + @Database + '].INFORMATION_SCHEMA.TABLES </a:t>
            </a:r>
            <a:r>
              <a:rPr lang="tr-TR" sz="700" strike="noStrike">
                <a:solidFill>
                  <a:srgbClr val="404040"/>
                </a:solidFill>
                <a:latin typeface="Trebuchet MS"/>
              </a:rPr>
              <a:t>
</a:t>
            </a:r>
            <a:r>
              <a:rPr lang="tr-TR" sz="700" strike="noStrike">
                <a:solidFill>
                  <a:srgbClr val="404040"/>
                </a:solidFill>
                <a:latin typeface="Trebuchet MS"/>
              </a:rPr>
              <a:t>  WHERE table_type = ''BASE TABLE'''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   -- create table cursor  </a:t>
            </a:r>
            <a:r>
              <a:rPr lang="tr-TR" sz="700" strike="noStrike">
                <a:solidFill>
                  <a:srgbClr val="404040"/>
                </a:solidFill>
                <a:latin typeface="Trebuchet MS"/>
              </a:rPr>
              <a:t>
</a:t>
            </a:r>
            <a:r>
              <a:rPr lang="tr-TR" sz="700" strike="noStrike">
                <a:solidFill>
                  <a:srgbClr val="404040"/>
                </a:solidFill>
                <a:latin typeface="Trebuchet MS"/>
              </a:rPr>
              <a:t>   EXEC (@cmd)  </a:t>
            </a:r>
            <a:r>
              <a:rPr lang="tr-TR" sz="700" strike="noStrike">
                <a:solidFill>
                  <a:srgbClr val="404040"/>
                </a:solidFill>
                <a:latin typeface="Trebuchet MS"/>
              </a:rPr>
              <a:t>
</a:t>
            </a:r>
            <a:r>
              <a:rPr lang="tr-TR" sz="700" strike="noStrike">
                <a:solidFill>
                  <a:srgbClr val="404040"/>
                </a:solidFill>
                <a:latin typeface="Trebuchet MS"/>
              </a:rPr>
              <a:t>   OPEN TableCursor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   FETCH NEXT FROM TableCursor INTO @Table   </a:t>
            </a:r>
            <a:r>
              <a:rPr lang="tr-TR" sz="700" strike="noStrike">
                <a:solidFill>
                  <a:srgbClr val="404040"/>
                </a:solidFill>
                <a:latin typeface="Trebuchet MS"/>
              </a:rPr>
              <a:t>
</a:t>
            </a:r>
            <a:r>
              <a:rPr lang="tr-TR" sz="700" strike="noStrike">
                <a:solidFill>
                  <a:srgbClr val="404040"/>
                </a:solidFill>
                <a:latin typeface="Trebuchet MS"/>
              </a:rPr>
              <a:t>   WHILE @@FETCH_STATUS = 0   </a:t>
            </a:r>
            <a:r>
              <a:rPr lang="tr-TR" sz="700" strike="noStrike">
                <a:solidFill>
                  <a:srgbClr val="404040"/>
                </a:solidFill>
                <a:latin typeface="Trebuchet MS"/>
              </a:rPr>
              <a:t>
</a:t>
            </a:r>
            <a:r>
              <a:rPr lang="tr-TR" sz="700" strike="noStrike">
                <a:solidFill>
                  <a:srgbClr val="404040"/>
                </a:solidFill>
                <a:latin typeface="Trebuchet MS"/>
              </a:rPr>
              <a:t>   BEGIN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       IF (@@MICROSOFTVERSION / POWER(2, 24) &gt;= 9)</a:t>
            </a:r>
            <a:r>
              <a:rPr lang="tr-TR" sz="700" strike="noStrike">
                <a:solidFill>
                  <a:srgbClr val="404040"/>
                </a:solidFill>
                <a:latin typeface="Trebuchet MS"/>
              </a:rPr>
              <a:t>
</a:t>
            </a:r>
            <a:r>
              <a:rPr lang="tr-TR" sz="700" strike="noStrike">
                <a:solidFill>
                  <a:srgbClr val="404040"/>
                </a:solidFill>
                <a:latin typeface="Trebuchet MS"/>
              </a:rPr>
              <a:t>       BEGIN</a:t>
            </a:r>
            <a:r>
              <a:rPr lang="tr-TR" sz="700" strike="noStrike">
                <a:solidFill>
                  <a:srgbClr val="404040"/>
                </a:solidFill>
                <a:latin typeface="Trebuchet MS"/>
              </a:rPr>
              <a:t>
</a:t>
            </a:r>
            <a:r>
              <a:rPr lang="tr-TR" sz="700" strike="noStrike">
                <a:solidFill>
                  <a:srgbClr val="404040"/>
                </a:solidFill>
                <a:latin typeface="Trebuchet MS"/>
              </a:rPr>
              <a:t>           -- SQL 2005 or higher command </a:t>
            </a:r>
            <a:r>
              <a:rPr lang="tr-TR" sz="700" strike="noStrike">
                <a:solidFill>
                  <a:srgbClr val="404040"/>
                </a:solidFill>
                <a:latin typeface="Trebuchet MS"/>
              </a:rPr>
              <a:t>
</a:t>
            </a:r>
            <a:r>
              <a:rPr lang="tr-TR" sz="700" strike="noStrike">
                <a:solidFill>
                  <a:srgbClr val="404040"/>
                </a:solidFill>
                <a:latin typeface="Trebuchet MS"/>
              </a:rPr>
              <a:t>           SET @cmd = 'ALTER INDEX ALL ON ' + @Table + ' REBUILD WITH (FILLFACTOR = ' +CONVERT(VARCHAR(3),@fillfactor) + ')' </a:t>
            </a:r>
            <a:r>
              <a:rPr lang="tr-TR" sz="700" strike="noStrike">
                <a:solidFill>
                  <a:srgbClr val="404040"/>
                </a:solidFill>
                <a:latin typeface="Trebuchet MS"/>
              </a:rPr>
              <a:t>
</a:t>
            </a:r>
            <a:r>
              <a:rPr lang="tr-TR" sz="700" strike="noStrike">
                <a:solidFill>
                  <a:srgbClr val="404040"/>
                </a:solidFill>
                <a:latin typeface="Trebuchet MS"/>
              </a:rPr>
              <a:t>           EXEC (@cmd) </a:t>
            </a:r>
            <a:r>
              <a:rPr lang="tr-TR" sz="700" strike="noStrike">
                <a:solidFill>
                  <a:srgbClr val="404040"/>
                </a:solidFill>
                <a:latin typeface="Trebuchet MS"/>
              </a:rPr>
              <a:t>
</a:t>
            </a:r>
            <a:r>
              <a:rPr lang="tr-TR" sz="700" strike="noStrike">
                <a:solidFill>
                  <a:srgbClr val="404040"/>
                </a:solidFill>
                <a:latin typeface="Trebuchet MS"/>
              </a:rPr>
              <a:t>       END</a:t>
            </a:r>
            <a:r>
              <a:rPr lang="tr-TR" sz="700" strike="noStrike">
                <a:solidFill>
                  <a:srgbClr val="404040"/>
                </a:solidFill>
                <a:latin typeface="Trebuchet MS"/>
              </a:rPr>
              <a:t>
</a:t>
            </a:r>
            <a:r>
              <a:rPr lang="tr-TR" sz="700" strike="noStrike">
                <a:solidFill>
                  <a:srgbClr val="404040"/>
                </a:solidFill>
                <a:latin typeface="Trebuchet MS"/>
              </a:rPr>
              <a:t>       ELSE</a:t>
            </a:r>
            <a:r>
              <a:rPr lang="tr-TR" sz="700" strike="noStrike">
                <a:solidFill>
                  <a:srgbClr val="404040"/>
                </a:solidFill>
                <a:latin typeface="Trebuchet MS"/>
              </a:rPr>
              <a:t>
</a:t>
            </a:r>
            <a:r>
              <a:rPr lang="tr-TR" sz="700" strike="noStrike">
                <a:solidFill>
                  <a:srgbClr val="404040"/>
                </a:solidFill>
                <a:latin typeface="Trebuchet MS"/>
              </a:rPr>
              <a:t>       BEGIN</a:t>
            </a:r>
            <a:r>
              <a:rPr lang="tr-TR" sz="700" strike="noStrike">
                <a:solidFill>
                  <a:srgbClr val="404040"/>
                </a:solidFill>
                <a:latin typeface="Trebuchet MS"/>
              </a:rPr>
              <a:t>
</a:t>
            </a:r>
            <a:r>
              <a:rPr lang="tr-TR" sz="700" strike="noStrike">
                <a:solidFill>
                  <a:srgbClr val="404040"/>
                </a:solidFill>
                <a:latin typeface="Trebuchet MS"/>
              </a:rPr>
              <a:t>          -- SQL 2000 command </a:t>
            </a:r>
            <a:r>
              <a:rPr lang="tr-TR" sz="700" strike="noStrike">
                <a:solidFill>
                  <a:srgbClr val="404040"/>
                </a:solidFill>
                <a:latin typeface="Trebuchet MS"/>
              </a:rPr>
              <a:t>
</a:t>
            </a:r>
            <a:r>
              <a:rPr lang="tr-TR" sz="700" strike="noStrike">
                <a:solidFill>
                  <a:srgbClr val="404040"/>
                </a:solidFill>
                <a:latin typeface="Trebuchet MS"/>
              </a:rPr>
              <a:t>          DBCC DBREINDEX(@Table,' ',@fillfactor)  </a:t>
            </a:r>
            <a:r>
              <a:rPr lang="tr-TR" sz="700" strike="noStrike">
                <a:solidFill>
                  <a:srgbClr val="404040"/>
                </a:solidFill>
                <a:latin typeface="Trebuchet MS"/>
              </a:rPr>
              <a:t>
</a:t>
            </a:r>
            <a:r>
              <a:rPr lang="tr-TR" sz="700" strike="noStrike">
                <a:solidFill>
                  <a:srgbClr val="404040"/>
                </a:solidFill>
                <a:latin typeface="Trebuchet MS"/>
              </a:rPr>
              <a:t>       END</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       FETCH NEXT FROM TableCursor INTO @Table   </a:t>
            </a:r>
            <a:r>
              <a:rPr lang="tr-TR" sz="700" strike="noStrike">
                <a:solidFill>
                  <a:srgbClr val="404040"/>
                </a:solidFill>
                <a:latin typeface="Trebuchet MS"/>
              </a:rPr>
              <a:t>
</a:t>
            </a:r>
            <a:r>
              <a:rPr lang="tr-TR" sz="700" strike="noStrike">
                <a:solidFill>
                  <a:srgbClr val="404040"/>
                </a:solidFill>
                <a:latin typeface="Trebuchet MS"/>
              </a:rPr>
              <a:t>   END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   CLOSE TableCursor   </a:t>
            </a:r>
            <a:r>
              <a:rPr lang="tr-TR" sz="700" strike="noStrike">
                <a:solidFill>
                  <a:srgbClr val="404040"/>
                </a:solidFill>
                <a:latin typeface="Trebuchet MS"/>
              </a:rPr>
              <a:t>
</a:t>
            </a:r>
            <a:r>
              <a:rPr lang="tr-TR" sz="700" strike="noStrike">
                <a:solidFill>
                  <a:srgbClr val="404040"/>
                </a:solidFill>
                <a:latin typeface="Trebuchet MS"/>
              </a:rPr>
              <a:t>   DEALLOCATE TableCursor  </a:t>
            </a:r>
            <a:r>
              <a:rPr lang="tr-TR" sz="700" strike="noStrike">
                <a:solidFill>
                  <a:srgbClr val="404040"/>
                </a:solidFill>
                <a:latin typeface="Trebuchet MS"/>
              </a:rPr>
              <a:t>
</a:t>
            </a:r>
            <a:r>
              <a:rPr lang="tr-TR" sz="700" strike="noStrike">
                <a:solidFill>
                  <a:srgbClr val="404040"/>
                </a:solidFill>
                <a:latin typeface="Trebuchet MS"/>
              </a:rPr>
              <a:t>
</a:t>
            </a:r>
            <a:r>
              <a:rPr lang="tr-TR" sz="700" strike="noStrike">
                <a:solidFill>
                  <a:srgbClr val="404040"/>
                </a:solidFill>
                <a:latin typeface="Trebuchet MS"/>
              </a:rPr>
              <a:t>   FETCH NEXT FROM DatabaseCursor INTO @Database  </a:t>
            </a:r>
            <a:r>
              <a:rPr lang="tr-TR" sz="700" strike="noStrike">
                <a:solidFill>
                  <a:srgbClr val="404040"/>
                </a:solidFill>
                <a:latin typeface="Trebuchet MS"/>
              </a:rPr>
              <a:t>
</a:t>
            </a:r>
            <a:r>
              <a:rPr lang="tr-TR" sz="700" strike="noStrike">
                <a:solidFill>
                  <a:srgbClr val="404040"/>
                </a:solidFill>
                <a:latin typeface="Trebuchet MS"/>
              </a:rPr>
              <a:t>END  </a:t>
            </a:r>
            <a:r>
              <a:rPr lang="tr-TR" sz="700" strike="noStrike">
                <a:solidFill>
                  <a:srgbClr val="404040"/>
                </a:solidFill>
                <a:latin typeface="Trebuchet MS"/>
              </a:rPr>
              <a:t>
</a:t>
            </a:r>
            <a:r>
              <a:rPr lang="tr-TR" sz="700" strike="noStrike">
                <a:solidFill>
                  <a:srgbClr val="404040"/>
                </a:solidFill>
                <a:latin typeface="Trebuchet MS"/>
              </a:rPr>
              <a:t>CLOSE DatabaseCursor   </a:t>
            </a:r>
            <a:r>
              <a:rPr lang="tr-TR" sz="700" strike="noStrike">
                <a:solidFill>
                  <a:srgbClr val="404040"/>
                </a:solidFill>
                <a:latin typeface="Trebuchet MS"/>
              </a:rPr>
              <a:t>
</a:t>
            </a:r>
            <a:r>
              <a:rPr lang="tr-TR" sz="700" strike="noStrike">
                <a:solidFill>
                  <a:srgbClr val="404040"/>
                </a:solidFill>
                <a:latin typeface="Trebuchet MS"/>
              </a:rPr>
              <a:t>DEALLOCATE DatabaseCursor</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677160" y="609480"/>
            <a:ext cx="8596440" cy="1320480"/>
          </a:xfrm>
          <a:prstGeom prst="rect">
            <a:avLst/>
          </a:prstGeom>
          <a:noFill/>
          <a:ln>
            <a:noFill/>
          </a:ln>
        </p:spPr>
        <p:txBody>
          <a:bodyPr/>
          <a:p>
            <a:endParaRPr/>
          </a:p>
        </p:txBody>
      </p:sp>
      <p:sp>
        <p:nvSpPr>
          <p:cNvPr id="154" name="TextShape 2"/>
          <p:cNvSpPr txBox="1"/>
          <p:nvPr/>
        </p:nvSpPr>
        <p:spPr>
          <a:xfrm>
            <a:off x="-288000" y="1231560"/>
            <a:ext cx="8596440" cy="1432440"/>
          </a:xfrm>
          <a:prstGeom prst="rect">
            <a:avLst/>
          </a:prstGeom>
          <a:noFill/>
          <a:ln>
            <a:noFill/>
          </a:ln>
        </p:spPr>
        <p:txBody>
          <a:bodyPr/>
          <a:p>
            <a:pPr>
              <a:lnSpc>
                <a:spcPct val="100000"/>
              </a:lnSpc>
              <a:buSzPct val="80000"/>
              <a:buFont typeface="Wingdings 3" charset="2"/>
              <a:buChar char=""/>
            </a:pPr>
            <a:r>
              <a:rPr lang="tr-TR" strike="noStrike">
                <a:solidFill>
                  <a:srgbClr val="404040"/>
                </a:solidFill>
                <a:latin typeface="Trebuchet MS"/>
              </a:rPr>
              <a:t>select * from sys.dm_db_missing_index_details mid </a:t>
            </a:r>
            <a:r>
              <a:rPr lang="tr-TR" strike="noStrike">
                <a:solidFill>
                  <a:srgbClr val="404040"/>
                </a:solidFill>
                <a:latin typeface="Trebuchet MS"/>
              </a:rPr>
              <a:t>
</a:t>
            </a:r>
            <a:r>
              <a:rPr lang="tr-TR" strike="noStrike">
                <a:solidFill>
                  <a:srgbClr val="404040"/>
                </a:solidFill>
                <a:latin typeface="Trebuchet MS"/>
              </a:rPr>
              <a:t>inner join sys.dm_db_missing_index_groups mig on mid.index_handle=mig.index_handle</a:t>
            </a:r>
            <a:r>
              <a:rPr lang="tr-TR" strike="noStrike">
                <a:solidFill>
                  <a:srgbClr val="404040"/>
                </a:solidFill>
                <a:latin typeface="Trebuchet MS"/>
              </a:rPr>
              <a:t>
</a:t>
            </a:r>
            <a:r>
              <a:rPr lang="tr-TR" strike="noStrike">
                <a:solidFill>
                  <a:srgbClr val="404040"/>
                </a:solidFill>
                <a:latin typeface="Trebuchet MS"/>
              </a:rPr>
              <a:t>inner join sys.dm_db_missing_index_group_stats migs on mig.index_group_handle=migs.group_handle</a:t>
            </a:r>
            <a:endParaRPr/>
          </a:p>
        </p:txBody>
      </p:sp>
      <p:sp>
        <p:nvSpPr>
          <p:cNvPr id="155" name="TextShape 3"/>
          <p:cNvSpPr txBox="1"/>
          <p:nvPr/>
        </p:nvSpPr>
        <p:spPr>
          <a:xfrm>
            <a:off x="67752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Missing Index</a:t>
            </a:r>
            <a:endParaRPr/>
          </a:p>
        </p:txBody>
      </p:sp>
      <p:sp>
        <p:nvSpPr>
          <p:cNvPr id="156" name="TextShape 4"/>
          <p:cNvSpPr txBox="1"/>
          <p:nvPr/>
        </p:nvSpPr>
        <p:spPr>
          <a:xfrm>
            <a:off x="72000" y="2708280"/>
            <a:ext cx="6624000" cy="4203720"/>
          </a:xfrm>
          <a:prstGeom prst="rect">
            <a:avLst/>
          </a:prstGeom>
          <a:noFill/>
          <a:ln>
            <a:noFill/>
          </a:ln>
        </p:spPr>
        <p:txBody>
          <a:bodyPr lIns="90000" rIns="90000" tIns="45000" bIns="45000"/>
          <a:p>
            <a:r>
              <a:rPr lang="tr-TR" sz="950">
                <a:solidFill>
                  <a:srgbClr val="0000ff"/>
                </a:solidFill>
                <a:latin typeface="Consolas"/>
                <a:ea typeface="Consolas"/>
              </a:rPr>
              <a:t>SELECT</a:t>
            </a:r>
            <a:r>
              <a:rPr lang="tr-TR" sz="950">
                <a:latin typeface="Consolas"/>
                <a:ea typeface="Consolas"/>
              </a:rPr>
              <a:t> </a:t>
            </a:r>
            <a:r>
              <a:rPr lang="tr-TR" sz="950">
                <a:solidFill>
                  <a:srgbClr val="0000ff"/>
                </a:solidFill>
                <a:latin typeface="Consolas"/>
                <a:ea typeface="Consolas"/>
              </a:rPr>
              <a:t>TOP</a:t>
            </a:r>
            <a:r>
              <a:rPr lang="tr-TR" sz="950">
                <a:latin typeface="Consolas"/>
                <a:ea typeface="Consolas"/>
              </a:rPr>
              <a:t> 100</a:t>
            </a:r>
            <a:endParaRPr/>
          </a:p>
          <a:p>
            <a:r>
              <a:rPr lang="tr-TR" sz="950">
                <a:latin typeface="Consolas"/>
                <a:ea typeface="Consolas"/>
              </a:rPr>
              <a:t>dm_mid</a:t>
            </a:r>
            <a:r>
              <a:rPr lang="tr-TR" sz="950">
                <a:solidFill>
                  <a:srgbClr val="808080"/>
                </a:solidFill>
                <a:latin typeface="Consolas"/>
                <a:ea typeface="Consolas"/>
              </a:rPr>
              <a:t>.</a:t>
            </a:r>
            <a:r>
              <a:rPr lang="tr-TR" sz="950">
                <a:latin typeface="Consolas"/>
                <a:ea typeface="Consolas"/>
              </a:rPr>
              <a:t>database_id </a:t>
            </a:r>
            <a:r>
              <a:rPr lang="tr-TR" sz="950">
                <a:solidFill>
                  <a:srgbClr val="0000ff"/>
                </a:solidFill>
                <a:latin typeface="Consolas"/>
                <a:ea typeface="Consolas"/>
              </a:rPr>
              <a:t>AS</a:t>
            </a:r>
            <a:r>
              <a:rPr lang="tr-TR" sz="950">
                <a:latin typeface="Consolas"/>
                <a:ea typeface="Consolas"/>
              </a:rPr>
              <a:t> DatabaseID</a:t>
            </a:r>
            <a:r>
              <a:rPr lang="tr-TR" sz="950">
                <a:solidFill>
                  <a:srgbClr val="808080"/>
                </a:solidFill>
                <a:latin typeface="Consolas"/>
                <a:ea typeface="Consolas"/>
              </a:rPr>
              <a:t>,</a:t>
            </a:r>
            <a:endParaRPr/>
          </a:p>
          <a:p>
            <a:r>
              <a:rPr lang="tr-TR" sz="950">
                <a:latin typeface="Consolas"/>
                <a:ea typeface="Consolas"/>
              </a:rPr>
              <a:t>dm_migs</a:t>
            </a:r>
            <a:r>
              <a:rPr lang="tr-TR" sz="950">
                <a:solidFill>
                  <a:srgbClr val="808080"/>
                </a:solidFill>
                <a:latin typeface="Consolas"/>
                <a:ea typeface="Consolas"/>
              </a:rPr>
              <a:t>.</a:t>
            </a:r>
            <a:r>
              <a:rPr lang="tr-TR" sz="950">
                <a:latin typeface="Consolas"/>
                <a:ea typeface="Consolas"/>
              </a:rPr>
              <a:t>avg_user_impact</a:t>
            </a:r>
            <a:r>
              <a:rPr lang="tr-TR" sz="950">
                <a:solidFill>
                  <a:srgbClr val="808080"/>
                </a:solidFill>
                <a:latin typeface="Consolas"/>
                <a:ea typeface="Consolas"/>
              </a:rPr>
              <a:t>*(</a:t>
            </a:r>
            <a:r>
              <a:rPr lang="tr-TR" sz="950">
                <a:latin typeface="Consolas"/>
                <a:ea typeface="Consolas"/>
              </a:rPr>
              <a:t>dm_migs</a:t>
            </a:r>
            <a:r>
              <a:rPr lang="tr-TR" sz="950">
                <a:solidFill>
                  <a:srgbClr val="808080"/>
                </a:solidFill>
                <a:latin typeface="Consolas"/>
                <a:ea typeface="Consolas"/>
              </a:rPr>
              <a:t>.</a:t>
            </a:r>
            <a:r>
              <a:rPr lang="tr-TR" sz="950">
                <a:latin typeface="Consolas"/>
                <a:ea typeface="Consolas"/>
              </a:rPr>
              <a:t>user_seeks</a:t>
            </a:r>
            <a:r>
              <a:rPr lang="tr-TR" sz="950">
                <a:solidFill>
                  <a:srgbClr val="808080"/>
                </a:solidFill>
                <a:latin typeface="Consolas"/>
                <a:ea typeface="Consolas"/>
              </a:rPr>
              <a:t>+</a:t>
            </a:r>
            <a:r>
              <a:rPr lang="tr-TR" sz="950">
                <a:latin typeface="Consolas"/>
                <a:ea typeface="Consolas"/>
              </a:rPr>
              <a:t>dm_migs</a:t>
            </a:r>
            <a:r>
              <a:rPr lang="tr-TR" sz="950">
                <a:solidFill>
                  <a:srgbClr val="808080"/>
                </a:solidFill>
                <a:latin typeface="Consolas"/>
                <a:ea typeface="Consolas"/>
              </a:rPr>
              <a:t>.</a:t>
            </a:r>
            <a:r>
              <a:rPr lang="tr-TR" sz="950">
                <a:latin typeface="Consolas"/>
                <a:ea typeface="Consolas"/>
              </a:rPr>
              <a:t>user_scans</a:t>
            </a:r>
            <a:r>
              <a:rPr lang="tr-TR" sz="950">
                <a:solidFill>
                  <a:srgbClr val="808080"/>
                </a:solidFill>
                <a:latin typeface="Consolas"/>
                <a:ea typeface="Consolas"/>
              </a:rPr>
              <a:t>)</a:t>
            </a:r>
            <a:r>
              <a:rPr lang="tr-TR" sz="950">
                <a:latin typeface="Consolas"/>
                <a:ea typeface="Consolas"/>
              </a:rPr>
              <a:t> Avg_Estimated_Impact</a:t>
            </a:r>
            <a:r>
              <a:rPr lang="tr-TR" sz="950">
                <a:solidFill>
                  <a:srgbClr val="808080"/>
                </a:solidFill>
                <a:latin typeface="Consolas"/>
                <a:ea typeface="Consolas"/>
              </a:rPr>
              <a:t>,</a:t>
            </a:r>
            <a:endParaRPr/>
          </a:p>
          <a:p>
            <a:r>
              <a:rPr lang="tr-TR" sz="950">
                <a:latin typeface="Consolas"/>
                <a:ea typeface="Consolas"/>
              </a:rPr>
              <a:t>dm_migs</a:t>
            </a:r>
            <a:r>
              <a:rPr lang="tr-TR" sz="950">
                <a:solidFill>
                  <a:srgbClr val="808080"/>
                </a:solidFill>
                <a:latin typeface="Consolas"/>
                <a:ea typeface="Consolas"/>
              </a:rPr>
              <a:t>.</a:t>
            </a:r>
            <a:r>
              <a:rPr lang="tr-TR" sz="950">
                <a:latin typeface="Consolas"/>
                <a:ea typeface="Consolas"/>
              </a:rPr>
              <a:t>last_user_seek </a:t>
            </a:r>
            <a:r>
              <a:rPr lang="tr-TR" sz="950">
                <a:solidFill>
                  <a:srgbClr val="0000ff"/>
                </a:solidFill>
                <a:latin typeface="Consolas"/>
                <a:ea typeface="Consolas"/>
              </a:rPr>
              <a:t>AS</a:t>
            </a:r>
            <a:r>
              <a:rPr lang="tr-TR" sz="950">
                <a:latin typeface="Consolas"/>
                <a:ea typeface="Consolas"/>
              </a:rPr>
              <a:t> Last_User_Seek</a:t>
            </a:r>
            <a:r>
              <a:rPr lang="tr-TR" sz="950">
                <a:solidFill>
                  <a:srgbClr val="808080"/>
                </a:solidFill>
                <a:latin typeface="Consolas"/>
                <a:ea typeface="Consolas"/>
              </a:rPr>
              <a:t>,</a:t>
            </a:r>
            <a:endParaRPr/>
          </a:p>
          <a:p>
            <a:r>
              <a:rPr lang="tr-TR" sz="950">
                <a:solidFill>
                  <a:srgbClr val="ff00ff"/>
                </a:solidFill>
                <a:latin typeface="Consolas"/>
                <a:ea typeface="Consolas"/>
              </a:rPr>
              <a:t>OBJECT_NAME</a:t>
            </a:r>
            <a:r>
              <a:rPr lang="tr-TR" sz="950">
                <a:solidFill>
                  <a:srgbClr val="808080"/>
                </a:solidFill>
                <a:latin typeface="Consolas"/>
                <a:ea typeface="Consolas"/>
              </a:rPr>
              <a:t>(</a:t>
            </a:r>
            <a:r>
              <a:rPr lang="tr-TR" sz="950">
                <a:latin typeface="Consolas"/>
                <a:ea typeface="Consolas"/>
              </a:rPr>
              <a:t>dm_mid</a:t>
            </a:r>
            <a:r>
              <a:rPr lang="tr-TR" sz="950">
                <a:solidFill>
                  <a:srgbClr val="808080"/>
                </a:solidFill>
                <a:latin typeface="Consolas"/>
                <a:ea typeface="Consolas"/>
              </a:rPr>
              <a:t>.</a:t>
            </a:r>
            <a:r>
              <a:rPr lang="tr-TR" sz="950">
                <a:solidFill>
                  <a:srgbClr val="ff00ff"/>
                </a:solidFill>
                <a:latin typeface="Consolas"/>
                <a:ea typeface="Consolas"/>
              </a:rPr>
              <a:t>OBJECT_ID</a:t>
            </a:r>
            <a:r>
              <a:rPr lang="tr-TR" sz="950">
                <a:solidFill>
                  <a:srgbClr val="808080"/>
                </a:solidFill>
                <a:latin typeface="Consolas"/>
                <a:ea typeface="Consolas"/>
              </a:rPr>
              <a:t>,</a:t>
            </a:r>
            <a:r>
              <a:rPr lang="tr-TR" sz="950">
                <a:latin typeface="Consolas"/>
                <a:ea typeface="Consolas"/>
              </a:rPr>
              <a:t>dm_mid</a:t>
            </a:r>
            <a:r>
              <a:rPr lang="tr-TR" sz="950">
                <a:solidFill>
                  <a:srgbClr val="808080"/>
                </a:solidFill>
                <a:latin typeface="Consolas"/>
                <a:ea typeface="Consolas"/>
              </a:rPr>
              <a:t>.</a:t>
            </a:r>
            <a:r>
              <a:rPr lang="tr-TR" sz="950">
                <a:latin typeface="Consolas"/>
                <a:ea typeface="Consolas"/>
              </a:rPr>
              <a:t>database_id</a:t>
            </a:r>
            <a:r>
              <a:rPr lang="tr-TR" sz="950">
                <a:solidFill>
                  <a:srgbClr val="808080"/>
                </a:solidFill>
                <a:latin typeface="Consolas"/>
                <a:ea typeface="Consolas"/>
              </a:rPr>
              <a:t>)</a:t>
            </a:r>
            <a:r>
              <a:rPr lang="tr-TR" sz="950">
                <a:latin typeface="Consolas"/>
                <a:ea typeface="Consolas"/>
              </a:rPr>
              <a:t> </a:t>
            </a:r>
            <a:r>
              <a:rPr lang="tr-TR" sz="950">
                <a:solidFill>
                  <a:srgbClr val="0000ff"/>
                </a:solidFill>
                <a:latin typeface="Consolas"/>
                <a:ea typeface="Consolas"/>
              </a:rPr>
              <a:t>AS</a:t>
            </a:r>
            <a:r>
              <a:rPr lang="tr-TR" sz="950">
                <a:latin typeface="Consolas"/>
                <a:ea typeface="Consolas"/>
              </a:rPr>
              <a:t> [TableName]</a:t>
            </a:r>
            <a:r>
              <a:rPr lang="tr-TR" sz="950">
                <a:solidFill>
                  <a:srgbClr val="808080"/>
                </a:solidFill>
                <a:latin typeface="Consolas"/>
                <a:ea typeface="Consolas"/>
              </a:rPr>
              <a:t>,</a:t>
            </a:r>
            <a:endParaRPr/>
          </a:p>
          <a:p>
            <a:r>
              <a:rPr lang="tr-TR" sz="950">
                <a:solidFill>
                  <a:srgbClr val="ff0000"/>
                </a:solidFill>
                <a:latin typeface="Consolas"/>
                <a:ea typeface="Consolas"/>
              </a:rPr>
              <a:t>'CREATE INDEX [IX_'</a:t>
            </a:r>
            <a:r>
              <a:rPr lang="tr-TR" sz="950">
                <a:latin typeface="Consolas"/>
                <a:ea typeface="Consolas"/>
              </a:rPr>
              <a:t> </a:t>
            </a:r>
            <a:r>
              <a:rPr lang="tr-TR" sz="950">
                <a:solidFill>
                  <a:srgbClr val="808080"/>
                </a:solidFill>
                <a:latin typeface="Consolas"/>
                <a:ea typeface="Consolas"/>
              </a:rPr>
              <a:t>+</a:t>
            </a:r>
            <a:r>
              <a:rPr lang="tr-TR" sz="950">
                <a:latin typeface="Consolas"/>
                <a:ea typeface="Consolas"/>
              </a:rPr>
              <a:t> </a:t>
            </a:r>
            <a:r>
              <a:rPr lang="tr-TR" sz="950">
                <a:solidFill>
                  <a:srgbClr val="ff00ff"/>
                </a:solidFill>
                <a:latin typeface="Consolas"/>
                <a:ea typeface="Consolas"/>
              </a:rPr>
              <a:t>OBJECT_NAME</a:t>
            </a:r>
            <a:r>
              <a:rPr lang="tr-TR" sz="950">
                <a:solidFill>
                  <a:srgbClr val="808080"/>
                </a:solidFill>
                <a:latin typeface="Consolas"/>
                <a:ea typeface="Consolas"/>
              </a:rPr>
              <a:t>(</a:t>
            </a:r>
            <a:r>
              <a:rPr lang="tr-TR" sz="950">
                <a:latin typeface="Consolas"/>
                <a:ea typeface="Consolas"/>
              </a:rPr>
              <a:t>dm_mid</a:t>
            </a:r>
            <a:r>
              <a:rPr lang="tr-TR" sz="950">
                <a:solidFill>
                  <a:srgbClr val="808080"/>
                </a:solidFill>
                <a:latin typeface="Consolas"/>
                <a:ea typeface="Consolas"/>
              </a:rPr>
              <a:t>.</a:t>
            </a:r>
            <a:r>
              <a:rPr lang="tr-TR" sz="950">
                <a:solidFill>
                  <a:srgbClr val="ff00ff"/>
                </a:solidFill>
                <a:latin typeface="Consolas"/>
                <a:ea typeface="Consolas"/>
              </a:rPr>
              <a:t>OBJECT_ID</a:t>
            </a:r>
            <a:r>
              <a:rPr lang="tr-TR" sz="950">
                <a:solidFill>
                  <a:srgbClr val="808080"/>
                </a:solidFill>
                <a:latin typeface="Consolas"/>
                <a:ea typeface="Consolas"/>
              </a:rPr>
              <a:t>,</a:t>
            </a:r>
            <a:r>
              <a:rPr lang="tr-TR" sz="950">
                <a:latin typeface="Consolas"/>
                <a:ea typeface="Consolas"/>
              </a:rPr>
              <a:t>dm_mid</a:t>
            </a:r>
            <a:r>
              <a:rPr lang="tr-TR" sz="950">
                <a:solidFill>
                  <a:srgbClr val="808080"/>
                </a:solidFill>
                <a:latin typeface="Consolas"/>
                <a:ea typeface="Consolas"/>
              </a:rPr>
              <a:t>.</a:t>
            </a:r>
            <a:r>
              <a:rPr lang="tr-TR" sz="950">
                <a:latin typeface="Consolas"/>
                <a:ea typeface="Consolas"/>
              </a:rPr>
              <a:t>database_id</a:t>
            </a:r>
            <a:r>
              <a:rPr lang="tr-TR" sz="950">
                <a:solidFill>
                  <a:srgbClr val="808080"/>
                </a:solidFill>
                <a:latin typeface="Consolas"/>
                <a:ea typeface="Consolas"/>
              </a:rPr>
              <a:t>)</a:t>
            </a:r>
            <a:r>
              <a:rPr lang="tr-TR" sz="950">
                <a:latin typeface="Consolas"/>
                <a:ea typeface="Consolas"/>
              </a:rPr>
              <a:t> </a:t>
            </a:r>
            <a:r>
              <a:rPr lang="tr-TR" sz="950">
                <a:solidFill>
                  <a:srgbClr val="808080"/>
                </a:solidFill>
                <a:latin typeface="Consolas"/>
                <a:ea typeface="Consolas"/>
              </a:rPr>
              <a:t>+</a:t>
            </a:r>
            <a:r>
              <a:rPr lang="tr-TR" sz="950">
                <a:latin typeface="Consolas"/>
                <a:ea typeface="Consolas"/>
              </a:rPr>
              <a:t> </a:t>
            </a:r>
            <a:r>
              <a:rPr lang="tr-TR" sz="950">
                <a:solidFill>
                  <a:srgbClr val="ff0000"/>
                </a:solidFill>
                <a:latin typeface="Consolas"/>
                <a:ea typeface="Consolas"/>
              </a:rPr>
              <a:t>'_'</a:t>
            </a:r>
            <a:endParaRPr/>
          </a:p>
          <a:p>
            <a:r>
              <a:rPr lang="tr-TR" sz="950">
                <a:solidFill>
                  <a:srgbClr val="808080"/>
                </a:solidFill>
                <a:latin typeface="Consolas"/>
                <a:ea typeface="Consolas"/>
              </a:rPr>
              <a:t>+</a:t>
            </a:r>
            <a:r>
              <a:rPr lang="tr-TR" sz="950">
                <a:latin typeface="Consolas"/>
                <a:ea typeface="Consolas"/>
              </a:rPr>
              <a:t> </a:t>
            </a:r>
            <a:r>
              <a:rPr lang="tr-TR" sz="950">
                <a:solidFill>
                  <a:srgbClr val="ff00ff"/>
                </a:solidFill>
                <a:latin typeface="Consolas"/>
                <a:ea typeface="Consolas"/>
              </a:rPr>
              <a:t>REPLACE</a:t>
            </a:r>
            <a:r>
              <a:rPr lang="tr-TR" sz="950">
                <a:solidFill>
                  <a:srgbClr val="808080"/>
                </a:solidFill>
                <a:latin typeface="Consolas"/>
                <a:ea typeface="Consolas"/>
              </a:rPr>
              <a:t>(</a:t>
            </a:r>
            <a:r>
              <a:rPr lang="tr-TR" sz="950">
                <a:solidFill>
                  <a:srgbClr val="ff00ff"/>
                </a:solidFill>
                <a:latin typeface="Consolas"/>
                <a:ea typeface="Consolas"/>
              </a:rPr>
              <a:t>REPLACE</a:t>
            </a:r>
            <a:r>
              <a:rPr lang="tr-TR" sz="950">
                <a:solidFill>
                  <a:srgbClr val="808080"/>
                </a:solidFill>
                <a:latin typeface="Consolas"/>
                <a:ea typeface="Consolas"/>
              </a:rPr>
              <a:t>(</a:t>
            </a:r>
            <a:r>
              <a:rPr lang="tr-TR" sz="950">
                <a:solidFill>
                  <a:srgbClr val="ff00ff"/>
                </a:solidFill>
                <a:latin typeface="Consolas"/>
                <a:ea typeface="Consolas"/>
              </a:rPr>
              <a:t>REPLACE</a:t>
            </a:r>
            <a:r>
              <a:rPr lang="tr-TR" sz="950">
                <a:solidFill>
                  <a:srgbClr val="808080"/>
                </a:solidFill>
                <a:latin typeface="Consolas"/>
                <a:ea typeface="Consolas"/>
              </a:rPr>
              <a:t>(</a:t>
            </a:r>
            <a:r>
              <a:rPr lang="tr-TR" sz="950">
                <a:solidFill>
                  <a:srgbClr val="ff00ff"/>
                </a:solidFill>
                <a:latin typeface="Consolas"/>
                <a:ea typeface="Consolas"/>
              </a:rPr>
              <a:t>ISNULL</a:t>
            </a:r>
            <a:r>
              <a:rPr lang="tr-TR" sz="950">
                <a:solidFill>
                  <a:srgbClr val="808080"/>
                </a:solidFill>
                <a:latin typeface="Consolas"/>
                <a:ea typeface="Consolas"/>
              </a:rPr>
              <a:t>(</a:t>
            </a:r>
            <a:r>
              <a:rPr lang="tr-TR" sz="950">
                <a:latin typeface="Consolas"/>
                <a:ea typeface="Consolas"/>
              </a:rPr>
              <a:t>dm_mid</a:t>
            </a:r>
            <a:r>
              <a:rPr lang="tr-TR" sz="950">
                <a:solidFill>
                  <a:srgbClr val="808080"/>
                </a:solidFill>
                <a:latin typeface="Consolas"/>
                <a:ea typeface="Consolas"/>
              </a:rPr>
              <a:t>.</a:t>
            </a:r>
            <a:r>
              <a:rPr lang="tr-TR" sz="950">
                <a:latin typeface="Consolas"/>
                <a:ea typeface="Consolas"/>
              </a:rPr>
              <a:t>equality_columns</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r>
              <a:rPr lang="tr-TR" sz="950">
                <a:solidFill>
                  <a:srgbClr val="ff0000"/>
                </a:solidFill>
                <a:latin typeface="Consolas"/>
                <a:ea typeface="Consolas"/>
              </a:rPr>
              <a:t>', '</a:t>
            </a:r>
            <a:r>
              <a:rPr lang="tr-TR" sz="950">
                <a:solidFill>
                  <a:srgbClr val="808080"/>
                </a:solidFill>
                <a:latin typeface="Consolas"/>
                <a:ea typeface="Consolas"/>
              </a:rPr>
              <a:t>,</a:t>
            </a:r>
            <a:r>
              <a:rPr lang="tr-TR" sz="950">
                <a:solidFill>
                  <a:srgbClr val="ff0000"/>
                </a:solidFill>
                <a:latin typeface="Consolas"/>
                <a:ea typeface="Consolas"/>
              </a:rPr>
              <a:t>'_'</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r>
              <a:rPr lang="tr-TR" sz="950">
                <a:latin typeface="Consolas"/>
                <a:ea typeface="Consolas"/>
              </a:rPr>
              <a:t> </a:t>
            </a:r>
            <a:r>
              <a:rPr lang="tr-TR" sz="950">
                <a:solidFill>
                  <a:srgbClr val="808080"/>
                </a:solidFill>
                <a:latin typeface="Consolas"/>
                <a:ea typeface="Consolas"/>
              </a:rPr>
              <a:t>+</a:t>
            </a:r>
            <a:endParaRPr/>
          </a:p>
          <a:p>
            <a:r>
              <a:rPr lang="tr-TR" sz="950">
                <a:latin typeface="Consolas"/>
              </a:rPr>
              <a:t>CASE</a:t>
            </a:r>
            <a:endParaRPr/>
          </a:p>
          <a:p>
            <a:r>
              <a:rPr lang="tr-TR" sz="950">
                <a:solidFill>
                  <a:srgbClr val="0000ff"/>
                </a:solidFill>
                <a:latin typeface="Consolas"/>
                <a:ea typeface="Consolas"/>
              </a:rPr>
              <a:t>WHEN</a:t>
            </a:r>
            <a:r>
              <a:rPr lang="tr-TR" sz="950">
                <a:latin typeface="Consolas"/>
                <a:ea typeface="Consolas"/>
              </a:rPr>
              <a:t> dm_mid</a:t>
            </a:r>
            <a:r>
              <a:rPr lang="tr-TR" sz="950">
                <a:solidFill>
                  <a:srgbClr val="808080"/>
                </a:solidFill>
                <a:latin typeface="Consolas"/>
                <a:ea typeface="Consolas"/>
              </a:rPr>
              <a:t>.</a:t>
            </a:r>
            <a:r>
              <a:rPr lang="tr-TR" sz="950">
                <a:latin typeface="Consolas"/>
                <a:ea typeface="Consolas"/>
              </a:rPr>
              <a:t>equality_columns </a:t>
            </a:r>
            <a:r>
              <a:rPr lang="tr-TR" sz="950">
                <a:solidFill>
                  <a:srgbClr val="808080"/>
                </a:solidFill>
                <a:latin typeface="Consolas"/>
                <a:ea typeface="Consolas"/>
              </a:rPr>
              <a:t>IS</a:t>
            </a:r>
            <a:r>
              <a:rPr lang="tr-TR" sz="950">
                <a:latin typeface="Consolas"/>
                <a:ea typeface="Consolas"/>
              </a:rPr>
              <a:t> </a:t>
            </a:r>
            <a:r>
              <a:rPr lang="tr-TR" sz="950">
                <a:solidFill>
                  <a:srgbClr val="808080"/>
                </a:solidFill>
                <a:latin typeface="Consolas"/>
                <a:ea typeface="Consolas"/>
              </a:rPr>
              <a:t>NOT</a:t>
            </a:r>
            <a:r>
              <a:rPr lang="tr-TR" sz="950">
                <a:latin typeface="Consolas"/>
                <a:ea typeface="Consolas"/>
              </a:rPr>
              <a:t> </a:t>
            </a:r>
            <a:r>
              <a:rPr lang="tr-TR" sz="950">
                <a:solidFill>
                  <a:srgbClr val="808080"/>
                </a:solidFill>
                <a:latin typeface="Consolas"/>
                <a:ea typeface="Consolas"/>
              </a:rPr>
              <a:t>NULL</a:t>
            </a:r>
            <a:r>
              <a:rPr lang="tr-TR" sz="950">
                <a:latin typeface="Consolas"/>
                <a:ea typeface="Consolas"/>
              </a:rPr>
              <a:t> </a:t>
            </a:r>
            <a:r>
              <a:rPr lang="tr-TR" sz="950">
                <a:solidFill>
                  <a:srgbClr val="808080"/>
                </a:solidFill>
                <a:latin typeface="Consolas"/>
                <a:ea typeface="Consolas"/>
              </a:rPr>
              <a:t>AND</a:t>
            </a:r>
            <a:r>
              <a:rPr lang="tr-TR" sz="950">
                <a:latin typeface="Consolas"/>
                <a:ea typeface="Consolas"/>
              </a:rPr>
              <a:t> dm_mid</a:t>
            </a:r>
            <a:r>
              <a:rPr lang="tr-TR" sz="950">
                <a:solidFill>
                  <a:srgbClr val="808080"/>
                </a:solidFill>
                <a:latin typeface="Consolas"/>
                <a:ea typeface="Consolas"/>
              </a:rPr>
              <a:t>.</a:t>
            </a:r>
            <a:r>
              <a:rPr lang="tr-TR" sz="950">
                <a:latin typeface="Consolas"/>
                <a:ea typeface="Consolas"/>
              </a:rPr>
              <a:t>inequality_columns </a:t>
            </a:r>
            <a:r>
              <a:rPr lang="tr-TR" sz="950">
                <a:solidFill>
                  <a:srgbClr val="808080"/>
                </a:solidFill>
                <a:latin typeface="Consolas"/>
                <a:ea typeface="Consolas"/>
              </a:rPr>
              <a:t>IS</a:t>
            </a:r>
            <a:r>
              <a:rPr lang="tr-TR" sz="950">
                <a:latin typeface="Consolas"/>
                <a:ea typeface="Consolas"/>
              </a:rPr>
              <a:t> </a:t>
            </a:r>
            <a:r>
              <a:rPr lang="tr-TR" sz="950">
                <a:solidFill>
                  <a:srgbClr val="808080"/>
                </a:solidFill>
                <a:latin typeface="Consolas"/>
                <a:ea typeface="Consolas"/>
              </a:rPr>
              <a:t>NOT</a:t>
            </a:r>
            <a:r>
              <a:rPr lang="tr-TR" sz="950">
                <a:latin typeface="Consolas"/>
                <a:ea typeface="Consolas"/>
              </a:rPr>
              <a:t> </a:t>
            </a:r>
            <a:r>
              <a:rPr lang="tr-TR" sz="950">
                <a:solidFill>
                  <a:srgbClr val="808080"/>
                </a:solidFill>
                <a:latin typeface="Consolas"/>
                <a:ea typeface="Consolas"/>
              </a:rPr>
              <a:t>NULL</a:t>
            </a:r>
            <a:r>
              <a:rPr lang="tr-TR" sz="950">
                <a:latin typeface="Consolas"/>
                <a:ea typeface="Consolas"/>
              </a:rPr>
              <a:t> </a:t>
            </a:r>
            <a:r>
              <a:rPr lang="tr-TR" sz="950">
                <a:solidFill>
                  <a:srgbClr val="0000ff"/>
                </a:solidFill>
                <a:latin typeface="Consolas"/>
                <a:ea typeface="Consolas"/>
              </a:rPr>
              <a:t>THEN</a:t>
            </a:r>
            <a:r>
              <a:rPr lang="tr-TR" sz="950">
                <a:latin typeface="Consolas"/>
                <a:ea typeface="Consolas"/>
              </a:rPr>
              <a:t> </a:t>
            </a:r>
            <a:r>
              <a:rPr lang="tr-TR" sz="950">
                <a:solidFill>
                  <a:srgbClr val="ff0000"/>
                </a:solidFill>
                <a:latin typeface="Consolas"/>
                <a:ea typeface="Consolas"/>
              </a:rPr>
              <a:t>'_'</a:t>
            </a:r>
            <a:endParaRPr/>
          </a:p>
          <a:p>
            <a:r>
              <a:rPr lang="tr-TR" sz="950">
                <a:solidFill>
                  <a:srgbClr val="0000ff"/>
                </a:solidFill>
                <a:latin typeface="Consolas"/>
                <a:ea typeface="Consolas"/>
              </a:rPr>
              <a:t>ELSE</a:t>
            </a:r>
            <a:r>
              <a:rPr lang="tr-TR" sz="950">
                <a:latin typeface="Consolas"/>
                <a:ea typeface="Consolas"/>
              </a:rPr>
              <a:t> </a:t>
            </a:r>
            <a:r>
              <a:rPr lang="tr-TR" sz="950">
                <a:solidFill>
                  <a:srgbClr val="ff0000"/>
                </a:solidFill>
                <a:latin typeface="Consolas"/>
                <a:ea typeface="Consolas"/>
              </a:rPr>
              <a:t>''</a:t>
            </a:r>
            <a:endParaRPr/>
          </a:p>
          <a:p>
            <a:r>
              <a:rPr lang="tr-TR" sz="950">
                <a:latin typeface="Consolas"/>
              </a:rPr>
              <a:t>END</a:t>
            </a:r>
            <a:endParaRPr/>
          </a:p>
          <a:p>
            <a:r>
              <a:rPr lang="tr-TR" sz="950">
                <a:solidFill>
                  <a:srgbClr val="808080"/>
                </a:solidFill>
                <a:latin typeface="Consolas"/>
                <a:ea typeface="Consolas"/>
              </a:rPr>
              <a:t>+</a:t>
            </a:r>
            <a:r>
              <a:rPr lang="tr-TR" sz="950">
                <a:latin typeface="Consolas"/>
                <a:ea typeface="Consolas"/>
              </a:rPr>
              <a:t> </a:t>
            </a:r>
            <a:r>
              <a:rPr lang="tr-TR" sz="950">
                <a:solidFill>
                  <a:srgbClr val="ff00ff"/>
                </a:solidFill>
                <a:latin typeface="Consolas"/>
                <a:ea typeface="Consolas"/>
              </a:rPr>
              <a:t>REPLACE</a:t>
            </a:r>
            <a:r>
              <a:rPr lang="tr-TR" sz="950">
                <a:solidFill>
                  <a:srgbClr val="808080"/>
                </a:solidFill>
                <a:latin typeface="Consolas"/>
                <a:ea typeface="Consolas"/>
              </a:rPr>
              <a:t>(</a:t>
            </a:r>
            <a:r>
              <a:rPr lang="tr-TR" sz="950">
                <a:solidFill>
                  <a:srgbClr val="ff00ff"/>
                </a:solidFill>
                <a:latin typeface="Consolas"/>
                <a:ea typeface="Consolas"/>
              </a:rPr>
              <a:t>REPLACE</a:t>
            </a:r>
            <a:r>
              <a:rPr lang="tr-TR" sz="950">
                <a:solidFill>
                  <a:srgbClr val="808080"/>
                </a:solidFill>
                <a:latin typeface="Consolas"/>
                <a:ea typeface="Consolas"/>
              </a:rPr>
              <a:t>(</a:t>
            </a:r>
            <a:r>
              <a:rPr lang="tr-TR" sz="950">
                <a:solidFill>
                  <a:srgbClr val="ff00ff"/>
                </a:solidFill>
                <a:latin typeface="Consolas"/>
                <a:ea typeface="Consolas"/>
              </a:rPr>
              <a:t>REPLACE</a:t>
            </a:r>
            <a:r>
              <a:rPr lang="tr-TR" sz="950">
                <a:solidFill>
                  <a:srgbClr val="808080"/>
                </a:solidFill>
                <a:latin typeface="Consolas"/>
                <a:ea typeface="Consolas"/>
              </a:rPr>
              <a:t>(</a:t>
            </a:r>
            <a:r>
              <a:rPr lang="tr-TR" sz="950">
                <a:solidFill>
                  <a:srgbClr val="ff00ff"/>
                </a:solidFill>
                <a:latin typeface="Consolas"/>
                <a:ea typeface="Consolas"/>
              </a:rPr>
              <a:t>ISNULL</a:t>
            </a:r>
            <a:r>
              <a:rPr lang="tr-TR" sz="950">
                <a:solidFill>
                  <a:srgbClr val="808080"/>
                </a:solidFill>
                <a:latin typeface="Consolas"/>
                <a:ea typeface="Consolas"/>
              </a:rPr>
              <a:t>(</a:t>
            </a:r>
            <a:r>
              <a:rPr lang="tr-TR" sz="950">
                <a:latin typeface="Consolas"/>
                <a:ea typeface="Consolas"/>
              </a:rPr>
              <a:t>dm_mid</a:t>
            </a:r>
            <a:r>
              <a:rPr lang="tr-TR" sz="950">
                <a:solidFill>
                  <a:srgbClr val="808080"/>
                </a:solidFill>
                <a:latin typeface="Consolas"/>
                <a:ea typeface="Consolas"/>
              </a:rPr>
              <a:t>.</a:t>
            </a:r>
            <a:r>
              <a:rPr lang="tr-TR" sz="950">
                <a:latin typeface="Consolas"/>
                <a:ea typeface="Consolas"/>
              </a:rPr>
              <a:t>inequality_columns</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r>
              <a:rPr lang="tr-TR" sz="950">
                <a:solidFill>
                  <a:srgbClr val="ff0000"/>
                </a:solidFill>
                <a:latin typeface="Consolas"/>
                <a:ea typeface="Consolas"/>
              </a:rPr>
              <a:t>', '</a:t>
            </a:r>
            <a:r>
              <a:rPr lang="tr-TR" sz="950">
                <a:solidFill>
                  <a:srgbClr val="808080"/>
                </a:solidFill>
                <a:latin typeface="Consolas"/>
                <a:ea typeface="Consolas"/>
              </a:rPr>
              <a:t>,</a:t>
            </a:r>
            <a:r>
              <a:rPr lang="tr-TR" sz="950">
                <a:solidFill>
                  <a:srgbClr val="ff0000"/>
                </a:solidFill>
                <a:latin typeface="Consolas"/>
                <a:ea typeface="Consolas"/>
              </a:rPr>
              <a:t>'_'</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endParaRPr/>
          </a:p>
          <a:p>
            <a:r>
              <a:rPr lang="tr-TR" sz="950">
                <a:solidFill>
                  <a:srgbClr val="808080"/>
                </a:solidFill>
                <a:latin typeface="Consolas"/>
                <a:ea typeface="Consolas"/>
              </a:rPr>
              <a:t>+</a:t>
            </a:r>
            <a:r>
              <a:rPr lang="tr-TR" sz="950">
                <a:latin typeface="Consolas"/>
                <a:ea typeface="Consolas"/>
              </a:rPr>
              <a:t> </a:t>
            </a:r>
            <a:r>
              <a:rPr lang="tr-TR" sz="950">
                <a:solidFill>
                  <a:srgbClr val="ff0000"/>
                </a:solidFill>
                <a:latin typeface="Consolas"/>
                <a:ea typeface="Consolas"/>
              </a:rPr>
              <a:t>']'</a:t>
            </a:r>
            <a:endParaRPr/>
          </a:p>
          <a:p>
            <a:r>
              <a:rPr lang="tr-TR" sz="950">
                <a:solidFill>
                  <a:srgbClr val="808080"/>
                </a:solidFill>
                <a:latin typeface="Consolas"/>
                <a:ea typeface="Consolas"/>
              </a:rPr>
              <a:t>+</a:t>
            </a:r>
            <a:r>
              <a:rPr lang="tr-TR" sz="950">
                <a:latin typeface="Consolas"/>
                <a:ea typeface="Consolas"/>
              </a:rPr>
              <a:t> </a:t>
            </a:r>
            <a:r>
              <a:rPr lang="tr-TR" sz="950">
                <a:solidFill>
                  <a:srgbClr val="ff0000"/>
                </a:solidFill>
                <a:latin typeface="Consolas"/>
                <a:ea typeface="Consolas"/>
              </a:rPr>
              <a:t>' ON '</a:t>
            </a:r>
            <a:r>
              <a:rPr lang="tr-TR" sz="950">
                <a:latin typeface="Consolas"/>
                <a:ea typeface="Consolas"/>
              </a:rPr>
              <a:t> </a:t>
            </a:r>
            <a:r>
              <a:rPr lang="tr-TR" sz="950">
                <a:solidFill>
                  <a:srgbClr val="808080"/>
                </a:solidFill>
                <a:latin typeface="Consolas"/>
                <a:ea typeface="Consolas"/>
              </a:rPr>
              <a:t>+</a:t>
            </a:r>
            <a:r>
              <a:rPr lang="tr-TR" sz="950">
                <a:latin typeface="Consolas"/>
                <a:ea typeface="Consolas"/>
              </a:rPr>
              <a:t> dm_mid</a:t>
            </a:r>
            <a:r>
              <a:rPr lang="tr-TR" sz="950">
                <a:solidFill>
                  <a:srgbClr val="808080"/>
                </a:solidFill>
                <a:latin typeface="Consolas"/>
                <a:ea typeface="Consolas"/>
              </a:rPr>
              <a:t>.</a:t>
            </a:r>
            <a:r>
              <a:rPr lang="tr-TR" sz="950">
                <a:solidFill>
                  <a:srgbClr val="0000ff"/>
                </a:solidFill>
                <a:latin typeface="Consolas"/>
                <a:ea typeface="Consolas"/>
              </a:rPr>
              <a:t>statement</a:t>
            </a:r>
            <a:endParaRPr/>
          </a:p>
          <a:p>
            <a:r>
              <a:rPr lang="tr-TR" sz="950">
                <a:solidFill>
                  <a:srgbClr val="808080"/>
                </a:solidFill>
                <a:latin typeface="Consolas"/>
                <a:ea typeface="Consolas"/>
              </a:rPr>
              <a:t>+</a:t>
            </a:r>
            <a:r>
              <a:rPr lang="tr-TR" sz="950">
                <a:latin typeface="Consolas"/>
                <a:ea typeface="Consolas"/>
              </a:rPr>
              <a:t> </a:t>
            </a:r>
            <a:r>
              <a:rPr lang="tr-TR" sz="950">
                <a:solidFill>
                  <a:srgbClr val="ff0000"/>
                </a:solidFill>
                <a:latin typeface="Consolas"/>
                <a:ea typeface="Consolas"/>
              </a:rPr>
              <a:t>' ('</a:t>
            </a:r>
            <a:r>
              <a:rPr lang="tr-TR" sz="950">
                <a:latin typeface="Consolas"/>
                <a:ea typeface="Consolas"/>
              </a:rPr>
              <a:t> </a:t>
            </a:r>
            <a:r>
              <a:rPr lang="tr-TR" sz="950">
                <a:solidFill>
                  <a:srgbClr val="808080"/>
                </a:solidFill>
                <a:latin typeface="Consolas"/>
                <a:ea typeface="Consolas"/>
              </a:rPr>
              <a:t>+</a:t>
            </a:r>
            <a:r>
              <a:rPr lang="tr-TR" sz="950">
                <a:latin typeface="Consolas"/>
                <a:ea typeface="Consolas"/>
              </a:rPr>
              <a:t> </a:t>
            </a:r>
            <a:r>
              <a:rPr lang="tr-TR" sz="950">
                <a:solidFill>
                  <a:srgbClr val="ff00ff"/>
                </a:solidFill>
                <a:latin typeface="Consolas"/>
                <a:ea typeface="Consolas"/>
              </a:rPr>
              <a:t>ISNULL</a:t>
            </a:r>
            <a:r>
              <a:rPr lang="tr-TR" sz="950">
                <a:solidFill>
                  <a:srgbClr val="0000ff"/>
                </a:solidFill>
                <a:latin typeface="Consolas"/>
                <a:ea typeface="Consolas"/>
              </a:rPr>
              <a:t> </a:t>
            </a:r>
            <a:r>
              <a:rPr lang="tr-TR" sz="950">
                <a:solidFill>
                  <a:srgbClr val="808080"/>
                </a:solidFill>
                <a:latin typeface="Consolas"/>
                <a:ea typeface="Consolas"/>
              </a:rPr>
              <a:t>(</a:t>
            </a:r>
            <a:r>
              <a:rPr lang="tr-TR" sz="950">
                <a:latin typeface="Consolas"/>
                <a:ea typeface="Consolas"/>
              </a:rPr>
              <a:t>dm_mid</a:t>
            </a:r>
            <a:r>
              <a:rPr lang="tr-TR" sz="950">
                <a:solidFill>
                  <a:srgbClr val="808080"/>
                </a:solidFill>
                <a:latin typeface="Consolas"/>
                <a:ea typeface="Consolas"/>
              </a:rPr>
              <a:t>.</a:t>
            </a:r>
            <a:r>
              <a:rPr lang="tr-TR" sz="950">
                <a:latin typeface="Consolas"/>
                <a:ea typeface="Consolas"/>
              </a:rPr>
              <a:t>equality_columns</a:t>
            </a:r>
            <a:r>
              <a:rPr lang="tr-TR" sz="950">
                <a:solidFill>
                  <a:srgbClr val="808080"/>
                </a:solidFill>
                <a:latin typeface="Consolas"/>
                <a:ea typeface="Consolas"/>
              </a:rPr>
              <a:t>,</a:t>
            </a:r>
            <a:r>
              <a:rPr lang="tr-TR" sz="950">
                <a:solidFill>
                  <a:srgbClr val="ff0000"/>
                </a:solidFill>
                <a:latin typeface="Consolas"/>
                <a:ea typeface="Consolas"/>
              </a:rPr>
              <a:t>''</a:t>
            </a:r>
            <a:r>
              <a:rPr lang="tr-TR" sz="950">
                <a:solidFill>
                  <a:srgbClr val="808080"/>
                </a:solidFill>
                <a:latin typeface="Consolas"/>
                <a:ea typeface="Consolas"/>
              </a:rPr>
              <a:t>)</a:t>
            </a:r>
            <a:endParaRPr/>
          </a:p>
          <a:p>
            <a:r>
              <a:rPr lang="tr-TR" sz="950">
                <a:solidFill>
                  <a:srgbClr val="808080"/>
                </a:solidFill>
                <a:latin typeface="Consolas"/>
                <a:ea typeface="Consolas"/>
              </a:rPr>
              <a:t>+</a:t>
            </a:r>
            <a:r>
              <a:rPr lang="tr-TR" sz="950">
                <a:latin typeface="Consolas"/>
                <a:ea typeface="Consolas"/>
              </a:rPr>
              <a:t> </a:t>
            </a:r>
            <a:r>
              <a:rPr lang="tr-TR" sz="950">
                <a:solidFill>
                  <a:srgbClr val="0000ff"/>
                </a:solidFill>
                <a:latin typeface="Consolas"/>
                <a:ea typeface="Consolas"/>
              </a:rPr>
              <a:t>CASE</a:t>
            </a:r>
            <a:r>
              <a:rPr lang="tr-TR" sz="950">
                <a:latin typeface="Consolas"/>
                <a:ea typeface="Consolas"/>
              </a:rPr>
              <a:t> </a:t>
            </a:r>
            <a:r>
              <a:rPr lang="tr-TR" sz="950">
                <a:solidFill>
                  <a:srgbClr val="0000ff"/>
                </a:solidFill>
                <a:latin typeface="Consolas"/>
                <a:ea typeface="Consolas"/>
              </a:rPr>
              <a:t>WHEN</a:t>
            </a:r>
            <a:r>
              <a:rPr lang="tr-TR" sz="950">
                <a:latin typeface="Consolas"/>
                <a:ea typeface="Consolas"/>
              </a:rPr>
              <a:t> dm_mid</a:t>
            </a:r>
            <a:r>
              <a:rPr lang="tr-TR" sz="950">
                <a:solidFill>
                  <a:srgbClr val="808080"/>
                </a:solidFill>
                <a:latin typeface="Consolas"/>
                <a:ea typeface="Consolas"/>
              </a:rPr>
              <a:t>.</a:t>
            </a:r>
            <a:r>
              <a:rPr lang="tr-TR" sz="950">
                <a:latin typeface="Consolas"/>
                <a:ea typeface="Consolas"/>
              </a:rPr>
              <a:t>equality_columns </a:t>
            </a:r>
            <a:r>
              <a:rPr lang="tr-TR" sz="950">
                <a:solidFill>
                  <a:srgbClr val="808080"/>
                </a:solidFill>
                <a:latin typeface="Consolas"/>
                <a:ea typeface="Consolas"/>
              </a:rPr>
              <a:t>IS</a:t>
            </a:r>
            <a:r>
              <a:rPr lang="tr-TR" sz="950">
                <a:latin typeface="Consolas"/>
                <a:ea typeface="Consolas"/>
              </a:rPr>
              <a:t> </a:t>
            </a:r>
            <a:r>
              <a:rPr lang="tr-TR" sz="950">
                <a:solidFill>
                  <a:srgbClr val="808080"/>
                </a:solidFill>
                <a:latin typeface="Consolas"/>
                <a:ea typeface="Consolas"/>
              </a:rPr>
              <a:t>NOT</a:t>
            </a:r>
            <a:r>
              <a:rPr lang="tr-TR" sz="950">
                <a:latin typeface="Consolas"/>
                <a:ea typeface="Consolas"/>
              </a:rPr>
              <a:t> </a:t>
            </a:r>
            <a:r>
              <a:rPr lang="tr-TR" sz="950">
                <a:solidFill>
                  <a:srgbClr val="808080"/>
                </a:solidFill>
                <a:latin typeface="Consolas"/>
                <a:ea typeface="Consolas"/>
              </a:rPr>
              <a:t>NULL</a:t>
            </a:r>
            <a:r>
              <a:rPr lang="tr-TR" sz="950">
                <a:latin typeface="Consolas"/>
                <a:ea typeface="Consolas"/>
              </a:rPr>
              <a:t> </a:t>
            </a:r>
            <a:r>
              <a:rPr lang="tr-TR" sz="950">
                <a:solidFill>
                  <a:srgbClr val="808080"/>
                </a:solidFill>
                <a:latin typeface="Consolas"/>
                <a:ea typeface="Consolas"/>
              </a:rPr>
              <a:t>AND</a:t>
            </a:r>
            <a:r>
              <a:rPr lang="tr-TR" sz="950">
                <a:latin typeface="Consolas"/>
                <a:ea typeface="Consolas"/>
              </a:rPr>
              <a:t> dm_mid</a:t>
            </a:r>
            <a:r>
              <a:rPr lang="tr-TR" sz="950">
                <a:solidFill>
                  <a:srgbClr val="808080"/>
                </a:solidFill>
                <a:latin typeface="Consolas"/>
                <a:ea typeface="Consolas"/>
              </a:rPr>
              <a:t>.</a:t>
            </a:r>
            <a:r>
              <a:rPr lang="tr-TR" sz="950">
                <a:latin typeface="Consolas"/>
                <a:ea typeface="Consolas"/>
              </a:rPr>
              <a:t>inequality_columns </a:t>
            </a:r>
            <a:r>
              <a:rPr lang="tr-TR" sz="950">
                <a:solidFill>
                  <a:srgbClr val="808080"/>
                </a:solidFill>
                <a:latin typeface="Consolas"/>
                <a:ea typeface="Consolas"/>
              </a:rPr>
              <a:t>IS</a:t>
            </a:r>
            <a:r>
              <a:rPr lang="tr-TR" sz="950">
                <a:latin typeface="Consolas"/>
                <a:ea typeface="Consolas"/>
              </a:rPr>
              <a:t> </a:t>
            </a:r>
            <a:r>
              <a:rPr lang="tr-TR" sz="950">
                <a:solidFill>
                  <a:srgbClr val="808080"/>
                </a:solidFill>
                <a:latin typeface="Consolas"/>
                <a:ea typeface="Consolas"/>
              </a:rPr>
              <a:t>NOT</a:t>
            </a:r>
            <a:r>
              <a:rPr lang="tr-TR" sz="950">
                <a:latin typeface="Consolas"/>
                <a:ea typeface="Consolas"/>
              </a:rPr>
              <a:t> </a:t>
            </a:r>
            <a:r>
              <a:rPr lang="tr-TR" sz="950">
                <a:solidFill>
                  <a:srgbClr val="808080"/>
                </a:solidFill>
                <a:latin typeface="Consolas"/>
                <a:ea typeface="Consolas"/>
              </a:rPr>
              <a:t>NULL</a:t>
            </a:r>
            <a:r>
              <a:rPr lang="tr-TR" sz="950">
                <a:latin typeface="Consolas"/>
                <a:ea typeface="Consolas"/>
              </a:rPr>
              <a:t> </a:t>
            </a:r>
            <a:r>
              <a:rPr lang="tr-TR" sz="950">
                <a:solidFill>
                  <a:srgbClr val="0000ff"/>
                </a:solidFill>
                <a:latin typeface="Consolas"/>
                <a:ea typeface="Consolas"/>
              </a:rPr>
              <a:t>THEN</a:t>
            </a:r>
            <a:r>
              <a:rPr lang="tr-TR" sz="950">
                <a:latin typeface="Consolas"/>
                <a:ea typeface="Consolas"/>
              </a:rPr>
              <a:t> </a:t>
            </a:r>
            <a:r>
              <a:rPr lang="tr-TR" sz="950">
                <a:solidFill>
                  <a:srgbClr val="ff0000"/>
                </a:solidFill>
                <a:latin typeface="Consolas"/>
                <a:ea typeface="Consolas"/>
              </a:rPr>
              <a:t>','</a:t>
            </a:r>
            <a:r>
              <a:rPr lang="tr-TR" sz="950">
                <a:latin typeface="Consolas"/>
                <a:ea typeface="Consolas"/>
              </a:rPr>
              <a:t> </a:t>
            </a:r>
            <a:r>
              <a:rPr lang="tr-TR" sz="950">
                <a:solidFill>
                  <a:srgbClr val="0000ff"/>
                </a:solidFill>
                <a:latin typeface="Consolas"/>
                <a:ea typeface="Consolas"/>
              </a:rPr>
              <a:t>ELSE</a:t>
            </a:r>
            <a:endParaRPr/>
          </a:p>
          <a:p>
            <a:r>
              <a:rPr lang="tr-TR" sz="950">
                <a:solidFill>
                  <a:srgbClr val="ff0000"/>
                </a:solidFill>
                <a:latin typeface="Consolas"/>
                <a:ea typeface="Consolas"/>
              </a:rPr>
              <a:t>''</a:t>
            </a:r>
            <a:r>
              <a:rPr lang="tr-TR" sz="950">
                <a:latin typeface="Consolas"/>
                <a:ea typeface="Consolas"/>
              </a:rPr>
              <a:t> </a:t>
            </a:r>
            <a:r>
              <a:rPr lang="tr-TR" sz="950">
                <a:solidFill>
                  <a:srgbClr val="0000ff"/>
                </a:solidFill>
                <a:latin typeface="Consolas"/>
                <a:ea typeface="Consolas"/>
              </a:rPr>
              <a:t>END</a:t>
            </a:r>
            <a:endParaRPr/>
          </a:p>
          <a:p>
            <a:r>
              <a:rPr lang="tr-TR" sz="950">
                <a:solidFill>
                  <a:srgbClr val="808080"/>
                </a:solidFill>
                <a:latin typeface="Consolas"/>
                <a:ea typeface="Consolas"/>
              </a:rPr>
              <a:t>+</a:t>
            </a:r>
            <a:r>
              <a:rPr lang="tr-TR" sz="950">
                <a:latin typeface="Consolas"/>
                <a:ea typeface="Consolas"/>
              </a:rPr>
              <a:t> </a:t>
            </a:r>
            <a:r>
              <a:rPr lang="tr-TR" sz="950">
                <a:solidFill>
                  <a:srgbClr val="ff00ff"/>
                </a:solidFill>
                <a:latin typeface="Consolas"/>
                <a:ea typeface="Consolas"/>
              </a:rPr>
              <a:t>ISNULL</a:t>
            </a:r>
            <a:r>
              <a:rPr lang="tr-TR" sz="950">
                <a:solidFill>
                  <a:srgbClr val="0000ff"/>
                </a:solidFill>
                <a:latin typeface="Consolas"/>
                <a:ea typeface="Consolas"/>
              </a:rPr>
              <a:t> </a:t>
            </a:r>
            <a:r>
              <a:rPr lang="tr-TR" sz="950">
                <a:solidFill>
                  <a:srgbClr val="808080"/>
                </a:solidFill>
                <a:latin typeface="Consolas"/>
                <a:ea typeface="Consolas"/>
              </a:rPr>
              <a:t>(</a:t>
            </a:r>
            <a:r>
              <a:rPr lang="tr-TR" sz="950">
                <a:latin typeface="Consolas"/>
                <a:ea typeface="Consolas"/>
              </a:rPr>
              <a:t>dm_mid</a:t>
            </a:r>
            <a:r>
              <a:rPr lang="tr-TR" sz="950">
                <a:solidFill>
                  <a:srgbClr val="808080"/>
                </a:solidFill>
                <a:latin typeface="Consolas"/>
                <a:ea typeface="Consolas"/>
              </a:rPr>
              <a:t>.</a:t>
            </a:r>
            <a:r>
              <a:rPr lang="tr-TR" sz="950">
                <a:latin typeface="Consolas"/>
                <a:ea typeface="Consolas"/>
              </a:rPr>
              <a:t>inequality_columns</a:t>
            </a:r>
            <a:r>
              <a:rPr lang="tr-TR" sz="950">
                <a:solidFill>
                  <a:srgbClr val="808080"/>
                </a:solidFill>
                <a:latin typeface="Consolas"/>
                <a:ea typeface="Consolas"/>
              </a:rPr>
              <a:t>,</a:t>
            </a:r>
            <a:r>
              <a:rPr lang="tr-TR" sz="950">
                <a:latin typeface="Consolas"/>
                <a:ea typeface="Consolas"/>
              </a:rPr>
              <a:t> </a:t>
            </a:r>
            <a:r>
              <a:rPr lang="tr-TR" sz="950">
                <a:solidFill>
                  <a:srgbClr val="ff0000"/>
                </a:solidFill>
                <a:latin typeface="Consolas"/>
                <a:ea typeface="Consolas"/>
              </a:rPr>
              <a:t>''</a:t>
            </a:r>
            <a:r>
              <a:rPr lang="tr-TR" sz="950">
                <a:solidFill>
                  <a:srgbClr val="808080"/>
                </a:solidFill>
                <a:latin typeface="Consolas"/>
                <a:ea typeface="Consolas"/>
              </a:rPr>
              <a:t>)</a:t>
            </a:r>
            <a:endParaRPr/>
          </a:p>
          <a:p>
            <a:r>
              <a:rPr lang="tr-TR" sz="950">
                <a:solidFill>
                  <a:srgbClr val="808080"/>
                </a:solidFill>
                <a:latin typeface="Consolas"/>
                <a:ea typeface="Consolas"/>
              </a:rPr>
              <a:t>+</a:t>
            </a:r>
            <a:r>
              <a:rPr lang="tr-TR" sz="950">
                <a:latin typeface="Consolas"/>
                <a:ea typeface="Consolas"/>
              </a:rPr>
              <a:t> </a:t>
            </a:r>
            <a:r>
              <a:rPr lang="tr-TR" sz="950">
                <a:solidFill>
                  <a:srgbClr val="ff0000"/>
                </a:solidFill>
                <a:latin typeface="Consolas"/>
                <a:ea typeface="Consolas"/>
              </a:rPr>
              <a:t>')'</a:t>
            </a:r>
            <a:endParaRPr/>
          </a:p>
          <a:p>
            <a:r>
              <a:rPr lang="tr-TR" sz="950">
                <a:solidFill>
                  <a:srgbClr val="808080"/>
                </a:solidFill>
                <a:latin typeface="Consolas"/>
                <a:ea typeface="Consolas"/>
              </a:rPr>
              <a:t>+</a:t>
            </a:r>
            <a:r>
              <a:rPr lang="tr-TR" sz="950">
                <a:latin typeface="Consolas"/>
                <a:ea typeface="Consolas"/>
              </a:rPr>
              <a:t> </a:t>
            </a:r>
            <a:r>
              <a:rPr lang="tr-TR" sz="950">
                <a:solidFill>
                  <a:srgbClr val="ff00ff"/>
                </a:solidFill>
                <a:latin typeface="Consolas"/>
                <a:ea typeface="Consolas"/>
              </a:rPr>
              <a:t>ISNULL</a:t>
            </a:r>
            <a:r>
              <a:rPr lang="tr-TR" sz="950">
                <a:solidFill>
                  <a:srgbClr val="0000ff"/>
                </a:solidFill>
                <a:latin typeface="Consolas"/>
                <a:ea typeface="Consolas"/>
              </a:rPr>
              <a:t> </a:t>
            </a:r>
            <a:r>
              <a:rPr lang="tr-TR" sz="950">
                <a:solidFill>
                  <a:srgbClr val="808080"/>
                </a:solidFill>
                <a:latin typeface="Consolas"/>
                <a:ea typeface="Consolas"/>
              </a:rPr>
              <a:t>(</a:t>
            </a:r>
            <a:r>
              <a:rPr lang="tr-TR" sz="950">
                <a:solidFill>
                  <a:srgbClr val="ff0000"/>
                </a:solidFill>
                <a:latin typeface="Consolas"/>
                <a:ea typeface="Consolas"/>
              </a:rPr>
              <a:t>' INCLUDE ('</a:t>
            </a:r>
            <a:r>
              <a:rPr lang="tr-TR" sz="950">
                <a:latin typeface="Consolas"/>
                <a:ea typeface="Consolas"/>
              </a:rPr>
              <a:t> </a:t>
            </a:r>
            <a:r>
              <a:rPr lang="tr-TR" sz="950">
                <a:solidFill>
                  <a:srgbClr val="808080"/>
                </a:solidFill>
                <a:latin typeface="Consolas"/>
                <a:ea typeface="Consolas"/>
              </a:rPr>
              <a:t>+</a:t>
            </a:r>
            <a:r>
              <a:rPr lang="tr-TR" sz="950">
                <a:latin typeface="Consolas"/>
                <a:ea typeface="Consolas"/>
              </a:rPr>
              <a:t> dm_mid</a:t>
            </a:r>
            <a:r>
              <a:rPr lang="tr-TR" sz="950">
                <a:solidFill>
                  <a:srgbClr val="808080"/>
                </a:solidFill>
                <a:latin typeface="Consolas"/>
                <a:ea typeface="Consolas"/>
              </a:rPr>
              <a:t>.</a:t>
            </a:r>
            <a:r>
              <a:rPr lang="tr-TR" sz="950">
                <a:latin typeface="Consolas"/>
                <a:ea typeface="Consolas"/>
              </a:rPr>
              <a:t>included_columns </a:t>
            </a:r>
            <a:r>
              <a:rPr lang="tr-TR" sz="950">
                <a:solidFill>
                  <a:srgbClr val="808080"/>
                </a:solidFill>
                <a:latin typeface="Consolas"/>
                <a:ea typeface="Consolas"/>
              </a:rPr>
              <a:t>+</a:t>
            </a:r>
            <a:r>
              <a:rPr lang="tr-TR" sz="950">
                <a:latin typeface="Consolas"/>
                <a:ea typeface="Consolas"/>
              </a:rPr>
              <a:t> </a:t>
            </a:r>
            <a:r>
              <a:rPr lang="tr-TR" sz="950">
                <a:solidFill>
                  <a:srgbClr val="ff0000"/>
                </a:solidFill>
                <a:latin typeface="Consolas"/>
                <a:ea typeface="Consolas"/>
              </a:rPr>
              <a:t>')'</a:t>
            </a:r>
            <a:r>
              <a:rPr lang="tr-TR" sz="950">
                <a:solidFill>
                  <a:srgbClr val="808080"/>
                </a:solidFill>
                <a:latin typeface="Consolas"/>
                <a:ea typeface="Consolas"/>
              </a:rPr>
              <a:t>,</a:t>
            </a:r>
            <a:r>
              <a:rPr lang="tr-TR" sz="950">
                <a:latin typeface="Consolas"/>
                <a:ea typeface="Consolas"/>
              </a:rPr>
              <a:t> </a:t>
            </a:r>
            <a:r>
              <a:rPr lang="tr-TR" sz="950">
                <a:solidFill>
                  <a:srgbClr val="ff0000"/>
                </a:solidFill>
                <a:latin typeface="Consolas"/>
                <a:ea typeface="Consolas"/>
              </a:rPr>
              <a:t>''</a:t>
            </a:r>
            <a:r>
              <a:rPr lang="tr-TR" sz="950">
                <a:solidFill>
                  <a:srgbClr val="808080"/>
                </a:solidFill>
                <a:latin typeface="Consolas"/>
                <a:ea typeface="Consolas"/>
              </a:rPr>
              <a:t>)</a:t>
            </a:r>
            <a:r>
              <a:rPr lang="tr-TR" sz="950">
                <a:latin typeface="Consolas"/>
                <a:ea typeface="Consolas"/>
              </a:rPr>
              <a:t> </a:t>
            </a:r>
            <a:r>
              <a:rPr lang="tr-TR" sz="950">
                <a:solidFill>
                  <a:srgbClr val="0000ff"/>
                </a:solidFill>
                <a:latin typeface="Consolas"/>
                <a:ea typeface="Consolas"/>
              </a:rPr>
              <a:t>AS</a:t>
            </a:r>
            <a:r>
              <a:rPr lang="tr-TR" sz="950">
                <a:latin typeface="Consolas"/>
                <a:ea typeface="Consolas"/>
              </a:rPr>
              <a:t> Create_Statement</a:t>
            </a:r>
            <a:endParaRPr/>
          </a:p>
          <a:p>
            <a:r>
              <a:rPr lang="tr-TR" sz="950">
                <a:solidFill>
                  <a:srgbClr val="0000ff"/>
                </a:solidFill>
                <a:latin typeface="Consolas"/>
                <a:ea typeface="Consolas"/>
              </a:rPr>
              <a:t>FROM</a:t>
            </a:r>
            <a:r>
              <a:rPr lang="tr-TR" sz="950">
                <a:latin typeface="Consolas"/>
                <a:ea typeface="Consolas"/>
              </a:rPr>
              <a:t> </a:t>
            </a:r>
            <a:r>
              <a:rPr lang="tr-TR" sz="950">
                <a:solidFill>
                  <a:srgbClr val="008000"/>
                </a:solidFill>
                <a:latin typeface="Consolas"/>
                <a:ea typeface="Consolas"/>
              </a:rPr>
              <a:t>sys</a:t>
            </a:r>
            <a:r>
              <a:rPr lang="tr-TR" sz="950">
                <a:solidFill>
                  <a:srgbClr val="808080"/>
                </a:solidFill>
                <a:latin typeface="Consolas"/>
                <a:ea typeface="Consolas"/>
              </a:rPr>
              <a:t>.</a:t>
            </a:r>
            <a:r>
              <a:rPr lang="tr-TR" sz="950">
                <a:solidFill>
                  <a:srgbClr val="008000"/>
                </a:solidFill>
                <a:latin typeface="Consolas"/>
                <a:ea typeface="Consolas"/>
              </a:rPr>
              <a:t>dm_db_missing_index_groups</a:t>
            </a:r>
            <a:r>
              <a:rPr lang="tr-TR" sz="950">
                <a:latin typeface="Consolas"/>
                <a:ea typeface="Consolas"/>
              </a:rPr>
              <a:t> dm_mig</a:t>
            </a:r>
            <a:endParaRPr/>
          </a:p>
          <a:p>
            <a:r>
              <a:rPr lang="tr-TR" sz="950">
                <a:solidFill>
                  <a:srgbClr val="808080"/>
                </a:solidFill>
                <a:latin typeface="Consolas"/>
                <a:ea typeface="Consolas"/>
              </a:rPr>
              <a:t>INNER</a:t>
            </a:r>
            <a:r>
              <a:rPr lang="tr-TR" sz="950">
                <a:latin typeface="Consolas"/>
                <a:ea typeface="Consolas"/>
              </a:rPr>
              <a:t> </a:t>
            </a:r>
            <a:r>
              <a:rPr lang="tr-TR" sz="950">
                <a:solidFill>
                  <a:srgbClr val="808080"/>
                </a:solidFill>
                <a:latin typeface="Consolas"/>
                <a:ea typeface="Consolas"/>
              </a:rPr>
              <a:t>JOIN</a:t>
            </a:r>
            <a:r>
              <a:rPr lang="tr-TR" sz="950">
                <a:latin typeface="Consolas"/>
                <a:ea typeface="Consolas"/>
              </a:rPr>
              <a:t> </a:t>
            </a:r>
            <a:r>
              <a:rPr lang="tr-TR" sz="950">
                <a:solidFill>
                  <a:srgbClr val="008000"/>
                </a:solidFill>
                <a:latin typeface="Consolas"/>
                <a:ea typeface="Consolas"/>
              </a:rPr>
              <a:t>sys</a:t>
            </a:r>
            <a:r>
              <a:rPr lang="tr-TR" sz="950">
                <a:solidFill>
                  <a:srgbClr val="808080"/>
                </a:solidFill>
                <a:latin typeface="Consolas"/>
                <a:ea typeface="Consolas"/>
              </a:rPr>
              <a:t>.</a:t>
            </a:r>
            <a:r>
              <a:rPr lang="tr-TR" sz="950">
                <a:solidFill>
                  <a:srgbClr val="008000"/>
                </a:solidFill>
                <a:latin typeface="Consolas"/>
                <a:ea typeface="Consolas"/>
              </a:rPr>
              <a:t>dm_db_missing_index_group_stats</a:t>
            </a:r>
            <a:r>
              <a:rPr lang="tr-TR" sz="950">
                <a:latin typeface="Consolas"/>
                <a:ea typeface="Consolas"/>
              </a:rPr>
              <a:t> dm_migs</a:t>
            </a:r>
            <a:endParaRPr/>
          </a:p>
          <a:p>
            <a:r>
              <a:rPr lang="tr-TR" sz="950">
                <a:solidFill>
                  <a:srgbClr val="0000ff"/>
                </a:solidFill>
                <a:latin typeface="Consolas"/>
                <a:ea typeface="Consolas"/>
              </a:rPr>
              <a:t>ON</a:t>
            </a:r>
            <a:r>
              <a:rPr lang="tr-TR" sz="950">
                <a:latin typeface="Consolas"/>
                <a:ea typeface="Consolas"/>
              </a:rPr>
              <a:t> dm_migs</a:t>
            </a:r>
            <a:r>
              <a:rPr lang="tr-TR" sz="950">
                <a:solidFill>
                  <a:srgbClr val="808080"/>
                </a:solidFill>
                <a:latin typeface="Consolas"/>
                <a:ea typeface="Consolas"/>
              </a:rPr>
              <a:t>.</a:t>
            </a:r>
            <a:r>
              <a:rPr lang="tr-TR" sz="950">
                <a:latin typeface="Consolas"/>
                <a:ea typeface="Consolas"/>
              </a:rPr>
              <a:t>group_handle </a:t>
            </a:r>
            <a:r>
              <a:rPr lang="tr-TR" sz="950">
                <a:solidFill>
                  <a:srgbClr val="808080"/>
                </a:solidFill>
                <a:latin typeface="Consolas"/>
                <a:ea typeface="Consolas"/>
              </a:rPr>
              <a:t>=</a:t>
            </a:r>
            <a:r>
              <a:rPr lang="tr-TR" sz="950">
                <a:latin typeface="Consolas"/>
                <a:ea typeface="Consolas"/>
              </a:rPr>
              <a:t> dm_mig</a:t>
            </a:r>
            <a:r>
              <a:rPr lang="tr-TR" sz="950">
                <a:solidFill>
                  <a:srgbClr val="808080"/>
                </a:solidFill>
                <a:latin typeface="Consolas"/>
                <a:ea typeface="Consolas"/>
              </a:rPr>
              <a:t>.</a:t>
            </a:r>
            <a:r>
              <a:rPr lang="tr-TR" sz="950">
                <a:latin typeface="Consolas"/>
                <a:ea typeface="Consolas"/>
              </a:rPr>
              <a:t>index_group_handle</a:t>
            </a:r>
            <a:endParaRPr/>
          </a:p>
          <a:p>
            <a:r>
              <a:rPr lang="tr-TR" sz="950">
                <a:solidFill>
                  <a:srgbClr val="808080"/>
                </a:solidFill>
                <a:latin typeface="Consolas"/>
                <a:ea typeface="Consolas"/>
              </a:rPr>
              <a:t>INNER</a:t>
            </a:r>
            <a:r>
              <a:rPr lang="tr-TR" sz="950">
                <a:latin typeface="Consolas"/>
                <a:ea typeface="Consolas"/>
              </a:rPr>
              <a:t> </a:t>
            </a:r>
            <a:r>
              <a:rPr lang="tr-TR" sz="950">
                <a:solidFill>
                  <a:srgbClr val="808080"/>
                </a:solidFill>
                <a:latin typeface="Consolas"/>
                <a:ea typeface="Consolas"/>
              </a:rPr>
              <a:t>JOIN</a:t>
            </a:r>
            <a:r>
              <a:rPr lang="tr-TR" sz="950">
                <a:latin typeface="Consolas"/>
                <a:ea typeface="Consolas"/>
              </a:rPr>
              <a:t> </a:t>
            </a:r>
            <a:r>
              <a:rPr lang="tr-TR" sz="950">
                <a:solidFill>
                  <a:srgbClr val="008000"/>
                </a:solidFill>
                <a:latin typeface="Consolas"/>
                <a:ea typeface="Consolas"/>
              </a:rPr>
              <a:t>sys</a:t>
            </a:r>
            <a:r>
              <a:rPr lang="tr-TR" sz="950">
                <a:solidFill>
                  <a:srgbClr val="808080"/>
                </a:solidFill>
                <a:latin typeface="Consolas"/>
                <a:ea typeface="Consolas"/>
              </a:rPr>
              <a:t>.</a:t>
            </a:r>
            <a:r>
              <a:rPr lang="tr-TR" sz="950">
                <a:solidFill>
                  <a:srgbClr val="008000"/>
                </a:solidFill>
                <a:latin typeface="Consolas"/>
                <a:ea typeface="Consolas"/>
              </a:rPr>
              <a:t>dm_db_missing_index_details</a:t>
            </a:r>
            <a:r>
              <a:rPr lang="tr-TR" sz="950">
                <a:latin typeface="Consolas"/>
                <a:ea typeface="Consolas"/>
              </a:rPr>
              <a:t> dm_mid</a:t>
            </a:r>
            <a:endParaRPr/>
          </a:p>
          <a:p>
            <a:r>
              <a:rPr lang="tr-TR" sz="950">
                <a:solidFill>
                  <a:srgbClr val="0000ff"/>
                </a:solidFill>
                <a:latin typeface="Consolas"/>
                <a:ea typeface="Consolas"/>
              </a:rPr>
              <a:t>ON</a:t>
            </a:r>
            <a:r>
              <a:rPr lang="tr-TR" sz="950">
                <a:latin typeface="Consolas"/>
                <a:ea typeface="Consolas"/>
              </a:rPr>
              <a:t> dm_mig</a:t>
            </a:r>
            <a:r>
              <a:rPr lang="tr-TR" sz="950">
                <a:solidFill>
                  <a:srgbClr val="808080"/>
                </a:solidFill>
                <a:latin typeface="Consolas"/>
                <a:ea typeface="Consolas"/>
              </a:rPr>
              <a:t>.</a:t>
            </a:r>
            <a:r>
              <a:rPr lang="tr-TR" sz="950">
                <a:latin typeface="Consolas"/>
                <a:ea typeface="Consolas"/>
              </a:rPr>
              <a:t>index_handle </a:t>
            </a:r>
            <a:r>
              <a:rPr lang="tr-TR" sz="950">
                <a:solidFill>
                  <a:srgbClr val="808080"/>
                </a:solidFill>
                <a:latin typeface="Consolas"/>
                <a:ea typeface="Consolas"/>
              </a:rPr>
              <a:t>=</a:t>
            </a:r>
            <a:r>
              <a:rPr lang="tr-TR" sz="950">
                <a:latin typeface="Consolas"/>
                <a:ea typeface="Consolas"/>
              </a:rPr>
              <a:t> dm_mid</a:t>
            </a:r>
            <a:r>
              <a:rPr lang="tr-TR" sz="950">
                <a:solidFill>
                  <a:srgbClr val="808080"/>
                </a:solidFill>
                <a:latin typeface="Consolas"/>
                <a:ea typeface="Consolas"/>
              </a:rPr>
              <a:t>.</a:t>
            </a:r>
            <a:r>
              <a:rPr lang="tr-TR" sz="950">
                <a:latin typeface="Consolas"/>
                <a:ea typeface="Consolas"/>
              </a:rPr>
              <a:t>index_handle</a:t>
            </a:r>
            <a:endParaRPr/>
          </a:p>
          <a:p>
            <a:r>
              <a:rPr lang="tr-TR" sz="950">
                <a:solidFill>
                  <a:srgbClr val="0000ff"/>
                </a:solidFill>
                <a:latin typeface="Consolas"/>
                <a:ea typeface="Consolas"/>
              </a:rPr>
              <a:t>WHERE</a:t>
            </a:r>
            <a:r>
              <a:rPr lang="tr-TR" sz="950">
                <a:latin typeface="Consolas"/>
                <a:ea typeface="Consolas"/>
              </a:rPr>
              <a:t> dm_mid</a:t>
            </a:r>
            <a:r>
              <a:rPr lang="tr-TR" sz="950">
                <a:solidFill>
                  <a:srgbClr val="808080"/>
                </a:solidFill>
                <a:latin typeface="Consolas"/>
                <a:ea typeface="Consolas"/>
              </a:rPr>
              <a:t>.</a:t>
            </a:r>
            <a:r>
              <a:rPr lang="tr-TR" sz="950">
                <a:latin typeface="Consolas"/>
                <a:ea typeface="Consolas"/>
              </a:rPr>
              <a:t>database_ID </a:t>
            </a:r>
            <a:r>
              <a:rPr lang="tr-TR" sz="950">
                <a:solidFill>
                  <a:srgbClr val="808080"/>
                </a:solidFill>
                <a:latin typeface="Consolas"/>
                <a:ea typeface="Consolas"/>
              </a:rPr>
              <a:t>=</a:t>
            </a:r>
            <a:r>
              <a:rPr lang="tr-TR" sz="950">
                <a:latin typeface="Consolas"/>
                <a:ea typeface="Consolas"/>
              </a:rPr>
              <a:t> </a:t>
            </a:r>
            <a:r>
              <a:rPr lang="tr-TR" sz="950">
                <a:solidFill>
                  <a:srgbClr val="ff00ff"/>
                </a:solidFill>
                <a:latin typeface="Consolas"/>
                <a:ea typeface="Consolas"/>
              </a:rPr>
              <a:t>DB_ID</a:t>
            </a:r>
            <a:r>
              <a:rPr lang="tr-TR" sz="950">
                <a:solidFill>
                  <a:srgbClr val="808080"/>
                </a:solidFill>
                <a:latin typeface="Consolas"/>
                <a:ea typeface="Consolas"/>
              </a:rPr>
              <a:t>()</a:t>
            </a:r>
            <a:endParaRPr/>
          </a:p>
          <a:p>
            <a:r>
              <a:rPr lang="tr-TR" sz="950">
                <a:solidFill>
                  <a:srgbClr val="0000ff"/>
                </a:solidFill>
                <a:latin typeface="Consolas"/>
                <a:ea typeface="Consolas"/>
              </a:rPr>
              <a:t>ORDER</a:t>
            </a:r>
            <a:r>
              <a:rPr lang="tr-TR" sz="950">
                <a:latin typeface="Consolas"/>
                <a:ea typeface="Consolas"/>
              </a:rPr>
              <a:t> </a:t>
            </a:r>
            <a:r>
              <a:rPr lang="tr-TR" sz="950">
                <a:solidFill>
                  <a:srgbClr val="0000ff"/>
                </a:solidFill>
                <a:latin typeface="Consolas"/>
                <a:ea typeface="Consolas"/>
              </a:rPr>
              <a:t>BY</a:t>
            </a:r>
            <a:r>
              <a:rPr lang="tr-TR" sz="950">
                <a:latin typeface="Consolas"/>
                <a:ea typeface="Consolas"/>
              </a:rPr>
              <a:t> Avg_Estimated_Impact </a:t>
            </a:r>
            <a:r>
              <a:rPr lang="tr-TR" sz="950">
                <a:solidFill>
                  <a:srgbClr val="0000ff"/>
                </a:solidFill>
                <a:latin typeface="Consolas"/>
                <a:ea typeface="Consolas"/>
              </a:rPr>
              <a:t>DESC</a:t>
            </a:r>
            <a:endParaRPr/>
          </a:p>
          <a:p>
            <a:r>
              <a:rPr lang="tr-TR" sz="950">
                <a:latin typeface="Consolas"/>
              </a:rPr>
              <a:t>GO</a:t>
            </a:r>
            <a:endParaRPr/>
          </a:p>
        </p:txBody>
      </p:sp>
      <p:sp>
        <p:nvSpPr>
          <p:cNvPr id="157" name="TextShape 5"/>
          <p:cNvSpPr txBox="1"/>
          <p:nvPr/>
        </p:nvSpPr>
        <p:spPr>
          <a:xfrm>
            <a:off x="7151760" y="2232000"/>
            <a:ext cx="4440240" cy="4033440"/>
          </a:xfrm>
          <a:prstGeom prst="rect">
            <a:avLst/>
          </a:prstGeom>
          <a:noFill/>
          <a:ln>
            <a:noFill/>
          </a:ln>
        </p:spPr>
        <p:txBody>
          <a:bodyPr lIns="90000" rIns="90000" tIns="45000" bIns="45000"/>
          <a:p>
            <a:r>
              <a:rPr lang="tr-TR">
                <a:latin typeface="Consolas"/>
              </a:rPr>
              <a:t>--select *</a:t>
            </a:r>
            <a:endParaRPr/>
          </a:p>
          <a:p>
            <a:r>
              <a:rPr lang="tr-TR">
                <a:latin typeface="Consolas"/>
              </a:rPr>
              <a:t>--from Data </a:t>
            </a:r>
            <a:endParaRPr/>
          </a:p>
          <a:p>
            <a:r>
              <a:rPr lang="tr-TR">
                <a:latin typeface="Consolas"/>
              </a:rPr>
              <a:t>--where Object='SalesOrderDetail'</a:t>
            </a:r>
            <a:endParaRPr/>
          </a:p>
          <a:p>
            <a:endParaRPr/>
          </a:p>
          <a:p>
            <a:r>
              <a:rPr lang="tr-TR">
                <a:latin typeface="Consolas"/>
              </a:rPr>
              <a:t>--select ProductID,OrderQty</a:t>
            </a:r>
            <a:endParaRPr/>
          </a:p>
          <a:p>
            <a:r>
              <a:rPr lang="tr-TR">
                <a:latin typeface="Consolas"/>
              </a:rPr>
              <a:t>--from Sales.SalesOrderDetail</a:t>
            </a:r>
            <a:endParaRPr/>
          </a:p>
          <a:p>
            <a:r>
              <a:rPr lang="tr-TR">
                <a:latin typeface="Consolas"/>
              </a:rPr>
              <a:t>--where ProductID=796</a:t>
            </a:r>
            <a:endParaRPr/>
          </a:p>
          <a:p>
            <a:endParaRPr/>
          </a:p>
          <a:p>
            <a:endParaRPr/>
          </a:p>
          <a:p>
            <a:r>
              <a:rPr lang="tr-TR" sz="950">
                <a:solidFill>
                  <a:srgbClr val="0000ff"/>
                </a:solidFill>
                <a:latin typeface="Consolas"/>
                <a:ea typeface="Consolas"/>
              </a:rPr>
              <a:t>set</a:t>
            </a:r>
            <a:r>
              <a:rPr lang="tr-TR" sz="950">
                <a:latin typeface="Consolas"/>
                <a:ea typeface="Consolas"/>
              </a:rPr>
              <a:t> </a:t>
            </a:r>
            <a:r>
              <a:rPr lang="tr-TR" sz="950">
                <a:solidFill>
                  <a:srgbClr val="0000ff"/>
                </a:solidFill>
                <a:latin typeface="Consolas"/>
                <a:ea typeface="Consolas"/>
              </a:rPr>
              <a:t>statistics</a:t>
            </a:r>
            <a:r>
              <a:rPr lang="tr-TR" sz="950">
                <a:latin typeface="Consolas"/>
                <a:ea typeface="Consolas"/>
              </a:rPr>
              <a:t> </a:t>
            </a:r>
            <a:r>
              <a:rPr lang="tr-TR" sz="950">
                <a:solidFill>
                  <a:srgbClr val="0000ff"/>
                </a:solidFill>
                <a:latin typeface="Consolas"/>
                <a:ea typeface="Consolas"/>
              </a:rPr>
              <a:t>io</a:t>
            </a:r>
            <a:r>
              <a:rPr lang="tr-TR" sz="950">
                <a:latin typeface="Consolas"/>
                <a:ea typeface="Consolas"/>
              </a:rPr>
              <a:t> </a:t>
            </a:r>
            <a:r>
              <a:rPr lang="tr-TR" sz="950">
                <a:solidFill>
                  <a:srgbClr val="0000ff"/>
                </a:solidFill>
                <a:latin typeface="Consolas"/>
                <a:ea typeface="Consolas"/>
              </a:rPr>
              <a:t>on</a:t>
            </a:r>
            <a:r>
              <a:rPr lang="tr-TR" sz="950">
                <a:solidFill>
                  <a:srgbClr val="808080"/>
                </a:solidFill>
                <a:latin typeface="Consolas"/>
                <a:ea typeface="Consolas"/>
              </a:rPr>
              <a:t>;</a:t>
            </a:r>
            <a:endParaRPr/>
          </a:p>
          <a:p>
            <a:endParaRPr/>
          </a:p>
          <a:p>
            <a:r>
              <a:rPr lang="tr-TR" sz="950">
                <a:solidFill>
                  <a:srgbClr val="0000ff"/>
                </a:solidFill>
                <a:latin typeface="Consolas"/>
                <a:ea typeface="Consolas"/>
              </a:rPr>
              <a:t>select</a:t>
            </a:r>
            <a:r>
              <a:rPr lang="tr-TR" sz="950">
                <a:latin typeface="Consolas"/>
                <a:ea typeface="Consolas"/>
              </a:rPr>
              <a:t> ProductID</a:t>
            </a:r>
            <a:r>
              <a:rPr lang="tr-TR" sz="950">
                <a:solidFill>
                  <a:srgbClr val="808080"/>
                </a:solidFill>
                <a:latin typeface="Consolas"/>
                <a:ea typeface="Consolas"/>
              </a:rPr>
              <a:t>,</a:t>
            </a:r>
            <a:r>
              <a:rPr lang="tr-TR" sz="950">
                <a:latin typeface="Consolas"/>
                <a:ea typeface="Consolas"/>
              </a:rPr>
              <a:t>OrderQty</a:t>
            </a:r>
            <a:endParaRPr/>
          </a:p>
          <a:p>
            <a:r>
              <a:rPr lang="tr-TR" sz="950">
                <a:solidFill>
                  <a:srgbClr val="0000ff"/>
                </a:solidFill>
                <a:latin typeface="Consolas"/>
                <a:ea typeface="Consolas"/>
              </a:rPr>
              <a:t>from</a:t>
            </a:r>
            <a:r>
              <a:rPr lang="tr-TR" sz="950">
                <a:latin typeface="Consolas"/>
                <a:ea typeface="Consolas"/>
              </a:rPr>
              <a:t> Sales</a:t>
            </a:r>
            <a:r>
              <a:rPr lang="tr-TR" sz="950">
                <a:solidFill>
                  <a:srgbClr val="808080"/>
                </a:solidFill>
                <a:latin typeface="Consolas"/>
                <a:ea typeface="Consolas"/>
              </a:rPr>
              <a:t>.</a:t>
            </a:r>
            <a:r>
              <a:rPr lang="tr-TR" sz="950">
                <a:latin typeface="Consolas"/>
                <a:ea typeface="Consolas"/>
              </a:rPr>
              <a:t>SalesOrderDetail</a:t>
            </a:r>
            <a:endParaRPr/>
          </a:p>
          <a:p>
            <a:r>
              <a:rPr lang="tr-TR" sz="950">
                <a:solidFill>
                  <a:srgbClr val="0000ff"/>
                </a:solidFill>
                <a:latin typeface="Consolas"/>
                <a:ea typeface="Consolas"/>
              </a:rPr>
              <a:t>where</a:t>
            </a:r>
            <a:r>
              <a:rPr lang="tr-TR" sz="950">
                <a:latin typeface="Consolas"/>
                <a:ea typeface="Consolas"/>
              </a:rPr>
              <a:t> ProductID</a:t>
            </a:r>
            <a:r>
              <a:rPr lang="tr-TR" sz="950">
                <a:solidFill>
                  <a:srgbClr val="808080"/>
                </a:solidFill>
                <a:latin typeface="Consolas"/>
                <a:ea typeface="Consolas"/>
              </a:rPr>
              <a:t>=</a:t>
            </a:r>
            <a:r>
              <a:rPr lang="tr-TR" sz="950">
                <a:latin typeface="Consolas"/>
                <a:ea typeface="Consolas"/>
              </a:rPr>
              <a:t>796</a:t>
            </a:r>
            <a:endParaRPr/>
          </a:p>
          <a:p>
            <a:endParaRPr/>
          </a:p>
          <a:p>
            <a:r>
              <a:rPr lang="tr-TR" sz="950">
                <a:solidFill>
                  <a:srgbClr val="0000ff"/>
                </a:solidFill>
                <a:latin typeface="Consolas"/>
                <a:ea typeface="Consolas"/>
              </a:rPr>
              <a:t>CREATE</a:t>
            </a:r>
            <a:r>
              <a:rPr lang="tr-TR" sz="950">
                <a:latin typeface="Consolas"/>
                <a:ea typeface="Consolas"/>
              </a:rPr>
              <a:t> </a:t>
            </a:r>
            <a:r>
              <a:rPr lang="tr-TR" sz="950">
                <a:solidFill>
                  <a:srgbClr val="0000ff"/>
                </a:solidFill>
                <a:latin typeface="Consolas"/>
                <a:ea typeface="Consolas"/>
              </a:rPr>
              <a:t>INDEX</a:t>
            </a:r>
            <a:r>
              <a:rPr lang="tr-TR" sz="950">
                <a:latin typeface="Consolas"/>
                <a:ea typeface="Consolas"/>
              </a:rPr>
              <a:t> [IX_SalesOrderDetail_ProductIDffff] </a:t>
            </a:r>
            <a:r>
              <a:rPr lang="tr-TR" sz="950">
                <a:latin typeface="Consolas"/>
                <a:ea typeface="Consolas"/>
              </a:rPr>
              <a:t>
</a:t>
            </a:r>
            <a:r>
              <a:rPr lang="tr-TR" sz="950">
                <a:solidFill>
                  <a:srgbClr val="0000ff"/>
                </a:solidFill>
                <a:latin typeface="Consolas"/>
                <a:ea typeface="Consolas"/>
              </a:rPr>
              <a:t>ON</a:t>
            </a:r>
            <a:r>
              <a:rPr lang="tr-TR" sz="950">
                <a:latin typeface="Consolas"/>
                <a:ea typeface="Consolas"/>
              </a:rPr>
              <a:t> [AdventureWorks2012]</a:t>
            </a:r>
            <a:r>
              <a:rPr lang="tr-TR" sz="950">
                <a:solidFill>
                  <a:srgbClr val="808080"/>
                </a:solidFill>
                <a:latin typeface="Consolas"/>
                <a:ea typeface="Consolas"/>
              </a:rPr>
              <a:t>.</a:t>
            </a:r>
            <a:r>
              <a:rPr lang="tr-TR" sz="950">
                <a:latin typeface="Consolas"/>
                <a:ea typeface="Consolas"/>
              </a:rPr>
              <a:t>[Sales]</a:t>
            </a:r>
            <a:r>
              <a:rPr lang="tr-TR" sz="950">
                <a:solidFill>
                  <a:srgbClr val="808080"/>
                </a:solidFill>
                <a:latin typeface="Consolas"/>
                <a:ea typeface="Consolas"/>
              </a:rPr>
              <a:t>.</a:t>
            </a:r>
            <a:r>
              <a:rPr lang="tr-TR" sz="950">
                <a:latin typeface="Consolas"/>
                <a:ea typeface="Consolas"/>
              </a:rPr>
              <a:t>[SalesOrderDetail]</a:t>
            </a:r>
            <a:r>
              <a:rPr lang="tr-TR" sz="950">
                <a:solidFill>
                  <a:srgbClr val="0000ff"/>
                </a:solidFill>
                <a:latin typeface="Consolas"/>
                <a:ea typeface="Consolas"/>
              </a:rPr>
              <a:t> </a:t>
            </a:r>
            <a:r>
              <a:rPr lang="tr-TR" sz="950">
                <a:solidFill>
                  <a:srgbClr val="808080"/>
                </a:solidFill>
                <a:latin typeface="Consolas"/>
                <a:ea typeface="Consolas"/>
              </a:rPr>
              <a:t>(</a:t>
            </a:r>
            <a:r>
              <a:rPr lang="tr-TR" sz="950">
                <a:latin typeface="Consolas"/>
                <a:ea typeface="Consolas"/>
              </a:rPr>
              <a:t>[ProductID]</a:t>
            </a:r>
            <a:r>
              <a:rPr lang="tr-TR" sz="950">
                <a:solidFill>
                  <a:srgbClr val="808080"/>
                </a:solidFill>
                <a:latin typeface="Consolas"/>
                <a:ea typeface="Consolas"/>
              </a:rPr>
              <a:t>)</a:t>
            </a:r>
            <a:r>
              <a:rPr lang="tr-TR" sz="950">
                <a:latin typeface="Consolas"/>
                <a:ea typeface="Consolas"/>
              </a:rPr>
              <a:t> </a:t>
            </a:r>
            <a:r>
              <a:rPr lang="tr-TR" sz="950">
                <a:latin typeface="Consolas"/>
                <a:ea typeface="Consolas"/>
              </a:rPr>
              <a:t>
</a:t>
            </a:r>
            <a:r>
              <a:rPr lang="tr-TR" sz="950">
                <a:solidFill>
                  <a:srgbClr val="0000ff"/>
                </a:solidFill>
                <a:latin typeface="Consolas"/>
                <a:ea typeface="Consolas"/>
              </a:rPr>
              <a:t>INCLUDE </a:t>
            </a:r>
            <a:r>
              <a:rPr lang="tr-TR" sz="950">
                <a:solidFill>
                  <a:srgbClr val="808080"/>
                </a:solidFill>
                <a:latin typeface="Consolas"/>
                <a:ea typeface="Consolas"/>
              </a:rPr>
              <a:t>(</a:t>
            </a:r>
            <a:r>
              <a:rPr lang="tr-TR" sz="950">
                <a:latin typeface="Consolas"/>
                <a:ea typeface="Consolas"/>
              </a:rPr>
              <a:t>[OrderQty]</a:t>
            </a:r>
            <a:r>
              <a:rPr lang="tr-TR" sz="950">
                <a:solidFill>
                  <a:srgbClr val="808080"/>
                </a:solidFill>
                <a:latin typeface="Consolas"/>
                <a:ea typeface="Consolas"/>
              </a:rPr>
              <a:t>)</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SQL Monitoring Toolları</a:t>
            </a:r>
            <a:endParaRPr/>
          </a:p>
        </p:txBody>
      </p:sp>
      <p:sp>
        <p:nvSpPr>
          <p:cNvPr id="112"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lang="tr-TR" strike="noStrike">
                <a:solidFill>
                  <a:srgbClr val="404040"/>
                </a:solidFill>
                <a:latin typeface="Trebuchet MS"/>
              </a:rPr>
              <a:t>SQL Nexus </a:t>
            </a:r>
            <a:r>
              <a:rPr lang="tr-TR" strike="noStrike" u="sng">
                <a:solidFill>
                  <a:srgbClr val="b2d76d"/>
                </a:solidFill>
                <a:latin typeface="Trebuchet MS"/>
              </a:rPr>
              <a:t>http://sqlnexus.codeplex.com</a:t>
            </a:r>
            <a:r>
              <a:rPr lang="tr-TR" strike="noStrike" u="sng">
                <a:solidFill>
                  <a:srgbClr val="b2d76d"/>
                </a:solidFill>
                <a:latin typeface="Trebuchet MS"/>
              </a:rPr>
              <a:t>/</a:t>
            </a:r>
            <a:endParaRPr/>
          </a:p>
          <a:p>
            <a:pPr>
              <a:lnSpc>
                <a:spcPct val="100000"/>
              </a:lnSpc>
              <a:buSzPct val="80000"/>
              <a:buFont typeface="Wingdings 3" charset="2"/>
              <a:buChar char=""/>
            </a:pPr>
            <a:r>
              <a:rPr lang="tr-TR" strike="noStrike">
                <a:solidFill>
                  <a:srgbClr val="404040"/>
                </a:solidFill>
                <a:latin typeface="Trebuchet MS"/>
              </a:rPr>
              <a:t>SQL Monitor </a:t>
            </a:r>
            <a:r>
              <a:rPr lang="tr-TR" strike="noStrike" u="sng">
                <a:solidFill>
                  <a:srgbClr val="b2d76d"/>
                </a:solidFill>
                <a:latin typeface="Trebuchet MS"/>
              </a:rPr>
              <a:t>http://sqlmon.codeplex.com</a:t>
            </a:r>
            <a:r>
              <a:rPr lang="tr-TR" strike="noStrike" u="sng">
                <a:solidFill>
                  <a:srgbClr val="b2d76d"/>
                </a:solidFill>
                <a:latin typeface="Trebuchet MS"/>
              </a:rPr>
              <a:t>/</a:t>
            </a:r>
            <a:endParaRPr/>
          </a:p>
          <a:p>
            <a:pPr>
              <a:lnSpc>
                <a:spcPct val="100000"/>
              </a:lnSpc>
              <a:buSzPct val="80000"/>
              <a:buFont typeface="Wingdings 3" charset="2"/>
              <a:buChar char=""/>
            </a:pPr>
            <a:r>
              <a:rPr lang="tr-TR" strike="noStrike">
                <a:solidFill>
                  <a:srgbClr val="404040"/>
                </a:solidFill>
                <a:latin typeface="Trebuchet MS"/>
              </a:rPr>
              <a:t>SQL Health Monitor Tool </a:t>
            </a:r>
            <a:r>
              <a:rPr lang="tr-TR" strike="noStrike" u="sng">
                <a:solidFill>
                  <a:srgbClr val="b2d76d"/>
                </a:solidFill>
                <a:latin typeface="Trebuchet MS"/>
              </a:rPr>
              <a:t>http</a:t>
            </a:r>
            <a:r>
              <a:rPr lang="tr-TR" strike="noStrike" u="sng">
                <a:solidFill>
                  <a:srgbClr val="b2d76d"/>
                </a:solidFill>
                <a:latin typeface="Trebuchet MS"/>
              </a:rPr>
              <a:t>://</a:t>
            </a:r>
            <a:r>
              <a:rPr lang="tr-TR" strike="noStrike" u="sng">
                <a:solidFill>
                  <a:srgbClr val="b2d76d"/>
                </a:solidFill>
                <a:latin typeface="Trebuchet MS"/>
              </a:rPr>
              <a:t>www.manageengine.com/sql-performance-monitor/sql-server-monitoring-index.html</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677160" y="609480"/>
            <a:ext cx="8596440" cy="1320480"/>
          </a:xfrm>
          <a:prstGeom prst="rect">
            <a:avLst/>
          </a:prstGeom>
          <a:noFill/>
          <a:ln>
            <a:noFill/>
          </a:ln>
        </p:spPr>
        <p:txBody>
          <a:bodyPr/>
          <a:p>
            <a:endParaRPr/>
          </a:p>
        </p:txBody>
      </p:sp>
      <p:sp>
        <p:nvSpPr>
          <p:cNvPr id="159" name="TextShape 2"/>
          <p:cNvSpPr txBox="1"/>
          <p:nvPr/>
        </p:nvSpPr>
        <p:spPr>
          <a:xfrm>
            <a:off x="547560" y="1375560"/>
            <a:ext cx="8596440" cy="4960440"/>
          </a:xfrm>
          <a:prstGeom prst="rect">
            <a:avLst/>
          </a:prstGeom>
          <a:noFill/>
          <a:ln>
            <a:noFill/>
          </a:ln>
        </p:spPr>
        <p:txBody>
          <a:bodyPr/>
          <a:p>
            <a:r>
              <a:rPr lang="tr-TR" sz="1300" strike="noStrike">
                <a:solidFill>
                  <a:srgbClr val="0000ff"/>
                </a:solidFill>
                <a:latin typeface="Consolas"/>
                <a:ea typeface="Consolas"/>
              </a:rPr>
              <a:t>SELECT</a:t>
            </a:r>
            <a:r>
              <a:rPr lang="tr-TR" sz="1300" strike="noStrike">
                <a:solidFill>
                  <a:srgbClr val="404040"/>
                </a:solidFill>
                <a:latin typeface="Consolas"/>
                <a:ea typeface="Consolas"/>
              </a:rPr>
              <a:t> </a:t>
            </a:r>
            <a:r>
              <a:rPr lang="tr-TR" sz="1300" strike="noStrike">
                <a:solidFill>
                  <a:srgbClr val="0000ff"/>
                </a:solidFill>
                <a:latin typeface="Consolas"/>
                <a:ea typeface="Consolas"/>
              </a:rPr>
              <a:t>TOP</a:t>
            </a:r>
            <a:r>
              <a:rPr lang="tr-TR" sz="1300" strike="noStrike">
                <a:solidFill>
                  <a:srgbClr val="404040"/>
                </a:solidFill>
                <a:latin typeface="Consolas"/>
                <a:ea typeface="Consolas"/>
              </a:rPr>
              <a:t> 25</a:t>
            </a:r>
            <a:r>
              <a:rPr lang="tr-TR" sz="1300" strike="noStrike">
                <a:solidFill>
                  <a:srgbClr val="404040"/>
                </a:solidFill>
                <a:latin typeface="Consolas"/>
                <a:ea typeface="Consolas"/>
              </a:rPr>
              <a:t>
</a:t>
            </a:r>
            <a:r>
              <a:rPr lang="tr-TR" sz="1300" strike="noStrike">
                <a:solidFill>
                  <a:srgbClr val="404040"/>
                </a:solidFill>
                <a:latin typeface="Consolas"/>
                <a:ea typeface="Consolas"/>
              </a:rPr>
              <a:t>o</a:t>
            </a:r>
            <a:r>
              <a:rPr lang="tr-TR" sz="1300" strike="noStrike">
                <a:solidFill>
                  <a:srgbClr val="808080"/>
                </a:solidFill>
                <a:latin typeface="Consolas"/>
                <a:ea typeface="Consolas"/>
              </a:rPr>
              <a:t>.</a:t>
            </a:r>
            <a:r>
              <a:rPr lang="tr-TR" sz="1300" strike="noStrike">
                <a:solidFill>
                  <a:srgbClr val="404040"/>
                </a:solidFill>
                <a:latin typeface="Consolas"/>
                <a:ea typeface="Consolas"/>
              </a:rPr>
              <a:t>name </a:t>
            </a:r>
            <a:r>
              <a:rPr lang="tr-TR" sz="1300" strike="noStrike">
                <a:solidFill>
                  <a:srgbClr val="0000ff"/>
                </a:solidFill>
                <a:latin typeface="Consolas"/>
                <a:ea typeface="Consolas"/>
              </a:rPr>
              <a:t>AS</a:t>
            </a:r>
            <a:r>
              <a:rPr lang="tr-TR" sz="1300" strike="noStrike">
                <a:solidFill>
                  <a:srgbClr val="404040"/>
                </a:solidFill>
                <a:latin typeface="Consolas"/>
                <a:ea typeface="Consolas"/>
              </a:rPr>
              <a:t> ObjectName</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i</a:t>
            </a:r>
            <a:r>
              <a:rPr lang="tr-TR" sz="1300" strike="noStrike">
                <a:solidFill>
                  <a:srgbClr val="808080"/>
                </a:solidFill>
                <a:latin typeface="Consolas"/>
                <a:ea typeface="Consolas"/>
              </a:rPr>
              <a:t>.</a:t>
            </a:r>
            <a:r>
              <a:rPr lang="tr-TR" sz="1300" strike="noStrike">
                <a:solidFill>
                  <a:srgbClr val="404040"/>
                </a:solidFill>
                <a:latin typeface="Consolas"/>
                <a:ea typeface="Consolas"/>
              </a:rPr>
              <a:t>name </a:t>
            </a:r>
            <a:r>
              <a:rPr lang="tr-TR" sz="1300" strike="noStrike">
                <a:solidFill>
                  <a:srgbClr val="0000ff"/>
                </a:solidFill>
                <a:latin typeface="Consolas"/>
                <a:ea typeface="Consolas"/>
              </a:rPr>
              <a:t>AS</a:t>
            </a:r>
            <a:r>
              <a:rPr lang="tr-TR" sz="1300" strike="noStrike">
                <a:solidFill>
                  <a:srgbClr val="404040"/>
                </a:solidFill>
                <a:latin typeface="Consolas"/>
                <a:ea typeface="Consolas"/>
              </a:rPr>
              <a:t> IndexName</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i</a:t>
            </a:r>
            <a:r>
              <a:rPr lang="tr-TR" sz="1300" strike="noStrike">
                <a:solidFill>
                  <a:srgbClr val="808080"/>
                </a:solidFill>
                <a:latin typeface="Consolas"/>
                <a:ea typeface="Consolas"/>
              </a:rPr>
              <a:t>.</a:t>
            </a:r>
            <a:r>
              <a:rPr lang="tr-TR" sz="1300" strike="noStrike">
                <a:solidFill>
                  <a:srgbClr val="404040"/>
                </a:solidFill>
                <a:latin typeface="Consolas"/>
                <a:ea typeface="Consolas"/>
              </a:rPr>
              <a:t>index_id </a:t>
            </a:r>
            <a:r>
              <a:rPr lang="tr-TR" sz="1300" strike="noStrike">
                <a:solidFill>
                  <a:srgbClr val="0000ff"/>
                </a:solidFill>
                <a:latin typeface="Consolas"/>
                <a:ea typeface="Consolas"/>
              </a:rPr>
              <a:t>AS</a:t>
            </a:r>
            <a:r>
              <a:rPr lang="tr-TR" sz="1300" strike="noStrike">
                <a:solidFill>
                  <a:srgbClr val="404040"/>
                </a:solidFill>
                <a:latin typeface="Consolas"/>
                <a:ea typeface="Consolas"/>
              </a:rPr>
              <a:t> IndexID</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user_seeks </a:t>
            </a:r>
            <a:r>
              <a:rPr lang="tr-TR" sz="1300" strike="noStrike">
                <a:solidFill>
                  <a:srgbClr val="0000ff"/>
                </a:solidFill>
                <a:latin typeface="Consolas"/>
                <a:ea typeface="Consolas"/>
              </a:rPr>
              <a:t>AS</a:t>
            </a:r>
            <a:r>
              <a:rPr lang="tr-TR" sz="1300" strike="noStrike">
                <a:solidFill>
                  <a:srgbClr val="404040"/>
                </a:solidFill>
                <a:latin typeface="Consolas"/>
                <a:ea typeface="Consolas"/>
              </a:rPr>
              <a:t> UserSeek</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user_scans </a:t>
            </a:r>
            <a:r>
              <a:rPr lang="tr-TR" sz="1300" strike="noStrike">
                <a:solidFill>
                  <a:srgbClr val="0000ff"/>
                </a:solidFill>
                <a:latin typeface="Consolas"/>
                <a:ea typeface="Consolas"/>
              </a:rPr>
              <a:t>AS</a:t>
            </a:r>
            <a:r>
              <a:rPr lang="tr-TR" sz="1300" strike="noStrike">
                <a:solidFill>
                  <a:srgbClr val="404040"/>
                </a:solidFill>
                <a:latin typeface="Consolas"/>
                <a:ea typeface="Consolas"/>
              </a:rPr>
              <a:t> UserScans</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user_lookups </a:t>
            </a:r>
            <a:r>
              <a:rPr lang="tr-TR" sz="1300" strike="noStrike">
                <a:solidFill>
                  <a:srgbClr val="0000ff"/>
                </a:solidFill>
                <a:latin typeface="Consolas"/>
                <a:ea typeface="Consolas"/>
              </a:rPr>
              <a:t>AS</a:t>
            </a:r>
            <a:r>
              <a:rPr lang="tr-TR" sz="1300" strike="noStrike">
                <a:solidFill>
                  <a:srgbClr val="404040"/>
                </a:solidFill>
                <a:latin typeface="Consolas"/>
                <a:ea typeface="Consolas"/>
              </a:rPr>
              <a:t> UserLookups</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user_updates </a:t>
            </a:r>
            <a:r>
              <a:rPr lang="tr-TR" sz="1300" strike="noStrike">
                <a:solidFill>
                  <a:srgbClr val="0000ff"/>
                </a:solidFill>
                <a:latin typeface="Consolas"/>
                <a:ea typeface="Consolas"/>
              </a:rPr>
              <a:t>AS</a:t>
            </a:r>
            <a:r>
              <a:rPr lang="tr-TR" sz="1300" strike="noStrike">
                <a:solidFill>
                  <a:srgbClr val="404040"/>
                </a:solidFill>
                <a:latin typeface="Consolas"/>
                <a:ea typeface="Consolas"/>
              </a:rPr>
              <a:t> UserUpdates</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p</a:t>
            </a:r>
            <a:r>
              <a:rPr lang="tr-TR" sz="1300" strike="noStrike">
                <a:solidFill>
                  <a:srgbClr val="808080"/>
                </a:solidFill>
                <a:latin typeface="Consolas"/>
                <a:ea typeface="Consolas"/>
              </a:rPr>
              <a:t>.</a:t>
            </a:r>
            <a:r>
              <a:rPr lang="tr-TR" sz="1300" strike="noStrike">
                <a:solidFill>
                  <a:srgbClr val="404040"/>
                </a:solidFill>
                <a:latin typeface="Consolas"/>
                <a:ea typeface="Consolas"/>
              </a:rPr>
              <a:t>TableRows</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ff0000"/>
                </a:solidFill>
                <a:latin typeface="Consolas"/>
                <a:ea typeface="Consolas"/>
              </a:rPr>
              <a:t>'DROP INDEX '</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ff00ff"/>
                </a:solidFill>
                <a:latin typeface="Consolas"/>
                <a:ea typeface="Consolas"/>
              </a:rPr>
              <a:t>QUOTENAME</a:t>
            </a:r>
            <a:r>
              <a:rPr lang="tr-TR" sz="1300" strike="noStrike">
                <a:solidFill>
                  <a:srgbClr val="808080"/>
                </a:solidFill>
                <a:latin typeface="Consolas"/>
                <a:ea typeface="Consolas"/>
              </a:rPr>
              <a:t>(</a:t>
            </a:r>
            <a:r>
              <a:rPr lang="tr-TR" sz="1300" strike="noStrike">
                <a:solidFill>
                  <a:srgbClr val="404040"/>
                </a:solidFill>
                <a:latin typeface="Consolas"/>
                <a:ea typeface="Consolas"/>
              </a:rPr>
              <a:t>i</a:t>
            </a:r>
            <a:r>
              <a:rPr lang="tr-TR" sz="1300" strike="noStrike">
                <a:solidFill>
                  <a:srgbClr val="808080"/>
                </a:solidFill>
                <a:latin typeface="Consolas"/>
                <a:ea typeface="Consolas"/>
              </a:rPr>
              <a:t>.</a:t>
            </a:r>
            <a:r>
              <a:rPr lang="tr-TR" sz="1300" strike="noStrike">
                <a:solidFill>
                  <a:srgbClr val="404040"/>
                </a:solidFill>
                <a:latin typeface="Consolas"/>
                <a:ea typeface="Consolas"/>
              </a:rPr>
              <a:t>name</a:t>
            </a:r>
            <a:r>
              <a:rPr lang="tr-TR" sz="1300" strike="noStrike">
                <a:solidFill>
                  <a:srgbClr val="808080"/>
                </a:solidFill>
                <a:latin typeface="Consolas"/>
                <a:ea typeface="Consolas"/>
              </a:rPr>
              <a:t>)</a:t>
            </a:r>
            <a:r>
              <a:rPr lang="tr-TR" sz="1300" strike="noStrike">
                <a:solidFill>
                  <a:srgbClr val="80808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ff0000"/>
                </a:solidFill>
                <a:latin typeface="Consolas"/>
                <a:ea typeface="Consolas"/>
              </a:rPr>
              <a:t>' ON '</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ff00ff"/>
                </a:solidFill>
                <a:latin typeface="Consolas"/>
                <a:ea typeface="Consolas"/>
              </a:rPr>
              <a:t>QUOTENAME</a:t>
            </a:r>
            <a:r>
              <a:rPr lang="tr-TR" sz="1300" strike="noStrike">
                <a:solidFill>
                  <a:srgbClr val="808080"/>
                </a:solidFill>
                <a:latin typeface="Consolas"/>
                <a:ea typeface="Consolas"/>
              </a:rPr>
              <a:t>(</a:t>
            </a:r>
            <a:r>
              <a:rPr lang="tr-TR" sz="1300" strike="noStrike">
                <a:solidFill>
                  <a:srgbClr val="404040"/>
                </a:solidFill>
                <a:latin typeface="Consolas"/>
                <a:ea typeface="Consolas"/>
              </a:rPr>
              <a:t>s</a:t>
            </a:r>
            <a:r>
              <a:rPr lang="tr-TR" sz="1300" strike="noStrike">
                <a:solidFill>
                  <a:srgbClr val="808080"/>
                </a:solidFill>
                <a:latin typeface="Consolas"/>
                <a:ea typeface="Consolas"/>
              </a:rPr>
              <a:t>.</a:t>
            </a:r>
            <a:r>
              <a:rPr lang="tr-TR" sz="1300" strike="noStrike">
                <a:solidFill>
                  <a:srgbClr val="404040"/>
                </a:solidFill>
                <a:latin typeface="Consolas"/>
                <a:ea typeface="Consolas"/>
              </a:rPr>
              <a:t>name</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ff0000"/>
                </a:solidFill>
                <a:latin typeface="Consolas"/>
                <a:ea typeface="Consolas"/>
              </a:rPr>
              <a:t>'.'</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ff00ff"/>
                </a:solidFill>
                <a:latin typeface="Consolas"/>
                <a:ea typeface="Consolas"/>
              </a:rPr>
              <a:t>QUOTENAME</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OBJECT_NAME</a:t>
            </a:r>
            <a:r>
              <a:rPr lang="tr-TR" sz="1300" strike="noStrike">
                <a:solidFill>
                  <a:srgbClr val="808080"/>
                </a:solidFill>
                <a:latin typeface="Consolas"/>
                <a:ea typeface="Consolas"/>
              </a:rPr>
              <a:t>(</a:t>
            </a:r>
            <a:r>
              <a:rPr lang="tr-TR" sz="1300" strike="noStrike">
                <a:solidFill>
                  <a:srgbClr val="404040"/>
                </a:solidFill>
                <a:latin typeface="Consolas"/>
                <a:ea typeface="Consolas"/>
              </a:rPr>
              <a:t>dm_ius</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0000ff"/>
                </a:solidFill>
                <a:latin typeface="Consolas"/>
                <a:ea typeface="Consolas"/>
              </a:rPr>
              <a:t>AS</a:t>
            </a:r>
            <a:r>
              <a:rPr lang="tr-TR" sz="1300" strike="noStrike">
                <a:solidFill>
                  <a:srgbClr val="404040"/>
                </a:solidFill>
                <a:latin typeface="Consolas"/>
                <a:ea typeface="Consolas"/>
              </a:rPr>
              <a:t> </a:t>
            </a:r>
            <a:r>
              <a:rPr lang="tr-TR" sz="1300" strike="noStrike">
                <a:solidFill>
                  <a:srgbClr val="ff0000"/>
                </a:solidFill>
                <a:latin typeface="Consolas"/>
                <a:ea typeface="Consolas"/>
              </a:rPr>
              <a:t>'drop statement'</a:t>
            </a:r>
            <a:r>
              <a:rPr lang="tr-TR" sz="1300" strike="noStrike">
                <a:solidFill>
                  <a:srgbClr val="ff0000"/>
                </a:solidFill>
                <a:latin typeface="Consolas"/>
                <a:ea typeface="Consolas"/>
              </a:rPr>
              <a:t>
</a:t>
            </a:r>
            <a:r>
              <a:rPr lang="tr-TR" sz="1300" strike="noStrike">
                <a:solidFill>
                  <a:srgbClr val="0000ff"/>
                </a:solidFill>
                <a:latin typeface="Consolas"/>
                <a:ea typeface="Consolas"/>
              </a:rPr>
              <a:t>FROM</a:t>
            </a:r>
            <a:r>
              <a:rPr lang="tr-TR" sz="1300" strike="noStrike">
                <a:solidFill>
                  <a:srgbClr val="404040"/>
                </a:solidFill>
                <a:latin typeface="Consolas"/>
                <a:ea typeface="Consolas"/>
              </a:rPr>
              <a:t> </a:t>
            </a:r>
            <a:r>
              <a:rPr lang="tr-TR" sz="1300" strike="noStrike">
                <a:solidFill>
                  <a:srgbClr val="008000"/>
                </a:solidFill>
                <a:latin typeface="Consolas"/>
                <a:ea typeface="Consolas"/>
              </a:rPr>
              <a:t>sys</a:t>
            </a:r>
            <a:r>
              <a:rPr lang="tr-TR" sz="1300" strike="noStrike">
                <a:solidFill>
                  <a:srgbClr val="808080"/>
                </a:solidFill>
                <a:latin typeface="Consolas"/>
                <a:ea typeface="Consolas"/>
              </a:rPr>
              <a:t>.</a:t>
            </a:r>
            <a:r>
              <a:rPr lang="tr-TR" sz="1300" strike="noStrike">
                <a:solidFill>
                  <a:srgbClr val="008000"/>
                </a:solidFill>
                <a:latin typeface="Consolas"/>
                <a:ea typeface="Consolas"/>
              </a:rPr>
              <a:t>dm_db_index_usage_stats</a:t>
            </a:r>
            <a:r>
              <a:rPr lang="tr-TR" sz="1300" strike="noStrike">
                <a:solidFill>
                  <a:srgbClr val="404040"/>
                </a:solidFill>
                <a:latin typeface="Consolas"/>
                <a:ea typeface="Consolas"/>
              </a:rPr>
              <a:t> dm_ius</a:t>
            </a:r>
            <a:r>
              <a:rPr lang="tr-TR" sz="1300" strike="noStrike">
                <a:solidFill>
                  <a:srgbClr val="404040"/>
                </a:solidFill>
                <a:latin typeface="Consolas"/>
                <a:ea typeface="Consolas"/>
              </a:rPr>
              <a:t>
</a:t>
            </a:r>
            <a:r>
              <a:rPr lang="tr-TR" sz="1300" strike="noStrike">
                <a:solidFill>
                  <a:srgbClr val="808080"/>
                </a:solidFill>
                <a:latin typeface="Consolas"/>
                <a:ea typeface="Consolas"/>
              </a:rPr>
              <a:t>INNER</a:t>
            </a:r>
            <a:r>
              <a:rPr lang="tr-TR" sz="1300" strike="noStrike">
                <a:solidFill>
                  <a:srgbClr val="404040"/>
                </a:solidFill>
                <a:latin typeface="Consolas"/>
                <a:ea typeface="Consolas"/>
              </a:rPr>
              <a:t> </a:t>
            </a:r>
            <a:r>
              <a:rPr lang="tr-TR" sz="1300" strike="noStrike">
                <a:solidFill>
                  <a:srgbClr val="808080"/>
                </a:solidFill>
                <a:latin typeface="Consolas"/>
                <a:ea typeface="Consolas"/>
              </a:rPr>
              <a:t>JOIN</a:t>
            </a:r>
            <a:r>
              <a:rPr lang="tr-TR" sz="1300" strike="noStrike">
                <a:solidFill>
                  <a:srgbClr val="404040"/>
                </a:solidFill>
                <a:latin typeface="Consolas"/>
                <a:ea typeface="Consolas"/>
              </a:rPr>
              <a:t> </a:t>
            </a:r>
            <a:r>
              <a:rPr lang="tr-TR" sz="1300" strike="noStrike">
                <a:solidFill>
                  <a:srgbClr val="008000"/>
                </a:solidFill>
                <a:latin typeface="Consolas"/>
                <a:ea typeface="Consolas"/>
              </a:rPr>
              <a:t>sys</a:t>
            </a:r>
            <a:r>
              <a:rPr lang="tr-TR" sz="1300" strike="noStrike">
                <a:solidFill>
                  <a:srgbClr val="808080"/>
                </a:solidFill>
                <a:latin typeface="Consolas"/>
                <a:ea typeface="Consolas"/>
              </a:rPr>
              <a:t>.</a:t>
            </a:r>
            <a:r>
              <a:rPr lang="tr-TR" sz="1300" strike="noStrike">
                <a:solidFill>
                  <a:srgbClr val="008000"/>
                </a:solidFill>
                <a:latin typeface="Consolas"/>
                <a:ea typeface="Consolas"/>
              </a:rPr>
              <a:t>indexes</a:t>
            </a:r>
            <a:r>
              <a:rPr lang="tr-TR" sz="1300" strike="noStrike">
                <a:solidFill>
                  <a:srgbClr val="404040"/>
                </a:solidFill>
                <a:latin typeface="Consolas"/>
                <a:ea typeface="Consolas"/>
              </a:rPr>
              <a:t> i </a:t>
            </a:r>
            <a:r>
              <a:rPr lang="tr-TR" sz="1300" strike="noStrike">
                <a:solidFill>
                  <a:srgbClr val="0000ff"/>
                </a:solidFill>
                <a:latin typeface="Consolas"/>
                <a:ea typeface="Consolas"/>
              </a:rPr>
              <a:t>ON</a:t>
            </a:r>
            <a:r>
              <a:rPr lang="tr-TR" sz="1300" strike="noStrike">
                <a:solidFill>
                  <a:srgbClr val="404040"/>
                </a:solidFill>
                <a:latin typeface="Consolas"/>
                <a:ea typeface="Consolas"/>
              </a:rPr>
              <a:t> i</a:t>
            </a:r>
            <a:r>
              <a:rPr lang="tr-TR" sz="1300" strike="noStrike">
                <a:solidFill>
                  <a:srgbClr val="808080"/>
                </a:solidFill>
                <a:latin typeface="Consolas"/>
                <a:ea typeface="Consolas"/>
              </a:rPr>
              <a:t>.</a:t>
            </a:r>
            <a:r>
              <a:rPr lang="tr-TR" sz="1300" strike="noStrike">
                <a:solidFill>
                  <a:srgbClr val="404040"/>
                </a:solidFill>
                <a:latin typeface="Consolas"/>
                <a:ea typeface="Consolas"/>
              </a:rPr>
              <a:t>index_id </a:t>
            </a:r>
            <a:r>
              <a:rPr lang="tr-TR" sz="1300" strike="noStrike">
                <a:solidFill>
                  <a:srgbClr val="808080"/>
                </a:solidFill>
                <a:latin typeface="Consolas"/>
                <a:ea typeface="Consolas"/>
              </a:rPr>
              <a:t>=</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index_id </a:t>
            </a:r>
            <a:r>
              <a:rPr lang="tr-TR" sz="1300" strike="noStrike">
                <a:solidFill>
                  <a:srgbClr val="808080"/>
                </a:solidFill>
                <a:latin typeface="Consolas"/>
                <a:ea typeface="Consolas"/>
              </a:rPr>
              <a:t>AND</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i</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ff00ff"/>
                </a:solidFill>
                <a:latin typeface="Consolas"/>
                <a:ea typeface="Consolas"/>
              </a:rPr>
              <a:t>
</a:t>
            </a:r>
            <a:r>
              <a:rPr lang="tr-TR" sz="1300" strike="noStrike">
                <a:solidFill>
                  <a:srgbClr val="808080"/>
                </a:solidFill>
                <a:latin typeface="Consolas"/>
                <a:ea typeface="Consolas"/>
              </a:rPr>
              <a:t>INNER</a:t>
            </a:r>
            <a:r>
              <a:rPr lang="tr-TR" sz="1300" strike="noStrike">
                <a:solidFill>
                  <a:srgbClr val="404040"/>
                </a:solidFill>
                <a:latin typeface="Consolas"/>
                <a:ea typeface="Consolas"/>
              </a:rPr>
              <a:t> </a:t>
            </a:r>
            <a:r>
              <a:rPr lang="tr-TR" sz="1300" strike="noStrike">
                <a:solidFill>
                  <a:srgbClr val="808080"/>
                </a:solidFill>
                <a:latin typeface="Consolas"/>
                <a:ea typeface="Consolas"/>
              </a:rPr>
              <a:t>JOIN</a:t>
            </a:r>
            <a:r>
              <a:rPr lang="tr-TR" sz="1300" strike="noStrike">
                <a:solidFill>
                  <a:srgbClr val="404040"/>
                </a:solidFill>
                <a:latin typeface="Consolas"/>
                <a:ea typeface="Consolas"/>
              </a:rPr>
              <a:t> </a:t>
            </a:r>
            <a:r>
              <a:rPr lang="tr-TR" sz="1300" strike="noStrike">
                <a:solidFill>
                  <a:srgbClr val="008000"/>
                </a:solidFill>
                <a:latin typeface="Consolas"/>
                <a:ea typeface="Consolas"/>
              </a:rPr>
              <a:t>sys</a:t>
            </a:r>
            <a:r>
              <a:rPr lang="tr-TR" sz="1300" strike="noStrike">
                <a:solidFill>
                  <a:srgbClr val="808080"/>
                </a:solidFill>
                <a:latin typeface="Consolas"/>
                <a:ea typeface="Consolas"/>
              </a:rPr>
              <a:t>.</a:t>
            </a:r>
            <a:r>
              <a:rPr lang="tr-TR" sz="1300" strike="noStrike">
                <a:solidFill>
                  <a:srgbClr val="008000"/>
                </a:solidFill>
                <a:latin typeface="Consolas"/>
                <a:ea typeface="Consolas"/>
              </a:rPr>
              <a:t>objects</a:t>
            </a:r>
            <a:r>
              <a:rPr lang="tr-TR" sz="1300" strike="noStrike">
                <a:solidFill>
                  <a:srgbClr val="404040"/>
                </a:solidFill>
                <a:latin typeface="Consolas"/>
                <a:ea typeface="Consolas"/>
              </a:rPr>
              <a:t> o </a:t>
            </a:r>
            <a:r>
              <a:rPr lang="tr-TR" sz="1300" strike="noStrike">
                <a:solidFill>
                  <a:srgbClr val="0000ff"/>
                </a:solidFill>
                <a:latin typeface="Consolas"/>
                <a:ea typeface="Consolas"/>
              </a:rPr>
              <a:t>ON</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o</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ff00ff"/>
                </a:solidFill>
                <a:latin typeface="Consolas"/>
                <a:ea typeface="Consolas"/>
              </a:rPr>
              <a:t>
</a:t>
            </a:r>
            <a:r>
              <a:rPr lang="tr-TR" sz="1300" strike="noStrike">
                <a:solidFill>
                  <a:srgbClr val="808080"/>
                </a:solidFill>
                <a:latin typeface="Consolas"/>
                <a:ea typeface="Consolas"/>
              </a:rPr>
              <a:t>INNER</a:t>
            </a:r>
            <a:r>
              <a:rPr lang="tr-TR" sz="1300" strike="noStrike">
                <a:solidFill>
                  <a:srgbClr val="404040"/>
                </a:solidFill>
                <a:latin typeface="Consolas"/>
                <a:ea typeface="Consolas"/>
              </a:rPr>
              <a:t> </a:t>
            </a:r>
            <a:r>
              <a:rPr lang="tr-TR" sz="1300" strike="noStrike">
                <a:solidFill>
                  <a:srgbClr val="808080"/>
                </a:solidFill>
                <a:latin typeface="Consolas"/>
                <a:ea typeface="Consolas"/>
              </a:rPr>
              <a:t>JOIN</a:t>
            </a:r>
            <a:r>
              <a:rPr lang="tr-TR" sz="1300" strike="noStrike">
                <a:solidFill>
                  <a:srgbClr val="404040"/>
                </a:solidFill>
                <a:latin typeface="Consolas"/>
                <a:ea typeface="Consolas"/>
              </a:rPr>
              <a:t> </a:t>
            </a:r>
            <a:r>
              <a:rPr lang="tr-TR" sz="1300" strike="noStrike">
                <a:solidFill>
                  <a:srgbClr val="008000"/>
                </a:solidFill>
                <a:latin typeface="Consolas"/>
                <a:ea typeface="Consolas"/>
              </a:rPr>
              <a:t>sys</a:t>
            </a:r>
            <a:r>
              <a:rPr lang="tr-TR" sz="1300" strike="noStrike">
                <a:solidFill>
                  <a:srgbClr val="808080"/>
                </a:solidFill>
                <a:latin typeface="Consolas"/>
                <a:ea typeface="Consolas"/>
              </a:rPr>
              <a:t>.</a:t>
            </a:r>
            <a:r>
              <a:rPr lang="tr-TR" sz="1300" strike="noStrike">
                <a:solidFill>
                  <a:srgbClr val="008000"/>
                </a:solidFill>
                <a:latin typeface="Consolas"/>
                <a:ea typeface="Consolas"/>
              </a:rPr>
              <a:t>schemas</a:t>
            </a:r>
            <a:r>
              <a:rPr lang="tr-TR" sz="1300" strike="noStrike">
                <a:solidFill>
                  <a:srgbClr val="404040"/>
                </a:solidFill>
                <a:latin typeface="Consolas"/>
                <a:ea typeface="Consolas"/>
              </a:rPr>
              <a:t> s </a:t>
            </a:r>
            <a:r>
              <a:rPr lang="tr-TR" sz="1300" strike="noStrike">
                <a:solidFill>
                  <a:srgbClr val="0000ff"/>
                </a:solidFill>
                <a:latin typeface="Consolas"/>
                <a:ea typeface="Consolas"/>
              </a:rPr>
              <a:t>ON</a:t>
            </a:r>
            <a:r>
              <a:rPr lang="tr-TR" sz="1300" strike="noStrike">
                <a:solidFill>
                  <a:srgbClr val="404040"/>
                </a:solidFill>
                <a:latin typeface="Consolas"/>
                <a:ea typeface="Consolas"/>
              </a:rPr>
              <a:t> o</a:t>
            </a:r>
            <a:r>
              <a:rPr lang="tr-TR" sz="1300" strike="noStrike">
                <a:solidFill>
                  <a:srgbClr val="808080"/>
                </a:solidFill>
                <a:latin typeface="Consolas"/>
                <a:ea typeface="Consolas"/>
              </a:rPr>
              <a:t>.</a:t>
            </a:r>
            <a:r>
              <a:rPr lang="tr-TR" sz="1300" strike="noStrike">
                <a:solidFill>
                  <a:srgbClr val="ff00ff"/>
                </a:solidFill>
                <a:latin typeface="Consolas"/>
                <a:ea typeface="Consolas"/>
              </a:rPr>
              <a:t>schema_id</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s</a:t>
            </a:r>
            <a:r>
              <a:rPr lang="tr-TR" sz="1300" strike="noStrike">
                <a:solidFill>
                  <a:srgbClr val="808080"/>
                </a:solidFill>
                <a:latin typeface="Consolas"/>
                <a:ea typeface="Consolas"/>
              </a:rPr>
              <a:t>.</a:t>
            </a:r>
            <a:r>
              <a:rPr lang="tr-TR" sz="1300" strike="noStrike">
                <a:solidFill>
                  <a:srgbClr val="ff00ff"/>
                </a:solidFill>
                <a:latin typeface="Consolas"/>
                <a:ea typeface="Consolas"/>
              </a:rPr>
              <a:t>schema_id</a:t>
            </a:r>
            <a:r>
              <a:rPr lang="tr-TR" sz="1300" strike="noStrike">
                <a:solidFill>
                  <a:srgbClr val="ff00ff"/>
                </a:solidFill>
                <a:latin typeface="Consolas"/>
                <a:ea typeface="Consolas"/>
              </a:rPr>
              <a:t>
</a:t>
            </a:r>
            <a:r>
              <a:rPr lang="tr-TR" sz="1300" strike="noStrike">
                <a:solidFill>
                  <a:srgbClr val="808080"/>
                </a:solidFill>
                <a:latin typeface="Consolas"/>
                <a:ea typeface="Consolas"/>
              </a:rPr>
              <a:t>INNER</a:t>
            </a:r>
            <a:r>
              <a:rPr lang="tr-TR" sz="1300" strike="noStrike">
                <a:solidFill>
                  <a:srgbClr val="404040"/>
                </a:solidFill>
                <a:latin typeface="Consolas"/>
                <a:ea typeface="Consolas"/>
              </a:rPr>
              <a:t> </a:t>
            </a:r>
            <a:r>
              <a:rPr lang="tr-TR" sz="1300" strike="noStrike">
                <a:solidFill>
                  <a:srgbClr val="808080"/>
                </a:solidFill>
                <a:latin typeface="Consolas"/>
                <a:ea typeface="Consolas"/>
              </a:rPr>
              <a:t>JOIN</a:t>
            </a:r>
            <a:r>
              <a:rPr lang="tr-TR" sz="1300" strike="noStrike">
                <a:solidFill>
                  <a:srgbClr val="0000ff"/>
                </a:solidFill>
                <a:latin typeface="Consolas"/>
                <a:ea typeface="Consolas"/>
              </a:rPr>
              <a:t> </a:t>
            </a:r>
            <a:r>
              <a:rPr lang="tr-TR" sz="1300" strike="noStrike">
                <a:solidFill>
                  <a:srgbClr val="808080"/>
                </a:solidFill>
                <a:latin typeface="Consolas"/>
                <a:ea typeface="Consolas"/>
              </a:rPr>
              <a:t>(</a:t>
            </a:r>
            <a:r>
              <a:rPr lang="tr-TR" sz="1300" strike="noStrike">
                <a:solidFill>
                  <a:srgbClr val="0000ff"/>
                </a:solidFill>
                <a:latin typeface="Consolas"/>
                <a:ea typeface="Consolas"/>
              </a:rPr>
              <a:t>SELECT</a:t>
            </a:r>
            <a:r>
              <a:rPr lang="tr-TR" sz="1300" strike="noStrike">
                <a:solidFill>
                  <a:srgbClr val="404040"/>
                </a:solidFill>
                <a:latin typeface="Consolas"/>
                <a:ea typeface="Consolas"/>
              </a:rPr>
              <a:t> </a:t>
            </a:r>
            <a:r>
              <a:rPr lang="tr-TR" sz="1300" strike="noStrike">
                <a:solidFill>
                  <a:srgbClr val="ff00ff"/>
                </a:solidFill>
                <a:latin typeface="Consolas"/>
                <a:ea typeface="Consolas"/>
              </a:rPr>
              <a:t>SUM</a:t>
            </a:r>
            <a:r>
              <a:rPr lang="tr-TR" sz="1300" strike="noStrike">
                <a:solidFill>
                  <a:srgbClr val="808080"/>
                </a:solidFill>
                <a:latin typeface="Consolas"/>
                <a:ea typeface="Consolas"/>
              </a:rPr>
              <a:t>(</a:t>
            </a:r>
            <a:r>
              <a:rPr lang="tr-TR" sz="1300" strike="noStrike">
                <a:solidFill>
                  <a:srgbClr val="404040"/>
                </a:solidFill>
                <a:latin typeface="Consolas"/>
                <a:ea typeface="Consolas"/>
              </a:rPr>
              <a:t>p</a:t>
            </a:r>
            <a:r>
              <a:rPr lang="tr-TR" sz="1300" strike="noStrike">
                <a:solidFill>
                  <a:srgbClr val="808080"/>
                </a:solidFill>
                <a:latin typeface="Consolas"/>
                <a:ea typeface="Consolas"/>
              </a:rPr>
              <a:t>.</a:t>
            </a:r>
            <a:r>
              <a:rPr lang="tr-TR" sz="1300" strike="noStrike">
                <a:solidFill>
                  <a:srgbClr val="0000ff"/>
                </a:solidFill>
                <a:latin typeface="Consolas"/>
                <a:ea typeface="Consolas"/>
              </a:rPr>
              <a:t>rows</a:t>
            </a:r>
            <a:r>
              <a:rPr lang="tr-TR" sz="1300" strike="noStrike">
                <a:solidFill>
                  <a:srgbClr val="808080"/>
                </a:solidFill>
                <a:latin typeface="Consolas"/>
                <a:ea typeface="Consolas"/>
              </a:rPr>
              <a:t>)</a:t>
            </a:r>
            <a:r>
              <a:rPr lang="tr-TR" sz="1300" strike="noStrike">
                <a:solidFill>
                  <a:srgbClr val="404040"/>
                </a:solidFill>
                <a:latin typeface="Consolas"/>
                <a:ea typeface="Consolas"/>
              </a:rPr>
              <a:t> TableRows</a:t>
            </a:r>
            <a:r>
              <a:rPr lang="tr-TR" sz="1300" strike="noStrike">
                <a:solidFill>
                  <a:srgbClr val="808080"/>
                </a:solidFill>
                <a:latin typeface="Consolas"/>
                <a:ea typeface="Consolas"/>
              </a:rPr>
              <a:t>,</a:t>
            </a:r>
            <a:r>
              <a:rPr lang="tr-TR" sz="1300" strike="noStrike">
                <a:solidFill>
                  <a:srgbClr val="404040"/>
                </a:solidFill>
                <a:latin typeface="Consolas"/>
                <a:ea typeface="Consolas"/>
              </a:rPr>
              <a:t> p</a:t>
            </a:r>
            <a:r>
              <a:rPr lang="tr-TR" sz="1300" strike="noStrike">
                <a:solidFill>
                  <a:srgbClr val="808080"/>
                </a:solidFill>
                <a:latin typeface="Consolas"/>
                <a:ea typeface="Consolas"/>
              </a:rPr>
              <a:t>.</a:t>
            </a:r>
            <a:r>
              <a:rPr lang="tr-TR" sz="1300" strike="noStrike">
                <a:solidFill>
                  <a:srgbClr val="404040"/>
                </a:solidFill>
                <a:latin typeface="Consolas"/>
                <a:ea typeface="Consolas"/>
              </a:rPr>
              <a:t>index_id</a:t>
            </a:r>
            <a:r>
              <a:rPr lang="tr-TR" sz="1300" strike="noStrike">
                <a:solidFill>
                  <a:srgbClr val="808080"/>
                </a:solidFill>
                <a:latin typeface="Consolas"/>
                <a:ea typeface="Consolas"/>
              </a:rPr>
              <a:t>,</a:t>
            </a:r>
            <a:r>
              <a:rPr lang="tr-TR" sz="1300" strike="noStrike">
                <a:solidFill>
                  <a:srgbClr val="404040"/>
                </a:solidFill>
                <a:latin typeface="Consolas"/>
                <a:ea typeface="Consolas"/>
              </a:rPr>
              <a:t> p</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ff00ff"/>
                </a:solidFill>
                <a:latin typeface="Consolas"/>
                <a:ea typeface="Consolas"/>
              </a:rPr>
              <a:t>
</a:t>
            </a:r>
            <a:r>
              <a:rPr lang="tr-TR" sz="1300" strike="noStrike">
                <a:solidFill>
                  <a:srgbClr val="0000ff"/>
                </a:solidFill>
                <a:latin typeface="Consolas"/>
                <a:ea typeface="Consolas"/>
              </a:rPr>
              <a:t>FROM</a:t>
            </a:r>
            <a:r>
              <a:rPr lang="tr-TR" sz="1300" strike="noStrike">
                <a:solidFill>
                  <a:srgbClr val="404040"/>
                </a:solidFill>
                <a:latin typeface="Consolas"/>
                <a:ea typeface="Consolas"/>
              </a:rPr>
              <a:t> </a:t>
            </a:r>
            <a:r>
              <a:rPr lang="tr-TR" sz="1300" strike="noStrike">
                <a:solidFill>
                  <a:srgbClr val="008000"/>
                </a:solidFill>
                <a:latin typeface="Consolas"/>
                <a:ea typeface="Consolas"/>
              </a:rPr>
              <a:t>sys</a:t>
            </a:r>
            <a:r>
              <a:rPr lang="tr-TR" sz="1300" strike="noStrike">
                <a:solidFill>
                  <a:srgbClr val="808080"/>
                </a:solidFill>
                <a:latin typeface="Consolas"/>
                <a:ea typeface="Consolas"/>
              </a:rPr>
              <a:t>.</a:t>
            </a:r>
            <a:r>
              <a:rPr lang="tr-TR" sz="1300" strike="noStrike">
                <a:solidFill>
                  <a:srgbClr val="008000"/>
                </a:solidFill>
                <a:latin typeface="Consolas"/>
                <a:ea typeface="Consolas"/>
              </a:rPr>
              <a:t>partitions</a:t>
            </a:r>
            <a:r>
              <a:rPr lang="tr-TR" sz="1300" strike="noStrike">
                <a:solidFill>
                  <a:srgbClr val="404040"/>
                </a:solidFill>
                <a:latin typeface="Consolas"/>
                <a:ea typeface="Consolas"/>
              </a:rPr>
              <a:t> p </a:t>
            </a:r>
            <a:r>
              <a:rPr lang="tr-TR" sz="1300" strike="noStrike">
                <a:solidFill>
                  <a:srgbClr val="0000ff"/>
                </a:solidFill>
                <a:latin typeface="Consolas"/>
                <a:ea typeface="Consolas"/>
              </a:rPr>
              <a:t>GROUP</a:t>
            </a:r>
            <a:r>
              <a:rPr lang="tr-TR" sz="1300" strike="noStrike">
                <a:solidFill>
                  <a:srgbClr val="404040"/>
                </a:solidFill>
                <a:latin typeface="Consolas"/>
                <a:ea typeface="Consolas"/>
              </a:rPr>
              <a:t> </a:t>
            </a:r>
            <a:r>
              <a:rPr lang="tr-TR" sz="1300" strike="noStrike">
                <a:solidFill>
                  <a:srgbClr val="0000ff"/>
                </a:solidFill>
                <a:latin typeface="Consolas"/>
                <a:ea typeface="Consolas"/>
              </a:rPr>
              <a:t>BY</a:t>
            </a:r>
            <a:r>
              <a:rPr lang="tr-TR" sz="1300" strike="noStrike">
                <a:solidFill>
                  <a:srgbClr val="404040"/>
                </a:solidFill>
                <a:latin typeface="Consolas"/>
                <a:ea typeface="Consolas"/>
              </a:rPr>
              <a:t> p</a:t>
            </a:r>
            <a:r>
              <a:rPr lang="tr-TR" sz="1300" strike="noStrike">
                <a:solidFill>
                  <a:srgbClr val="808080"/>
                </a:solidFill>
                <a:latin typeface="Consolas"/>
                <a:ea typeface="Consolas"/>
              </a:rPr>
              <a:t>.</a:t>
            </a:r>
            <a:r>
              <a:rPr lang="tr-TR" sz="1300" strike="noStrike">
                <a:solidFill>
                  <a:srgbClr val="404040"/>
                </a:solidFill>
                <a:latin typeface="Consolas"/>
                <a:ea typeface="Consolas"/>
              </a:rPr>
              <a:t>index_id</a:t>
            </a:r>
            <a:r>
              <a:rPr lang="tr-TR" sz="1300" strike="noStrike">
                <a:solidFill>
                  <a:srgbClr val="808080"/>
                </a:solidFill>
                <a:latin typeface="Consolas"/>
                <a:ea typeface="Consolas"/>
              </a:rPr>
              <a:t>,</a:t>
            </a:r>
            <a:r>
              <a:rPr lang="tr-TR" sz="1300" strike="noStrike">
                <a:solidFill>
                  <a:srgbClr val="404040"/>
                </a:solidFill>
                <a:latin typeface="Consolas"/>
                <a:ea typeface="Consolas"/>
              </a:rPr>
              <a:t> p</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808080"/>
                </a:solidFill>
                <a:latin typeface="Consolas"/>
                <a:ea typeface="Consolas"/>
              </a:rPr>
              <a:t>)</a:t>
            </a:r>
            <a:r>
              <a:rPr lang="tr-TR" sz="1300" strike="noStrike">
                <a:solidFill>
                  <a:srgbClr val="404040"/>
                </a:solidFill>
                <a:latin typeface="Consolas"/>
                <a:ea typeface="Consolas"/>
              </a:rPr>
              <a:t> p</a:t>
            </a:r>
            <a:r>
              <a:rPr lang="tr-TR" sz="1300" strike="noStrike">
                <a:solidFill>
                  <a:srgbClr val="404040"/>
                </a:solidFill>
                <a:latin typeface="Consolas"/>
                <a:ea typeface="Consolas"/>
              </a:rPr>
              <a:t>
</a:t>
            </a:r>
            <a:r>
              <a:rPr lang="tr-TR" sz="1300" strike="noStrike">
                <a:solidFill>
                  <a:srgbClr val="0000ff"/>
                </a:solidFill>
                <a:latin typeface="Consolas"/>
                <a:ea typeface="Consolas"/>
              </a:rPr>
              <a:t>ON</a:t>
            </a:r>
            <a:r>
              <a:rPr lang="tr-TR" sz="1300" strike="noStrike">
                <a:solidFill>
                  <a:srgbClr val="404040"/>
                </a:solidFill>
                <a:latin typeface="Consolas"/>
                <a:ea typeface="Consolas"/>
              </a:rPr>
              <a:t> p</a:t>
            </a:r>
            <a:r>
              <a:rPr lang="tr-TR" sz="1300" strike="noStrike">
                <a:solidFill>
                  <a:srgbClr val="808080"/>
                </a:solidFill>
                <a:latin typeface="Consolas"/>
                <a:ea typeface="Consolas"/>
              </a:rPr>
              <a:t>.</a:t>
            </a:r>
            <a:r>
              <a:rPr lang="tr-TR" sz="1300" strike="noStrike">
                <a:solidFill>
                  <a:srgbClr val="404040"/>
                </a:solidFill>
                <a:latin typeface="Consolas"/>
                <a:ea typeface="Consolas"/>
              </a:rPr>
              <a:t>index_id </a:t>
            </a:r>
            <a:r>
              <a:rPr lang="tr-TR" sz="1300" strike="noStrike">
                <a:solidFill>
                  <a:srgbClr val="808080"/>
                </a:solidFill>
                <a:latin typeface="Consolas"/>
                <a:ea typeface="Consolas"/>
              </a:rPr>
              <a:t>=</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index_id </a:t>
            </a:r>
            <a:r>
              <a:rPr lang="tr-TR" sz="1300" strike="noStrike">
                <a:solidFill>
                  <a:srgbClr val="808080"/>
                </a:solidFill>
                <a:latin typeface="Consolas"/>
                <a:ea typeface="Consolas"/>
              </a:rPr>
              <a:t>AND</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p</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ff00ff"/>
                </a:solidFill>
                <a:latin typeface="Consolas"/>
                <a:ea typeface="Consolas"/>
              </a:rPr>
              <a:t>
</a:t>
            </a:r>
            <a:r>
              <a:rPr lang="tr-TR" sz="1300" strike="noStrike">
                <a:solidFill>
                  <a:srgbClr val="0000ff"/>
                </a:solidFill>
                <a:latin typeface="Consolas"/>
                <a:ea typeface="Consolas"/>
              </a:rPr>
              <a:t>WHERE</a:t>
            </a:r>
            <a:r>
              <a:rPr lang="tr-TR" sz="1300" strike="noStrike">
                <a:solidFill>
                  <a:srgbClr val="404040"/>
                </a:solidFill>
                <a:latin typeface="Consolas"/>
                <a:ea typeface="Consolas"/>
              </a:rPr>
              <a:t> </a:t>
            </a:r>
            <a:r>
              <a:rPr lang="tr-TR" sz="1300" strike="noStrike">
                <a:solidFill>
                  <a:srgbClr val="ff00ff"/>
                </a:solidFill>
                <a:latin typeface="Consolas"/>
                <a:ea typeface="Consolas"/>
              </a:rPr>
              <a:t>OBJECTPROPERTY</a:t>
            </a:r>
            <a:r>
              <a:rPr lang="tr-TR" sz="1300" strike="noStrike">
                <a:solidFill>
                  <a:srgbClr val="808080"/>
                </a:solidFill>
                <a:latin typeface="Consolas"/>
                <a:ea typeface="Consolas"/>
              </a:rPr>
              <a:t>(</a:t>
            </a:r>
            <a:r>
              <a:rPr lang="tr-TR" sz="1300" strike="noStrike">
                <a:solidFill>
                  <a:srgbClr val="404040"/>
                </a:solidFill>
                <a:latin typeface="Consolas"/>
                <a:ea typeface="Consolas"/>
              </a:rPr>
              <a:t>dm_ius</a:t>
            </a:r>
            <a:r>
              <a:rPr lang="tr-TR" sz="1300" strike="noStrike">
                <a:solidFill>
                  <a:srgbClr val="808080"/>
                </a:solidFill>
                <a:latin typeface="Consolas"/>
                <a:ea typeface="Consolas"/>
              </a:rPr>
              <a:t>.</a:t>
            </a:r>
            <a:r>
              <a:rPr lang="tr-TR" sz="1300" strike="noStrike">
                <a:solidFill>
                  <a:srgbClr val="ff00ff"/>
                </a:solidFill>
                <a:latin typeface="Consolas"/>
                <a:ea typeface="Consolas"/>
              </a:rPr>
              <a:t>OBJECT_ID</a:t>
            </a:r>
            <a:r>
              <a:rPr lang="tr-TR" sz="1300" strike="noStrike">
                <a:solidFill>
                  <a:srgbClr val="808080"/>
                </a:solidFill>
                <a:latin typeface="Consolas"/>
                <a:ea typeface="Consolas"/>
              </a:rPr>
              <a:t>,</a:t>
            </a:r>
            <a:r>
              <a:rPr lang="tr-TR" sz="1300" strike="noStrike">
                <a:solidFill>
                  <a:srgbClr val="ff0000"/>
                </a:solidFill>
                <a:latin typeface="Consolas"/>
                <a:ea typeface="Consolas"/>
              </a:rPr>
              <a:t>'IsUserTable'</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 1</a:t>
            </a:r>
            <a:r>
              <a:rPr lang="tr-TR" sz="1300" strike="noStrike">
                <a:solidFill>
                  <a:srgbClr val="404040"/>
                </a:solidFill>
                <a:latin typeface="Consolas"/>
                <a:ea typeface="Consolas"/>
              </a:rPr>
              <a:t>
</a:t>
            </a:r>
            <a:r>
              <a:rPr lang="tr-TR" sz="1300" strike="noStrike">
                <a:solidFill>
                  <a:srgbClr val="808080"/>
                </a:solidFill>
                <a:latin typeface="Consolas"/>
                <a:ea typeface="Consolas"/>
              </a:rPr>
              <a:t>AND</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database_id </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ff00ff"/>
                </a:solidFill>
                <a:latin typeface="Consolas"/>
                <a:ea typeface="Consolas"/>
              </a:rPr>
              <a:t>DB_ID</a:t>
            </a:r>
            <a:r>
              <a:rPr lang="tr-TR" sz="1300" strike="noStrike">
                <a:solidFill>
                  <a:srgbClr val="808080"/>
                </a:solidFill>
                <a:latin typeface="Consolas"/>
                <a:ea typeface="Consolas"/>
              </a:rPr>
              <a:t>()</a:t>
            </a:r>
            <a:r>
              <a:rPr lang="tr-TR" sz="1300" strike="noStrike">
                <a:solidFill>
                  <a:srgbClr val="808080"/>
                </a:solidFill>
                <a:latin typeface="Consolas"/>
                <a:ea typeface="Consolas"/>
              </a:rPr>
              <a:t>
</a:t>
            </a:r>
            <a:r>
              <a:rPr lang="tr-TR" sz="1300" strike="noStrike">
                <a:solidFill>
                  <a:srgbClr val="808080"/>
                </a:solidFill>
                <a:latin typeface="Consolas"/>
                <a:ea typeface="Consolas"/>
              </a:rPr>
              <a:t>AND</a:t>
            </a:r>
            <a:r>
              <a:rPr lang="tr-TR" sz="1300" strike="noStrike">
                <a:solidFill>
                  <a:srgbClr val="404040"/>
                </a:solidFill>
                <a:latin typeface="Consolas"/>
                <a:ea typeface="Consolas"/>
              </a:rPr>
              <a:t> i</a:t>
            </a:r>
            <a:r>
              <a:rPr lang="tr-TR" sz="1300" strike="noStrike">
                <a:solidFill>
                  <a:srgbClr val="808080"/>
                </a:solidFill>
                <a:latin typeface="Consolas"/>
                <a:ea typeface="Consolas"/>
              </a:rPr>
              <a:t>.</a:t>
            </a:r>
            <a:r>
              <a:rPr lang="tr-TR" sz="1300" strike="noStrike">
                <a:solidFill>
                  <a:srgbClr val="404040"/>
                </a:solidFill>
                <a:latin typeface="Consolas"/>
                <a:ea typeface="Consolas"/>
              </a:rPr>
              <a:t>type_desc </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ff0000"/>
                </a:solidFill>
                <a:latin typeface="Consolas"/>
                <a:ea typeface="Consolas"/>
              </a:rPr>
              <a:t>'nonclustered'</a:t>
            </a:r>
            <a:r>
              <a:rPr lang="tr-TR" sz="1300" strike="noStrike">
                <a:solidFill>
                  <a:srgbClr val="ff0000"/>
                </a:solidFill>
                <a:latin typeface="Consolas"/>
                <a:ea typeface="Consolas"/>
              </a:rPr>
              <a:t>
</a:t>
            </a:r>
            <a:r>
              <a:rPr lang="tr-TR" sz="1300" strike="noStrike">
                <a:solidFill>
                  <a:srgbClr val="808080"/>
                </a:solidFill>
                <a:latin typeface="Consolas"/>
                <a:ea typeface="Consolas"/>
              </a:rPr>
              <a:t>AND</a:t>
            </a:r>
            <a:r>
              <a:rPr lang="tr-TR" sz="1300" strike="noStrike">
                <a:solidFill>
                  <a:srgbClr val="404040"/>
                </a:solidFill>
                <a:latin typeface="Consolas"/>
                <a:ea typeface="Consolas"/>
              </a:rPr>
              <a:t> i</a:t>
            </a:r>
            <a:r>
              <a:rPr lang="tr-TR" sz="1300" strike="noStrike">
                <a:solidFill>
                  <a:srgbClr val="808080"/>
                </a:solidFill>
                <a:latin typeface="Consolas"/>
                <a:ea typeface="Consolas"/>
              </a:rPr>
              <a:t>.</a:t>
            </a:r>
            <a:r>
              <a:rPr lang="tr-TR" sz="1300" strike="noStrike">
                <a:solidFill>
                  <a:srgbClr val="404040"/>
                </a:solidFill>
                <a:latin typeface="Consolas"/>
                <a:ea typeface="Consolas"/>
              </a:rPr>
              <a:t>is_primary_key </a:t>
            </a:r>
            <a:r>
              <a:rPr lang="tr-TR" sz="1300" strike="noStrike">
                <a:solidFill>
                  <a:srgbClr val="808080"/>
                </a:solidFill>
                <a:latin typeface="Consolas"/>
                <a:ea typeface="Consolas"/>
              </a:rPr>
              <a:t>=</a:t>
            </a:r>
            <a:r>
              <a:rPr lang="tr-TR" sz="1300" strike="noStrike">
                <a:solidFill>
                  <a:srgbClr val="404040"/>
                </a:solidFill>
                <a:latin typeface="Consolas"/>
                <a:ea typeface="Consolas"/>
              </a:rPr>
              <a:t> 0</a:t>
            </a:r>
            <a:r>
              <a:rPr lang="tr-TR" sz="1300" strike="noStrike">
                <a:solidFill>
                  <a:srgbClr val="404040"/>
                </a:solidFill>
                <a:latin typeface="Consolas"/>
                <a:ea typeface="Consolas"/>
              </a:rPr>
              <a:t>
</a:t>
            </a:r>
            <a:r>
              <a:rPr lang="tr-TR" sz="1300" strike="noStrike">
                <a:solidFill>
                  <a:srgbClr val="808080"/>
                </a:solidFill>
                <a:latin typeface="Consolas"/>
                <a:ea typeface="Consolas"/>
              </a:rPr>
              <a:t>AND</a:t>
            </a:r>
            <a:r>
              <a:rPr lang="tr-TR" sz="1300" strike="noStrike">
                <a:solidFill>
                  <a:srgbClr val="404040"/>
                </a:solidFill>
                <a:latin typeface="Consolas"/>
                <a:ea typeface="Consolas"/>
              </a:rPr>
              <a:t> i</a:t>
            </a:r>
            <a:r>
              <a:rPr lang="tr-TR" sz="1300" strike="noStrike">
                <a:solidFill>
                  <a:srgbClr val="808080"/>
                </a:solidFill>
                <a:latin typeface="Consolas"/>
                <a:ea typeface="Consolas"/>
              </a:rPr>
              <a:t>.</a:t>
            </a:r>
            <a:r>
              <a:rPr lang="tr-TR" sz="1300" strike="noStrike">
                <a:solidFill>
                  <a:srgbClr val="404040"/>
                </a:solidFill>
                <a:latin typeface="Consolas"/>
                <a:ea typeface="Consolas"/>
              </a:rPr>
              <a:t>is_unique_constraint </a:t>
            </a:r>
            <a:r>
              <a:rPr lang="tr-TR" sz="1300" strike="noStrike">
                <a:solidFill>
                  <a:srgbClr val="808080"/>
                </a:solidFill>
                <a:latin typeface="Consolas"/>
                <a:ea typeface="Consolas"/>
              </a:rPr>
              <a:t>=</a:t>
            </a:r>
            <a:r>
              <a:rPr lang="tr-TR" sz="1300" strike="noStrike">
                <a:solidFill>
                  <a:srgbClr val="404040"/>
                </a:solidFill>
                <a:latin typeface="Consolas"/>
                <a:ea typeface="Consolas"/>
              </a:rPr>
              <a:t> 0</a:t>
            </a:r>
            <a:r>
              <a:rPr lang="tr-TR" sz="1300" strike="noStrike">
                <a:solidFill>
                  <a:srgbClr val="404040"/>
                </a:solidFill>
                <a:latin typeface="Consolas"/>
                <a:ea typeface="Consolas"/>
              </a:rPr>
              <a:t>
</a:t>
            </a:r>
            <a:r>
              <a:rPr lang="tr-TR" sz="1300" strike="noStrike">
                <a:solidFill>
                  <a:srgbClr val="0000ff"/>
                </a:solidFill>
                <a:latin typeface="Consolas"/>
                <a:ea typeface="Consolas"/>
              </a:rPr>
              <a:t>ORDER</a:t>
            </a:r>
            <a:r>
              <a:rPr lang="tr-TR" sz="1300" strike="noStrike">
                <a:solidFill>
                  <a:srgbClr val="404040"/>
                </a:solidFill>
                <a:latin typeface="Consolas"/>
                <a:ea typeface="Consolas"/>
              </a:rPr>
              <a:t> </a:t>
            </a:r>
            <a:r>
              <a:rPr lang="tr-TR" sz="1300" strike="noStrike">
                <a:solidFill>
                  <a:srgbClr val="0000ff"/>
                </a:solidFill>
                <a:latin typeface="Consolas"/>
                <a:ea typeface="Consolas"/>
              </a:rPr>
              <a:t>BY</a:t>
            </a:r>
            <a:r>
              <a:rPr lang="tr-TR" sz="1300" strike="noStrike">
                <a:solidFill>
                  <a:srgbClr val="404040"/>
                </a:solidFill>
                <a:latin typeface="Consolas"/>
                <a:ea typeface="Consolas"/>
              </a:rPr>
              <a:t> TableRows </a:t>
            </a:r>
            <a:r>
              <a:rPr lang="tr-TR" sz="1300" strike="noStrike">
                <a:solidFill>
                  <a:srgbClr val="0000ff"/>
                </a:solidFill>
                <a:latin typeface="Consolas"/>
                <a:ea typeface="Consolas"/>
              </a:rPr>
              <a:t>desc</a:t>
            </a:r>
            <a:r>
              <a:rPr lang="tr-TR" sz="1300" strike="noStrike">
                <a:solidFill>
                  <a:srgbClr val="808080"/>
                </a:solidFill>
                <a:latin typeface="Consolas"/>
                <a:ea typeface="Consolas"/>
              </a:rPr>
              <a:t>,</a:t>
            </a:r>
            <a:r>
              <a:rPr lang="tr-TR" sz="1300" strike="noStrike">
                <a:solidFill>
                  <a:srgbClr val="0000ff"/>
                </a:solidFill>
                <a:latin typeface="Consolas"/>
                <a:ea typeface="Consolas"/>
              </a:rPr>
              <a:t> </a:t>
            </a:r>
            <a:r>
              <a:rPr lang="tr-TR" sz="1300" strike="noStrike">
                <a:solidFill>
                  <a:srgbClr val="808080"/>
                </a:solidFill>
                <a:latin typeface="Consolas"/>
                <a:ea typeface="Consolas"/>
              </a:rPr>
              <a:t>(</a:t>
            </a:r>
            <a:r>
              <a:rPr lang="tr-TR" sz="1300" strike="noStrike">
                <a:solidFill>
                  <a:srgbClr val="404040"/>
                </a:solidFill>
                <a:latin typeface="Consolas"/>
                <a:ea typeface="Consolas"/>
              </a:rPr>
              <a:t>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user_seeks </a:t>
            </a:r>
            <a:r>
              <a:rPr lang="tr-TR" sz="1300" strike="noStrike">
                <a:solidFill>
                  <a:srgbClr val="808080"/>
                </a:solidFill>
                <a:latin typeface="Consolas"/>
                <a:ea typeface="Consolas"/>
              </a:rPr>
              <a:t>+</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user_scans </a:t>
            </a:r>
            <a:r>
              <a:rPr lang="tr-TR" sz="1300" strike="noStrike">
                <a:solidFill>
                  <a:srgbClr val="808080"/>
                </a:solidFill>
                <a:latin typeface="Consolas"/>
                <a:ea typeface="Consolas"/>
              </a:rPr>
              <a:t>+</a:t>
            </a:r>
            <a:r>
              <a:rPr lang="tr-TR" sz="1300" strike="noStrike">
                <a:solidFill>
                  <a:srgbClr val="404040"/>
                </a:solidFill>
                <a:latin typeface="Consolas"/>
                <a:ea typeface="Consolas"/>
              </a:rPr>
              <a:t> dm_ius</a:t>
            </a:r>
            <a:r>
              <a:rPr lang="tr-TR" sz="1300" strike="noStrike">
                <a:solidFill>
                  <a:srgbClr val="808080"/>
                </a:solidFill>
                <a:latin typeface="Consolas"/>
                <a:ea typeface="Consolas"/>
              </a:rPr>
              <a:t>.</a:t>
            </a:r>
            <a:r>
              <a:rPr lang="tr-TR" sz="1300" strike="noStrike">
                <a:solidFill>
                  <a:srgbClr val="404040"/>
                </a:solidFill>
                <a:latin typeface="Consolas"/>
                <a:ea typeface="Consolas"/>
              </a:rPr>
              <a:t>user_lookups</a:t>
            </a:r>
            <a:r>
              <a:rPr lang="tr-TR" sz="1300" strike="noStrike">
                <a:solidFill>
                  <a:srgbClr val="808080"/>
                </a:solidFill>
                <a:latin typeface="Consolas"/>
                <a:ea typeface="Consolas"/>
              </a:rPr>
              <a:t>)</a:t>
            </a:r>
            <a:r>
              <a:rPr lang="tr-TR" sz="1300" strike="noStrike">
                <a:solidFill>
                  <a:srgbClr val="404040"/>
                </a:solidFill>
                <a:latin typeface="Consolas"/>
                <a:ea typeface="Consolas"/>
              </a:rPr>
              <a:t> </a:t>
            </a:r>
            <a:r>
              <a:rPr lang="tr-TR" sz="1300" strike="noStrike">
                <a:solidFill>
                  <a:srgbClr val="0000ff"/>
                </a:solidFill>
                <a:latin typeface="Consolas"/>
                <a:ea typeface="Consolas"/>
              </a:rPr>
              <a:t>ASC</a:t>
            </a:r>
            <a:endParaRPr/>
          </a:p>
        </p:txBody>
      </p:sp>
      <p:sp>
        <p:nvSpPr>
          <p:cNvPr id="160" name="TextShape 3"/>
          <p:cNvSpPr txBox="1"/>
          <p:nvPr/>
        </p:nvSpPr>
        <p:spPr>
          <a:xfrm>
            <a:off x="67752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Unused Index</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Deadlock</a:t>
            </a:r>
            <a:endParaRPr/>
          </a:p>
        </p:txBody>
      </p:sp>
      <p:sp>
        <p:nvSpPr>
          <p:cNvPr id="162" name="CustomShape 2"/>
          <p:cNvSpPr/>
          <p:nvPr/>
        </p:nvSpPr>
        <p:spPr>
          <a:xfrm>
            <a:off x="677160" y="1397160"/>
            <a:ext cx="3477960" cy="82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1" lang="tr-TR" sz="1000" strike="noStrike">
                <a:solidFill>
                  <a:srgbClr val="ffffff"/>
                </a:solidFill>
                <a:latin typeface="Trebuchet MS"/>
              </a:rPr>
              <a:t>Transaction 1</a:t>
            </a:r>
            <a:endParaRPr/>
          </a:p>
          <a:p>
            <a:pPr>
              <a:lnSpc>
                <a:spcPct val="100000"/>
              </a:lnSpc>
            </a:pPr>
            <a:endParaRPr/>
          </a:p>
          <a:p>
            <a:pPr>
              <a:lnSpc>
                <a:spcPct val="100000"/>
              </a:lnSpc>
            </a:pPr>
            <a:r>
              <a:rPr lang="tr-TR" sz="1000" strike="noStrike">
                <a:solidFill>
                  <a:srgbClr val="ffffff"/>
                </a:solidFill>
                <a:latin typeface="Trebuchet MS"/>
              </a:rPr>
              <a:t>update products set supplierid = 2</a:t>
            </a:r>
            <a:endParaRPr/>
          </a:p>
        </p:txBody>
      </p:sp>
      <p:sp>
        <p:nvSpPr>
          <p:cNvPr id="163" name="CustomShape 3"/>
          <p:cNvSpPr/>
          <p:nvPr/>
        </p:nvSpPr>
        <p:spPr>
          <a:xfrm>
            <a:off x="4299480" y="2371320"/>
            <a:ext cx="3528000" cy="82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1" lang="tr-TR" sz="1000" strike="noStrike">
                <a:solidFill>
                  <a:srgbClr val="ffffff"/>
                </a:solidFill>
                <a:latin typeface="Trebuchet MS"/>
              </a:rPr>
              <a:t>Transaction 2</a:t>
            </a:r>
            <a:endParaRPr/>
          </a:p>
          <a:p>
            <a:pPr>
              <a:lnSpc>
                <a:spcPct val="100000"/>
              </a:lnSpc>
            </a:pPr>
            <a:endParaRPr/>
          </a:p>
          <a:p>
            <a:pPr>
              <a:lnSpc>
                <a:spcPct val="100000"/>
              </a:lnSpc>
            </a:pPr>
            <a:r>
              <a:rPr lang="tr-TR" sz="1000" strike="noStrike">
                <a:solidFill>
                  <a:srgbClr val="ffffff"/>
                </a:solidFill>
                <a:latin typeface="Trebuchet MS"/>
              </a:rPr>
              <a:t>update employees set firstname = 'Bob' </a:t>
            </a:r>
            <a:r>
              <a:rPr lang="tr-TR" sz="1000" strike="noStrike">
                <a:solidFill>
                  <a:srgbClr val="ffffff"/>
                </a:solidFill>
                <a:latin typeface="Trebuchet MS"/>
              </a:rPr>
              <a:t>
</a:t>
            </a:r>
            <a:r>
              <a:rPr lang="tr-TR" sz="1000" strike="noStrike">
                <a:solidFill>
                  <a:srgbClr val="ffffff"/>
                </a:solidFill>
                <a:latin typeface="Trebuchet MS"/>
              </a:rPr>
              <a:t>update products set supplierid = 1</a:t>
            </a:r>
            <a:endParaRPr/>
          </a:p>
        </p:txBody>
      </p:sp>
      <p:sp>
        <p:nvSpPr>
          <p:cNvPr id="164" name="CustomShape 4"/>
          <p:cNvSpPr/>
          <p:nvPr/>
        </p:nvSpPr>
        <p:spPr>
          <a:xfrm>
            <a:off x="699120" y="3299040"/>
            <a:ext cx="3477960" cy="82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1" lang="tr-TR" sz="1000" strike="noStrike">
                <a:solidFill>
                  <a:srgbClr val="ffffff"/>
                </a:solidFill>
                <a:latin typeface="Trebuchet MS"/>
              </a:rPr>
              <a:t>Transaction 1</a:t>
            </a:r>
            <a:endParaRPr/>
          </a:p>
          <a:p>
            <a:pPr>
              <a:lnSpc>
                <a:spcPct val="100000"/>
              </a:lnSpc>
            </a:pPr>
            <a:endParaRPr/>
          </a:p>
          <a:p>
            <a:pPr>
              <a:lnSpc>
                <a:spcPct val="100000"/>
              </a:lnSpc>
            </a:pPr>
            <a:r>
              <a:rPr lang="tr-TR" sz="1000" strike="noStrike">
                <a:solidFill>
                  <a:srgbClr val="ffffff"/>
                </a:solidFill>
                <a:latin typeface="Trebuchet MS"/>
              </a:rPr>
              <a:t>update employees set firstname = 'Greg‘</a:t>
            </a:r>
            <a:endParaRPr/>
          </a:p>
          <a:p>
            <a:pPr>
              <a:lnSpc>
                <a:spcPct val="100000"/>
              </a:lnSpc>
            </a:pPr>
            <a:endParaRPr/>
          </a:p>
          <a:p>
            <a:pPr>
              <a:lnSpc>
                <a:spcPct val="100000"/>
              </a:lnSpc>
            </a:pPr>
            <a:r>
              <a:rPr lang="tr-TR" sz="1000" strike="noStrike">
                <a:solidFill>
                  <a:srgbClr val="ffffff"/>
                </a:solidFill>
                <a:latin typeface="Trebuchet MS"/>
              </a:rPr>
              <a:t>Bu noktada deadlock oluşur, MSSql server bu noktada bir işlemi kurban eder !</a:t>
            </a:r>
            <a:endParaRPr/>
          </a:p>
        </p:txBody>
      </p:sp>
      <p:sp>
        <p:nvSpPr>
          <p:cNvPr id="165" name="CustomShape 5"/>
          <p:cNvSpPr/>
          <p:nvPr/>
        </p:nvSpPr>
        <p:spPr>
          <a:xfrm>
            <a:off x="4299480" y="5096880"/>
            <a:ext cx="3528000" cy="82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1" lang="tr-TR" sz="1000" strike="noStrike">
                <a:solidFill>
                  <a:srgbClr val="ffffff"/>
                </a:solidFill>
                <a:latin typeface="Trebuchet MS"/>
              </a:rPr>
              <a:t>Transaction 2</a:t>
            </a:r>
            <a:endParaRPr/>
          </a:p>
          <a:p>
            <a:pPr>
              <a:lnSpc>
                <a:spcPct val="100000"/>
              </a:lnSpc>
            </a:pPr>
            <a:endParaRPr/>
          </a:p>
          <a:p>
            <a:pPr>
              <a:lnSpc>
                <a:spcPct val="100000"/>
              </a:lnSpc>
            </a:pPr>
            <a:r>
              <a:rPr lang="tr-TR" sz="1000" strike="noStrike">
                <a:solidFill>
                  <a:srgbClr val="ffffff"/>
                </a:solidFill>
                <a:latin typeface="Trebuchet MS"/>
              </a:rPr>
              <a:t>ROLLBACK</a:t>
            </a:r>
            <a:endParaRPr/>
          </a:p>
        </p:txBody>
      </p:sp>
      <p:sp>
        <p:nvSpPr>
          <p:cNvPr id="166" name="CustomShape 6"/>
          <p:cNvSpPr/>
          <p:nvPr/>
        </p:nvSpPr>
        <p:spPr>
          <a:xfrm>
            <a:off x="699120" y="4163040"/>
            <a:ext cx="3477960" cy="82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1" lang="tr-TR" sz="1000" strike="noStrike">
                <a:solidFill>
                  <a:srgbClr val="ffffff"/>
                </a:solidFill>
                <a:latin typeface="Trebuchet MS"/>
              </a:rPr>
              <a:t>Transaction 1</a:t>
            </a:r>
            <a:endParaRPr/>
          </a:p>
          <a:p>
            <a:pPr>
              <a:lnSpc>
                <a:spcPct val="100000"/>
              </a:lnSpc>
            </a:pPr>
            <a:endParaRPr/>
          </a:p>
          <a:p>
            <a:pPr>
              <a:lnSpc>
                <a:spcPct val="100000"/>
              </a:lnSpc>
            </a:pPr>
            <a:r>
              <a:rPr lang="tr-TR" sz="1000" strike="noStrike">
                <a:solidFill>
                  <a:srgbClr val="ffffff"/>
                </a:solidFill>
                <a:latin typeface="Trebuchet MS"/>
              </a:rPr>
              <a:t>ROLLBACK</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Deadlock</a:t>
            </a:r>
            <a:endParaRPr/>
          </a:p>
        </p:txBody>
      </p:sp>
      <p:sp>
        <p:nvSpPr>
          <p:cNvPr id="168" name="TextShape 2"/>
          <p:cNvSpPr txBox="1"/>
          <p:nvPr/>
        </p:nvSpPr>
        <p:spPr>
          <a:xfrm>
            <a:off x="677160" y="1122120"/>
            <a:ext cx="8596440" cy="4918680"/>
          </a:xfrm>
          <a:prstGeom prst="rect">
            <a:avLst/>
          </a:prstGeom>
          <a:noFill/>
          <a:ln>
            <a:noFill/>
          </a:ln>
        </p:spPr>
        <p:txBody>
          <a:bodyPr/>
          <a:p>
            <a:pPr>
              <a:lnSpc>
                <a:spcPct val="100000"/>
              </a:lnSpc>
            </a:pPr>
            <a:r>
              <a:rPr lang="tr-TR" strike="noStrike">
                <a:solidFill>
                  <a:srgbClr val="404040"/>
                </a:solidFill>
                <a:latin typeface="Trebuchet MS"/>
              </a:rPr>
              <a:t>create table tbl1(id int, isim varchar(50))</a:t>
            </a:r>
            <a:endParaRPr/>
          </a:p>
          <a:p>
            <a:pPr>
              <a:lnSpc>
                <a:spcPct val="100000"/>
              </a:lnSpc>
            </a:pPr>
            <a:r>
              <a:rPr lang="tr-TR" strike="noStrike">
                <a:solidFill>
                  <a:srgbClr val="404040"/>
                </a:solidFill>
                <a:latin typeface="Trebuchet MS"/>
              </a:rPr>
              <a:t>go</a:t>
            </a:r>
            <a:endParaRPr/>
          </a:p>
          <a:p>
            <a:pPr>
              <a:lnSpc>
                <a:spcPct val="100000"/>
              </a:lnSpc>
            </a:pPr>
            <a:r>
              <a:rPr lang="tr-TR" strike="noStrike">
                <a:solidFill>
                  <a:srgbClr val="404040"/>
                </a:solidFill>
                <a:latin typeface="Trebuchet MS"/>
              </a:rPr>
              <a:t>insert into tbl1 values(1, 'kutlu')</a:t>
            </a:r>
            <a:endParaRPr/>
          </a:p>
          <a:p>
            <a:pPr>
              <a:lnSpc>
                <a:spcPct val="100000"/>
              </a:lnSpc>
            </a:pPr>
            <a:r>
              <a:rPr lang="tr-TR" strike="noStrike">
                <a:solidFill>
                  <a:srgbClr val="404040"/>
                </a:solidFill>
                <a:latin typeface="Trebuchet MS"/>
              </a:rPr>
              <a:t>insert into tbl1 values(2, 'mehmet')</a:t>
            </a:r>
            <a:endParaRPr/>
          </a:p>
          <a:p>
            <a:pPr>
              <a:lnSpc>
                <a:spcPct val="100000"/>
              </a:lnSpc>
            </a:pPr>
            <a:r>
              <a:rPr lang="tr-TR" strike="noStrike">
                <a:solidFill>
                  <a:srgbClr val="404040"/>
                </a:solidFill>
                <a:latin typeface="Trebuchet MS"/>
              </a:rPr>
              <a:t>go</a:t>
            </a:r>
            <a:endParaRPr/>
          </a:p>
          <a:p>
            <a:pPr>
              <a:lnSpc>
                <a:spcPct val="100000"/>
              </a:lnSpc>
            </a:pPr>
            <a:r>
              <a:rPr lang="tr-TR" strike="noStrike">
                <a:solidFill>
                  <a:srgbClr val="404040"/>
                </a:solidFill>
                <a:latin typeface="Trebuchet MS"/>
              </a:rPr>
              <a:t>create table tbl2(id int, isim varchar(50))</a:t>
            </a:r>
            <a:endParaRPr/>
          </a:p>
          <a:p>
            <a:pPr>
              <a:lnSpc>
                <a:spcPct val="100000"/>
              </a:lnSpc>
            </a:pPr>
            <a:r>
              <a:rPr lang="tr-TR" strike="noStrike">
                <a:solidFill>
                  <a:srgbClr val="404040"/>
                </a:solidFill>
                <a:latin typeface="Trebuchet MS"/>
              </a:rPr>
              <a:t>go</a:t>
            </a:r>
            <a:endParaRPr/>
          </a:p>
          <a:p>
            <a:pPr>
              <a:lnSpc>
                <a:spcPct val="100000"/>
              </a:lnSpc>
            </a:pPr>
            <a:r>
              <a:rPr lang="tr-TR" strike="noStrike">
                <a:solidFill>
                  <a:srgbClr val="404040"/>
                </a:solidFill>
                <a:latin typeface="Trebuchet MS"/>
              </a:rPr>
              <a:t>insert into tbl2 values (1, 'yasemin')</a:t>
            </a:r>
            <a:endParaRPr/>
          </a:p>
          <a:p>
            <a:pPr>
              <a:lnSpc>
                <a:spcPct val="100000"/>
              </a:lnSpc>
            </a:pPr>
            <a:r>
              <a:rPr lang="tr-TR" strike="noStrike">
                <a:solidFill>
                  <a:srgbClr val="404040"/>
                </a:solidFill>
                <a:latin typeface="Trebuchet MS"/>
              </a:rPr>
              <a:t>insert into tbl2 values (2, 'elif')</a:t>
            </a:r>
            <a:endParaRPr/>
          </a:p>
          <a:p>
            <a:pPr>
              <a:lnSpc>
                <a:spcPct val="100000"/>
              </a:lnSpc>
            </a:pPr>
            <a:r>
              <a:rPr lang="tr-TR" strike="noStrike">
                <a:solidFill>
                  <a:srgbClr val="404040"/>
                </a:solidFill>
                <a:latin typeface="Trebuchet MS"/>
              </a:rPr>
              <a:t>go</a:t>
            </a:r>
            <a:endParaRPr/>
          </a:p>
          <a:p>
            <a:pPr>
              <a:lnSpc>
                <a:spcPct val="100000"/>
              </a:lnSpc>
            </a:pPr>
            <a:endParaRPr/>
          </a:p>
          <a:p>
            <a:pPr>
              <a:lnSpc>
                <a:spcPct val="100000"/>
              </a:lnSpc>
            </a:pPr>
            <a:endParaRPr/>
          </a:p>
          <a:p>
            <a:pPr>
              <a:lnSpc>
                <a:spcPct val="100000"/>
              </a:lnSpc>
            </a:pPr>
            <a:r>
              <a:rPr lang="tr-TR" strike="noStrike">
                <a:solidFill>
                  <a:srgbClr val="404040"/>
                </a:solidFill>
                <a:latin typeface="Trebuchet MS"/>
              </a:rPr>
              <a:t>begin tran</a:t>
            </a:r>
            <a:endParaRPr/>
          </a:p>
          <a:p>
            <a:pPr>
              <a:lnSpc>
                <a:spcPct val="100000"/>
              </a:lnSpc>
            </a:pPr>
            <a:r>
              <a:rPr lang="tr-TR" strike="noStrike">
                <a:solidFill>
                  <a:srgbClr val="404040"/>
                </a:solidFill>
                <a:latin typeface="Trebuchet MS"/>
              </a:rPr>
              <a:t>update tbl1 set isim = 'kadir' where id = 1</a:t>
            </a:r>
            <a:endParaRPr/>
          </a:p>
          <a:p>
            <a:pPr>
              <a:lnSpc>
                <a:spcPct val="100000"/>
              </a:lnSpc>
            </a:pPr>
            <a:r>
              <a:rPr lang="tr-TR" strike="noStrike">
                <a:solidFill>
                  <a:srgbClr val="404040"/>
                </a:solidFill>
                <a:latin typeface="Trebuchet MS"/>
              </a:rPr>
              <a:t>update tbl2 set isim = 'mert' where id=1</a:t>
            </a:r>
            <a:endParaRPr/>
          </a:p>
          <a:p>
            <a:pPr>
              <a:lnSpc>
                <a:spcPct val="100000"/>
              </a:lnSpc>
            </a:pPr>
            <a:r>
              <a:rPr lang="tr-TR" strike="noStrike">
                <a:solidFill>
                  <a:srgbClr val="404040"/>
                </a:solidFill>
                <a:latin typeface="Trebuchet MS"/>
              </a:rPr>
              <a:t>commit</a:t>
            </a:r>
            <a:endParaRPr/>
          </a:p>
          <a:p>
            <a:pPr>
              <a:lnSpc>
                <a:spcPct val="100000"/>
              </a:lnSpc>
            </a:pPr>
            <a:endParaRPr/>
          </a:p>
          <a:p>
            <a:pPr>
              <a:lnSpc>
                <a:spcPct val="100000"/>
              </a:lnSpc>
            </a:pPr>
            <a:r>
              <a:rPr lang="tr-TR" strike="noStrike">
                <a:solidFill>
                  <a:srgbClr val="404040"/>
                </a:solidFill>
                <a:latin typeface="Trebuchet MS"/>
              </a:rPr>
              <a:t>begin tran</a:t>
            </a:r>
            <a:endParaRPr/>
          </a:p>
          <a:p>
            <a:pPr>
              <a:lnSpc>
                <a:spcPct val="100000"/>
              </a:lnSpc>
            </a:pPr>
            <a:r>
              <a:rPr lang="tr-TR" strike="noStrike">
                <a:solidFill>
                  <a:srgbClr val="404040"/>
                </a:solidFill>
                <a:latin typeface="Trebuchet MS"/>
              </a:rPr>
              <a:t>update tbl2 set isim = 'mert' where id=1</a:t>
            </a:r>
            <a:endParaRPr/>
          </a:p>
          <a:p>
            <a:pPr>
              <a:lnSpc>
                <a:spcPct val="100000"/>
              </a:lnSpc>
            </a:pPr>
            <a:r>
              <a:rPr lang="tr-TR" strike="noStrike">
                <a:solidFill>
                  <a:srgbClr val="404040"/>
                </a:solidFill>
                <a:latin typeface="Trebuchet MS"/>
              </a:rPr>
              <a:t>update tbl1 set isim = 'kadir' where id = 1</a:t>
            </a:r>
            <a:endParaRPr/>
          </a:p>
          <a:p>
            <a:pPr>
              <a:lnSpc>
                <a:spcPct val="100000"/>
              </a:lnSpc>
            </a:pPr>
            <a:r>
              <a:rPr lang="tr-TR" strike="noStrike">
                <a:solidFill>
                  <a:srgbClr val="404040"/>
                </a:solidFill>
                <a:latin typeface="Trebuchet MS"/>
              </a:rPr>
              <a:t>commit</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Deadlock Monitoring </a:t>
            </a:r>
            <a:r>
              <a:rPr lang="tr-TR" sz="3600" strike="noStrike">
                <a:solidFill>
                  <a:srgbClr val="90c226"/>
                </a:solidFill>
                <a:latin typeface="Trebuchet MS"/>
              </a:rPr>
              <a:t>
</a:t>
            </a:r>
            <a:r>
              <a:rPr lang="tr-TR" sz="3600" strike="noStrike">
                <a:solidFill>
                  <a:srgbClr val="90c226"/>
                </a:solidFill>
                <a:latin typeface="Trebuchet MS"/>
              </a:rPr>
              <a:t>=&gt; SQL Server Error Log</a:t>
            </a:r>
            <a:endParaRPr/>
          </a:p>
        </p:txBody>
      </p:sp>
      <p:sp>
        <p:nvSpPr>
          <p:cNvPr id="170" name="TextShape 2"/>
          <p:cNvSpPr txBox="1"/>
          <p:nvPr/>
        </p:nvSpPr>
        <p:spPr>
          <a:xfrm>
            <a:off x="677160" y="2160720"/>
            <a:ext cx="8596440" cy="3880440"/>
          </a:xfrm>
          <a:prstGeom prst="rect">
            <a:avLst/>
          </a:prstGeom>
          <a:noFill/>
          <a:ln>
            <a:noFill/>
          </a:ln>
        </p:spPr>
        <p:txBody>
          <a:bodyPr/>
          <a:p>
            <a:pPr>
              <a:lnSpc>
                <a:spcPct val="100000"/>
              </a:lnSpc>
            </a:pPr>
            <a:r>
              <a:rPr lang="tr-TR" strike="noStrike">
                <a:solidFill>
                  <a:srgbClr val="404040"/>
                </a:solidFill>
                <a:latin typeface="Trebuchet MS"/>
              </a:rPr>
              <a:t>DBCC TRACEON (1204, -1)</a:t>
            </a:r>
            <a:endParaRPr/>
          </a:p>
          <a:p>
            <a:pPr>
              <a:lnSpc>
                <a:spcPct val="100000"/>
              </a:lnSpc>
            </a:pPr>
            <a:r>
              <a:rPr lang="tr-TR" strike="noStrike">
                <a:solidFill>
                  <a:srgbClr val="404040"/>
                </a:solidFill>
                <a:latin typeface="Trebuchet MS"/>
              </a:rPr>
              <a:t>dbcc tracestatus(1204)</a:t>
            </a:r>
            <a:endParaRPr/>
          </a:p>
          <a:p>
            <a:pPr>
              <a:lnSpc>
                <a:spcPct val="100000"/>
              </a:lnSpc>
            </a:pPr>
            <a:endParaRPr/>
          </a:p>
          <a:p>
            <a:pPr>
              <a:lnSpc>
                <a:spcPct val="100000"/>
              </a:lnSpc>
              <a:buSzPct val="80000"/>
              <a:buFont typeface="Wingdings 3" charset="2"/>
              <a:buChar char=""/>
            </a:pPr>
            <a:r>
              <a:rPr lang="tr-TR" strike="noStrike">
                <a:solidFill>
                  <a:srgbClr val="404040"/>
                </a:solidFill>
                <a:latin typeface="Trebuchet MS"/>
              </a:rPr>
              <a:t>SELECT id, name </a:t>
            </a:r>
            <a:r>
              <a:rPr lang="tr-TR" strike="noStrike">
                <a:solidFill>
                  <a:srgbClr val="404040"/>
                </a:solidFill>
                <a:latin typeface="Trebuchet MS"/>
              </a:rPr>
              <a:t>
</a:t>
            </a:r>
            <a:r>
              <a:rPr lang="tr-TR" strike="noStrike">
                <a:solidFill>
                  <a:srgbClr val="404040"/>
                </a:solidFill>
                <a:latin typeface="Trebuchet MS"/>
              </a:rPr>
              <a:t>FROM sysobjects </a:t>
            </a:r>
            <a:r>
              <a:rPr lang="tr-TR" strike="noStrike">
                <a:solidFill>
                  <a:srgbClr val="404040"/>
                </a:solidFill>
                <a:latin typeface="Trebuchet MS"/>
              </a:rPr>
              <a:t>
</a:t>
            </a:r>
            <a:r>
              <a:rPr lang="tr-TR" strike="noStrike">
                <a:solidFill>
                  <a:srgbClr val="404040"/>
                </a:solidFill>
                <a:latin typeface="Trebuchet MS"/>
              </a:rPr>
              <a:t>WHERE xtype = 'U' </a:t>
            </a:r>
            <a:r>
              <a:rPr lang="tr-TR" strike="noStrike">
                <a:solidFill>
                  <a:srgbClr val="404040"/>
                </a:solidFill>
                <a:latin typeface="Trebuchet MS"/>
              </a:rPr>
              <a:t>
</a:t>
            </a:r>
            <a:r>
              <a:rPr lang="tr-TR" strike="noStrike">
                <a:solidFill>
                  <a:srgbClr val="404040"/>
                </a:solidFill>
                <a:latin typeface="Trebuchet MS"/>
              </a:rPr>
              <a:t>ORDER BY id</a:t>
            </a:r>
            <a:endParaRPr/>
          </a:p>
          <a:p>
            <a:pPr>
              <a:lnSpc>
                <a:spcPct val="100000"/>
              </a:lnSpc>
            </a:pPr>
            <a:endParaRPr/>
          </a:p>
          <a:p>
            <a:pPr>
              <a:lnSpc>
                <a:spcPct val="100000"/>
              </a:lnSpc>
              <a:buSzPct val="80000"/>
              <a:buFont typeface="Wingdings 3" charset="2"/>
              <a:buChar char=""/>
            </a:pPr>
            <a:r>
              <a:rPr lang="tr-TR" strike="noStrike">
                <a:solidFill>
                  <a:srgbClr val="404040"/>
                </a:solidFill>
                <a:latin typeface="Trebuchet MS"/>
              </a:rPr>
              <a:t>SELECT object_name(1977058079) --(returns Employees)</a:t>
            </a:r>
            <a:r>
              <a:rPr lang="tr-TR" strike="noStrike">
                <a:solidFill>
                  <a:srgbClr val="404040"/>
                </a:solidFill>
                <a:latin typeface="Trebuchet MS"/>
              </a:rPr>
              <a:t>
</a:t>
            </a:r>
            <a:r>
              <a:rPr lang="tr-TR" strike="noStrike">
                <a:solidFill>
                  <a:srgbClr val="404040"/>
                </a:solidFill>
                <a:latin typeface="Trebuchet MS"/>
              </a:rPr>
              <a:t>SELECT object_name(117575457) --(returns Products)</a:t>
            </a:r>
            <a:endParaRPr/>
          </a:p>
        </p:txBody>
      </p:sp>
      <p:pic>
        <p:nvPicPr>
          <p:cNvPr id="171" name="Picture 3" descr=""/>
          <p:cNvPicPr/>
          <p:nvPr/>
        </p:nvPicPr>
        <p:blipFill>
          <a:blip r:embed="rId1"/>
          <a:stretch/>
        </p:blipFill>
        <p:spPr>
          <a:xfrm>
            <a:off x="6864840" y="609480"/>
            <a:ext cx="4943160" cy="4133520"/>
          </a:xfrm>
          <a:prstGeom prst="rect">
            <a:avLst/>
          </a:prstGeom>
          <a:ln>
            <a:noFill/>
          </a:ln>
        </p:spPr>
      </p:pic>
      <p:sp>
        <p:nvSpPr>
          <p:cNvPr id="172" name="CustomShape 3"/>
          <p:cNvSpPr/>
          <p:nvPr/>
        </p:nvSpPr>
        <p:spPr>
          <a:xfrm rot="21044400">
            <a:off x="3477600" y="2334600"/>
            <a:ext cx="2193840" cy="380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73" name="CustomShape 4"/>
          <p:cNvSpPr/>
          <p:nvPr/>
        </p:nvSpPr>
        <p:spPr>
          <a:xfrm rot="8016000">
            <a:off x="3116880" y="3040920"/>
            <a:ext cx="4985280" cy="222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74" name="CustomShape 5"/>
          <p:cNvSpPr/>
          <p:nvPr/>
        </p:nvSpPr>
        <p:spPr>
          <a:xfrm rot="8587200">
            <a:off x="4373640" y="4289400"/>
            <a:ext cx="2857320" cy="3704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Optimizasyon</a:t>
            </a:r>
            <a:endParaRPr/>
          </a:p>
        </p:txBody>
      </p:sp>
      <p:sp>
        <p:nvSpPr>
          <p:cNvPr id="176"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lang="tr-TR" strike="noStrike">
                <a:solidFill>
                  <a:srgbClr val="404040"/>
                </a:solidFill>
                <a:latin typeface="Trebuchet MS"/>
              </a:rPr>
              <a:t>Uygun indexleri oluşturma</a:t>
            </a:r>
            <a:endParaRPr/>
          </a:p>
          <a:p>
            <a:pPr lvl="1">
              <a:lnSpc>
                <a:spcPct val="100000"/>
              </a:lnSpc>
              <a:buSzPct val="80000"/>
              <a:buFont typeface="Wingdings 3" charset="2"/>
              <a:buChar char=""/>
            </a:pPr>
            <a:r>
              <a:rPr lang="tr-TR" sz="1600" strike="noStrike">
                <a:solidFill>
                  <a:srgbClr val="404040"/>
                </a:solidFill>
                <a:latin typeface="Trebuchet MS"/>
              </a:rPr>
              <a:t>Where clause’da kullanılan kolonlar</a:t>
            </a:r>
            <a:endParaRPr/>
          </a:p>
          <a:p>
            <a:pPr lvl="1">
              <a:lnSpc>
                <a:spcPct val="100000"/>
              </a:lnSpc>
              <a:buSzPct val="80000"/>
              <a:buFont typeface="Wingdings 3" charset="2"/>
              <a:buChar char=""/>
            </a:pPr>
            <a:r>
              <a:rPr lang="tr-TR" sz="1600" strike="noStrike">
                <a:solidFill>
                  <a:srgbClr val="404040"/>
                </a:solidFill>
                <a:latin typeface="Trebuchet MS"/>
              </a:rPr>
              <a:t>join için kullanılan kolonlar</a:t>
            </a:r>
            <a:endParaRPr/>
          </a:p>
          <a:p>
            <a:pPr lvl="1">
              <a:lnSpc>
                <a:spcPct val="100000"/>
              </a:lnSpc>
              <a:buSzPct val="80000"/>
              <a:buFont typeface="Wingdings 3" charset="2"/>
              <a:buChar char=""/>
            </a:pPr>
            <a:r>
              <a:rPr lang="tr-TR" sz="1600" strike="noStrike">
                <a:solidFill>
                  <a:srgbClr val="404040"/>
                </a:solidFill>
                <a:latin typeface="Trebuchet MS"/>
              </a:rPr>
              <a:t>foreign key kolonları</a:t>
            </a:r>
            <a:endParaRPr/>
          </a:p>
          <a:p>
            <a:pPr lvl="1">
              <a:lnSpc>
                <a:spcPct val="100000"/>
              </a:lnSpc>
              <a:buSzPct val="80000"/>
              <a:buFont typeface="Wingdings 3" charset="2"/>
              <a:buChar char=""/>
            </a:pPr>
            <a:r>
              <a:rPr lang="tr-TR" sz="1600" strike="noStrike">
                <a:solidFill>
                  <a:srgbClr val="404040"/>
                </a:solidFill>
                <a:latin typeface="Trebuchet MS"/>
              </a:rPr>
              <a:t>ORDER BY’da kullanılan kolonlar</a:t>
            </a:r>
            <a:endParaRPr/>
          </a:p>
          <a:p>
            <a:pPr>
              <a:lnSpc>
                <a:spcPct val="100000"/>
              </a:lnSpc>
              <a:buSzPct val="80000"/>
              <a:buFont typeface="Wingdings 3" charset="2"/>
              <a:buChar char=""/>
            </a:pPr>
            <a:r>
              <a:rPr lang="tr-TR" strike="noStrike">
                <a:solidFill>
                  <a:srgbClr val="404040"/>
                </a:solidFill>
                <a:latin typeface="Trebuchet MS"/>
              </a:rPr>
              <a:t>Covered Index =&gt; SELECT SalesDate, SalesPersonID FROM Sales WHERE ProductID = 112 </a:t>
            </a:r>
            <a:endParaRPr/>
          </a:p>
          <a:p>
            <a:pPr lvl="1">
              <a:lnSpc>
                <a:spcPct val="100000"/>
              </a:lnSpc>
              <a:buSzPct val="80000"/>
              <a:buFont typeface="Wingdings 3" charset="2"/>
              <a:buChar char=""/>
            </a:pPr>
            <a:r>
              <a:rPr lang="tr-TR" sz="1600" strike="noStrike">
                <a:solidFill>
                  <a:srgbClr val="404040"/>
                </a:solidFill>
                <a:latin typeface="Trebuchet MS"/>
              </a:rPr>
              <a:t>CREATE INDEX NCLIX_Sales_ProductID--Index adı </a:t>
            </a:r>
            <a:r>
              <a:rPr lang="tr-TR" sz="1600" strike="noStrike">
                <a:solidFill>
                  <a:srgbClr val="404040"/>
                </a:solidFill>
                <a:latin typeface="Trebuchet MS"/>
              </a:rPr>
              <a:t>
</a:t>
            </a:r>
            <a:r>
              <a:rPr lang="tr-TR" sz="1600" strike="noStrike">
                <a:solidFill>
                  <a:srgbClr val="404040"/>
                </a:solidFill>
                <a:latin typeface="Trebuchet MS"/>
              </a:rPr>
              <a:t>ON dbo.Sales(ProductID)—Index oluşturulacak kolon</a:t>
            </a:r>
            <a:r>
              <a:rPr lang="tr-TR" sz="1600" strike="noStrike">
                <a:solidFill>
                  <a:srgbClr val="404040"/>
                </a:solidFill>
                <a:latin typeface="Trebuchet MS"/>
              </a:rPr>
              <a:t>
</a:t>
            </a:r>
            <a:r>
              <a:rPr lang="tr-TR" sz="1600" strike="noStrike">
                <a:solidFill>
                  <a:srgbClr val="404040"/>
                </a:solidFill>
                <a:latin typeface="Trebuchet MS"/>
              </a:rPr>
              <a:t>INCLUDE(SalesDate, SalesPersonID)—Indexe eklenecek ek kolonlar</a:t>
            </a:r>
            <a:r>
              <a:rPr i="1" lang="tr-TR" sz="1600" strike="noStrike">
                <a:solidFill>
                  <a:srgbClr val="404040"/>
                </a:solidFill>
                <a:latin typeface="Trebuchet MS"/>
              </a:rPr>
              <a:t> </a:t>
            </a:r>
            <a:endParaRPr/>
          </a:p>
          <a:p>
            <a:pPr>
              <a:lnSpc>
                <a:spcPct val="100000"/>
              </a:lnSpc>
            </a:pPr>
            <a:endParaRPr/>
          </a:p>
        </p:txBody>
      </p:sp>
      <p:pic>
        <p:nvPicPr>
          <p:cNvPr id="177" name="Picture 2" descr=""/>
          <p:cNvPicPr/>
          <p:nvPr/>
        </p:nvPicPr>
        <p:blipFill>
          <a:blip r:embed="rId1"/>
          <a:stretch/>
        </p:blipFill>
        <p:spPr>
          <a:xfrm>
            <a:off x="4702320" y="660240"/>
            <a:ext cx="4800240" cy="18378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T-Sql Optimizasyonu</a:t>
            </a:r>
            <a:endParaRPr/>
          </a:p>
        </p:txBody>
      </p:sp>
      <p:sp>
        <p:nvSpPr>
          <p:cNvPr id="179"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lang="tr-TR" strike="noStrike">
                <a:solidFill>
                  <a:srgbClr val="404040"/>
                </a:solidFill>
                <a:latin typeface="Trebuchet MS"/>
              </a:rPr>
              <a:t>Kullanmayacağınız kolonları Select ifadesinde çekmeyin (ör:Select *...)</a:t>
            </a:r>
            <a:endParaRPr/>
          </a:p>
          <a:p>
            <a:pPr lvl="1">
              <a:lnSpc>
                <a:spcPct val="100000"/>
              </a:lnSpc>
              <a:buSzPct val="80000"/>
              <a:buFont typeface="Wingdings 3" charset="2"/>
              <a:buChar char=""/>
            </a:pPr>
            <a:r>
              <a:rPr lang="tr-TR" sz="1600" strike="noStrike">
                <a:solidFill>
                  <a:srgbClr val="404040"/>
                </a:solidFill>
                <a:latin typeface="Trebuchet MS"/>
              </a:rPr>
              <a:t>Covered Index kolonlarını göz önünde bulundurun.</a:t>
            </a:r>
            <a:endParaRPr/>
          </a:p>
          <a:p>
            <a:pPr>
              <a:lnSpc>
                <a:spcPct val="100000"/>
              </a:lnSpc>
              <a:buSzPct val="80000"/>
              <a:buFont typeface="Wingdings 3" charset="2"/>
              <a:buChar char=""/>
            </a:pPr>
            <a:r>
              <a:rPr lang="tr-TR" strike="noStrike">
                <a:solidFill>
                  <a:srgbClr val="404040"/>
                </a:solidFill>
                <a:latin typeface="Trebuchet MS"/>
              </a:rPr>
              <a:t>SELECT column_list FROM table WHERE 0 &lt; (SELECT count(*) FROM table2 WHERE ..)</a:t>
            </a:r>
            <a:r>
              <a:rPr lang="tr-TR" strike="noStrike">
                <a:solidFill>
                  <a:srgbClr val="404040"/>
                </a:solidFill>
                <a:latin typeface="Trebuchet MS"/>
              </a:rPr>
              <a:t>
</a:t>
            </a:r>
            <a:r>
              <a:rPr lang="tr-TR" strike="noStrike">
                <a:solidFill>
                  <a:srgbClr val="404040"/>
                </a:solidFill>
                <a:latin typeface="Trebuchet MS"/>
              </a:rPr>
              <a:t>yerine </a:t>
            </a:r>
            <a:r>
              <a:rPr lang="tr-TR" strike="noStrike">
                <a:solidFill>
                  <a:srgbClr val="404040"/>
                </a:solidFill>
                <a:latin typeface="Trebuchet MS"/>
              </a:rPr>
              <a:t>
</a:t>
            </a:r>
            <a:r>
              <a:rPr lang="tr-TR" strike="noStrike">
                <a:solidFill>
                  <a:srgbClr val="404040"/>
                </a:solidFill>
                <a:latin typeface="Trebuchet MS"/>
              </a:rPr>
              <a:t>SELECT column_list FROM table WHERE EXISTS (SELECT * FROM table2 WHERE ...)</a:t>
            </a:r>
            <a:endParaRPr/>
          </a:p>
          <a:p>
            <a:pPr>
              <a:lnSpc>
                <a:spcPct val="100000"/>
              </a:lnSpc>
            </a:pPr>
            <a:r>
              <a:rPr lang="tr-TR" strike="noStrike">
                <a:solidFill>
                  <a:srgbClr val="404040"/>
                </a:solidFill>
                <a:latin typeface="Trebuchet MS"/>
              </a:rPr>
              <a:t>    </a:t>
            </a:r>
            <a:r>
              <a:rPr lang="tr-TR" strike="noStrike">
                <a:solidFill>
                  <a:srgbClr val="404040"/>
                </a:solidFill>
                <a:latin typeface="Trebuchet MS"/>
              </a:rPr>
              <a:t>ifadesini kullanırsanız existance check için kodu yazdığınızı MSSql anlar</a:t>
            </a:r>
            <a:endParaRPr/>
          </a:p>
          <a:p>
            <a:pPr>
              <a:lnSpc>
                <a:spcPct val="100000"/>
              </a:lnSpc>
              <a:buSzPct val="80000"/>
              <a:buFont typeface="Wingdings 3" charset="2"/>
              <a:buChar char=""/>
            </a:pPr>
            <a:r>
              <a:rPr lang="tr-TR" strike="noStrike">
                <a:solidFill>
                  <a:srgbClr val="404040"/>
                </a:solidFill>
                <a:latin typeface="Trebuchet MS"/>
              </a:rPr>
              <a:t>Farklı tiplerdeki kolonları joinlemeyin.</a:t>
            </a:r>
            <a:r>
              <a:rPr lang="tr-TR" strike="noStrike">
                <a:solidFill>
                  <a:srgbClr val="404040"/>
                </a:solidFill>
                <a:latin typeface="Trebuchet MS"/>
              </a:rPr>
              <a:t>
</a:t>
            </a:r>
            <a:r>
              <a:rPr lang="tr-TR" strike="noStrike">
                <a:solidFill>
                  <a:srgbClr val="404040"/>
                </a:solidFill>
                <a:latin typeface="Trebuchet MS"/>
              </a:rPr>
              <a:t>SELECT column_list FROM small_table, large_table </a:t>
            </a:r>
            <a:r>
              <a:rPr lang="tr-TR" strike="noStrike">
                <a:solidFill>
                  <a:srgbClr val="404040"/>
                </a:solidFill>
                <a:latin typeface="Trebuchet MS"/>
              </a:rPr>
              <a:t>
</a:t>
            </a:r>
            <a:r>
              <a:rPr lang="tr-TR" strike="noStrike">
                <a:solidFill>
                  <a:srgbClr val="404040"/>
                </a:solidFill>
                <a:latin typeface="Trebuchet MS"/>
              </a:rPr>
              <a:t>WHERE smalltable.float_column = large_table.int_column </a:t>
            </a:r>
            <a:endParaRPr/>
          </a:p>
          <a:p>
            <a:pPr>
              <a:lnSpc>
                <a:spcPct val="100000"/>
              </a:lnSpc>
              <a:buSzPct val="80000"/>
              <a:buFont typeface="Wingdings 3" charset="2"/>
              <a:buChar char=""/>
            </a:pPr>
            <a:r>
              <a:rPr lang="tr-TR" strike="noStrike">
                <a:solidFill>
                  <a:srgbClr val="404040"/>
                </a:solidFill>
                <a:latin typeface="Trebuchet MS"/>
              </a:rPr>
              <a:t>Transactionları mümkün olduğunda kısa tutun.</a:t>
            </a:r>
            <a:endParaRPr/>
          </a:p>
          <a:p>
            <a:pPr>
              <a:lnSpc>
                <a:spcPct val="100000"/>
              </a:lnSpc>
              <a:buSzPct val="80000"/>
              <a:buFont typeface="Wingdings 3" charset="2"/>
              <a:buChar char=""/>
            </a:pPr>
            <a:r>
              <a:rPr lang="tr-TR" strike="noStrike">
                <a:solidFill>
                  <a:srgbClr val="404040"/>
                </a:solidFill>
                <a:latin typeface="Trebuchet MS"/>
              </a:rPr>
              <a:t>Sql ifadelerini parametreli çalıştırın, hem sql injection koruması olur hem execution plan kaydedilir.</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T-Sql Optimizasyonu</a:t>
            </a:r>
            <a:endParaRPr/>
          </a:p>
        </p:txBody>
      </p:sp>
      <p:sp>
        <p:nvSpPr>
          <p:cNvPr id="181"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lang="tr-TR" strike="noStrike">
                <a:solidFill>
                  <a:srgbClr val="404040"/>
                </a:solidFill>
                <a:latin typeface="Trebuchet MS"/>
              </a:rPr>
              <a:t>Store Procedure</a:t>
            </a:r>
            <a:endParaRPr/>
          </a:p>
          <a:p>
            <a:pPr lvl="1">
              <a:lnSpc>
                <a:spcPct val="100000"/>
              </a:lnSpc>
              <a:buSzPct val="80000"/>
              <a:buFont typeface="Wingdings 3" charset="2"/>
              <a:buChar char=""/>
            </a:pPr>
            <a:r>
              <a:rPr lang="tr-TR" sz="1600" strike="noStrike">
                <a:solidFill>
                  <a:srgbClr val="404040"/>
                </a:solidFill>
                <a:latin typeface="Trebuchet MS"/>
              </a:rPr>
              <a:t>‘</a:t>
            </a:r>
            <a:r>
              <a:rPr lang="tr-TR" sz="1600" strike="noStrike">
                <a:solidFill>
                  <a:srgbClr val="404040"/>
                </a:solidFill>
                <a:latin typeface="Trebuchet MS"/>
              </a:rPr>
              <a:t>Set Nocount On’ ile komutları çalıştırın</a:t>
            </a:r>
            <a:endParaRPr/>
          </a:p>
          <a:p>
            <a:pPr lvl="1">
              <a:lnSpc>
                <a:spcPct val="100000"/>
              </a:lnSpc>
              <a:buSzPct val="80000"/>
              <a:buFont typeface="Wingdings 3" charset="2"/>
              <a:buChar char=""/>
            </a:pPr>
            <a:r>
              <a:rPr lang="tr-TR" sz="1600" strike="noStrike">
                <a:solidFill>
                  <a:srgbClr val="404040"/>
                </a:solidFill>
                <a:latin typeface="Trebuchet MS"/>
              </a:rPr>
              <a:t>SP_XXX formatında isimlendirme yapmayın, SP_ ile başlayanlar sistem SPleridir</a:t>
            </a:r>
            <a:endParaRPr/>
          </a:p>
          <a:p>
            <a:pPr lvl="1">
              <a:lnSpc>
                <a:spcPct val="100000"/>
              </a:lnSpc>
              <a:buSzPct val="80000"/>
              <a:buFont typeface="Wingdings 3" charset="2"/>
              <a:buChar char=""/>
            </a:pPr>
            <a:r>
              <a:rPr lang="tr-TR" sz="1600" strike="noStrike">
                <a:solidFill>
                  <a:srgbClr val="404040"/>
                </a:solidFill>
                <a:latin typeface="Trebuchet MS"/>
              </a:rPr>
              <a:t>Kolay test edebilmek için default parameter valueları kullanın</a:t>
            </a:r>
            <a:endParaRPr/>
          </a:p>
          <a:p>
            <a:pPr>
              <a:lnSpc>
                <a:spcPct val="100000"/>
              </a:lnSpc>
              <a:buSzPct val="80000"/>
              <a:buFont typeface="Wingdings 3" charset="2"/>
              <a:buChar char=""/>
            </a:pPr>
            <a:r>
              <a:rPr lang="tr-TR" strike="noStrike">
                <a:solidFill>
                  <a:srgbClr val="404040"/>
                </a:solidFill>
                <a:latin typeface="Trebuchet MS"/>
              </a:rPr>
              <a:t>Trigger</a:t>
            </a:r>
            <a:endParaRPr/>
          </a:p>
          <a:p>
            <a:pPr lvl="1">
              <a:lnSpc>
                <a:spcPct val="100000"/>
              </a:lnSpc>
              <a:buSzPct val="80000"/>
              <a:buFont typeface="Wingdings 3" charset="2"/>
              <a:buChar char=""/>
            </a:pPr>
            <a:r>
              <a:rPr lang="tr-TR" sz="1600" strike="noStrike">
                <a:solidFill>
                  <a:srgbClr val="404040"/>
                </a:solidFill>
                <a:latin typeface="Trebuchet MS"/>
              </a:rPr>
              <a:t>Gereksiz yere trigger oluşturmayıni maliyeti yüksektir</a:t>
            </a:r>
            <a:endParaRPr/>
          </a:p>
          <a:p>
            <a:pPr lvl="1">
              <a:lnSpc>
                <a:spcPct val="100000"/>
              </a:lnSpc>
              <a:buSzPct val="80000"/>
              <a:buFont typeface="Wingdings 3" charset="2"/>
              <a:buChar char=""/>
            </a:pPr>
            <a:r>
              <a:rPr lang="tr-TR" sz="1600" strike="noStrike">
                <a:solidFill>
                  <a:srgbClr val="404040"/>
                </a:solidFill>
                <a:latin typeface="Trebuchet MS"/>
              </a:rPr>
              <a:t>Constraint ile yapabileceğiniz işi trigger ile yapmayın</a:t>
            </a:r>
            <a:endParaRPr/>
          </a:p>
          <a:p>
            <a:pPr lvl="1">
              <a:lnSpc>
                <a:spcPct val="100000"/>
              </a:lnSpc>
              <a:buSzPct val="80000"/>
              <a:buFont typeface="Wingdings 3" charset="2"/>
              <a:buChar char=""/>
            </a:pPr>
            <a:r>
              <a:rPr lang="tr-TR" sz="1600" strike="noStrike">
                <a:solidFill>
                  <a:srgbClr val="404040"/>
                </a:solidFill>
                <a:latin typeface="Trebuchet MS"/>
              </a:rPr>
              <a:t>Insert, Update, Delete için farklı triggerlar oluşturun, tek bir triggerı üçünde birden kullanmayın</a:t>
            </a:r>
            <a:endParaRPr/>
          </a:p>
          <a:p>
            <a:pPr lvl="1">
              <a:lnSpc>
                <a:spcPct val="100000"/>
              </a:lnSpc>
              <a:buSzPct val="80000"/>
              <a:buFont typeface="Wingdings 3" charset="2"/>
              <a:buChar char=""/>
            </a:pPr>
            <a:r>
              <a:rPr lang="tr-TR" sz="1600" strike="noStrike">
                <a:solidFill>
                  <a:srgbClr val="404040"/>
                </a:solidFill>
                <a:latin typeface="Trebuchet MS"/>
              </a:rPr>
              <a:t>Trigger içinde transaction kodları kullanmayın, zaten transaction içinde çalışır</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T-Sql Optimizasyonu</a:t>
            </a:r>
            <a:endParaRPr/>
          </a:p>
        </p:txBody>
      </p:sp>
      <p:sp>
        <p:nvSpPr>
          <p:cNvPr id="183"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lang="tr-TR" strike="noStrike">
                <a:solidFill>
                  <a:srgbClr val="404040"/>
                </a:solidFill>
                <a:latin typeface="Trebuchet MS"/>
              </a:rPr>
              <a:t>Temp Tablo vs Table Variable</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declare @tmp table (Col1 int, Col2 int);</a:t>
            </a:r>
            <a:r>
              <a:rPr lang="tr-TR" strike="noStrike">
                <a:solidFill>
                  <a:srgbClr val="404040"/>
                </a:solidFill>
                <a:latin typeface="Trebuchet MS"/>
              </a:rPr>
              <a:t>
</a:t>
            </a:r>
            <a:r>
              <a:rPr lang="tr-TR" strike="noStrike">
                <a:solidFill>
                  <a:srgbClr val="404040"/>
                </a:solidFill>
                <a:latin typeface="Trebuchet MS"/>
              </a:rPr>
              <a:t>create table #tmp (Col1 int, Col2 int);</a:t>
            </a:r>
            <a:endParaRPr/>
          </a:p>
          <a:p>
            <a:pPr>
              <a:lnSpc>
                <a:spcPct val="100000"/>
              </a:lnSpc>
            </a:pPr>
            <a:endParaRPr/>
          </a:p>
          <a:p>
            <a:pPr>
              <a:lnSpc>
                <a:spcPct val="100000"/>
              </a:lnSpc>
              <a:buSzPct val="80000"/>
              <a:buFont typeface="Wingdings 3" charset="2"/>
              <a:buChar char=""/>
            </a:pPr>
            <a:r>
              <a:rPr lang="tr-TR" strike="noStrike">
                <a:solidFill>
                  <a:srgbClr val="404040"/>
                </a:solidFill>
                <a:latin typeface="Trebuchet MS"/>
              </a:rPr>
              <a:t>Temp tabloda index olabilir – table variable da olmaz</a:t>
            </a:r>
            <a:endParaRPr/>
          </a:p>
          <a:p>
            <a:pPr>
              <a:lnSpc>
                <a:spcPct val="100000"/>
              </a:lnSpc>
              <a:buSzPct val="80000"/>
              <a:buFont typeface="Wingdings 3" charset="2"/>
              <a:buChar char=""/>
            </a:pPr>
            <a:r>
              <a:rPr lang="tr-TR" strike="noStrike">
                <a:solidFill>
                  <a:srgbClr val="404040"/>
                </a:solidFill>
                <a:latin typeface="Trebuchet MS"/>
              </a:rPr>
              <a:t>Table variable da transaction rollback yapıldığında önceki state’e dönüş olmaz</a:t>
            </a:r>
            <a:endParaRPr/>
          </a:p>
          <a:p>
            <a:pPr>
              <a:lnSpc>
                <a:spcPct val="100000"/>
              </a:lnSpc>
              <a:buSzPct val="80000"/>
              <a:buFont typeface="Wingdings 3" charset="2"/>
              <a:buChar char=""/>
            </a:pPr>
            <a:r>
              <a:rPr lang="tr-TR" strike="noStrike">
                <a:solidFill>
                  <a:srgbClr val="404040"/>
                </a:solidFill>
                <a:latin typeface="Trebuchet MS"/>
              </a:rPr>
              <a:t>Kullanırken Actual Plan karşılaştırması yaparak tercihimizi yaparız.</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Table Partitioning</a:t>
            </a:r>
            <a:endParaRPr/>
          </a:p>
        </p:txBody>
      </p:sp>
      <p:sp>
        <p:nvSpPr>
          <p:cNvPr id="185"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lang="tr-TR" strike="noStrike">
                <a:solidFill>
                  <a:srgbClr val="404040"/>
                </a:solidFill>
                <a:latin typeface="Trebuchet MS"/>
              </a:rPr>
              <a:t>CREATE PARTITION FUNCTION customer_partfunc (int) AS RANGE RIGHT</a:t>
            </a:r>
            <a:r>
              <a:rPr lang="tr-TR" strike="noStrike">
                <a:solidFill>
                  <a:srgbClr val="404040"/>
                </a:solidFill>
                <a:latin typeface="Trebuchet MS"/>
              </a:rPr>
              <a:t>
</a:t>
            </a:r>
            <a:r>
              <a:rPr lang="tr-TR" strike="noStrike">
                <a:solidFill>
                  <a:srgbClr val="404040"/>
                </a:solidFill>
                <a:latin typeface="Trebuchet MS"/>
              </a:rPr>
              <a:t>FOR VALUES (250000, 500000, 750000)</a:t>
            </a:r>
            <a:endParaRPr/>
          </a:p>
          <a:p>
            <a:pPr>
              <a:lnSpc>
                <a:spcPct val="100000"/>
              </a:lnSpc>
              <a:buSzPct val="80000"/>
              <a:buFont typeface="Wingdings 3" charset="2"/>
              <a:buChar char=""/>
            </a:pPr>
            <a:r>
              <a:rPr lang="tr-TR" strike="noStrike">
                <a:solidFill>
                  <a:srgbClr val="404040"/>
                </a:solidFill>
                <a:latin typeface="Trebuchet MS"/>
              </a:rPr>
              <a:t>CREATE PARTITION SCHEME customer_partscheme </a:t>
            </a:r>
            <a:r>
              <a:rPr lang="tr-TR" strike="noStrike">
                <a:solidFill>
                  <a:srgbClr val="404040"/>
                </a:solidFill>
                <a:latin typeface="Trebuchet MS"/>
              </a:rPr>
              <a:t>
</a:t>
            </a:r>
            <a:r>
              <a:rPr lang="tr-TR" strike="noStrike">
                <a:solidFill>
                  <a:srgbClr val="404040"/>
                </a:solidFill>
                <a:latin typeface="Trebuchet MS"/>
              </a:rPr>
              <a:t>AS PARTITION customer_partfunc </a:t>
            </a:r>
            <a:r>
              <a:rPr lang="tr-TR" strike="noStrike">
                <a:solidFill>
                  <a:srgbClr val="404040"/>
                </a:solidFill>
                <a:latin typeface="Trebuchet MS"/>
              </a:rPr>
              <a:t>
</a:t>
            </a:r>
            <a:r>
              <a:rPr lang="tr-TR" strike="noStrike">
                <a:solidFill>
                  <a:srgbClr val="404040"/>
                </a:solidFill>
                <a:latin typeface="Trebuchet MS"/>
              </a:rPr>
              <a:t>TO (fg1, fg2, fg3, fg4)</a:t>
            </a:r>
            <a:endParaRPr/>
          </a:p>
          <a:p>
            <a:pPr>
              <a:lnSpc>
                <a:spcPct val="100000"/>
              </a:lnSpc>
              <a:buSzPct val="80000"/>
              <a:buFont typeface="Wingdings 3" charset="2"/>
              <a:buChar char=""/>
            </a:pPr>
            <a:r>
              <a:rPr lang="tr-TR" strike="noStrike">
                <a:solidFill>
                  <a:srgbClr val="404040"/>
                </a:solidFill>
                <a:latin typeface="Trebuchet MS"/>
              </a:rPr>
              <a:t>CREATE TABLE customers (FirstName nvarchar(40), </a:t>
            </a:r>
            <a:r>
              <a:rPr lang="tr-TR" strike="noStrike">
                <a:solidFill>
                  <a:srgbClr val="404040"/>
                </a:solidFill>
                <a:latin typeface="Trebuchet MS"/>
              </a:rPr>
              <a:t>
</a:t>
            </a:r>
            <a:r>
              <a:rPr lang="tr-TR" strike="noStrike">
                <a:solidFill>
                  <a:srgbClr val="404040"/>
                </a:solidFill>
                <a:latin typeface="Trebuchet MS"/>
              </a:rPr>
              <a:t>LastName nvarchar(40), CustomerNumber int) </a:t>
            </a:r>
            <a:r>
              <a:rPr lang="tr-TR" strike="noStrike">
                <a:solidFill>
                  <a:srgbClr val="404040"/>
                </a:solidFill>
                <a:latin typeface="Trebuchet MS"/>
              </a:rPr>
              <a:t>
</a:t>
            </a:r>
            <a:r>
              <a:rPr lang="tr-TR" strike="noStrike">
                <a:solidFill>
                  <a:srgbClr val="404040"/>
                </a:solidFill>
                <a:latin typeface="Trebuchet MS"/>
              </a:rPr>
              <a:t>ON customer_partscheme (CustomerNumber) </a:t>
            </a:r>
            <a:endParaRPr/>
          </a:p>
          <a:p>
            <a:pPr>
              <a:lnSpc>
                <a:spcPct val="100000"/>
              </a:lnSpc>
            </a:pPr>
            <a:endParaRPr/>
          </a:p>
          <a:p>
            <a:pPr>
              <a:lnSpc>
                <a:spcPct val="100000"/>
              </a:lnSpc>
            </a:pPr>
            <a:endParaRPr/>
          </a:p>
          <a:p>
            <a:pPr>
              <a:lnSpc>
                <a:spcPct val="100000"/>
              </a:lnSpc>
            </a:pPr>
            <a:endParaRPr/>
          </a:p>
        </p:txBody>
      </p:sp>
      <p:pic>
        <p:nvPicPr>
          <p:cNvPr id="186" name="Picture 5" descr=""/>
          <p:cNvPicPr/>
          <p:nvPr/>
        </p:nvPicPr>
        <p:blipFill>
          <a:blip r:embed="rId1"/>
          <a:stretch/>
        </p:blipFill>
        <p:spPr>
          <a:xfrm>
            <a:off x="7800840" y="3305160"/>
            <a:ext cx="4095360" cy="314280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ADO.Net Performansı</a:t>
            </a:r>
            <a:endParaRPr/>
          </a:p>
        </p:txBody>
      </p:sp>
      <p:sp>
        <p:nvSpPr>
          <p:cNvPr id="188"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lang="tr-TR" strike="noStrike">
                <a:solidFill>
                  <a:srgbClr val="404040"/>
                </a:solidFill>
                <a:latin typeface="Trebuchet MS"/>
              </a:rPr>
              <a:t>DataSet’ler ile çalışmak yerine DataReader ile okuyup Entity nesnesi veya arrayi oluşturmayı tercih edin.</a:t>
            </a:r>
            <a:endParaRPr/>
          </a:p>
          <a:p>
            <a:pPr>
              <a:lnSpc>
                <a:spcPct val="100000"/>
              </a:lnSpc>
              <a:buSzPct val="80000"/>
              <a:buFont typeface="Wingdings 3" charset="2"/>
              <a:buChar char=""/>
            </a:pPr>
            <a:r>
              <a:rPr lang="tr-TR" sz="2000" strike="noStrike">
                <a:solidFill>
                  <a:srgbClr val="404040"/>
                </a:solidFill>
                <a:latin typeface="Trebuchet MS"/>
              </a:rPr>
              <a:t>try – finally kullanarak connection’ın kapatıldığından emin olun</a:t>
            </a:r>
            <a:endParaRPr/>
          </a:p>
          <a:p>
            <a:pPr lvl="1">
              <a:lnSpc>
                <a:spcPct val="100000"/>
              </a:lnSpc>
              <a:buSzPct val="80000"/>
              <a:buFont typeface="Wingdings 3" charset="2"/>
              <a:buChar char=""/>
            </a:pPr>
            <a:r>
              <a:rPr lang="tr-TR" sz="1600" strike="noStrike">
                <a:solidFill>
                  <a:srgbClr val="404040"/>
                </a:solidFill>
                <a:latin typeface="Trebuchet MS"/>
              </a:rPr>
              <a:t>Pooling kullanarak connection açma kapama maliyetini düşürün</a:t>
            </a:r>
            <a:endParaRPr/>
          </a:p>
          <a:p>
            <a:pPr>
              <a:lnSpc>
                <a:spcPct val="100000"/>
              </a:lnSpc>
              <a:buSzPct val="80000"/>
              <a:buFont typeface="Wingdings 3" charset="2"/>
              <a:buChar char=""/>
            </a:pPr>
            <a:r>
              <a:rPr lang="tr-TR" strike="noStrike">
                <a:solidFill>
                  <a:srgbClr val="404040"/>
                </a:solidFill>
                <a:latin typeface="Trebuchet MS"/>
              </a:rPr>
              <a:t>Sadece ihtiyacınız olan veriyi çekin</a:t>
            </a:r>
            <a:endParaRPr/>
          </a:p>
          <a:p>
            <a:pPr>
              <a:lnSpc>
                <a:spcPct val="100000"/>
              </a:lnSpc>
              <a:buSzPct val="80000"/>
              <a:buFont typeface="Wingdings 3" charset="2"/>
              <a:buChar char=""/>
            </a:pPr>
            <a:r>
              <a:rPr lang="tr-TR" strike="noStrike">
                <a:solidFill>
                  <a:srgbClr val="404040"/>
                </a:solidFill>
                <a:latin typeface="Trebuchet MS"/>
              </a:rPr>
              <a:t>Transaction açık iken kullanıcı ile etkileşime geçmeyin</a:t>
            </a:r>
            <a:endParaRPr/>
          </a:p>
          <a:p>
            <a:pPr>
              <a:lnSpc>
                <a:spcPct val="100000"/>
              </a:lnSpc>
              <a:buSzPct val="80000"/>
              <a:buFont typeface="Wingdings 3" charset="2"/>
              <a:buChar char=""/>
            </a:pPr>
            <a:r>
              <a:rPr lang="tr-TR" strike="noStrike">
                <a:solidFill>
                  <a:srgbClr val="404040"/>
                </a:solidFill>
                <a:latin typeface="Trebuchet MS"/>
              </a:rPr>
              <a:t>Transaction içindeki işlemleri minimum düzeyde tutun</a:t>
            </a:r>
            <a:endParaRPr/>
          </a:p>
          <a:p>
            <a:pPr>
              <a:lnSpc>
                <a:spcPct val="100000"/>
              </a:lnSpc>
              <a:buSzPct val="80000"/>
              <a:buFont typeface="Wingdings 3" charset="2"/>
              <a:buChar char=""/>
            </a:pPr>
            <a:r>
              <a:rPr lang="tr-TR" strike="noStrike">
                <a:solidFill>
                  <a:srgbClr val="404040"/>
                </a:solidFill>
                <a:latin typeface="Trebuchet MS"/>
              </a:rPr>
              <a:t>Paging kullanın !</a:t>
            </a:r>
            <a:endParaRPr/>
          </a:p>
          <a:p>
            <a:pPr>
              <a:lnSpc>
                <a:spcPct val="100000"/>
              </a:lnSpc>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Performance Counters</a:t>
            </a:r>
            <a:r>
              <a:rPr lang="tr-TR" sz="3600" strike="noStrike">
                <a:solidFill>
                  <a:srgbClr val="90c226"/>
                </a:solidFill>
                <a:latin typeface="Trebuchet MS"/>
              </a:rPr>
              <a:t>	</a:t>
            </a:r>
            <a:endParaRPr/>
          </a:p>
        </p:txBody>
      </p:sp>
      <p:sp>
        <p:nvSpPr>
          <p:cNvPr id="114" name="TextShape 2"/>
          <p:cNvSpPr txBox="1"/>
          <p:nvPr/>
        </p:nvSpPr>
        <p:spPr>
          <a:xfrm>
            <a:off x="677160" y="2160720"/>
            <a:ext cx="8596440" cy="3880440"/>
          </a:xfrm>
          <a:prstGeom prst="rect">
            <a:avLst/>
          </a:prstGeom>
          <a:noFill/>
          <a:ln>
            <a:noFill/>
          </a:ln>
        </p:spPr>
        <p:txBody>
          <a:bodyPr/>
          <a:p>
            <a:pPr>
              <a:lnSpc>
                <a:spcPct val="100000"/>
              </a:lnSpc>
              <a:buSzPct val="80000"/>
              <a:buFont typeface="Wingdings 3" charset="2"/>
              <a:buChar char=""/>
            </a:pPr>
            <a:r>
              <a:rPr b="1" i="1" lang="tr-TR" strike="noStrike">
                <a:solidFill>
                  <a:srgbClr val="404040"/>
                </a:solidFill>
                <a:latin typeface="Trebuchet MS"/>
              </a:rPr>
              <a:t>SQL Server: SQL Statistics: SQL Compilations/sec</a:t>
            </a:r>
            <a:endParaRPr/>
          </a:p>
          <a:p>
            <a:pPr>
              <a:lnSpc>
                <a:spcPct val="100000"/>
              </a:lnSpc>
              <a:buSzPct val="80000"/>
              <a:buFont typeface="Wingdings 3" charset="2"/>
              <a:buChar char=""/>
            </a:pPr>
            <a:r>
              <a:rPr b="1" i="1" lang="tr-TR" strike="noStrike">
                <a:solidFill>
                  <a:srgbClr val="404040"/>
                </a:solidFill>
                <a:latin typeface="Trebuchet MS"/>
              </a:rPr>
              <a:t>SQL Server: SQL Statistics: SQL Recompilations/sec</a:t>
            </a:r>
            <a:endParaRPr/>
          </a:p>
          <a:p>
            <a:pPr>
              <a:lnSpc>
                <a:spcPct val="100000"/>
              </a:lnSpc>
              <a:buSzPct val="80000"/>
              <a:buFont typeface="Wingdings 3" charset="2"/>
              <a:buChar char=""/>
            </a:pPr>
            <a:r>
              <a:rPr b="1" i="1" lang="tr-TR" strike="noStrike">
                <a:solidFill>
                  <a:srgbClr val="404040"/>
                </a:solidFill>
                <a:latin typeface="Trebuchet MS"/>
              </a:rPr>
              <a:t>SQL Server: SQL Statistics: Batch Requests/sec</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SQL Paging Query</a:t>
            </a:r>
            <a:endParaRPr/>
          </a:p>
        </p:txBody>
      </p:sp>
      <p:sp>
        <p:nvSpPr>
          <p:cNvPr id="190" name="TextShape 2"/>
          <p:cNvSpPr txBox="1"/>
          <p:nvPr/>
        </p:nvSpPr>
        <p:spPr>
          <a:xfrm>
            <a:off x="677160" y="2160720"/>
            <a:ext cx="8596440" cy="3880440"/>
          </a:xfrm>
          <a:prstGeom prst="rect">
            <a:avLst/>
          </a:prstGeom>
          <a:noFill/>
          <a:ln>
            <a:noFill/>
          </a:ln>
        </p:spPr>
        <p:txBody>
          <a:bodyPr/>
          <a:p>
            <a:r>
              <a:rPr lang="tr-TR" sz="950" strike="noStrike">
                <a:solidFill>
                  <a:srgbClr val="0000ff"/>
                </a:solidFill>
                <a:latin typeface="Consolas"/>
                <a:ea typeface="Consolas"/>
              </a:rPr>
              <a:t>set</a:t>
            </a:r>
            <a:r>
              <a:rPr lang="tr-TR" sz="950" strike="noStrike">
                <a:solidFill>
                  <a:srgbClr val="404040"/>
                </a:solidFill>
                <a:latin typeface="Consolas"/>
                <a:ea typeface="Consolas"/>
              </a:rPr>
              <a:t> </a:t>
            </a:r>
            <a:r>
              <a:rPr lang="tr-TR" sz="950" strike="noStrike">
                <a:solidFill>
                  <a:srgbClr val="0000ff"/>
                </a:solidFill>
                <a:latin typeface="Consolas"/>
                <a:ea typeface="Consolas"/>
              </a:rPr>
              <a:t>statistics</a:t>
            </a:r>
            <a:r>
              <a:rPr lang="tr-TR" sz="950" strike="noStrike">
                <a:solidFill>
                  <a:srgbClr val="404040"/>
                </a:solidFill>
                <a:latin typeface="Consolas"/>
                <a:ea typeface="Consolas"/>
              </a:rPr>
              <a:t> </a:t>
            </a:r>
            <a:r>
              <a:rPr lang="tr-TR" sz="950" strike="noStrike">
                <a:solidFill>
                  <a:srgbClr val="0000ff"/>
                </a:solidFill>
                <a:latin typeface="Consolas"/>
                <a:ea typeface="Consolas"/>
              </a:rPr>
              <a:t>io</a:t>
            </a:r>
            <a:r>
              <a:rPr lang="tr-TR" sz="950" strike="noStrike">
                <a:solidFill>
                  <a:srgbClr val="404040"/>
                </a:solidFill>
                <a:latin typeface="Consolas"/>
                <a:ea typeface="Consolas"/>
              </a:rPr>
              <a:t> </a:t>
            </a:r>
            <a:r>
              <a:rPr lang="tr-TR" sz="950" strike="noStrike">
                <a:solidFill>
                  <a:srgbClr val="0000ff"/>
                </a:solidFill>
                <a:latin typeface="Consolas"/>
                <a:ea typeface="Consolas"/>
              </a:rPr>
              <a:t>on</a:t>
            </a:r>
            <a:r>
              <a:rPr lang="tr-TR" sz="950" strike="noStrike">
                <a:solidFill>
                  <a:srgbClr val="404040"/>
                </a:solidFill>
                <a:latin typeface="Consolas"/>
                <a:ea typeface="Consolas"/>
              </a:rPr>
              <a:t> </a:t>
            </a:r>
            <a:r>
              <a:rPr lang="tr-TR" sz="950" strike="noStrike">
                <a:solidFill>
                  <a:srgbClr val="808080"/>
                </a:solidFill>
                <a:latin typeface="Consolas"/>
                <a:ea typeface="Consolas"/>
              </a:rPr>
              <a:t>;</a:t>
            </a:r>
            <a:r>
              <a:rPr lang="tr-TR" sz="950" strike="noStrike">
                <a:solidFill>
                  <a:srgbClr val="808080"/>
                </a:solidFill>
                <a:latin typeface="Consolas"/>
                <a:ea typeface="Consolas"/>
              </a:rPr>
              <a:t>
</a:t>
            </a:r>
            <a:r>
              <a:rPr lang="tr-TR" sz="950" strike="noStrike">
                <a:solidFill>
                  <a:srgbClr val="0000ff"/>
                </a:solidFill>
                <a:latin typeface="Consolas"/>
                <a:ea typeface="Consolas"/>
              </a:rPr>
              <a:t>declare</a:t>
            </a:r>
            <a:r>
              <a:rPr lang="tr-TR" sz="950" strike="noStrike">
                <a:solidFill>
                  <a:srgbClr val="404040"/>
                </a:solidFill>
                <a:latin typeface="Consolas"/>
                <a:ea typeface="Consolas"/>
              </a:rPr>
              <a:t> @rowcount </a:t>
            </a:r>
            <a:r>
              <a:rPr lang="tr-TR" sz="950" strike="noStrike">
                <a:solidFill>
                  <a:srgbClr val="0000ff"/>
                </a:solidFill>
                <a:latin typeface="Consolas"/>
                <a:ea typeface="Consolas"/>
              </a:rPr>
              <a:t>int</a:t>
            </a:r>
            <a:r>
              <a:rPr lang="tr-TR" sz="950" strike="noStrike">
                <a:solidFill>
                  <a:srgbClr val="808080"/>
                </a:solidFill>
                <a:latin typeface="Consolas"/>
                <a:ea typeface="Consolas"/>
              </a:rPr>
              <a:t>=</a:t>
            </a:r>
            <a:r>
              <a:rPr lang="tr-TR" sz="950" strike="noStrike">
                <a:solidFill>
                  <a:srgbClr val="404040"/>
                </a:solidFill>
                <a:latin typeface="Consolas"/>
                <a:ea typeface="Consolas"/>
              </a:rPr>
              <a:t>10</a:t>
            </a:r>
            <a:r>
              <a:rPr lang="tr-TR" sz="950" strike="noStrike">
                <a:solidFill>
                  <a:srgbClr val="808080"/>
                </a:solidFill>
                <a:latin typeface="Consolas"/>
                <a:ea typeface="Consolas"/>
              </a:rPr>
              <a:t>,</a:t>
            </a:r>
            <a:r>
              <a:rPr lang="tr-TR" sz="950" strike="noStrike">
                <a:solidFill>
                  <a:srgbClr val="404040"/>
                </a:solidFill>
                <a:latin typeface="Consolas"/>
                <a:ea typeface="Consolas"/>
              </a:rPr>
              <a:t>@page </a:t>
            </a:r>
            <a:r>
              <a:rPr lang="tr-TR" sz="950" strike="noStrike">
                <a:solidFill>
                  <a:srgbClr val="0000ff"/>
                </a:solidFill>
                <a:latin typeface="Consolas"/>
                <a:ea typeface="Consolas"/>
              </a:rPr>
              <a:t>int</a:t>
            </a:r>
            <a:r>
              <a:rPr lang="tr-TR" sz="950" strike="noStrike">
                <a:solidFill>
                  <a:srgbClr val="808080"/>
                </a:solidFill>
                <a:latin typeface="Consolas"/>
                <a:ea typeface="Consolas"/>
              </a:rPr>
              <a:t>=</a:t>
            </a:r>
            <a:r>
              <a:rPr lang="tr-TR" sz="950" strike="noStrike">
                <a:solidFill>
                  <a:srgbClr val="404040"/>
                </a:solidFill>
                <a:latin typeface="Consolas"/>
                <a:ea typeface="Consolas"/>
              </a:rPr>
              <a:t>2</a:t>
            </a:r>
            <a:r>
              <a:rPr lang="tr-TR" sz="950" strike="noStrike">
                <a:solidFill>
                  <a:srgbClr val="808080"/>
                </a:solidFill>
                <a:latin typeface="Consolas"/>
                <a:ea typeface="Consolas"/>
              </a:rPr>
              <a:t>;</a:t>
            </a:r>
            <a:r>
              <a:rPr lang="tr-TR" sz="950" strike="noStrike">
                <a:solidFill>
                  <a:srgbClr val="404040"/>
                </a:solidFill>
                <a:latin typeface="Consolas"/>
                <a:ea typeface="Consolas"/>
              </a:rPr>
              <a:t> </a:t>
            </a:r>
            <a:r>
              <a:rPr lang="tr-TR" sz="950" strike="noStrike">
                <a:solidFill>
                  <a:srgbClr val="008000"/>
                </a:solidFill>
                <a:latin typeface="Consolas"/>
                <a:ea typeface="Consolas"/>
              </a:rPr>
              <a:t>--ikinci sayfa</a:t>
            </a:r>
            <a:r>
              <a:rPr lang="tr-TR" sz="950" strike="noStrike">
                <a:solidFill>
                  <a:srgbClr val="008000"/>
                </a:solidFill>
                <a:latin typeface="Consolas"/>
                <a:ea typeface="Consolas"/>
              </a:rPr>
              <a:t>
</a:t>
            </a:r>
            <a:r>
              <a:rPr lang="tr-TR" sz="950" strike="noStrike">
                <a:solidFill>
                  <a:srgbClr val="0000ff"/>
                </a:solidFill>
                <a:latin typeface="Consolas"/>
                <a:ea typeface="Consolas"/>
              </a:rPr>
              <a:t>with</a:t>
            </a:r>
            <a:r>
              <a:rPr lang="tr-TR" sz="950" strike="noStrike">
                <a:solidFill>
                  <a:srgbClr val="404040"/>
                </a:solidFill>
                <a:latin typeface="Consolas"/>
                <a:ea typeface="Consolas"/>
              </a:rPr>
              <a:t> Pdata </a:t>
            </a:r>
            <a:r>
              <a:rPr lang="tr-TR" sz="950" strike="noStrike">
                <a:solidFill>
                  <a:srgbClr val="0000ff"/>
                </a:solidFill>
                <a:latin typeface="Consolas"/>
                <a:ea typeface="Consolas"/>
              </a:rPr>
              <a:t>as </a:t>
            </a:r>
            <a:r>
              <a:rPr lang="tr-TR" sz="950" strike="noStrike">
                <a:solidFill>
                  <a:srgbClr val="808080"/>
                </a:solidFill>
                <a:latin typeface="Consolas"/>
                <a:ea typeface="Consolas"/>
              </a:rPr>
              <a:t>(</a:t>
            </a:r>
            <a:r>
              <a:rPr lang="tr-TR" sz="950" strike="noStrike">
                <a:solidFill>
                  <a:srgbClr val="808080"/>
                </a:solidFill>
                <a:latin typeface="Consolas"/>
                <a:ea typeface="Consolas"/>
              </a:rPr>
              <a:t>
</a:t>
            </a:r>
            <a:r>
              <a:rPr lang="tr-TR" sz="950" strike="noStrike">
                <a:solidFill>
                  <a:srgbClr val="0000ff"/>
                </a:solidFill>
                <a:latin typeface="Consolas"/>
                <a:ea typeface="Consolas"/>
              </a:rPr>
              <a:t>select</a:t>
            </a:r>
            <a:r>
              <a:rPr lang="tr-TR" sz="950" strike="noStrike">
                <a:solidFill>
                  <a:srgbClr val="404040"/>
                </a:solidFill>
                <a:latin typeface="Consolas"/>
                <a:ea typeface="Consolas"/>
              </a:rPr>
              <a:t> </a:t>
            </a:r>
            <a:r>
              <a:rPr lang="tr-TR" sz="950" strike="noStrike">
                <a:solidFill>
                  <a:srgbClr val="808080"/>
                </a:solidFill>
                <a:latin typeface="Consolas"/>
                <a:ea typeface="Consolas"/>
              </a:rPr>
              <a:t>*,</a:t>
            </a:r>
            <a:r>
              <a:rPr lang="tr-TR" sz="950" strike="noStrike">
                <a:solidFill>
                  <a:srgbClr val="ff00ff"/>
                </a:solidFill>
                <a:latin typeface="Consolas"/>
                <a:ea typeface="Consolas"/>
              </a:rPr>
              <a:t>ROW_NUMBER</a:t>
            </a:r>
            <a:r>
              <a:rPr lang="tr-TR" sz="950" strike="noStrike">
                <a:solidFill>
                  <a:srgbClr val="808080"/>
                </a:solidFill>
                <a:latin typeface="Consolas"/>
                <a:ea typeface="Consolas"/>
              </a:rPr>
              <a:t>()</a:t>
            </a:r>
            <a:r>
              <a:rPr lang="tr-TR" sz="950" strike="noStrike">
                <a:solidFill>
                  <a:srgbClr val="404040"/>
                </a:solidFill>
                <a:latin typeface="Consolas"/>
                <a:ea typeface="Consolas"/>
              </a:rPr>
              <a:t> </a:t>
            </a:r>
            <a:r>
              <a:rPr lang="tr-TR" sz="950" strike="noStrike">
                <a:solidFill>
                  <a:srgbClr val="0000ff"/>
                </a:solidFill>
                <a:latin typeface="Consolas"/>
                <a:ea typeface="Consolas"/>
              </a:rPr>
              <a:t>over</a:t>
            </a:r>
            <a:r>
              <a:rPr lang="tr-TR" sz="950" strike="noStrike">
                <a:solidFill>
                  <a:srgbClr val="808080"/>
                </a:solidFill>
                <a:latin typeface="Consolas"/>
                <a:ea typeface="Consolas"/>
              </a:rPr>
              <a:t>(</a:t>
            </a:r>
            <a:r>
              <a:rPr lang="tr-TR" sz="950" strike="noStrike">
                <a:solidFill>
                  <a:srgbClr val="0000ff"/>
                </a:solidFill>
                <a:latin typeface="Consolas"/>
                <a:ea typeface="Consolas"/>
              </a:rPr>
              <a:t>Order</a:t>
            </a:r>
            <a:r>
              <a:rPr lang="tr-TR" sz="950" strike="noStrike">
                <a:solidFill>
                  <a:srgbClr val="404040"/>
                </a:solidFill>
                <a:latin typeface="Consolas"/>
                <a:ea typeface="Consolas"/>
              </a:rPr>
              <a:t> </a:t>
            </a:r>
            <a:r>
              <a:rPr lang="tr-TR" sz="950" strike="noStrike">
                <a:solidFill>
                  <a:srgbClr val="0000ff"/>
                </a:solidFill>
                <a:latin typeface="Consolas"/>
                <a:ea typeface="Consolas"/>
              </a:rPr>
              <a:t>by</a:t>
            </a:r>
            <a:r>
              <a:rPr lang="tr-TR" sz="950" strike="noStrike">
                <a:solidFill>
                  <a:srgbClr val="404040"/>
                </a:solidFill>
                <a:latin typeface="Consolas"/>
                <a:ea typeface="Consolas"/>
              </a:rPr>
              <a:t> ProductId</a:t>
            </a:r>
            <a:r>
              <a:rPr lang="tr-TR" sz="950" strike="noStrike">
                <a:solidFill>
                  <a:srgbClr val="808080"/>
                </a:solidFill>
                <a:latin typeface="Consolas"/>
                <a:ea typeface="Consolas"/>
              </a:rPr>
              <a:t>)</a:t>
            </a:r>
            <a:r>
              <a:rPr lang="tr-TR" sz="950" strike="noStrike">
                <a:solidFill>
                  <a:srgbClr val="404040"/>
                </a:solidFill>
                <a:latin typeface="Consolas"/>
                <a:ea typeface="Consolas"/>
              </a:rPr>
              <a:t> sira</a:t>
            </a:r>
            <a:r>
              <a:rPr lang="tr-TR" sz="950" strike="noStrike">
                <a:solidFill>
                  <a:srgbClr val="404040"/>
                </a:solidFill>
                <a:latin typeface="Consolas"/>
                <a:ea typeface="Consolas"/>
              </a:rPr>
              <a:t>
</a:t>
            </a:r>
            <a:r>
              <a:rPr lang="tr-TR" sz="950" strike="noStrike">
                <a:solidFill>
                  <a:srgbClr val="0000ff"/>
                </a:solidFill>
                <a:latin typeface="Consolas"/>
                <a:ea typeface="Consolas"/>
              </a:rPr>
              <a:t>from</a:t>
            </a:r>
            <a:r>
              <a:rPr lang="tr-TR" sz="950" strike="noStrike">
                <a:solidFill>
                  <a:srgbClr val="404040"/>
                </a:solidFill>
                <a:latin typeface="Consolas"/>
                <a:ea typeface="Consolas"/>
              </a:rPr>
              <a:t> ProductData</a:t>
            </a:r>
            <a:r>
              <a:rPr lang="tr-TR" strike="noStrike">
                <a:solidFill>
                  <a:srgbClr val="404040"/>
                </a:solidFill>
                <a:latin typeface="Trebuchet MS"/>
              </a:rPr>
              <a:t>)</a:t>
            </a:r>
            <a:r>
              <a:rPr lang="tr-TR" strike="noStrike">
                <a:solidFill>
                  <a:srgbClr val="404040"/>
                </a:solidFill>
                <a:latin typeface="Trebuchet MS"/>
              </a:rPr>
              <a:t>
</a:t>
            </a:r>
            <a:r>
              <a:rPr lang="tr-TR" sz="950" strike="noStrike">
                <a:solidFill>
                  <a:srgbClr val="0000ff"/>
                </a:solidFill>
                <a:latin typeface="Consolas"/>
                <a:ea typeface="Consolas"/>
              </a:rPr>
              <a:t>select</a:t>
            </a:r>
            <a:r>
              <a:rPr lang="tr-TR" sz="950" strike="noStrike">
                <a:solidFill>
                  <a:srgbClr val="404040"/>
                </a:solidFill>
                <a:latin typeface="Consolas"/>
                <a:ea typeface="Consolas"/>
              </a:rPr>
              <a:t> </a:t>
            </a:r>
            <a:r>
              <a:rPr lang="tr-TR" sz="950" strike="noStrike">
                <a:solidFill>
                  <a:srgbClr val="808080"/>
                </a:solidFill>
                <a:latin typeface="Consolas"/>
                <a:ea typeface="Consolas"/>
              </a:rPr>
              <a:t>*</a:t>
            </a:r>
            <a:r>
              <a:rPr lang="tr-TR" sz="950" strike="noStrike">
                <a:solidFill>
                  <a:srgbClr val="404040"/>
                </a:solidFill>
                <a:latin typeface="Consolas"/>
                <a:ea typeface="Consolas"/>
              </a:rPr>
              <a:t> </a:t>
            </a:r>
            <a:r>
              <a:rPr lang="tr-TR" sz="950" strike="noStrike">
                <a:solidFill>
                  <a:srgbClr val="0000ff"/>
                </a:solidFill>
                <a:latin typeface="Consolas"/>
                <a:ea typeface="Consolas"/>
              </a:rPr>
              <a:t>from</a:t>
            </a:r>
            <a:r>
              <a:rPr lang="tr-TR" sz="950" strike="noStrike">
                <a:solidFill>
                  <a:srgbClr val="404040"/>
                </a:solidFill>
                <a:latin typeface="Consolas"/>
                <a:ea typeface="Consolas"/>
              </a:rPr>
              <a:t> Pdata</a:t>
            </a:r>
            <a:r>
              <a:rPr lang="tr-TR" sz="950" strike="noStrike">
                <a:solidFill>
                  <a:srgbClr val="404040"/>
                </a:solidFill>
                <a:latin typeface="Consolas"/>
                <a:ea typeface="Consolas"/>
              </a:rPr>
              <a:t>
</a:t>
            </a:r>
            <a:r>
              <a:rPr lang="tr-TR" sz="950" strike="noStrike">
                <a:solidFill>
                  <a:srgbClr val="0000ff"/>
                </a:solidFill>
                <a:latin typeface="Consolas"/>
                <a:ea typeface="Consolas"/>
              </a:rPr>
              <a:t>where</a:t>
            </a:r>
            <a:r>
              <a:rPr lang="tr-TR" sz="950" strike="noStrike">
                <a:solidFill>
                  <a:srgbClr val="404040"/>
                </a:solidFill>
                <a:latin typeface="Consolas"/>
                <a:ea typeface="Consolas"/>
              </a:rPr>
              <a:t> sira </a:t>
            </a:r>
            <a:r>
              <a:rPr lang="tr-TR" sz="950" strike="noStrike">
                <a:solidFill>
                  <a:srgbClr val="808080"/>
                </a:solidFill>
                <a:latin typeface="Consolas"/>
                <a:ea typeface="Consolas"/>
              </a:rPr>
              <a:t>between</a:t>
            </a:r>
            <a:r>
              <a:rPr lang="tr-TR" sz="950" strike="noStrike">
                <a:solidFill>
                  <a:srgbClr val="0000ff"/>
                </a:solidFill>
                <a:latin typeface="Consolas"/>
                <a:ea typeface="Consolas"/>
              </a:rPr>
              <a:t> </a:t>
            </a:r>
            <a:r>
              <a:rPr lang="tr-TR" sz="950" strike="noStrike">
                <a:solidFill>
                  <a:srgbClr val="808080"/>
                </a:solidFill>
                <a:latin typeface="Consolas"/>
                <a:ea typeface="Consolas"/>
              </a:rPr>
              <a:t>(</a:t>
            </a:r>
            <a:r>
              <a:rPr lang="tr-TR" sz="950" strike="noStrike">
                <a:solidFill>
                  <a:srgbClr val="404040"/>
                </a:solidFill>
                <a:latin typeface="Consolas"/>
                <a:ea typeface="Consolas"/>
              </a:rPr>
              <a:t>@page</a:t>
            </a:r>
            <a:r>
              <a:rPr lang="tr-TR" sz="950" strike="noStrike">
                <a:solidFill>
                  <a:srgbClr val="808080"/>
                </a:solidFill>
                <a:latin typeface="Consolas"/>
                <a:ea typeface="Consolas"/>
              </a:rPr>
              <a:t>-</a:t>
            </a:r>
            <a:r>
              <a:rPr lang="tr-TR" sz="950" strike="noStrike">
                <a:solidFill>
                  <a:srgbClr val="404040"/>
                </a:solidFill>
                <a:latin typeface="Consolas"/>
                <a:ea typeface="Consolas"/>
              </a:rPr>
              <a:t>1</a:t>
            </a:r>
            <a:r>
              <a:rPr lang="tr-TR" sz="950" strike="noStrike">
                <a:solidFill>
                  <a:srgbClr val="808080"/>
                </a:solidFill>
                <a:latin typeface="Consolas"/>
                <a:ea typeface="Consolas"/>
              </a:rPr>
              <a:t>)*</a:t>
            </a:r>
            <a:r>
              <a:rPr lang="tr-TR" sz="950" strike="noStrike">
                <a:solidFill>
                  <a:srgbClr val="404040"/>
                </a:solidFill>
                <a:latin typeface="Consolas"/>
                <a:ea typeface="Consolas"/>
              </a:rPr>
              <a:t>@rowcount </a:t>
            </a:r>
            <a:r>
              <a:rPr lang="tr-TR" sz="950" strike="noStrike">
                <a:solidFill>
                  <a:srgbClr val="808080"/>
                </a:solidFill>
                <a:latin typeface="Consolas"/>
                <a:ea typeface="Consolas"/>
              </a:rPr>
              <a:t>and</a:t>
            </a:r>
            <a:r>
              <a:rPr lang="tr-TR" sz="950" strike="noStrike">
                <a:solidFill>
                  <a:srgbClr val="0000ff"/>
                </a:solidFill>
                <a:latin typeface="Consolas"/>
                <a:ea typeface="Consolas"/>
              </a:rPr>
              <a:t> </a:t>
            </a:r>
            <a:r>
              <a:rPr lang="tr-TR" sz="950" strike="noStrike">
                <a:solidFill>
                  <a:srgbClr val="808080"/>
                </a:solidFill>
                <a:latin typeface="Consolas"/>
                <a:ea typeface="Consolas"/>
              </a:rPr>
              <a:t>(</a:t>
            </a:r>
            <a:r>
              <a:rPr lang="tr-TR" sz="950" strike="noStrike">
                <a:solidFill>
                  <a:srgbClr val="404040"/>
                </a:solidFill>
                <a:latin typeface="Consolas"/>
                <a:ea typeface="Consolas"/>
              </a:rPr>
              <a:t>@page</a:t>
            </a:r>
            <a:r>
              <a:rPr lang="tr-TR" sz="950" strike="noStrike">
                <a:solidFill>
                  <a:srgbClr val="808080"/>
                </a:solidFill>
                <a:latin typeface="Consolas"/>
                <a:ea typeface="Consolas"/>
              </a:rPr>
              <a:t>*</a:t>
            </a:r>
            <a:r>
              <a:rPr lang="tr-TR" sz="950" strike="noStrike">
                <a:solidFill>
                  <a:srgbClr val="404040"/>
                </a:solidFill>
                <a:latin typeface="Consolas"/>
                <a:ea typeface="Consolas"/>
              </a:rPr>
              <a:t>@rowcount</a:t>
            </a:r>
            <a:r>
              <a:rPr lang="tr-TR" sz="950" strike="noStrike">
                <a:solidFill>
                  <a:srgbClr val="808080"/>
                </a:solidFill>
                <a:latin typeface="Consolas"/>
                <a:ea typeface="Consolas"/>
              </a:rPr>
              <a:t>)</a:t>
            </a:r>
            <a:endParaRPr/>
          </a:p>
          <a:p>
            <a:r>
              <a:rPr lang="tr-TR" sz="950" strike="noStrike">
                <a:solidFill>
                  <a:srgbClr val="0000ff"/>
                </a:solidFill>
                <a:latin typeface="Consolas"/>
                <a:ea typeface="Consolas"/>
              </a:rPr>
              <a:t>print</a:t>
            </a:r>
            <a:r>
              <a:rPr lang="tr-TR" sz="950" strike="noStrike">
                <a:solidFill>
                  <a:srgbClr val="404040"/>
                </a:solidFill>
                <a:latin typeface="Consolas"/>
                <a:ea typeface="Consolas"/>
              </a:rPr>
              <a:t> </a:t>
            </a:r>
            <a:r>
              <a:rPr lang="tr-TR" sz="950" strike="noStrike">
                <a:solidFill>
                  <a:srgbClr val="ff0000"/>
                </a:solidFill>
                <a:latin typeface="Consolas"/>
                <a:ea typeface="Consolas"/>
              </a:rPr>
              <a:t>'---------------------------------------------'</a:t>
            </a:r>
            <a:endParaRPr/>
          </a:p>
          <a:p>
            <a:r>
              <a:rPr lang="tr-TR" sz="950" strike="noStrike">
                <a:solidFill>
                  <a:srgbClr val="0000ff"/>
                </a:solidFill>
                <a:latin typeface="Consolas"/>
                <a:ea typeface="Consolas"/>
              </a:rPr>
              <a:t>Select</a:t>
            </a:r>
            <a:r>
              <a:rPr lang="tr-TR" sz="950" strike="noStrike">
                <a:solidFill>
                  <a:srgbClr val="404040"/>
                </a:solidFill>
                <a:latin typeface="Consolas"/>
                <a:ea typeface="Consolas"/>
              </a:rPr>
              <a:t> </a:t>
            </a:r>
            <a:r>
              <a:rPr lang="tr-TR" sz="950" strike="noStrike">
                <a:solidFill>
                  <a:srgbClr val="808080"/>
                </a:solidFill>
                <a:latin typeface="Consolas"/>
                <a:ea typeface="Consolas"/>
              </a:rPr>
              <a:t>*</a:t>
            </a:r>
            <a:r>
              <a:rPr lang="tr-TR" sz="950" strike="noStrike">
                <a:solidFill>
                  <a:srgbClr val="808080"/>
                </a:solidFill>
                <a:latin typeface="Consolas"/>
                <a:ea typeface="Consolas"/>
              </a:rPr>
              <a:t>
</a:t>
            </a:r>
            <a:r>
              <a:rPr lang="tr-TR" sz="950" strike="noStrike">
                <a:solidFill>
                  <a:srgbClr val="0000ff"/>
                </a:solidFill>
                <a:latin typeface="Consolas"/>
                <a:ea typeface="Consolas"/>
              </a:rPr>
              <a:t>from</a:t>
            </a:r>
            <a:r>
              <a:rPr lang="tr-TR" sz="950" strike="noStrike">
                <a:solidFill>
                  <a:srgbClr val="404040"/>
                </a:solidFill>
                <a:latin typeface="Consolas"/>
                <a:ea typeface="Consolas"/>
              </a:rPr>
              <a:t> ProductData</a:t>
            </a:r>
            <a:r>
              <a:rPr lang="tr-TR" sz="950" strike="noStrike">
                <a:solidFill>
                  <a:srgbClr val="404040"/>
                </a:solidFill>
                <a:latin typeface="Consolas"/>
                <a:ea typeface="Consolas"/>
              </a:rPr>
              <a:t>
</a:t>
            </a:r>
            <a:r>
              <a:rPr lang="tr-TR" sz="950" strike="noStrike">
                <a:solidFill>
                  <a:srgbClr val="0000ff"/>
                </a:solidFill>
                <a:latin typeface="Consolas"/>
                <a:ea typeface="Consolas"/>
              </a:rPr>
              <a:t>order</a:t>
            </a:r>
            <a:r>
              <a:rPr lang="tr-TR" sz="950" strike="noStrike">
                <a:solidFill>
                  <a:srgbClr val="404040"/>
                </a:solidFill>
                <a:latin typeface="Consolas"/>
                <a:ea typeface="Consolas"/>
              </a:rPr>
              <a:t> </a:t>
            </a:r>
            <a:r>
              <a:rPr lang="tr-TR" sz="950" strike="noStrike">
                <a:solidFill>
                  <a:srgbClr val="0000ff"/>
                </a:solidFill>
                <a:latin typeface="Consolas"/>
                <a:ea typeface="Consolas"/>
              </a:rPr>
              <a:t>by</a:t>
            </a:r>
            <a:r>
              <a:rPr lang="tr-TR" sz="950" strike="noStrike">
                <a:solidFill>
                  <a:srgbClr val="404040"/>
                </a:solidFill>
                <a:latin typeface="Consolas"/>
                <a:ea typeface="Consolas"/>
              </a:rPr>
              <a:t> ProductID</a:t>
            </a:r>
            <a:r>
              <a:rPr lang="tr-TR" sz="950" strike="noStrike">
                <a:solidFill>
                  <a:srgbClr val="404040"/>
                </a:solidFill>
                <a:latin typeface="Consolas"/>
                <a:ea typeface="Consolas"/>
              </a:rPr>
              <a:t>
</a:t>
            </a:r>
            <a:r>
              <a:rPr lang="tr-TR" sz="950" strike="noStrike">
                <a:solidFill>
                  <a:srgbClr val="404040"/>
                </a:solidFill>
                <a:latin typeface="Consolas"/>
                <a:ea typeface="Consolas"/>
              </a:rPr>
              <a:t>offset</a:t>
            </a:r>
            <a:r>
              <a:rPr lang="tr-TR" sz="950" strike="noStrike">
                <a:solidFill>
                  <a:srgbClr val="0000ff"/>
                </a:solidFill>
                <a:latin typeface="Consolas"/>
                <a:ea typeface="Consolas"/>
              </a:rPr>
              <a:t> </a:t>
            </a:r>
            <a:r>
              <a:rPr lang="tr-TR" sz="950" strike="noStrike">
                <a:solidFill>
                  <a:srgbClr val="808080"/>
                </a:solidFill>
                <a:latin typeface="Consolas"/>
                <a:ea typeface="Consolas"/>
              </a:rPr>
              <a:t>(</a:t>
            </a:r>
            <a:r>
              <a:rPr lang="tr-TR" sz="950" strike="noStrike">
                <a:solidFill>
                  <a:srgbClr val="404040"/>
                </a:solidFill>
                <a:latin typeface="Consolas"/>
                <a:ea typeface="Consolas"/>
              </a:rPr>
              <a:t>@page</a:t>
            </a:r>
            <a:r>
              <a:rPr lang="tr-TR" sz="950" strike="noStrike">
                <a:solidFill>
                  <a:srgbClr val="808080"/>
                </a:solidFill>
                <a:latin typeface="Consolas"/>
                <a:ea typeface="Consolas"/>
              </a:rPr>
              <a:t>-</a:t>
            </a:r>
            <a:r>
              <a:rPr lang="tr-TR" sz="950" strike="noStrike">
                <a:solidFill>
                  <a:srgbClr val="404040"/>
                </a:solidFill>
                <a:latin typeface="Consolas"/>
                <a:ea typeface="Consolas"/>
              </a:rPr>
              <a:t>1</a:t>
            </a:r>
            <a:r>
              <a:rPr lang="tr-TR" sz="950" strike="noStrike">
                <a:solidFill>
                  <a:srgbClr val="808080"/>
                </a:solidFill>
                <a:latin typeface="Consolas"/>
                <a:ea typeface="Consolas"/>
              </a:rPr>
              <a:t>)*</a:t>
            </a:r>
            <a:r>
              <a:rPr lang="tr-TR" sz="950" strike="noStrike">
                <a:solidFill>
                  <a:srgbClr val="404040"/>
                </a:solidFill>
                <a:latin typeface="Consolas"/>
                <a:ea typeface="Consolas"/>
              </a:rPr>
              <a:t>@rowcount </a:t>
            </a:r>
            <a:r>
              <a:rPr lang="tr-TR" sz="950" strike="noStrike">
                <a:solidFill>
                  <a:srgbClr val="0000ff"/>
                </a:solidFill>
                <a:latin typeface="Consolas"/>
                <a:ea typeface="Consolas"/>
              </a:rPr>
              <a:t>rows</a:t>
            </a:r>
            <a:r>
              <a:rPr lang="tr-TR" sz="950" strike="noStrike">
                <a:solidFill>
                  <a:srgbClr val="0000ff"/>
                </a:solidFill>
                <a:latin typeface="Consolas"/>
                <a:ea typeface="Consolas"/>
              </a:rPr>
              <a:t>
</a:t>
            </a:r>
            <a:r>
              <a:rPr lang="tr-TR" sz="950" strike="noStrike">
                <a:solidFill>
                  <a:srgbClr val="0000ff"/>
                </a:solidFill>
                <a:latin typeface="Consolas"/>
                <a:ea typeface="Consolas"/>
              </a:rPr>
              <a:t>fetch</a:t>
            </a:r>
            <a:r>
              <a:rPr lang="tr-TR" sz="950" strike="noStrike">
                <a:solidFill>
                  <a:srgbClr val="404040"/>
                </a:solidFill>
                <a:latin typeface="Consolas"/>
                <a:ea typeface="Consolas"/>
              </a:rPr>
              <a:t> </a:t>
            </a:r>
            <a:r>
              <a:rPr lang="tr-TR" sz="950" strike="noStrike">
                <a:solidFill>
                  <a:srgbClr val="0000ff"/>
                </a:solidFill>
                <a:latin typeface="Consolas"/>
                <a:ea typeface="Consolas"/>
              </a:rPr>
              <a:t>next </a:t>
            </a:r>
            <a:r>
              <a:rPr lang="tr-TR" sz="950" strike="noStrike">
                <a:solidFill>
                  <a:srgbClr val="808080"/>
                </a:solidFill>
                <a:latin typeface="Consolas"/>
                <a:ea typeface="Consolas"/>
              </a:rPr>
              <a:t>(</a:t>
            </a:r>
            <a:r>
              <a:rPr lang="tr-TR" sz="950" strike="noStrike">
                <a:solidFill>
                  <a:srgbClr val="404040"/>
                </a:solidFill>
                <a:latin typeface="Consolas"/>
                <a:ea typeface="Consolas"/>
              </a:rPr>
              <a:t>@rowcount</a:t>
            </a:r>
            <a:r>
              <a:rPr lang="tr-TR" sz="950" strike="noStrike">
                <a:solidFill>
                  <a:srgbClr val="808080"/>
                </a:solidFill>
                <a:latin typeface="Consolas"/>
                <a:ea typeface="Consolas"/>
              </a:rPr>
              <a:t>)</a:t>
            </a:r>
            <a:r>
              <a:rPr lang="tr-TR" sz="950" strike="noStrike">
                <a:solidFill>
                  <a:srgbClr val="404040"/>
                </a:solidFill>
                <a:latin typeface="Consolas"/>
                <a:ea typeface="Consolas"/>
              </a:rPr>
              <a:t> </a:t>
            </a:r>
            <a:r>
              <a:rPr lang="tr-TR" sz="950" strike="noStrike">
                <a:solidFill>
                  <a:srgbClr val="0000ff"/>
                </a:solidFill>
                <a:latin typeface="Consolas"/>
                <a:ea typeface="Consolas"/>
              </a:rPr>
              <a:t>rows</a:t>
            </a:r>
            <a:r>
              <a:rPr lang="tr-TR" sz="950" strike="noStrike">
                <a:solidFill>
                  <a:srgbClr val="404040"/>
                </a:solidFill>
                <a:latin typeface="Consolas"/>
                <a:ea typeface="Consolas"/>
              </a:rPr>
              <a:t> only</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Activity Monitor</a:t>
            </a:r>
            <a:endParaRPr/>
          </a:p>
        </p:txBody>
      </p:sp>
      <p:sp>
        <p:nvSpPr>
          <p:cNvPr id="116" name="TextShape 2"/>
          <p:cNvSpPr txBox="1"/>
          <p:nvPr/>
        </p:nvSpPr>
        <p:spPr>
          <a:xfrm>
            <a:off x="677160" y="2160720"/>
            <a:ext cx="8596440" cy="3880440"/>
          </a:xfrm>
          <a:prstGeom prst="rect">
            <a:avLst/>
          </a:prstGeom>
          <a:noFill/>
          <a:ln>
            <a:noFill/>
          </a:ln>
        </p:spPr>
        <p:txBody>
          <a:bodyPr/>
          <a:p>
            <a:endParaRPr/>
          </a:p>
        </p:txBody>
      </p:sp>
      <p:pic>
        <p:nvPicPr>
          <p:cNvPr id="117" name="Picture 3" descr=""/>
          <p:cNvPicPr/>
          <p:nvPr/>
        </p:nvPicPr>
        <p:blipFill>
          <a:blip r:embed="rId1"/>
          <a:stretch/>
        </p:blipFill>
        <p:spPr>
          <a:xfrm>
            <a:off x="677160" y="1533960"/>
            <a:ext cx="9213480" cy="49172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Query Execution Plan</a:t>
            </a:r>
            <a:endParaRPr/>
          </a:p>
        </p:txBody>
      </p:sp>
      <p:sp>
        <p:nvSpPr>
          <p:cNvPr id="119" name="TextShape 2"/>
          <p:cNvSpPr txBox="1"/>
          <p:nvPr/>
        </p:nvSpPr>
        <p:spPr>
          <a:xfrm>
            <a:off x="677160" y="2160720"/>
            <a:ext cx="8596440" cy="3880440"/>
          </a:xfrm>
          <a:prstGeom prst="rect">
            <a:avLst/>
          </a:prstGeom>
          <a:noFill/>
          <a:ln>
            <a:noFill/>
          </a:ln>
        </p:spPr>
        <p:txBody>
          <a:bodyPr/>
          <a:p>
            <a:endParaRPr/>
          </a:p>
        </p:txBody>
      </p:sp>
      <p:pic>
        <p:nvPicPr>
          <p:cNvPr id="120" name="Picture 3" descr=""/>
          <p:cNvPicPr/>
          <p:nvPr/>
        </p:nvPicPr>
        <p:blipFill>
          <a:blip r:embed="rId1"/>
          <a:stretch/>
        </p:blipFill>
        <p:spPr>
          <a:xfrm>
            <a:off x="677160" y="2160720"/>
            <a:ext cx="8388000" cy="44766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Execution Plan</a:t>
            </a:r>
            <a:endParaRPr/>
          </a:p>
        </p:txBody>
      </p:sp>
      <p:sp>
        <p:nvSpPr>
          <p:cNvPr id="122" name="TextShape 2"/>
          <p:cNvSpPr txBox="1"/>
          <p:nvPr/>
        </p:nvSpPr>
        <p:spPr>
          <a:xfrm>
            <a:off x="677160" y="2160720"/>
            <a:ext cx="8596440" cy="3880440"/>
          </a:xfrm>
          <a:prstGeom prst="rect">
            <a:avLst/>
          </a:prstGeom>
          <a:noFill/>
          <a:ln>
            <a:noFill/>
          </a:ln>
        </p:spPr>
        <p:txBody>
          <a:bodyPr/>
          <a:p>
            <a:endParaRPr/>
          </a:p>
        </p:txBody>
      </p:sp>
      <p:pic>
        <p:nvPicPr>
          <p:cNvPr id="123" name="Picture 4" descr=""/>
          <p:cNvPicPr/>
          <p:nvPr/>
        </p:nvPicPr>
        <p:blipFill>
          <a:blip r:embed="rId1"/>
          <a:stretch/>
        </p:blipFill>
        <p:spPr>
          <a:xfrm>
            <a:off x="677160" y="1550880"/>
            <a:ext cx="8906400" cy="5014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677160" y="609480"/>
            <a:ext cx="8596440" cy="1320480"/>
          </a:xfrm>
          <a:prstGeom prst="rect">
            <a:avLst/>
          </a:prstGeom>
          <a:noFill/>
          <a:ln>
            <a:noFill/>
          </a:ln>
        </p:spPr>
        <p:txBody>
          <a:bodyPr/>
          <a:p>
            <a:endParaRPr/>
          </a:p>
        </p:txBody>
      </p:sp>
      <p:sp>
        <p:nvSpPr>
          <p:cNvPr id="125" name="TextShape 2"/>
          <p:cNvSpPr txBox="1"/>
          <p:nvPr/>
        </p:nvSpPr>
        <p:spPr>
          <a:xfrm>
            <a:off x="677160" y="2160720"/>
            <a:ext cx="8596440" cy="3880440"/>
          </a:xfrm>
          <a:prstGeom prst="rect">
            <a:avLst/>
          </a:prstGeom>
          <a:noFill/>
          <a:ln>
            <a:noFill/>
          </a:ln>
        </p:spPr>
        <p:txBody>
          <a:bodyPr/>
          <a:p>
            <a:endParaRPr/>
          </a:p>
        </p:txBody>
      </p:sp>
      <p:pic>
        <p:nvPicPr>
          <p:cNvPr id="126" name="Picture 2" descr=""/>
          <p:cNvPicPr/>
          <p:nvPr/>
        </p:nvPicPr>
        <p:blipFill>
          <a:blip r:embed="rId1"/>
          <a:stretch/>
        </p:blipFill>
        <p:spPr>
          <a:xfrm>
            <a:off x="970200" y="1820520"/>
            <a:ext cx="7455240" cy="3147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7" name="Picture 2" descr=""/>
          <p:cNvPicPr/>
          <p:nvPr/>
        </p:nvPicPr>
        <p:blipFill>
          <a:blip r:embed="rId1"/>
          <a:stretch/>
        </p:blipFill>
        <p:spPr>
          <a:xfrm>
            <a:off x="7734240" y="3490560"/>
            <a:ext cx="4330080" cy="3367080"/>
          </a:xfrm>
          <a:prstGeom prst="rect">
            <a:avLst/>
          </a:prstGeom>
          <a:ln>
            <a:noFill/>
          </a:ln>
        </p:spPr>
      </p:pic>
      <p:sp>
        <p:nvSpPr>
          <p:cNvPr id="128"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Execution Plan</a:t>
            </a:r>
            <a:endParaRPr/>
          </a:p>
        </p:txBody>
      </p:sp>
      <p:sp>
        <p:nvSpPr>
          <p:cNvPr id="129" name="TextShape 2"/>
          <p:cNvSpPr txBox="1"/>
          <p:nvPr/>
        </p:nvSpPr>
        <p:spPr>
          <a:xfrm>
            <a:off x="677160" y="958320"/>
            <a:ext cx="8596440" cy="5064120"/>
          </a:xfrm>
          <a:prstGeom prst="rect">
            <a:avLst/>
          </a:prstGeom>
          <a:noFill/>
          <a:ln>
            <a:noFill/>
          </a:ln>
        </p:spPr>
        <p:txBody>
          <a:bodyPr/>
          <a:p>
            <a:pPr>
              <a:lnSpc>
                <a:spcPct val="100000"/>
              </a:lnSpc>
            </a:pPr>
            <a:endParaRPr/>
          </a:p>
          <a:p>
            <a:pPr>
              <a:lnSpc>
                <a:spcPct val="100000"/>
              </a:lnSpc>
              <a:buSzPct val="80000"/>
              <a:buFont typeface="Wingdings 3" charset="2"/>
              <a:buChar char=""/>
            </a:pPr>
            <a:r>
              <a:rPr b="1" lang="tr-TR" strike="noStrike">
                <a:solidFill>
                  <a:srgbClr val="404040"/>
                </a:solidFill>
                <a:latin typeface="Trebuchet MS"/>
              </a:rPr>
              <a:t>Query Parsing</a:t>
            </a:r>
            <a:endParaRPr/>
          </a:p>
          <a:p>
            <a:pPr>
              <a:lnSpc>
                <a:spcPct val="100000"/>
              </a:lnSpc>
              <a:buSzPct val="80000"/>
              <a:buFont typeface="Wingdings 3" charset="2"/>
              <a:buChar char=""/>
            </a:pPr>
            <a:r>
              <a:rPr b="1" lang="tr-TR" strike="noStrike">
                <a:solidFill>
                  <a:srgbClr val="404040"/>
                </a:solidFill>
                <a:latin typeface="Trebuchet MS"/>
              </a:rPr>
              <a:t>The Query Optimizer</a:t>
            </a:r>
            <a:endParaRPr/>
          </a:p>
          <a:p>
            <a:pPr>
              <a:lnSpc>
                <a:spcPct val="100000"/>
              </a:lnSpc>
              <a:buSzPct val="80000"/>
              <a:buFont typeface="Wingdings 3" charset="2"/>
              <a:buChar char=""/>
            </a:pPr>
            <a:r>
              <a:rPr b="1" lang="tr-TR" strike="noStrike">
                <a:solidFill>
                  <a:srgbClr val="404040"/>
                </a:solidFill>
                <a:latin typeface="Trebuchet MS"/>
              </a:rPr>
              <a:t>Query Execution</a:t>
            </a:r>
            <a:endParaRPr/>
          </a:p>
          <a:p>
            <a:pPr>
              <a:lnSpc>
                <a:spcPct val="100000"/>
              </a:lnSpc>
            </a:pPr>
            <a:endParaRPr/>
          </a:p>
          <a:p>
            <a:pPr>
              <a:lnSpc>
                <a:spcPct val="100000"/>
              </a:lnSpc>
              <a:buSzPct val="80000"/>
              <a:buFont typeface="Wingdings 3" charset="2"/>
              <a:buChar char=""/>
            </a:pPr>
            <a:r>
              <a:rPr b="1" lang="tr-TR" strike="noStrike">
                <a:solidFill>
                  <a:srgbClr val="404040"/>
                </a:solidFill>
                <a:latin typeface="Trebuchet MS"/>
              </a:rPr>
              <a:t>Estimated and Actual Execution Plans *temp tabloların kullanımı</a:t>
            </a:r>
            <a:endParaRPr/>
          </a:p>
          <a:p>
            <a:pPr>
              <a:lnSpc>
                <a:spcPct val="100000"/>
              </a:lnSpc>
              <a:buSzPct val="80000"/>
              <a:buFont typeface="Wingdings 3" charset="2"/>
              <a:buChar char=""/>
            </a:pPr>
            <a:r>
              <a:rPr b="1" lang="tr-TR" strike="noStrike">
                <a:solidFill>
                  <a:srgbClr val="404040"/>
                </a:solidFill>
                <a:latin typeface="Trebuchet MS"/>
              </a:rPr>
              <a:t>Execution Plan Reuse</a:t>
            </a:r>
            <a:endParaRPr/>
          </a:p>
          <a:p>
            <a:pPr lvl="1">
              <a:lnSpc>
                <a:spcPct val="100000"/>
              </a:lnSpc>
              <a:buSzPct val="80000"/>
              <a:buFont typeface="Wingdings 3" charset="2"/>
              <a:buChar char=""/>
            </a:pPr>
            <a:r>
              <a:rPr b="1" lang="tr-TR" sz="1600" strike="noStrike">
                <a:solidFill>
                  <a:srgbClr val="404040"/>
                </a:solidFill>
                <a:latin typeface="Trebuchet MS"/>
              </a:rPr>
              <a:t>Sys.dm_Exec_cached_plans tablosunda yer alıyor</a:t>
            </a:r>
            <a:endParaRPr/>
          </a:p>
          <a:p>
            <a:pPr>
              <a:lnSpc>
                <a:spcPct val="100000"/>
              </a:lnSpc>
            </a:pPr>
            <a:r>
              <a:rPr lang="tr-TR" strike="noStrike">
                <a:solidFill>
                  <a:srgbClr val="404040"/>
                </a:solidFill>
                <a:latin typeface="Trebuchet MS"/>
              </a:rPr>
              <a:t>SELECT st.text, cp.cacheobjtype, cp.objtype, cp.refcounts, cp.usecounts, cp.size_in_bytes, cp.bucketid, cp.plan_handle, query_plan, objtype </a:t>
            </a:r>
            <a:endParaRPr/>
          </a:p>
          <a:p>
            <a:pPr>
              <a:lnSpc>
                <a:spcPct val="100000"/>
              </a:lnSpc>
            </a:pPr>
            <a:r>
              <a:rPr lang="tr-TR" strike="noStrike">
                <a:solidFill>
                  <a:srgbClr val="404040"/>
                </a:solidFill>
                <a:latin typeface="Trebuchet MS"/>
              </a:rPr>
              <a:t>FROM sys.dm_exec_cached_plans cp</a:t>
            </a:r>
            <a:endParaRPr/>
          </a:p>
          <a:p>
            <a:pPr>
              <a:lnSpc>
                <a:spcPct val="100000"/>
              </a:lnSpc>
            </a:pPr>
            <a:r>
              <a:rPr lang="tr-TR" strike="noStrike">
                <a:solidFill>
                  <a:srgbClr val="404040"/>
                </a:solidFill>
                <a:latin typeface="Trebuchet MS"/>
              </a:rPr>
              <a:t>cross apply sys.dm_exec_sql_text(cp.plan_handle) st</a:t>
            </a:r>
            <a:endParaRPr/>
          </a:p>
          <a:p>
            <a:pPr>
              <a:lnSpc>
                <a:spcPct val="100000"/>
              </a:lnSpc>
            </a:pPr>
            <a:r>
              <a:rPr lang="tr-TR" strike="noStrike">
                <a:solidFill>
                  <a:srgbClr val="404040"/>
                </a:solidFill>
                <a:latin typeface="Trebuchet MS"/>
              </a:rPr>
              <a:t>CROSS APPLY sys.dm_exec_query_plan(plan_handle)</a:t>
            </a:r>
            <a:endParaRPr/>
          </a:p>
          <a:p>
            <a:pPr lvl="1">
              <a:lnSpc>
                <a:spcPct val="100000"/>
              </a:lnSpc>
              <a:buSzPct val="80000"/>
              <a:buFont typeface="Wingdings 3" charset="2"/>
              <a:buChar char=""/>
            </a:pPr>
            <a:r>
              <a:rPr lang="tr-TR" sz="1600" strike="noStrike">
                <a:solidFill>
                  <a:srgbClr val="404040"/>
                </a:solidFill>
                <a:latin typeface="Trebuchet MS"/>
              </a:rPr>
              <a:t>DBCC FREEPROCCACHE     !!!</a:t>
            </a:r>
            <a:endParaRPr/>
          </a:p>
          <a:p>
            <a:pPr lvl="1">
              <a:lnSpc>
                <a:spcPct val="100000"/>
              </a:lnSpc>
              <a:buSzPct val="80000"/>
              <a:buFont typeface="Wingdings 3" charset="2"/>
              <a:buChar char=""/>
            </a:pPr>
            <a:r>
              <a:rPr lang="tr-TR" sz="1600" strike="noStrike">
                <a:solidFill>
                  <a:srgbClr val="404040"/>
                </a:solidFill>
                <a:latin typeface="Trebuchet MS"/>
              </a:rPr>
              <a:t>select * from tableName option (recompile) veya splerde with recompile</a:t>
            </a:r>
            <a:endParaRPr/>
          </a:p>
          <a:p>
            <a:pPr>
              <a:lnSpc>
                <a:spcPct val="100000"/>
              </a:lnSpc>
            </a:pPr>
            <a:endParaRPr/>
          </a:p>
          <a:p>
            <a:pPr>
              <a:lnSpc>
                <a:spcPct val="100000"/>
              </a:lnSpc>
              <a:buSzPct val="80000"/>
              <a:buFont typeface="Wingdings 3" charset="2"/>
              <a:buChar char=""/>
            </a:pPr>
            <a:r>
              <a:rPr lang="tr-TR" strike="noStrike" u="sng">
                <a:solidFill>
                  <a:srgbClr val="b2d76d"/>
                </a:solidFill>
                <a:latin typeface="Trebuchet MS"/>
              </a:rPr>
              <a:t>https</a:t>
            </a:r>
            <a:r>
              <a:rPr lang="tr-TR" strike="noStrike" u="sng">
                <a:solidFill>
                  <a:srgbClr val="b2d76d"/>
                </a:solidFill>
                <a:latin typeface="Trebuchet MS"/>
              </a:rPr>
              <a:t>://www.simple-talk.com/sql/performance/execution-plan-basics</a:t>
            </a:r>
            <a:r>
              <a:rPr lang="tr-TR" strike="noStrike" u="sng">
                <a:solidFill>
                  <a:srgbClr val="b2d76d"/>
                </a:solidFill>
                <a:latin typeface="Trebuchet MS"/>
              </a:rPr>
              <a:t>/</a:t>
            </a:r>
            <a:endParaRPr/>
          </a:p>
          <a:p>
            <a:pPr>
              <a:lnSpc>
                <a:spcPct val="100000"/>
              </a:lnSpc>
              <a:buSzPct val="80000"/>
              <a:buFont typeface="Wingdings 3" charset="2"/>
              <a:buChar char=""/>
            </a:pPr>
            <a:r>
              <a:rPr lang="tr-TR" strike="noStrike">
                <a:solidFill>
                  <a:srgbClr val="404040"/>
                </a:solidFill>
                <a:latin typeface="Trebuchet MS"/>
              </a:rPr>
              <a:t>Plan Cache detayları ile ilgili olarak okunulacak kaynak :</a:t>
            </a:r>
            <a:r>
              <a:rPr lang="tr-TR" strike="noStrike">
                <a:solidFill>
                  <a:srgbClr val="404040"/>
                </a:solidFill>
                <a:latin typeface="Trebuchet MS"/>
              </a:rPr>
              <a:t>
</a:t>
            </a:r>
            <a:r>
              <a:rPr lang="tr-TR" strike="noStrike" u="sng">
                <a:solidFill>
                  <a:srgbClr val="b2d76d"/>
                </a:solidFill>
                <a:latin typeface="Trebuchet MS"/>
              </a:rPr>
              <a:t>http://blogs.msdn.com/b/sqlprogrammability/archive/2007/01/23/4-0-useful-queries-on-dmv-s-to-understand-plan-cache-behavior.aspx</a:t>
            </a:r>
            <a:endParaRPr/>
          </a:p>
          <a:p>
            <a:pPr>
              <a:lnSpc>
                <a:spcPct val="100000"/>
              </a:lnSpc>
            </a:pPr>
            <a:endParaRPr/>
          </a:p>
        </p:txBody>
      </p:sp>
      <p:pic>
        <p:nvPicPr>
          <p:cNvPr id="130" name="Picture 3" descr=""/>
          <p:cNvPicPr/>
          <p:nvPr/>
        </p:nvPicPr>
        <p:blipFill>
          <a:blip r:embed="rId2"/>
          <a:stretch/>
        </p:blipFill>
        <p:spPr>
          <a:xfrm>
            <a:off x="8275680" y="50760"/>
            <a:ext cx="3018960" cy="33904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677160" y="609480"/>
            <a:ext cx="8596440" cy="1320480"/>
          </a:xfrm>
          <a:prstGeom prst="rect">
            <a:avLst/>
          </a:prstGeom>
          <a:noFill/>
          <a:ln>
            <a:noFill/>
          </a:ln>
        </p:spPr>
        <p:txBody>
          <a:bodyPr/>
          <a:p>
            <a:pPr>
              <a:lnSpc>
                <a:spcPct val="100000"/>
              </a:lnSpc>
            </a:pPr>
            <a:r>
              <a:rPr lang="tr-TR" sz="3600" strike="noStrike">
                <a:solidFill>
                  <a:srgbClr val="90c226"/>
                </a:solidFill>
                <a:latin typeface="Trebuchet MS"/>
              </a:rPr>
              <a:t>Execution Plan</a:t>
            </a:r>
            <a:endParaRPr/>
          </a:p>
        </p:txBody>
      </p:sp>
      <p:sp>
        <p:nvSpPr>
          <p:cNvPr id="132" name="TextShape 2"/>
          <p:cNvSpPr txBox="1"/>
          <p:nvPr/>
        </p:nvSpPr>
        <p:spPr>
          <a:xfrm>
            <a:off x="677160" y="1231560"/>
            <a:ext cx="8596440" cy="5392440"/>
          </a:xfrm>
          <a:prstGeom prst="rect">
            <a:avLst/>
          </a:prstGeom>
          <a:noFill/>
          <a:ln>
            <a:noFill/>
          </a:ln>
        </p:spPr>
        <p:txBody>
          <a:bodyPr/>
          <a:p>
            <a:r>
              <a:rPr lang="tr-TR" sz="950" strike="noStrike">
                <a:solidFill>
                  <a:srgbClr val="0000ff"/>
                </a:solidFill>
                <a:latin typeface="Consolas"/>
                <a:ea typeface="Consolas"/>
              </a:rPr>
              <a:t>use</a:t>
            </a:r>
            <a:r>
              <a:rPr lang="tr-TR" sz="950" strike="noStrike">
                <a:solidFill>
                  <a:srgbClr val="404040"/>
                </a:solidFill>
                <a:latin typeface="Consolas"/>
                <a:ea typeface="Consolas"/>
              </a:rPr>
              <a:t> AdventureWorks2012</a:t>
            </a:r>
            <a:r>
              <a:rPr lang="tr-TR" sz="950" strike="noStrike">
                <a:solidFill>
                  <a:srgbClr val="404040"/>
                </a:solidFill>
                <a:latin typeface="Consolas"/>
                <a:ea typeface="Consolas"/>
              </a:rPr>
              <a:t>
</a:t>
            </a:r>
            <a:r>
              <a:rPr lang="tr-TR" strike="noStrike">
                <a:solidFill>
                  <a:srgbClr val="404040"/>
                </a:solidFill>
                <a:latin typeface="Trebuchet MS"/>
              </a:rPr>
              <a:t>go</a:t>
            </a:r>
            <a:r>
              <a:rPr lang="tr-TR" strike="noStrike">
                <a:solidFill>
                  <a:srgbClr val="404040"/>
                </a:solidFill>
                <a:latin typeface="Trebuchet MS"/>
              </a:rPr>
              <a:t>
</a:t>
            </a:r>
            <a:r>
              <a:rPr lang="tr-TR" sz="950" strike="noStrike">
                <a:solidFill>
                  <a:srgbClr val="0000ff"/>
                </a:solidFill>
                <a:latin typeface="Consolas"/>
                <a:ea typeface="Consolas"/>
              </a:rPr>
              <a:t>if</a:t>
            </a:r>
            <a:r>
              <a:rPr lang="tr-TR" sz="950" strike="noStrike">
                <a:solidFill>
                  <a:srgbClr val="808080"/>
                </a:solidFill>
                <a:latin typeface="Consolas"/>
                <a:ea typeface="Consolas"/>
              </a:rPr>
              <a:t>(exists(</a:t>
            </a:r>
            <a:r>
              <a:rPr lang="tr-TR" sz="950" strike="noStrike">
                <a:solidFill>
                  <a:srgbClr val="0000ff"/>
                </a:solidFill>
                <a:latin typeface="Consolas"/>
                <a:ea typeface="Consolas"/>
              </a:rPr>
              <a:t>select</a:t>
            </a:r>
            <a:r>
              <a:rPr lang="tr-TR" sz="950" strike="noStrike">
                <a:solidFill>
                  <a:srgbClr val="404040"/>
                </a:solidFill>
                <a:latin typeface="Consolas"/>
                <a:ea typeface="Consolas"/>
              </a:rPr>
              <a:t> </a:t>
            </a:r>
            <a:r>
              <a:rPr lang="tr-TR" sz="950" strike="noStrike">
                <a:solidFill>
                  <a:srgbClr val="808080"/>
                </a:solidFill>
                <a:latin typeface="Consolas"/>
                <a:ea typeface="Consolas"/>
              </a:rPr>
              <a:t>*</a:t>
            </a:r>
            <a:r>
              <a:rPr lang="tr-TR" sz="950" strike="noStrike">
                <a:solidFill>
                  <a:srgbClr val="404040"/>
                </a:solidFill>
                <a:latin typeface="Consolas"/>
                <a:ea typeface="Consolas"/>
              </a:rPr>
              <a:t> </a:t>
            </a:r>
            <a:r>
              <a:rPr lang="tr-TR" sz="950" strike="noStrike">
                <a:solidFill>
                  <a:srgbClr val="0000ff"/>
                </a:solidFill>
                <a:latin typeface="Consolas"/>
                <a:ea typeface="Consolas"/>
              </a:rPr>
              <a:t>from</a:t>
            </a:r>
            <a:r>
              <a:rPr lang="tr-TR" sz="950" strike="noStrike">
                <a:solidFill>
                  <a:srgbClr val="404040"/>
                </a:solidFill>
                <a:latin typeface="Consolas"/>
                <a:ea typeface="Consolas"/>
              </a:rPr>
              <a:t> </a:t>
            </a:r>
            <a:r>
              <a:rPr lang="tr-TR" sz="950" strike="noStrike">
                <a:solidFill>
                  <a:srgbClr val="008000"/>
                </a:solidFill>
                <a:latin typeface="Consolas"/>
                <a:ea typeface="Consolas"/>
              </a:rPr>
              <a:t>sys</a:t>
            </a:r>
            <a:r>
              <a:rPr lang="tr-TR" sz="950" strike="noStrike">
                <a:solidFill>
                  <a:srgbClr val="808080"/>
                </a:solidFill>
                <a:latin typeface="Consolas"/>
                <a:ea typeface="Consolas"/>
              </a:rPr>
              <a:t>.</a:t>
            </a:r>
            <a:r>
              <a:rPr lang="tr-TR" sz="950" strike="noStrike">
                <a:solidFill>
                  <a:srgbClr val="008000"/>
                </a:solidFill>
                <a:latin typeface="Consolas"/>
                <a:ea typeface="Consolas"/>
              </a:rPr>
              <a:t>tables</a:t>
            </a:r>
            <a:r>
              <a:rPr lang="tr-TR" sz="950" strike="noStrike">
                <a:solidFill>
                  <a:srgbClr val="404040"/>
                </a:solidFill>
                <a:latin typeface="Consolas"/>
                <a:ea typeface="Consolas"/>
              </a:rPr>
              <a:t> </a:t>
            </a:r>
            <a:r>
              <a:rPr lang="tr-TR" sz="950" strike="noStrike">
                <a:solidFill>
                  <a:srgbClr val="0000ff"/>
                </a:solidFill>
                <a:latin typeface="Consolas"/>
                <a:ea typeface="Consolas"/>
              </a:rPr>
              <a:t>where</a:t>
            </a:r>
            <a:r>
              <a:rPr lang="tr-TR" sz="950" strike="noStrike">
                <a:solidFill>
                  <a:srgbClr val="404040"/>
                </a:solidFill>
                <a:latin typeface="Consolas"/>
                <a:ea typeface="Consolas"/>
              </a:rPr>
              <a:t> name</a:t>
            </a:r>
            <a:r>
              <a:rPr lang="tr-TR" sz="950" strike="noStrike">
                <a:solidFill>
                  <a:srgbClr val="808080"/>
                </a:solidFill>
                <a:latin typeface="Consolas"/>
                <a:ea typeface="Consolas"/>
              </a:rPr>
              <a:t>=</a:t>
            </a:r>
            <a:r>
              <a:rPr lang="tr-TR" sz="950" strike="noStrike">
                <a:solidFill>
                  <a:srgbClr val="ff0000"/>
                </a:solidFill>
                <a:latin typeface="Consolas"/>
                <a:ea typeface="Consolas"/>
              </a:rPr>
              <a:t>'Data'</a:t>
            </a:r>
            <a:r>
              <a:rPr lang="tr-TR" sz="950" strike="noStrike">
                <a:solidFill>
                  <a:srgbClr val="808080"/>
                </a:solidFill>
                <a:latin typeface="Consolas"/>
                <a:ea typeface="Consolas"/>
              </a:rPr>
              <a:t>))</a:t>
            </a:r>
            <a:r>
              <a:rPr lang="tr-TR" sz="950" strike="noStrike">
                <a:solidFill>
                  <a:srgbClr val="808080"/>
                </a:solidFill>
                <a:latin typeface="Consolas"/>
                <a:ea typeface="Consolas"/>
              </a:rPr>
              <a:t>
</a:t>
            </a:r>
            <a:r>
              <a:rPr lang="tr-TR" sz="950" strike="noStrike">
                <a:solidFill>
                  <a:srgbClr val="0000ff"/>
                </a:solidFill>
                <a:latin typeface="Consolas"/>
                <a:ea typeface="Consolas"/>
              </a:rPr>
              <a:t>drop</a:t>
            </a:r>
            <a:r>
              <a:rPr lang="tr-TR" sz="950" strike="noStrike">
                <a:solidFill>
                  <a:srgbClr val="404040"/>
                </a:solidFill>
                <a:latin typeface="Consolas"/>
                <a:ea typeface="Consolas"/>
              </a:rPr>
              <a:t> </a:t>
            </a:r>
            <a:r>
              <a:rPr lang="tr-TR" sz="950" strike="noStrike">
                <a:solidFill>
                  <a:srgbClr val="0000ff"/>
                </a:solidFill>
                <a:latin typeface="Consolas"/>
                <a:ea typeface="Consolas"/>
              </a:rPr>
              <a:t>table</a:t>
            </a:r>
            <a:r>
              <a:rPr lang="tr-TR" sz="950" strike="noStrike">
                <a:solidFill>
                  <a:srgbClr val="404040"/>
                </a:solidFill>
                <a:latin typeface="Consolas"/>
                <a:ea typeface="Consolas"/>
              </a:rPr>
              <a:t> Data</a:t>
            </a:r>
            <a:r>
              <a:rPr lang="tr-TR" sz="950" strike="noStrike">
                <a:solidFill>
                  <a:srgbClr val="404040"/>
                </a:solidFill>
                <a:latin typeface="Consolas"/>
                <a:ea typeface="Consolas"/>
              </a:rPr>
              <a:t>
</a:t>
            </a:r>
            <a:r>
              <a:rPr lang="tr-TR" sz="950" strike="noStrike">
                <a:solidFill>
                  <a:srgbClr val="0000ff"/>
                </a:solidFill>
                <a:latin typeface="Consolas"/>
                <a:ea typeface="Consolas"/>
              </a:rPr>
              <a:t>select</a:t>
            </a:r>
            <a:r>
              <a:rPr lang="tr-TR" sz="950" strike="noStrike">
                <a:solidFill>
                  <a:srgbClr val="404040"/>
                </a:solidFill>
                <a:latin typeface="Consolas"/>
                <a:ea typeface="Consolas"/>
              </a:rPr>
              <a:t> </a:t>
            </a:r>
            <a:r>
              <a:rPr lang="tr-TR" sz="950" strike="noStrike">
                <a:solidFill>
                  <a:srgbClr val="808080"/>
                </a:solidFill>
                <a:latin typeface="Consolas"/>
                <a:ea typeface="Consolas"/>
              </a:rPr>
              <a:t>*</a:t>
            </a:r>
            <a:r>
              <a:rPr lang="tr-TR" sz="950" strike="noStrike">
                <a:solidFill>
                  <a:srgbClr val="404040"/>
                </a:solidFill>
                <a:latin typeface="Consolas"/>
                <a:ea typeface="Consolas"/>
              </a:rPr>
              <a:t> </a:t>
            </a:r>
            <a:r>
              <a:rPr lang="tr-TR" sz="950" strike="noStrike">
                <a:solidFill>
                  <a:srgbClr val="0000ff"/>
                </a:solidFill>
                <a:latin typeface="Consolas"/>
                <a:ea typeface="Consolas"/>
              </a:rPr>
              <a:t>into</a:t>
            </a:r>
            <a:r>
              <a:rPr lang="tr-TR" sz="950" strike="noStrike">
                <a:solidFill>
                  <a:srgbClr val="404040"/>
                </a:solidFill>
                <a:latin typeface="Consolas"/>
                <a:ea typeface="Consolas"/>
              </a:rPr>
              <a:t> Data </a:t>
            </a:r>
            <a:r>
              <a:rPr lang="tr-TR" sz="950" strike="noStrike">
                <a:solidFill>
                  <a:srgbClr val="0000ff"/>
                </a:solidFill>
                <a:latin typeface="Consolas"/>
                <a:ea typeface="Consolas"/>
              </a:rPr>
              <a:t>from</a:t>
            </a:r>
            <a:r>
              <a:rPr lang="tr-TR" sz="950" strike="noStrike">
                <a:solidFill>
                  <a:srgbClr val="404040"/>
                </a:solidFill>
                <a:latin typeface="Consolas"/>
                <a:ea typeface="Consolas"/>
              </a:rPr>
              <a:t> DatabaseLog</a:t>
            </a:r>
            <a:r>
              <a:rPr lang="tr-TR" sz="950" strike="noStrike">
                <a:solidFill>
                  <a:srgbClr val="404040"/>
                </a:solidFill>
                <a:latin typeface="Consolas"/>
                <a:ea typeface="Consolas"/>
              </a:rPr>
              <a:t>
</a:t>
            </a:r>
            <a:r>
              <a:rPr lang="tr-TR" strike="noStrike">
                <a:solidFill>
                  <a:srgbClr val="404040"/>
                </a:solidFill>
                <a:latin typeface="Trebuchet MS"/>
              </a:rPr>
              <a:t>go</a:t>
            </a:r>
            <a:r>
              <a:rPr lang="tr-TR" strike="noStrike">
                <a:solidFill>
                  <a:srgbClr val="404040"/>
                </a:solidFill>
                <a:latin typeface="Trebuchet MS"/>
              </a:rPr>
              <a:t>
</a:t>
            </a:r>
            <a:r>
              <a:rPr lang="tr-TR" sz="950" strike="noStrike">
                <a:solidFill>
                  <a:srgbClr val="0000ff"/>
                </a:solidFill>
                <a:latin typeface="Consolas"/>
                <a:ea typeface="Consolas"/>
              </a:rPr>
              <a:t>select</a:t>
            </a:r>
            <a:r>
              <a:rPr lang="tr-TR" sz="950" strike="noStrike">
                <a:solidFill>
                  <a:srgbClr val="404040"/>
                </a:solidFill>
                <a:latin typeface="Consolas"/>
                <a:ea typeface="Consolas"/>
              </a:rPr>
              <a:t> </a:t>
            </a:r>
            <a:r>
              <a:rPr lang="tr-TR" sz="950" strike="noStrike">
                <a:solidFill>
                  <a:srgbClr val="808080"/>
                </a:solidFill>
                <a:latin typeface="Consolas"/>
                <a:ea typeface="Consolas"/>
              </a:rPr>
              <a:t>*</a:t>
            </a:r>
            <a:r>
              <a:rPr lang="tr-TR" sz="950" strike="noStrike">
                <a:solidFill>
                  <a:srgbClr val="404040"/>
                </a:solidFill>
                <a:latin typeface="Consolas"/>
                <a:ea typeface="Consolas"/>
              </a:rPr>
              <a:t> </a:t>
            </a:r>
            <a:r>
              <a:rPr lang="tr-TR" sz="950" strike="noStrike">
                <a:solidFill>
                  <a:srgbClr val="0000ff"/>
                </a:solidFill>
                <a:latin typeface="Consolas"/>
                <a:ea typeface="Consolas"/>
              </a:rPr>
              <a:t>from</a:t>
            </a:r>
            <a:r>
              <a:rPr lang="tr-TR" sz="950" strike="noStrike">
                <a:solidFill>
                  <a:srgbClr val="404040"/>
                </a:solidFill>
                <a:latin typeface="Consolas"/>
                <a:ea typeface="Consolas"/>
              </a:rPr>
              <a:t> Data </a:t>
            </a:r>
            <a:r>
              <a:rPr lang="tr-TR" sz="950" strike="noStrike">
                <a:solidFill>
                  <a:srgbClr val="008000"/>
                </a:solidFill>
                <a:latin typeface="Consolas"/>
                <a:ea typeface="Consolas"/>
              </a:rPr>
              <a:t>--Table Scan</a:t>
            </a:r>
            <a:r>
              <a:rPr lang="tr-TR" sz="950" strike="noStrike">
                <a:solidFill>
                  <a:srgbClr val="008000"/>
                </a:solidFill>
                <a:latin typeface="Consolas"/>
                <a:ea typeface="Consolas"/>
              </a:rPr>
              <a:t>
</a:t>
            </a:r>
            <a:r>
              <a:rPr lang="tr-TR" strike="noStrike">
                <a:solidFill>
                  <a:srgbClr val="404040"/>
                </a:solidFill>
                <a:latin typeface="Trebuchet MS"/>
                <a:ea typeface="Consolas"/>
              </a:rPr>
              <a:t>--tabloda ilk etapta indeks yok execution plana bakınca table scan goruyoruz</a:t>
            </a:r>
            <a:endParaRPr/>
          </a:p>
          <a:p>
            <a:r>
              <a:rPr lang="tr-TR" strike="noStrike">
                <a:solidFill>
                  <a:srgbClr val="404040"/>
                </a:solidFill>
                <a:latin typeface="Trebuchet MS"/>
                <a:ea typeface="Consolas"/>
              </a:rPr>
              <a:t>--tabloda clustered index olusturalım</a:t>
            </a:r>
            <a:r>
              <a:rPr lang="tr-TR" strike="noStrike">
                <a:solidFill>
                  <a:srgbClr val="404040"/>
                </a:solidFill>
                <a:latin typeface="Trebuchet MS"/>
                <a:ea typeface="Consolas"/>
              </a:rPr>
              <a:t>
</a:t>
            </a:r>
            <a:r>
              <a:rPr lang="tr-TR" sz="950" strike="noStrike">
                <a:solidFill>
                  <a:srgbClr val="0000ff"/>
                </a:solidFill>
                <a:latin typeface="Consolas"/>
                <a:ea typeface="Consolas"/>
              </a:rPr>
              <a:t>create</a:t>
            </a:r>
            <a:r>
              <a:rPr lang="tr-TR" sz="950" strike="noStrike">
                <a:solidFill>
                  <a:srgbClr val="404040"/>
                </a:solidFill>
                <a:latin typeface="Consolas"/>
                <a:ea typeface="Consolas"/>
              </a:rPr>
              <a:t> </a:t>
            </a:r>
            <a:r>
              <a:rPr lang="tr-TR" sz="950" strike="noStrike">
                <a:solidFill>
                  <a:srgbClr val="0000ff"/>
                </a:solidFill>
                <a:latin typeface="Consolas"/>
                <a:ea typeface="Consolas"/>
              </a:rPr>
              <a:t>clustered</a:t>
            </a:r>
            <a:r>
              <a:rPr lang="tr-TR" sz="950" strike="noStrike">
                <a:solidFill>
                  <a:srgbClr val="404040"/>
                </a:solidFill>
                <a:latin typeface="Consolas"/>
                <a:ea typeface="Consolas"/>
              </a:rPr>
              <a:t> </a:t>
            </a:r>
            <a:r>
              <a:rPr lang="tr-TR" sz="950" strike="noStrike">
                <a:solidFill>
                  <a:srgbClr val="0000ff"/>
                </a:solidFill>
                <a:latin typeface="Consolas"/>
                <a:ea typeface="Consolas"/>
              </a:rPr>
              <a:t>index</a:t>
            </a:r>
            <a:r>
              <a:rPr lang="tr-TR" sz="950" strike="noStrike">
                <a:solidFill>
                  <a:srgbClr val="404040"/>
                </a:solidFill>
                <a:latin typeface="Consolas"/>
                <a:ea typeface="Consolas"/>
              </a:rPr>
              <a:t> ix_Id </a:t>
            </a:r>
            <a:r>
              <a:rPr lang="tr-TR" sz="950" strike="noStrike">
                <a:solidFill>
                  <a:srgbClr val="0000ff"/>
                </a:solidFill>
                <a:latin typeface="Consolas"/>
                <a:ea typeface="Consolas"/>
              </a:rPr>
              <a:t>on</a:t>
            </a:r>
            <a:r>
              <a:rPr lang="tr-TR" sz="950" strike="noStrike">
                <a:solidFill>
                  <a:srgbClr val="404040"/>
                </a:solidFill>
                <a:latin typeface="Consolas"/>
                <a:ea typeface="Consolas"/>
              </a:rPr>
              <a:t> Data</a:t>
            </a:r>
            <a:r>
              <a:rPr lang="tr-TR" sz="950" strike="noStrike">
                <a:solidFill>
                  <a:srgbClr val="808080"/>
                </a:solidFill>
                <a:latin typeface="Consolas"/>
                <a:ea typeface="Consolas"/>
              </a:rPr>
              <a:t>(</a:t>
            </a:r>
            <a:r>
              <a:rPr lang="tr-TR" sz="950" strike="noStrike">
                <a:solidFill>
                  <a:srgbClr val="404040"/>
                </a:solidFill>
                <a:latin typeface="Consolas"/>
                <a:ea typeface="Consolas"/>
              </a:rPr>
              <a:t>DatabaseLogId</a:t>
            </a:r>
            <a:r>
              <a:rPr lang="tr-TR" sz="950" strike="noStrike">
                <a:solidFill>
                  <a:srgbClr val="808080"/>
                </a:solidFill>
                <a:latin typeface="Consolas"/>
                <a:ea typeface="Consolas"/>
              </a:rPr>
              <a:t>)</a:t>
            </a:r>
            <a:endParaRPr/>
          </a:p>
          <a:p>
            <a:r>
              <a:rPr lang="tr-TR" sz="950" strike="noStrike">
                <a:solidFill>
                  <a:srgbClr val="0000ff"/>
                </a:solidFill>
                <a:latin typeface="Consolas"/>
                <a:ea typeface="Consolas"/>
              </a:rPr>
              <a:t>select</a:t>
            </a:r>
            <a:r>
              <a:rPr lang="tr-TR" sz="950" strike="noStrike">
                <a:solidFill>
                  <a:srgbClr val="808080"/>
                </a:solidFill>
                <a:latin typeface="Consolas"/>
                <a:ea typeface="Consolas"/>
              </a:rPr>
              <a:t> *</a:t>
            </a:r>
            <a:r>
              <a:rPr lang="tr-TR" sz="950" strike="noStrike">
                <a:solidFill>
                  <a:srgbClr val="808080"/>
                </a:solidFill>
                <a:latin typeface="Consolas"/>
                <a:ea typeface="Consolas"/>
              </a:rPr>
              <a:t> </a:t>
            </a:r>
            <a:r>
              <a:rPr lang="tr-TR" sz="950" strike="noStrike">
                <a:solidFill>
                  <a:srgbClr val="0000ff"/>
                </a:solidFill>
                <a:latin typeface="Consolas"/>
                <a:ea typeface="Consolas"/>
              </a:rPr>
              <a:t>from</a:t>
            </a:r>
            <a:r>
              <a:rPr lang="tr-TR" sz="950" strike="noStrike">
                <a:solidFill>
                  <a:srgbClr val="808080"/>
                </a:solidFill>
                <a:latin typeface="Consolas"/>
                <a:ea typeface="Consolas"/>
              </a:rPr>
              <a:t> Data </a:t>
            </a:r>
            <a:r>
              <a:rPr lang="tr-TR" sz="950" strike="noStrike">
                <a:solidFill>
                  <a:srgbClr val="008000"/>
                </a:solidFill>
                <a:latin typeface="Consolas"/>
                <a:ea typeface="Consolas"/>
              </a:rPr>
              <a:t>--Clustered Index Scan</a:t>
            </a:r>
            <a:endParaRPr/>
          </a:p>
          <a:p>
            <a:r>
              <a:rPr lang="tr-TR" sz="950" strike="noStrike">
                <a:solidFill>
                  <a:srgbClr val="0000ff"/>
                </a:solidFill>
                <a:latin typeface="Consolas"/>
                <a:ea typeface="Consolas"/>
              </a:rPr>
              <a:t>select</a:t>
            </a:r>
            <a:r>
              <a:rPr lang="tr-TR" sz="950" strike="noStrike">
                <a:solidFill>
                  <a:srgbClr val="008000"/>
                </a:solidFill>
                <a:latin typeface="Consolas"/>
                <a:ea typeface="Consolas"/>
              </a:rPr>
              <a:t> </a:t>
            </a:r>
            <a:r>
              <a:rPr lang="tr-TR" sz="950" strike="noStrike">
                <a:solidFill>
                  <a:srgbClr val="808080"/>
                </a:solidFill>
                <a:latin typeface="Consolas"/>
                <a:ea typeface="Consolas"/>
              </a:rPr>
              <a:t>*</a:t>
            </a:r>
            <a:r>
              <a:rPr lang="tr-TR" sz="950" strike="noStrike">
                <a:solidFill>
                  <a:srgbClr val="008000"/>
                </a:solidFill>
                <a:latin typeface="Consolas"/>
                <a:ea typeface="Consolas"/>
              </a:rPr>
              <a:t> </a:t>
            </a:r>
            <a:r>
              <a:rPr lang="tr-TR" sz="950" strike="noStrike">
                <a:solidFill>
                  <a:srgbClr val="0000ff"/>
                </a:solidFill>
                <a:latin typeface="Consolas"/>
                <a:ea typeface="Consolas"/>
              </a:rPr>
              <a:t>from</a:t>
            </a:r>
            <a:r>
              <a:rPr lang="tr-TR" sz="950" strike="noStrike">
                <a:solidFill>
                  <a:srgbClr val="008000"/>
                </a:solidFill>
                <a:latin typeface="Consolas"/>
                <a:ea typeface="Consolas"/>
              </a:rPr>
              <a:t> Data --Clustered Index Seek</a:t>
            </a:r>
            <a:r>
              <a:rPr lang="tr-TR" sz="950" strike="noStrike">
                <a:solidFill>
                  <a:srgbClr val="008000"/>
                </a:solidFill>
                <a:latin typeface="Consolas"/>
                <a:ea typeface="Consolas"/>
              </a:rPr>
              <a:t>
</a:t>
            </a:r>
            <a:r>
              <a:rPr lang="tr-TR" sz="950" strike="noStrike">
                <a:solidFill>
                  <a:srgbClr val="0000ff"/>
                </a:solidFill>
                <a:latin typeface="Consolas"/>
                <a:ea typeface="Consolas"/>
              </a:rPr>
              <a:t>where</a:t>
            </a:r>
            <a:r>
              <a:rPr lang="tr-TR" sz="950" strike="noStrike">
                <a:solidFill>
                  <a:srgbClr val="008000"/>
                </a:solidFill>
                <a:latin typeface="Consolas"/>
                <a:ea typeface="Consolas"/>
              </a:rPr>
              <a:t> DatabaseLogID</a:t>
            </a:r>
            <a:r>
              <a:rPr lang="tr-TR" sz="950" strike="noStrike">
                <a:solidFill>
                  <a:srgbClr val="808080"/>
                </a:solidFill>
                <a:latin typeface="Consolas"/>
                <a:ea typeface="Consolas"/>
              </a:rPr>
              <a:t>=</a:t>
            </a:r>
            <a:r>
              <a:rPr lang="tr-TR" sz="950" strike="noStrike">
                <a:solidFill>
                  <a:srgbClr val="008000"/>
                </a:solidFill>
                <a:latin typeface="Consolas"/>
                <a:ea typeface="Consolas"/>
              </a:rPr>
              <a:t>500</a:t>
            </a:r>
            <a:endParaRPr/>
          </a:p>
          <a:p>
            <a:r>
              <a:rPr lang="tr-TR" sz="950" strike="noStrike">
                <a:solidFill>
                  <a:srgbClr val="008000"/>
                </a:solidFill>
                <a:latin typeface="Consolas"/>
                <a:ea typeface="Consolas"/>
              </a:rPr>
              <a:t>--Indeks olusturduğumuz kolon dısında sorgulama yaparsak</a:t>
            </a:r>
            <a:r>
              <a:rPr lang="tr-TR" sz="950" strike="noStrike">
                <a:solidFill>
                  <a:srgbClr val="008000"/>
                </a:solidFill>
                <a:latin typeface="Consolas"/>
                <a:ea typeface="Consolas"/>
              </a:rPr>
              <a:t>
</a:t>
            </a:r>
            <a:r>
              <a:rPr lang="tr-TR" sz="950" strike="noStrike">
                <a:solidFill>
                  <a:srgbClr val="0000ff"/>
                </a:solidFill>
                <a:latin typeface="Consolas"/>
                <a:ea typeface="Consolas"/>
              </a:rPr>
              <a:t>select</a:t>
            </a:r>
            <a:r>
              <a:rPr lang="tr-TR" sz="950" strike="noStrike">
                <a:solidFill>
                  <a:srgbClr val="008000"/>
                </a:solidFill>
                <a:latin typeface="Consolas"/>
                <a:ea typeface="Consolas"/>
              </a:rPr>
              <a:t> DatabaseLogID</a:t>
            </a:r>
            <a:r>
              <a:rPr lang="tr-TR" sz="950" strike="noStrike">
                <a:solidFill>
                  <a:srgbClr val="808080"/>
                </a:solidFill>
                <a:latin typeface="Consolas"/>
                <a:ea typeface="Consolas"/>
              </a:rPr>
              <a:t>,</a:t>
            </a:r>
            <a:r>
              <a:rPr lang="tr-TR" sz="950" strike="noStrike">
                <a:solidFill>
                  <a:srgbClr val="008000"/>
                </a:solidFill>
                <a:latin typeface="Consolas"/>
                <a:ea typeface="Consolas"/>
              </a:rPr>
              <a:t>DatabaseUser</a:t>
            </a:r>
            <a:r>
              <a:rPr lang="tr-TR" sz="950" strike="noStrike">
                <a:solidFill>
                  <a:srgbClr val="808080"/>
                </a:solidFill>
                <a:latin typeface="Consolas"/>
                <a:ea typeface="Consolas"/>
              </a:rPr>
              <a:t>,</a:t>
            </a:r>
            <a:r>
              <a:rPr lang="tr-TR" sz="950" strike="noStrike">
                <a:solidFill>
                  <a:srgbClr val="008000"/>
                </a:solidFill>
                <a:latin typeface="Consolas"/>
                <a:ea typeface="Consolas"/>
              </a:rPr>
              <a:t>[Schema]</a:t>
            </a:r>
            <a:r>
              <a:rPr lang="tr-TR" sz="950" strike="noStrike">
                <a:solidFill>
                  <a:srgbClr val="808080"/>
                </a:solidFill>
                <a:latin typeface="Consolas"/>
                <a:ea typeface="Consolas"/>
              </a:rPr>
              <a:t>,</a:t>
            </a:r>
            <a:r>
              <a:rPr lang="tr-TR" sz="950" strike="noStrike">
                <a:solidFill>
                  <a:srgbClr val="008000"/>
                </a:solidFill>
                <a:latin typeface="Consolas"/>
                <a:ea typeface="Consolas"/>
              </a:rPr>
              <a:t>[Object]</a:t>
            </a:r>
            <a:r>
              <a:rPr lang="tr-TR" sz="950" strike="noStrike">
                <a:solidFill>
                  <a:srgbClr val="008000"/>
                </a:solidFill>
                <a:latin typeface="Consolas"/>
                <a:ea typeface="Consolas"/>
              </a:rPr>
              <a:t>
</a:t>
            </a:r>
            <a:r>
              <a:rPr lang="tr-TR" sz="950" strike="noStrike">
                <a:solidFill>
                  <a:srgbClr val="0000ff"/>
                </a:solidFill>
                <a:latin typeface="Consolas"/>
                <a:ea typeface="Consolas"/>
              </a:rPr>
              <a:t>from</a:t>
            </a:r>
            <a:r>
              <a:rPr lang="tr-TR" sz="950" strike="noStrike">
                <a:solidFill>
                  <a:srgbClr val="008000"/>
                </a:solidFill>
                <a:latin typeface="Consolas"/>
                <a:ea typeface="Consolas"/>
              </a:rPr>
              <a:t> Data --Clustered Index Scan</a:t>
            </a:r>
            <a:r>
              <a:rPr lang="tr-TR" sz="950" strike="noStrike">
                <a:solidFill>
                  <a:srgbClr val="008000"/>
                </a:solidFill>
                <a:latin typeface="Consolas"/>
                <a:ea typeface="Consolas"/>
              </a:rPr>
              <a:t>
</a:t>
            </a:r>
            <a:r>
              <a:rPr lang="tr-TR" sz="950" strike="noStrike">
                <a:solidFill>
                  <a:srgbClr val="0000ff"/>
                </a:solidFill>
                <a:latin typeface="Consolas"/>
                <a:ea typeface="Consolas"/>
              </a:rPr>
              <a:t>where</a:t>
            </a:r>
            <a:r>
              <a:rPr lang="tr-TR" sz="950" strike="noStrike">
                <a:solidFill>
                  <a:srgbClr val="008000"/>
                </a:solidFill>
                <a:latin typeface="Consolas"/>
                <a:ea typeface="Consolas"/>
              </a:rPr>
              <a:t> [Object]</a:t>
            </a:r>
            <a:r>
              <a:rPr lang="tr-TR" sz="950" strike="noStrike">
                <a:solidFill>
                  <a:srgbClr val="808080"/>
                </a:solidFill>
                <a:latin typeface="Consolas"/>
                <a:ea typeface="Consolas"/>
              </a:rPr>
              <a:t>=</a:t>
            </a:r>
            <a:r>
              <a:rPr lang="tr-TR" sz="950" strike="noStrike">
                <a:solidFill>
                  <a:srgbClr val="ff0000"/>
                </a:solidFill>
                <a:latin typeface="Consolas"/>
                <a:ea typeface="Consolas"/>
              </a:rPr>
              <a:t>'Product'</a:t>
            </a:r>
            <a:endParaRPr/>
          </a:p>
          <a:p>
            <a:r>
              <a:rPr lang="tr-TR" sz="950" strike="noStrike">
                <a:solidFill>
                  <a:srgbClr val="ff0000"/>
                </a:solidFill>
                <a:latin typeface="Consolas"/>
                <a:ea typeface="Consolas"/>
              </a:rPr>
              <a:t>--clustered index scan cunku [Object] e gore indeks yok olusturalım</a:t>
            </a:r>
            <a:r>
              <a:rPr lang="tr-TR" sz="950" strike="noStrike">
                <a:solidFill>
                  <a:srgbClr val="ff0000"/>
                </a:solidFill>
                <a:latin typeface="Consolas"/>
                <a:ea typeface="Consolas"/>
              </a:rPr>
              <a:t>
</a:t>
            </a:r>
            <a:r>
              <a:rPr lang="tr-TR" sz="950" strike="noStrike">
                <a:solidFill>
                  <a:srgbClr val="0000ff"/>
                </a:solidFill>
                <a:latin typeface="Consolas"/>
                <a:ea typeface="Consolas"/>
              </a:rPr>
              <a:t>create</a:t>
            </a:r>
            <a:r>
              <a:rPr lang="tr-TR" sz="950" strike="noStrike">
                <a:solidFill>
                  <a:srgbClr val="ff0000"/>
                </a:solidFill>
                <a:latin typeface="Consolas"/>
                <a:ea typeface="Consolas"/>
              </a:rPr>
              <a:t> </a:t>
            </a:r>
            <a:r>
              <a:rPr lang="tr-TR" sz="950" strike="noStrike">
                <a:solidFill>
                  <a:srgbClr val="0000ff"/>
                </a:solidFill>
                <a:latin typeface="Consolas"/>
                <a:ea typeface="Consolas"/>
              </a:rPr>
              <a:t>nonclustered</a:t>
            </a:r>
            <a:r>
              <a:rPr lang="tr-TR" sz="950" strike="noStrike">
                <a:solidFill>
                  <a:srgbClr val="ff0000"/>
                </a:solidFill>
                <a:latin typeface="Consolas"/>
                <a:ea typeface="Consolas"/>
              </a:rPr>
              <a:t> </a:t>
            </a:r>
            <a:r>
              <a:rPr lang="tr-TR" sz="950" strike="noStrike">
                <a:solidFill>
                  <a:srgbClr val="0000ff"/>
                </a:solidFill>
                <a:latin typeface="Consolas"/>
                <a:ea typeface="Consolas"/>
              </a:rPr>
              <a:t>index</a:t>
            </a:r>
            <a:r>
              <a:rPr lang="tr-TR" sz="950" strike="noStrike">
                <a:solidFill>
                  <a:srgbClr val="ff0000"/>
                </a:solidFill>
                <a:latin typeface="Consolas"/>
                <a:ea typeface="Consolas"/>
              </a:rPr>
              <a:t> ix_Object </a:t>
            </a:r>
            <a:r>
              <a:rPr lang="tr-TR" sz="950" strike="noStrike">
                <a:solidFill>
                  <a:srgbClr val="0000ff"/>
                </a:solidFill>
                <a:latin typeface="Consolas"/>
                <a:ea typeface="Consolas"/>
              </a:rPr>
              <a:t>on</a:t>
            </a:r>
            <a:r>
              <a:rPr lang="tr-TR" sz="950" strike="noStrike">
                <a:solidFill>
                  <a:srgbClr val="ff0000"/>
                </a:solidFill>
                <a:latin typeface="Consolas"/>
                <a:ea typeface="Consolas"/>
              </a:rPr>
              <a:t> Data</a:t>
            </a:r>
            <a:r>
              <a:rPr lang="tr-TR" sz="950" strike="noStrike">
                <a:solidFill>
                  <a:srgbClr val="808080"/>
                </a:solidFill>
                <a:latin typeface="Consolas"/>
                <a:ea typeface="Consolas"/>
              </a:rPr>
              <a:t>(</a:t>
            </a:r>
            <a:r>
              <a:rPr lang="tr-TR" sz="950" strike="noStrike">
                <a:solidFill>
                  <a:srgbClr val="ff0000"/>
                </a:solidFill>
                <a:latin typeface="Consolas"/>
                <a:ea typeface="Consolas"/>
              </a:rPr>
              <a:t>[Object]</a:t>
            </a:r>
            <a:r>
              <a:rPr lang="tr-TR" sz="950" strike="noStrike">
                <a:solidFill>
                  <a:srgbClr val="808080"/>
                </a:solidFill>
                <a:latin typeface="Consolas"/>
                <a:ea typeface="Consolas"/>
              </a:rPr>
              <a:t>)</a:t>
            </a:r>
            <a:endParaRPr/>
          </a:p>
          <a:p>
            <a:r>
              <a:rPr lang="tr-TR" sz="950" strike="noStrike">
                <a:solidFill>
                  <a:srgbClr val="0000ff"/>
                </a:solidFill>
                <a:latin typeface="Consolas"/>
                <a:ea typeface="Consolas"/>
              </a:rPr>
              <a:t>select</a:t>
            </a:r>
            <a:r>
              <a:rPr lang="tr-TR" sz="950" strike="noStrike">
                <a:solidFill>
                  <a:srgbClr val="808080"/>
                </a:solidFill>
                <a:latin typeface="Consolas"/>
                <a:ea typeface="Consolas"/>
              </a:rPr>
              <a:t> DatabaseLogID,</a:t>
            </a:r>
            <a:r>
              <a:rPr lang="tr-TR" sz="950" strike="noStrike">
                <a:solidFill>
                  <a:srgbClr val="808080"/>
                </a:solidFill>
                <a:latin typeface="Consolas"/>
                <a:ea typeface="Consolas"/>
              </a:rPr>
              <a:t>[Object]</a:t>
            </a:r>
            <a:r>
              <a:rPr lang="tr-TR" sz="950" strike="noStrike">
                <a:solidFill>
                  <a:srgbClr val="808080"/>
                </a:solidFill>
                <a:latin typeface="Consolas"/>
                <a:ea typeface="Consolas"/>
              </a:rPr>
              <a:t>
</a:t>
            </a:r>
            <a:r>
              <a:rPr lang="tr-TR" sz="950" strike="noStrike">
                <a:solidFill>
                  <a:srgbClr val="0000ff"/>
                </a:solidFill>
                <a:latin typeface="Consolas"/>
                <a:ea typeface="Consolas"/>
              </a:rPr>
              <a:t>from</a:t>
            </a:r>
            <a:r>
              <a:rPr lang="tr-TR" sz="950" strike="noStrike">
                <a:solidFill>
                  <a:srgbClr val="808080"/>
                </a:solidFill>
                <a:latin typeface="Consolas"/>
                <a:ea typeface="Consolas"/>
              </a:rPr>
              <a:t> Data </a:t>
            </a:r>
            <a:r>
              <a:rPr lang="tr-TR" sz="950" strike="noStrike">
                <a:solidFill>
                  <a:srgbClr val="008000"/>
                </a:solidFill>
                <a:latin typeface="Consolas"/>
                <a:ea typeface="Consolas"/>
              </a:rPr>
              <a:t>--Nonclustered Index Seek</a:t>
            </a:r>
            <a:r>
              <a:rPr lang="tr-TR" sz="950" strike="noStrike">
                <a:solidFill>
                  <a:srgbClr val="008000"/>
                </a:solidFill>
                <a:latin typeface="Consolas"/>
                <a:ea typeface="Consolas"/>
              </a:rPr>
              <a:t>
</a:t>
            </a:r>
            <a:r>
              <a:rPr lang="tr-TR" sz="950" strike="noStrike">
                <a:solidFill>
                  <a:srgbClr val="0000ff"/>
                </a:solidFill>
                <a:latin typeface="Consolas"/>
                <a:ea typeface="Consolas"/>
              </a:rPr>
              <a:t>where</a:t>
            </a:r>
            <a:r>
              <a:rPr lang="tr-TR" sz="950" strike="noStrike">
                <a:solidFill>
                  <a:srgbClr val="808080"/>
                </a:solidFill>
                <a:latin typeface="Consolas"/>
                <a:ea typeface="Consolas"/>
              </a:rPr>
              <a:t> [Object]=</a:t>
            </a:r>
            <a:r>
              <a:rPr lang="tr-TR" sz="950" strike="noStrike">
                <a:solidFill>
                  <a:srgbClr val="ff0000"/>
                </a:solidFill>
                <a:latin typeface="Consolas"/>
                <a:ea typeface="Consolas"/>
              </a:rPr>
              <a:t>'Product'</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26402</TotalTime>
  <Application>LibreOffice/4.4.0.3$Windows_x86 LibreOffice_project/de093506bcdc5fafd9023ee680b8c60e3e0645d7</Application>
  <Paragraphs>173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2013-09-05T22:32:33Z</dcterms:created>
  <dc:creator>Kutlu Ersoy</dc:creator>
  <dc:language>tr-TR</dc:language>
  <cp:lastPrinted>2013-09-12T05:39:34Z</cp:lastPrinted>
  <dcterms:modified xsi:type="dcterms:W3CDTF">2015-03-29T01:29:09Z</dcterms:modified>
  <cp:revision>171</cp:revision>
  <dc:title>Yüksek Performanslı Programlama  IIS T-SQL MS-SQL Server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