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4"/>
  </p:sldMasterIdLst>
  <p:notesMasterIdLst>
    <p:notesMasterId r:id="rId11"/>
  </p:notesMasterIdLst>
  <p:handoutMasterIdLst>
    <p:handoutMasterId r:id="rId12"/>
  </p:handoutMasterIdLst>
  <p:sldIdLst>
    <p:sldId id="360" r:id="rId5"/>
    <p:sldId id="421" r:id="rId6"/>
    <p:sldId id="422" r:id="rId7"/>
    <p:sldId id="426" r:id="rId8"/>
    <p:sldId id="427" r:id="rId9"/>
    <p:sldId id="420" r:id="rId10"/>
  </p:sldIdLst>
  <p:sldSz cx="9144000" cy="5143500" type="screen16x9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355">
          <p15:clr>
            <a:srgbClr val="A4A3A4"/>
          </p15:clr>
        </p15:guide>
        <p15:guide id="3" orient="horz" pos="1212" userDrawn="1">
          <p15:clr>
            <a:srgbClr val="A4A3A4"/>
          </p15:clr>
        </p15:guide>
        <p15:guide id="4" orient="horz" pos="948" userDrawn="1">
          <p15:clr>
            <a:srgbClr val="A4A3A4"/>
          </p15:clr>
        </p15:guide>
        <p15:guide id="5" orient="horz" pos="2964" userDrawn="1">
          <p15:clr>
            <a:srgbClr val="A4A3A4"/>
          </p15:clr>
        </p15:guide>
        <p15:guide id="6" orient="horz" pos="516" userDrawn="1">
          <p15:clr>
            <a:srgbClr val="A4A3A4"/>
          </p15:clr>
        </p15:guide>
        <p15:guide id="7" orient="horz" pos="1190">
          <p15:clr>
            <a:srgbClr val="A4A3A4"/>
          </p15:clr>
        </p15:guide>
        <p15:guide id="8" orient="horz" pos="750">
          <p15:clr>
            <a:srgbClr val="A4A3A4"/>
          </p15:clr>
        </p15:guide>
        <p15:guide id="9" orient="horz" pos="2916">
          <p15:clr>
            <a:srgbClr val="A4A3A4"/>
          </p15:clr>
        </p15:guide>
        <p15:guide id="10" pos="145">
          <p15:clr>
            <a:srgbClr val="A4A3A4"/>
          </p15:clr>
        </p15:guide>
        <p15:guide id="11" pos="5617">
          <p15:clr>
            <a:srgbClr val="A4A3A4"/>
          </p15:clr>
        </p15:guide>
        <p15:guide id="1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ban Banerjee" initials="AB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0"/>
    <a:srgbClr val="DA291C"/>
    <a:srgbClr val="6DD9FF"/>
    <a:srgbClr val="5F5E5F"/>
    <a:srgbClr val="919D9D"/>
    <a:srgbClr val="F3FDD3"/>
    <a:srgbClr val="000000"/>
    <a:srgbClr val="F37021"/>
    <a:srgbClr val="CCE0D7"/>
    <a:srgbClr val="E1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291" autoAdjust="0"/>
  </p:normalViewPr>
  <p:slideViewPr>
    <p:cSldViewPr snapToGrid="0">
      <p:cViewPr varScale="1">
        <p:scale>
          <a:sx n="102" d="100"/>
          <a:sy n="102" d="100"/>
        </p:scale>
        <p:origin x="128" y="76"/>
      </p:cViewPr>
      <p:guideLst>
        <p:guide orient="horz" pos="708"/>
        <p:guide pos="355"/>
        <p:guide orient="horz" pos="1212"/>
        <p:guide orient="horz" pos="948"/>
        <p:guide orient="horz" pos="2964"/>
        <p:guide orient="horz" pos="516"/>
        <p:guide orient="horz" pos="1190"/>
        <p:guide orient="horz" pos="750"/>
        <p:guide orient="horz" pos="2916"/>
        <p:guide pos="145"/>
        <p:guide pos="5617"/>
        <p:guide pos="2881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490"/>
    </p:cViewPr>
  </p:sorterViewPr>
  <p:notesViewPr>
    <p:cSldViewPr snapToGrid="0">
      <p:cViewPr varScale="1">
        <p:scale>
          <a:sx n="98" d="100"/>
          <a:sy n="98" d="100"/>
        </p:scale>
        <p:origin x="3516" y="72"/>
      </p:cViewPr>
      <p:guideLst>
        <p:guide orient="horz" pos="3024"/>
        <p:guide pos="2304"/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1B9E88C5-C104-1D4D-887E-00A617007132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1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AE1561C0-4582-414D-9482-B90AA17E5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67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0F237061-72E3-FC45-B1DA-EE364FA20673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1"/>
            <a:ext cx="4160520" cy="3657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1D4D097-0016-D44A-A908-ADB1EED4D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4283D-B617-4C0C-8B6C-DC7F41934E18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9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8BC4-A547-4D3A-B6AA-E8386FC0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DE963-94FB-4E7F-8ED9-DABC5B5A7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F490-324D-4289-B024-6675AD95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AA4F-B2B7-4D4F-A263-B329CDEE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5013-8926-4B30-8D77-BD3EFC8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64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EC70-26BC-4EE2-8107-1D6068F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128FD-A093-41E0-9199-9737B37C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F7E2-DFB9-4894-B6EE-C0A70D8C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CD0A-9BB8-461B-AB3D-F750A02C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4A06-BDCF-42CC-953D-0F78B9AF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237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AC359-4D48-4680-B1E0-00CB3C23C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4572-3123-4FB2-98FC-1DAC45C9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1ABD-D28A-4AE4-8B55-6862AE38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F08A-35EB-470E-94EB-4704B8F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F89D-1A84-46DE-987B-3CCC9E80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64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429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949"/>
            <a:ext cx="9144000" cy="2743201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704716" y="4879337"/>
            <a:ext cx="218782" cy="159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46DB-24D7-437D-8EC1-CEFC7CBD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DDBB-FA4B-4012-9257-B11F5E3D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F17C-148F-44BD-872F-A575D02D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86F3-D503-48BB-AC96-52E4E6D4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97D4-869E-46DD-BFF4-2B38220D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420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D5C9-77D6-44FE-8CCC-2849646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2073-29E1-4E94-AB0A-04E1B38C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2732-F87F-40A5-BEB1-D27D4BF0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2FC0-84F5-4474-80AE-8961864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57BC-E475-4DCE-A61C-29BAF7CA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423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AEF5-DFED-4C21-888D-D7BED2D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111A-5EB3-4490-9307-70D935F75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E1F54-CA9E-4C4D-9C51-0D92F37A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64EB-5873-4C58-942F-292D8550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F9439-6DD3-4668-8CF0-4688B7BC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EB6FD-D6B1-4F02-98D2-4C363CFC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107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A2E-BAA3-4E34-B724-80A1F0D2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9807-C8BB-4234-8860-3F68BE08D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EDF8-3BFA-49F6-99AF-2BE84138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FD341-B7E4-44B0-9D48-BEF005DD1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43030-77F2-4ADB-9944-3AF525854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9B3C9-487B-4040-805A-A310B4B6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A9871-48F8-4850-9F26-89D0E1FE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9C7D0-4810-44BC-B20D-5EF9FBF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71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C320-690D-49B4-91F5-C81F2B38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12F1-84F3-44A8-81AE-49EAE40E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FF993-8FCA-48CF-B85F-80B0E64B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CB4D-B770-49B5-9D96-451D90E9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440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289ED-BC44-42E9-A1FE-AB2AD21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124C0-8767-4C67-A78E-32ADC58C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312F6-0C46-4CDE-8FFD-3DA06D75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975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DD26-D23F-4D83-93BC-B89EDD45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DA66-B8C4-4614-AE44-7E1C453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DCCE-D0B2-4282-84F1-11D675F3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502F-D39D-4EBB-BF29-F535F25A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6705-95C1-46CD-87DA-00463E40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4521-9210-42EA-A79B-1CD85AA8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624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A4B-24BF-4290-9C02-3CB84746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D23B6-AA70-482B-A6AE-B8E5ACAFB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2872-1849-4BEF-B7B0-26378805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3588-CC90-4BAF-8FE0-1103BE11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C51A-B2CE-4CAC-A3F9-AC3F8B08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2259-6DCB-4E0A-A386-8A50ED45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913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C3C52-4500-4CA3-A206-F85571B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60867-C9D9-4675-A550-02D62B46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B27E-4705-4E1E-9CA1-00FDD5D33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98AD-7C5B-4994-98B8-765221AB7D4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0698-B20A-4D82-AA53-61843F48A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147F-9946-473B-98F7-7A14B0D35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FC66-0D3C-4E37-A53B-41621C3C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8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E520EA-5F2A-4D8A-BD76-DAD2517D46BD}"/>
              </a:ext>
            </a:extLst>
          </p:cNvPr>
          <p:cNvSpPr/>
          <p:nvPr/>
        </p:nvSpPr>
        <p:spPr>
          <a:xfrm>
            <a:off x="-8789" y="26749"/>
            <a:ext cx="9144000" cy="5143500"/>
          </a:xfrm>
          <a:prstGeom prst="rect">
            <a:avLst/>
          </a:prstGeom>
          <a:solidFill>
            <a:schemeClr val="tx1">
              <a:alpha val="88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 dirty="0"/>
          </a:p>
        </p:txBody>
      </p:sp>
      <p:pic>
        <p:nvPicPr>
          <p:cNvPr id="36871" name="Picture 36870">
            <a:extLst>
              <a:ext uri="{FF2B5EF4-FFF2-40B4-BE49-F238E27FC236}">
                <a16:creationId xmlns:a16="http://schemas.microsoft.com/office/drawing/2014/main" id="{3A8F1B80-B132-4FBA-B4A4-D802F899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7" y="220967"/>
            <a:ext cx="1331785" cy="158477"/>
          </a:xfrm>
          <a:prstGeom prst="rect">
            <a:avLst/>
          </a:prstGeom>
        </p:spPr>
      </p:pic>
      <p:sp>
        <p:nvSpPr>
          <p:cNvPr id="36874" name="Rectangle 36873">
            <a:extLst>
              <a:ext uri="{FF2B5EF4-FFF2-40B4-BE49-F238E27FC236}">
                <a16:creationId xmlns:a16="http://schemas.microsoft.com/office/drawing/2014/main" id="{7969B4D2-DFDA-4EF0-ACC7-B55EC956D001}"/>
              </a:ext>
            </a:extLst>
          </p:cNvPr>
          <p:cNvSpPr/>
          <p:nvPr/>
        </p:nvSpPr>
        <p:spPr>
          <a:xfrm>
            <a:off x="4214061" y="3690687"/>
            <a:ext cx="1019677" cy="65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A6AF9-CEEC-45F8-B98A-B66F266AABA9}"/>
              </a:ext>
            </a:extLst>
          </p:cNvPr>
          <p:cNvSpPr txBox="1"/>
          <p:nvPr/>
        </p:nvSpPr>
        <p:spPr>
          <a:xfrm>
            <a:off x="6178013" y="4938949"/>
            <a:ext cx="31679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cap="small" dirty="0">
                <a:solidFill>
                  <a:schemeClr val="bg1"/>
                </a:solidFill>
                <a:latin typeface="Arial"/>
              </a:rPr>
              <a:t>© 2020 SYNECTIKS. All Rights Reserved. Proprietary and Confidential.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1F4065-118B-45BE-BE3F-C7285093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" y="484871"/>
            <a:ext cx="9144000" cy="304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9950FB-A894-4CD2-8661-1489269AEA3D}"/>
              </a:ext>
            </a:extLst>
          </p:cNvPr>
          <p:cNvSpPr txBox="1"/>
          <p:nvPr/>
        </p:nvSpPr>
        <p:spPr>
          <a:xfrm>
            <a:off x="-47074" y="2838667"/>
            <a:ext cx="622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3F4F0"/>
                </a:highlight>
              </a:rPr>
              <a:t>Our open product based solutioning model help 50% gain in time &amp; effort ,to reduce your technical debt, get  your apps and infrastructure ready for any cloud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76E392-A6B4-46AC-A582-54676F135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59592"/>
            <a:ext cx="342900" cy="369331"/>
            <a:chOff x="0" y="148425"/>
            <a:chExt cx="342900" cy="590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EACC07-A747-449D-9AE5-15E224A3F48F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C098C-A07D-4726-A948-6E7465FC619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12C78-AD89-4DB1-8AEB-6F712582C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8798844" y="59592"/>
            <a:ext cx="342900" cy="369331"/>
            <a:chOff x="0" y="148425"/>
            <a:chExt cx="342900" cy="590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DA1F43-17B4-4131-822A-A28AFBB54D0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FAFED3-F078-4D95-B845-507864F23F90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FDBD3-E282-4B08-8CBD-7775F0616206}"/>
              </a:ext>
            </a:extLst>
          </p:cNvPr>
          <p:cNvSpPr txBox="1"/>
          <p:nvPr/>
        </p:nvSpPr>
        <p:spPr>
          <a:xfrm>
            <a:off x="436702" y="59591"/>
            <a:ext cx="69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rgbClr val="DA291C"/>
                </a:solidFill>
                <a:latin typeface="Helvetica" panose="020B0604020202020204" pitchFamily="2" charset="0"/>
              </a:rPr>
              <a:t> 				Capabilities</a:t>
            </a:r>
            <a:endParaRPr lang="en-US" b="1" dirty="0">
              <a:solidFill>
                <a:srgbClr val="DA291C"/>
              </a:solidFill>
              <a:latin typeface="Raleway" panose="020B00030301010600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82FD3C48-BA0F-4B60-A233-D7410E80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0" y="513728"/>
            <a:ext cx="8456311" cy="44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76E392-A6B4-46AC-A582-54676F135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59592"/>
            <a:ext cx="342900" cy="369331"/>
            <a:chOff x="0" y="148425"/>
            <a:chExt cx="342900" cy="590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EACC07-A747-449D-9AE5-15E224A3F48F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C098C-A07D-4726-A948-6E7465FC619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12C78-AD89-4DB1-8AEB-6F712582C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8798844" y="59592"/>
            <a:ext cx="342900" cy="369331"/>
            <a:chOff x="0" y="148425"/>
            <a:chExt cx="342900" cy="590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DA1F43-17B4-4131-822A-A28AFBB54D0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FAFED3-F078-4D95-B845-507864F23F90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FDBD3-E282-4B08-8CBD-7775F0616206}"/>
              </a:ext>
            </a:extLst>
          </p:cNvPr>
          <p:cNvSpPr txBox="1"/>
          <p:nvPr/>
        </p:nvSpPr>
        <p:spPr>
          <a:xfrm>
            <a:off x="831272" y="41559"/>
            <a:ext cx="69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rgbClr val="DA291C"/>
                </a:solidFill>
                <a:latin typeface="Helvetica" panose="020B0604020202020204" pitchFamily="2" charset="0"/>
              </a:rPr>
              <a:t> 			Differentiator</a:t>
            </a:r>
            <a:endParaRPr lang="en-US" b="1" dirty="0">
              <a:solidFill>
                <a:srgbClr val="DA291C"/>
              </a:solidFill>
              <a:latin typeface="Raleway" panose="020B00030301010600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9A1D1F-2955-4E4F-82B1-0D5D16C5558F}"/>
              </a:ext>
            </a:extLst>
          </p:cNvPr>
          <p:cNvGrpSpPr/>
          <p:nvPr/>
        </p:nvGrpSpPr>
        <p:grpSpPr>
          <a:xfrm>
            <a:off x="6203307" y="656420"/>
            <a:ext cx="2147146" cy="2041482"/>
            <a:chOff x="3446247" y="706767"/>
            <a:chExt cx="2147146" cy="20414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7D55C3-5CCB-4769-BDA1-2AF3082B0F60}"/>
                </a:ext>
              </a:extLst>
            </p:cNvPr>
            <p:cNvSpPr/>
            <p:nvPr/>
          </p:nvSpPr>
          <p:spPr>
            <a:xfrm>
              <a:off x="3446247" y="706767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4D4D41-B53F-4656-A02E-339B4565C531}"/>
                </a:ext>
              </a:extLst>
            </p:cNvPr>
            <p:cNvSpPr txBox="1"/>
            <p:nvPr/>
          </p:nvSpPr>
          <p:spPr>
            <a:xfrm>
              <a:off x="3477708" y="1621026"/>
              <a:ext cx="20842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Experience Team with a proven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track record of CloudOps delivery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enabled with DevSecOps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Capabilities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65F285-400D-4C11-B715-CDAB18E3977A}"/>
                </a:ext>
              </a:extLst>
            </p:cNvPr>
            <p:cNvSpPr txBox="1"/>
            <p:nvPr/>
          </p:nvSpPr>
          <p:spPr>
            <a:xfrm>
              <a:off x="4134941" y="1400893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Expertise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AFA6C39-B349-42A8-BD9B-B643DAE3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6998" y="823581"/>
              <a:ext cx="559168" cy="55916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B8FA62-00E4-4787-B505-87E0680796F3}"/>
              </a:ext>
            </a:extLst>
          </p:cNvPr>
          <p:cNvGrpSpPr/>
          <p:nvPr/>
        </p:nvGrpSpPr>
        <p:grpSpPr>
          <a:xfrm>
            <a:off x="3468412" y="656420"/>
            <a:ext cx="2147146" cy="2041482"/>
            <a:chOff x="689187" y="706767"/>
            <a:chExt cx="2147146" cy="2041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709F2-385A-4A43-A223-78E6DF562B06}"/>
                </a:ext>
              </a:extLst>
            </p:cNvPr>
            <p:cNvSpPr/>
            <p:nvPr/>
          </p:nvSpPr>
          <p:spPr>
            <a:xfrm>
              <a:off x="689187" y="706767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B1BA7-02FB-4C2B-BFEB-CD9AF398550A}"/>
                </a:ext>
              </a:extLst>
            </p:cNvPr>
            <p:cNvSpPr txBox="1"/>
            <p:nvPr/>
          </p:nvSpPr>
          <p:spPr>
            <a:xfrm>
              <a:off x="771948" y="1621026"/>
              <a:ext cx="198163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10+ Large Scale </a:t>
              </a:r>
            </a:p>
            <a:p>
              <a:pPr algn="ctr"/>
              <a:r>
                <a:rPr lang="en-US" sz="1050" dirty="0">
                  <a:latin typeface="Myriad Pro" panose="020B0503030403020204" pitchFamily="34" charset="0"/>
                </a:rPr>
                <a:t>Migration And Modernization </a:t>
              </a:r>
            </a:p>
            <a:p>
              <a:pPr algn="ctr"/>
              <a:r>
                <a:rPr lang="en-US" sz="1050" dirty="0">
                  <a:latin typeface="Myriad Pro" panose="020B0503030403020204" pitchFamily="34" charset="0"/>
                </a:rPr>
                <a:t>experience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840CAF-018E-48B0-BA68-083E25C80582}"/>
                </a:ext>
              </a:extLst>
            </p:cNvPr>
            <p:cNvSpPr txBox="1"/>
            <p:nvPr/>
          </p:nvSpPr>
          <p:spPr>
            <a:xfrm>
              <a:off x="1323377" y="1400893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Experience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4C9E413-DB2D-4EBF-8396-DCC17636F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56793" y="886588"/>
              <a:ext cx="474725" cy="47472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E1E57-D637-47A0-AD98-FDFE44F0B7B7}"/>
              </a:ext>
            </a:extLst>
          </p:cNvPr>
          <p:cNvGrpSpPr/>
          <p:nvPr/>
        </p:nvGrpSpPr>
        <p:grpSpPr>
          <a:xfrm>
            <a:off x="486508" y="656420"/>
            <a:ext cx="2147146" cy="2041482"/>
            <a:chOff x="6203307" y="706767"/>
            <a:chExt cx="2147146" cy="20414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A1A75E-C6BE-4B3C-9F0E-79B3387B1CC7}"/>
                </a:ext>
              </a:extLst>
            </p:cNvPr>
            <p:cNvSpPr/>
            <p:nvPr/>
          </p:nvSpPr>
          <p:spPr>
            <a:xfrm>
              <a:off x="6203307" y="706767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8FA91E-B4BF-43B6-BBDA-AA09F2462F7B}"/>
                </a:ext>
              </a:extLst>
            </p:cNvPr>
            <p:cNvSpPr txBox="1"/>
            <p:nvPr/>
          </p:nvSpPr>
          <p:spPr>
            <a:xfrm>
              <a:off x="6222746" y="1621026"/>
              <a:ext cx="2108269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Our open Product Driven Delivery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Model allows customers to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quickly build, deliver and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orchestrate cross cloud services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 @50% time &amp; cost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577B70-8676-4F68-98C7-1A9A87BDBB3E}"/>
                </a:ext>
              </a:extLst>
            </p:cNvPr>
            <p:cNvSpPr txBox="1"/>
            <p:nvPr/>
          </p:nvSpPr>
          <p:spPr>
            <a:xfrm>
              <a:off x="6736510" y="1400893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Time &amp; Money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EFE3E376-43E4-4A68-83F2-04F49C1E7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10932" y="871190"/>
              <a:ext cx="450109" cy="45010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FE2753-F811-4D49-8120-8FFDDB647595}"/>
              </a:ext>
            </a:extLst>
          </p:cNvPr>
          <p:cNvGrpSpPr/>
          <p:nvPr/>
        </p:nvGrpSpPr>
        <p:grpSpPr>
          <a:xfrm>
            <a:off x="3463806" y="2937350"/>
            <a:ext cx="2156360" cy="2041482"/>
            <a:chOff x="3463806" y="2937350"/>
            <a:chExt cx="2156360" cy="20414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F6D91D-B73C-48F6-9B33-AA0A98BD4CC5}"/>
                </a:ext>
              </a:extLst>
            </p:cNvPr>
            <p:cNvSpPr/>
            <p:nvPr/>
          </p:nvSpPr>
          <p:spPr>
            <a:xfrm>
              <a:off x="3468412" y="2937350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68159C-08AE-4285-8858-ABBB346332E1}"/>
                </a:ext>
              </a:extLst>
            </p:cNvPr>
            <p:cNvSpPr txBox="1"/>
            <p:nvPr/>
          </p:nvSpPr>
          <p:spPr>
            <a:xfrm>
              <a:off x="3463806" y="3927810"/>
              <a:ext cx="215636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Xformation Product is a single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platform to manage all your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workloads distributed across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multiple clouds and boundaries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within a single control plane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E6A388-4A47-46EC-9919-B64ADA6BE61D}"/>
                </a:ext>
              </a:extLst>
            </p:cNvPr>
            <p:cNvSpPr txBox="1"/>
            <p:nvPr/>
          </p:nvSpPr>
          <p:spPr>
            <a:xfrm>
              <a:off x="3812462" y="3720751"/>
              <a:ext cx="1459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Single Control Panel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C7159AAD-AF33-4A59-A68F-EDDFA8B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67405" y="3170719"/>
              <a:ext cx="409190" cy="40919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32C30-421E-46CC-8FC3-AE0FFC42E14D}"/>
              </a:ext>
            </a:extLst>
          </p:cNvPr>
          <p:cNvGrpSpPr/>
          <p:nvPr/>
        </p:nvGrpSpPr>
        <p:grpSpPr>
          <a:xfrm>
            <a:off x="6203307" y="2937350"/>
            <a:ext cx="2147146" cy="2041482"/>
            <a:chOff x="6203307" y="2937350"/>
            <a:chExt cx="2147146" cy="20414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3F2A7D-7C3A-4DF4-9C29-E27614BDEE65}"/>
                </a:ext>
              </a:extLst>
            </p:cNvPr>
            <p:cNvSpPr/>
            <p:nvPr/>
          </p:nvSpPr>
          <p:spPr>
            <a:xfrm>
              <a:off x="6203307" y="2937350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126DD3-0726-411A-8106-C3DC1C3E1BE2}"/>
                </a:ext>
              </a:extLst>
            </p:cNvPr>
            <p:cNvSpPr txBox="1"/>
            <p:nvPr/>
          </p:nvSpPr>
          <p:spPr>
            <a:xfrm>
              <a:off x="6271637" y="3927810"/>
              <a:ext cx="201048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Our compliance and security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assessment tools make sure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your hybrid cloud journey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meets your business compliance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1DD8A5-47A8-4FA7-99AD-9BC26EA031E0}"/>
                </a:ext>
              </a:extLst>
            </p:cNvPr>
            <p:cNvSpPr txBox="1"/>
            <p:nvPr/>
          </p:nvSpPr>
          <p:spPr>
            <a:xfrm>
              <a:off x="6479229" y="3720751"/>
              <a:ext cx="1595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Compliance &amp; Security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B8E0D0D-BF9F-4C38-86FD-B8AA862D4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76298" y="3150260"/>
              <a:ext cx="450109" cy="45010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D8AE21-E826-4C08-9E20-C911EC502090}"/>
              </a:ext>
            </a:extLst>
          </p:cNvPr>
          <p:cNvGrpSpPr/>
          <p:nvPr/>
        </p:nvGrpSpPr>
        <p:grpSpPr>
          <a:xfrm>
            <a:off x="440222" y="2937350"/>
            <a:ext cx="2239717" cy="2041482"/>
            <a:chOff x="6157022" y="2937350"/>
            <a:chExt cx="2239717" cy="20414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2EEE2A-6D98-4EE5-A072-915D1EAAB76F}"/>
                </a:ext>
              </a:extLst>
            </p:cNvPr>
            <p:cNvSpPr/>
            <p:nvPr/>
          </p:nvSpPr>
          <p:spPr>
            <a:xfrm>
              <a:off x="6203307" y="2937350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95942E-F129-415C-BB6A-A62D55CD334B}"/>
                </a:ext>
              </a:extLst>
            </p:cNvPr>
            <p:cNvSpPr txBox="1"/>
            <p:nvPr/>
          </p:nvSpPr>
          <p:spPr>
            <a:xfrm>
              <a:off x="6157022" y="3927810"/>
              <a:ext cx="223971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100% Customer Retention Rate</a:t>
              </a:r>
            </a:p>
            <a:p>
              <a:pPr algn="ctr"/>
              <a:r>
                <a:rPr lang="en-US" sz="1050" dirty="0">
                  <a:latin typeface="Myriad Pro" panose="020B0503030403020204" pitchFamily="34" charset="0"/>
                </a:rPr>
                <a:t>s</a:t>
              </a:r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ubstantiated by excellent services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CFDD9C-5C2D-4034-836B-76C52C90D5F5}"/>
                </a:ext>
              </a:extLst>
            </p:cNvPr>
            <p:cNvSpPr txBox="1"/>
            <p:nvPr/>
          </p:nvSpPr>
          <p:spPr>
            <a:xfrm>
              <a:off x="6523312" y="3720751"/>
              <a:ext cx="1507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Long Term Retention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CF873C04-7716-4CD0-BCBD-0F3BDF9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4111" y="3114212"/>
              <a:ext cx="522197" cy="522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0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76E392-A6B4-46AC-A582-54676F135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59592"/>
            <a:ext cx="342900" cy="369331"/>
            <a:chOff x="0" y="148425"/>
            <a:chExt cx="342900" cy="590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EACC07-A747-449D-9AE5-15E224A3F48F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C098C-A07D-4726-A948-6E7465FC619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12C78-AD89-4DB1-8AEB-6F712582C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8798844" y="59592"/>
            <a:ext cx="342900" cy="369331"/>
            <a:chOff x="0" y="148425"/>
            <a:chExt cx="342900" cy="590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DA1F43-17B4-4131-822A-A28AFBB54D0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FAFED3-F078-4D95-B845-507864F23F90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FDBD3-E282-4B08-8CBD-7775F0616206}"/>
              </a:ext>
            </a:extLst>
          </p:cNvPr>
          <p:cNvSpPr txBox="1"/>
          <p:nvPr/>
        </p:nvSpPr>
        <p:spPr>
          <a:xfrm>
            <a:off x="436702" y="59591"/>
            <a:ext cx="69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>
                <a:solidFill>
                  <a:srgbClr val="DA291C"/>
                </a:solidFill>
                <a:latin typeface="Helvetica" panose="020B0604020202020204" pitchFamily="2" charset="0"/>
              </a:rPr>
              <a:t> 				Differentiator</a:t>
            </a:r>
            <a:endParaRPr lang="en-US" b="1" dirty="0">
              <a:solidFill>
                <a:srgbClr val="DA291C"/>
              </a:solidFill>
              <a:latin typeface="Raleway" panose="020B00030301010600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78352A-25F3-43AF-A4E4-C568CC1A7FD5}"/>
              </a:ext>
            </a:extLst>
          </p:cNvPr>
          <p:cNvGrpSpPr/>
          <p:nvPr/>
        </p:nvGrpSpPr>
        <p:grpSpPr>
          <a:xfrm>
            <a:off x="6197966" y="2937350"/>
            <a:ext cx="2147146" cy="2041482"/>
            <a:chOff x="689187" y="706767"/>
            <a:chExt cx="2147146" cy="2041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709F2-385A-4A43-A223-78E6DF562B06}"/>
                </a:ext>
              </a:extLst>
            </p:cNvPr>
            <p:cNvSpPr/>
            <p:nvPr/>
          </p:nvSpPr>
          <p:spPr>
            <a:xfrm>
              <a:off x="689187" y="706767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B1BA7-02FB-4C2B-BFEB-CD9AF398550A}"/>
                </a:ext>
              </a:extLst>
            </p:cNvPr>
            <p:cNvSpPr txBox="1"/>
            <p:nvPr/>
          </p:nvSpPr>
          <p:spPr>
            <a:xfrm>
              <a:off x="726259" y="1621026"/>
              <a:ext cx="20730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Use our existing automation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capabilities to automate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infrastructure, operations,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security in hybrid IT environment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840CAF-018E-48B0-BA68-083E25C80582}"/>
                </a:ext>
              </a:extLst>
            </p:cNvPr>
            <p:cNvSpPr txBox="1"/>
            <p:nvPr/>
          </p:nvSpPr>
          <p:spPr>
            <a:xfrm>
              <a:off x="1015603" y="1400893"/>
              <a:ext cx="14943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Extreme Automation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0363C06-E528-4201-8A1D-D8BFC4849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8888" y="841755"/>
              <a:ext cx="495120" cy="49512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292871-787C-468F-ABB3-5FBE2DEB4CC5}"/>
              </a:ext>
            </a:extLst>
          </p:cNvPr>
          <p:cNvGrpSpPr/>
          <p:nvPr/>
        </p:nvGrpSpPr>
        <p:grpSpPr>
          <a:xfrm>
            <a:off x="3446247" y="706767"/>
            <a:ext cx="2147146" cy="2041482"/>
            <a:chOff x="3446247" y="706767"/>
            <a:chExt cx="2147146" cy="20414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7D55C3-5CCB-4769-BDA1-2AF3082B0F60}"/>
                </a:ext>
              </a:extLst>
            </p:cNvPr>
            <p:cNvSpPr/>
            <p:nvPr/>
          </p:nvSpPr>
          <p:spPr>
            <a:xfrm>
              <a:off x="3446247" y="706767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4D4D41-B53F-4656-A02E-339B4565C531}"/>
                </a:ext>
              </a:extLst>
            </p:cNvPr>
            <p:cNvSpPr txBox="1"/>
            <p:nvPr/>
          </p:nvSpPr>
          <p:spPr>
            <a:xfrm>
              <a:off x="3679686" y="1621026"/>
              <a:ext cx="168026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Our advanced partnership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with major public cloud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providers help you to get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support at every stage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65F285-400D-4C11-B715-CDAB18E3977A}"/>
                </a:ext>
              </a:extLst>
            </p:cNvPr>
            <p:cNvSpPr txBox="1"/>
            <p:nvPr/>
          </p:nvSpPr>
          <p:spPr>
            <a:xfrm>
              <a:off x="3650836" y="1400893"/>
              <a:ext cx="17379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Public Cloud Partnership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16FA376-851B-4E67-9719-E5FD710B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7818" y="803622"/>
              <a:ext cx="599095" cy="5990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369B7-46B3-43A7-9416-D2F492692E93}"/>
              </a:ext>
            </a:extLst>
          </p:cNvPr>
          <p:cNvGrpSpPr/>
          <p:nvPr/>
        </p:nvGrpSpPr>
        <p:grpSpPr>
          <a:xfrm>
            <a:off x="6203307" y="706767"/>
            <a:ext cx="2147146" cy="2041482"/>
            <a:chOff x="6203307" y="706767"/>
            <a:chExt cx="2147146" cy="20414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A1A75E-C6BE-4B3C-9F0E-79B3387B1CC7}"/>
                </a:ext>
              </a:extLst>
            </p:cNvPr>
            <p:cNvSpPr/>
            <p:nvPr/>
          </p:nvSpPr>
          <p:spPr>
            <a:xfrm>
              <a:off x="6203307" y="706767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8FA91E-B4BF-43B6-BBDA-AA09F2462F7B}"/>
                </a:ext>
              </a:extLst>
            </p:cNvPr>
            <p:cNvSpPr txBox="1"/>
            <p:nvPr/>
          </p:nvSpPr>
          <p:spPr>
            <a:xfrm>
              <a:off x="6280462" y="1621026"/>
              <a:ext cx="199285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yriad Pro" panose="020B0503030403020204" pitchFamily="34" charset="0"/>
                </a:rPr>
                <a:t>Committed to codifying </a:t>
              </a:r>
            </a:p>
            <a:p>
              <a:pPr algn="ctr"/>
              <a:r>
                <a:rPr lang="en-US" sz="1050" dirty="0">
                  <a:latin typeface="Myriad Pro" panose="020B0503030403020204" pitchFamily="34" charset="0"/>
                </a:rPr>
                <a:t>our know-how, we write open </a:t>
              </a:r>
            </a:p>
            <a:p>
              <a:pPr algn="ctr"/>
              <a:r>
                <a:rPr lang="en-US" sz="1050" dirty="0">
                  <a:latin typeface="Myriad Pro" panose="020B0503030403020204" pitchFamily="34" charset="0"/>
                </a:rPr>
                <a:t>Products and Distribute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577B70-8676-4F68-98C7-1A9A87BDBB3E}"/>
                </a:ext>
              </a:extLst>
            </p:cNvPr>
            <p:cNvSpPr txBox="1"/>
            <p:nvPr/>
          </p:nvSpPr>
          <p:spPr>
            <a:xfrm>
              <a:off x="6307709" y="1400893"/>
              <a:ext cx="1938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Myriad Pro" panose="020B0503030403020204" pitchFamily="34" charset="0"/>
                </a:rPr>
                <a:t>Open-Source Contribution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3D78A1B-7420-454B-994A-5F3576EB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8587" y="843477"/>
              <a:ext cx="450109" cy="45010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E6BCCA-E098-42FA-AEA0-89CF07D38CFC}"/>
              </a:ext>
            </a:extLst>
          </p:cNvPr>
          <p:cNvGrpSpPr/>
          <p:nvPr/>
        </p:nvGrpSpPr>
        <p:grpSpPr>
          <a:xfrm>
            <a:off x="689187" y="2937350"/>
            <a:ext cx="2147146" cy="2041482"/>
            <a:chOff x="689187" y="2937350"/>
            <a:chExt cx="2147146" cy="20414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4372AF-A4BA-4693-A78E-2FCEF169017F}"/>
                </a:ext>
              </a:extLst>
            </p:cNvPr>
            <p:cNvSpPr/>
            <p:nvPr/>
          </p:nvSpPr>
          <p:spPr>
            <a:xfrm>
              <a:off x="689187" y="2937350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18D696-0450-4347-87C4-AE07256728AE}"/>
                </a:ext>
              </a:extLst>
            </p:cNvPr>
            <p:cNvSpPr txBox="1"/>
            <p:nvPr/>
          </p:nvSpPr>
          <p:spPr>
            <a:xfrm>
              <a:off x="754311" y="3927810"/>
              <a:ext cx="201689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We do optimal resource pooling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from multiple clouds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DFCC1B-F0DA-4084-9A9A-6FAC1C746F1D}"/>
                </a:ext>
              </a:extLst>
            </p:cNvPr>
            <p:cNvSpPr txBox="1"/>
            <p:nvPr/>
          </p:nvSpPr>
          <p:spPr>
            <a:xfrm>
              <a:off x="1013202" y="3720751"/>
              <a:ext cx="1499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Optimization Service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AC1EDEA-F65B-49F3-994A-8FB31510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3670" y="3158737"/>
              <a:ext cx="474725" cy="47472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15903E-72D3-4F96-A3BD-1DE46B6FDC3F}"/>
              </a:ext>
            </a:extLst>
          </p:cNvPr>
          <p:cNvGrpSpPr/>
          <p:nvPr/>
        </p:nvGrpSpPr>
        <p:grpSpPr>
          <a:xfrm>
            <a:off x="3468412" y="2937350"/>
            <a:ext cx="2147146" cy="2041482"/>
            <a:chOff x="3468412" y="2937350"/>
            <a:chExt cx="2147146" cy="20414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F6D91D-B73C-48F6-9B33-AA0A98BD4CC5}"/>
                </a:ext>
              </a:extLst>
            </p:cNvPr>
            <p:cNvSpPr/>
            <p:nvPr/>
          </p:nvSpPr>
          <p:spPr>
            <a:xfrm>
              <a:off x="3468412" y="2937350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68159C-08AE-4285-8858-ABBB346332E1}"/>
                </a:ext>
              </a:extLst>
            </p:cNvPr>
            <p:cNvSpPr txBox="1"/>
            <p:nvPr/>
          </p:nvSpPr>
          <p:spPr>
            <a:xfrm>
              <a:off x="3689828" y="3927810"/>
              <a:ext cx="170431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Our every engagement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focused on empowerment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– not dependency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E6A388-4A47-46EC-9919-B64ADA6BE61D}"/>
                </a:ext>
              </a:extLst>
            </p:cNvPr>
            <p:cNvSpPr txBox="1"/>
            <p:nvPr/>
          </p:nvSpPr>
          <p:spPr>
            <a:xfrm>
              <a:off x="3837309" y="3720751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Engagement Model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D4091BA8-1794-473A-88FA-A5EE5C1F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89805" y="3134681"/>
              <a:ext cx="495120" cy="4951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5CEC4F-56C3-43E8-8770-AB3D4F134FF0}"/>
              </a:ext>
            </a:extLst>
          </p:cNvPr>
          <p:cNvGrpSpPr/>
          <p:nvPr/>
        </p:nvGrpSpPr>
        <p:grpSpPr>
          <a:xfrm>
            <a:off x="689187" y="662395"/>
            <a:ext cx="2147146" cy="2041482"/>
            <a:chOff x="689187" y="2937350"/>
            <a:chExt cx="2147146" cy="20414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0AA6E9-4ADC-4229-BBA7-11AB8625A6BD}"/>
                </a:ext>
              </a:extLst>
            </p:cNvPr>
            <p:cNvSpPr/>
            <p:nvPr/>
          </p:nvSpPr>
          <p:spPr>
            <a:xfrm>
              <a:off x="689187" y="2937350"/>
              <a:ext cx="2147146" cy="2041482"/>
            </a:xfrm>
            <a:prstGeom prst="rect">
              <a:avLst/>
            </a:prstGeom>
            <a:noFill/>
            <a:ln>
              <a:solidFill>
                <a:srgbClr val="DA2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B44323-DC03-4634-B9D5-236FED081938}"/>
                </a:ext>
              </a:extLst>
            </p:cNvPr>
            <p:cNvSpPr txBox="1"/>
            <p:nvPr/>
          </p:nvSpPr>
          <p:spPr>
            <a:xfrm>
              <a:off x="774349" y="3927810"/>
              <a:ext cx="19768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Single point of contact for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Application Migration,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Transformation and Integration </a:t>
              </a:r>
            </a:p>
            <a:p>
              <a:pPr algn="ctr"/>
              <a:r>
                <a:rPr lang="en-US" sz="1050" b="0" i="0" dirty="0">
                  <a:effectLst/>
                  <a:latin typeface="Myriad Pro" panose="020B0503030403020204" pitchFamily="34" charset="0"/>
                </a:rPr>
                <a:t>to cloud-native Apps services</a:t>
              </a:r>
              <a:endParaRPr lang="en-US" sz="1050" dirty="0">
                <a:latin typeface="Myriad Pro" panose="020B0503030403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EA2D88-10BE-423F-A6AC-744B49424C10}"/>
                </a:ext>
              </a:extLst>
            </p:cNvPr>
            <p:cNvSpPr txBox="1"/>
            <p:nvPr/>
          </p:nvSpPr>
          <p:spPr>
            <a:xfrm>
              <a:off x="1274488" y="3720751"/>
              <a:ext cx="976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0" dirty="0">
                  <a:effectLst/>
                  <a:latin typeface="Myriad Pro" panose="020B0503030403020204" pitchFamily="34" charset="0"/>
                </a:rPr>
                <a:t>E2E Solution</a:t>
              </a:r>
              <a:endParaRPr lang="en-US" sz="1100" b="1" dirty="0">
                <a:latin typeface="Myriad Pro" panose="020B0503030403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29ED8C96-ADBD-4440-AD05-268861F9A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13686" y="3143338"/>
              <a:ext cx="450109" cy="450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8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76E392-A6B4-46AC-A582-54676F135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59592"/>
            <a:ext cx="342900" cy="369331"/>
            <a:chOff x="0" y="148425"/>
            <a:chExt cx="342900" cy="590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EACC07-A747-449D-9AE5-15E224A3F48F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C098C-A07D-4726-A948-6E7465FC619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12C78-AD89-4DB1-8AEB-6F712582C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8798844" y="59592"/>
            <a:ext cx="342900" cy="369331"/>
            <a:chOff x="0" y="148425"/>
            <a:chExt cx="342900" cy="590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DA1F43-17B4-4131-822A-A28AFBB54D0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FAFED3-F078-4D95-B845-507864F23F90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FDBD3-E282-4B08-8CBD-7775F0616206}"/>
              </a:ext>
            </a:extLst>
          </p:cNvPr>
          <p:cNvSpPr txBox="1"/>
          <p:nvPr/>
        </p:nvSpPr>
        <p:spPr>
          <a:xfrm>
            <a:off x="1053743" y="59592"/>
            <a:ext cx="69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rgbClr val="DA291C"/>
                </a:solidFill>
                <a:latin typeface="Helvetica" panose="020B0604020202020204" pitchFamily="2" charset="0"/>
              </a:rPr>
              <a:t> 		Engagement Model</a:t>
            </a:r>
            <a:endParaRPr lang="en-US" b="1" dirty="0">
              <a:solidFill>
                <a:srgbClr val="DA291C"/>
              </a:solidFill>
              <a:latin typeface="Raleway" panose="020B00030301010600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1C19F2C-50D3-4A2A-A1B7-A04E8DC2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0" y="585913"/>
            <a:ext cx="8131359" cy="44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1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76E392-A6B4-46AC-A582-54676F135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59592"/>
            <a:ext cx="342900" cy="369331"/>
            <a:chOff x="0" y="148425"/>
            <a:chExt cx="342900" cy="590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EACC07-A747-449D-9AE5-15E224A3F48F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C098C-A07D-4726-A948-6E7465FC619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12C78-AD89-4DB1-8AEB-6F712582C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8798844" y="59592"/>
            <a:ext cx="342900" cy="369331"/>
            <a:chOff x="0" y="148425"/>
            <a:chExt cx="342900" cy="590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DA1F43-17B4-4131-822A-A28AFBB54D0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91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FAFED3-F078-4D95-B845-507864F23F90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FDBD3-E282-4B08-8CBD-7775F0616206}"/>
              </a:ext>
            </a:extLst>
          </p:cNvPr>
          <p:cNvSpPr txBox="1"/>
          <p:nvPr/>
        </p:nvSpPr>
        <p:spPr>
          <a:xfrm>
            <a:off x="436702" y="59591"/>
            <a:ext cx="69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rgbClr val="DA291C"/>
                </a:solidFill>
                <a:latin typeface="Helvetica" panose="020B0604020202020204" pitchFamily="2" charset="0"/>
              </a:rPr>
              <a:t> 				Case Studies</a:t>
            </a:r>
            <a:endParaRPr lang="en-US" b="1" dirty="0">
              <a:solidFill>
                <a:srgbClr val="DA291C"/>
              </a:solidFill>
              <a:latin typeface="Raleway" panose="020B00030301010600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F3E52-0CA3-4448-A6F4-C0F7397F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" y="540048"/>
            <a:ext cx="8971081" cy="46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7F0AD02050489CEA68A8CF25C850" ma:contentTypeVersion="11" ma:contentTypeDescription="Create a new document." ma:contentTypeScope="" ma:versionID="2827eb6fcaaf4b88c7eb97ba38a93524">
  <xsd:schema xmlns:xsd="http://www.w3.org/2001/XMLSchema" xmlns:xs="http://www.w3.org/2001/XMLSchema" xmlns:p="http://schemas.microsoft.com/office/2006/metadata/properties" xmlns:ns2="dcca88f8-a7ae-4cfc-9184-d6b131f630bb" xmlns:ns3="c5a4b99e-4ccc-4a5c-98e4-7ab8633fd4df" targetNamespace="http://schemas.microsoft.com/office/2006/metadata/properties" ma:root="true" ma:fieldsID="8696a21874c65674d225a4f02c8f2095" ns2:_="" ns3:_="">
    <xsd:import namespace="dcca88f8-a7ae-4cfc-9184-d6b131f630bb"/>
    <xsd:import namespace="c5a4b99e-4ccc-4a5c-98e4-7ab8633fd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a88f8-a7ae-4cfc-9184-d6b131f63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4b99e-4ccc-4a5c-98e4-7ab8633fd4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044F30-6B1E-4C15-80A9-7FE40FEE0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ca88f8-a7ae-4cfc-9184-d6b131f630bb"/>
    <ds:schemaRef ds:uri="c5a4b99e-4ccc-4a5c-98e4-7ab8633fd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BF9A0-A380-42E8-B81F-03D2471160C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1F4AC2-0AEA-4354-802A-609AA4E08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1914</TotalTime>
  <Words>269</Words>
  <Application>Microsoft Office PowerPoint</Application>
  <PresentationFormat>On-screen Show (16:9)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Myriad Pro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 Khan</dc:creator>
  <cp:lastModifiedBy>Papu Bhattacharya</cp:lastModifiedBy>
  <cp:revision>96</cp:revision>
  <dcterms:created xsi:type="dcterms:W3CDTF">2020-09-08T11:22:38Z</dcterms:created>
  <dcterms:modified xsi:type="dcterms:W3CDTF">2021-06-23T07:59:08Z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0x0101002C317F0AD02050489CEA68A8CF25C850</vt:lpwstr>
  </property>
</Properties>
</file>