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62" r:id="rId3"/>
    <p:sldId id="259" r:id="rId4"/>
    <p:sldId id="257" r:id="rId5"/>
    <p:sldId id="284" r:id="rId6"/>
    <p:sldId id="280" r:id="rId7"/>
    <p:sldId id="286" r:id="rId8"/>
    <p:sldId id="282" r:id="rId9"/>
    <p:sldId id="283" r:id="rId10"/>
    <p:sldId id="287" r:id="rId11"/>
    <p:sldId id="288" r:id="rId12"/>
    <p:sldId id="289" r:id="rId13"/>
    <p:sldId id="285" r:id="rId14"/>
    <p:sldId id="290" r:id="rId15"/>
    <p:sldId id="279" r:id="rId16"/>
  </p:sldIdLst>
  <p:sldSz cx="9144000" cy="5143500" type="screen16x9"/>
  <p:notesSz cx="6858000" cy="9144000"/>
  <p:embeddedFontLst>
    <p:embeddedFont>
      <p:font typeface="Anaheim" panose="020B0604020202020204" charset="0"/>
      <p:regular r:id="rId18"/>
    </p:embeddedFont>
    <p:embeddedFont>
      <p:font typeface="Calibri" panose="020F0502020204030204" pitchFamily="34" charset="0"/>
      <p:regular r:id="rId19"/>
      <p:bold r:id="rId20"/>
      <p:italic r:id="rId21"/>
      <p:boldItalic r:id="rId22"/>
    </p:embeddedFont>
    <p:embeddedFont>
      <p:font typeface="Nunito Light" pitchFamily="2" charset="0"/>
      <p:regular r:id="rId23"/>
      <p:italic r:id="rId24"/>
    </p:embeddedFont>
    <p:embeddedFont>
      <p:font typeface="Overpass Mono" panose="020B0604020202020204" charset="0"/>
      <p:regular r:id="rId25"/>
      <p:bold r:id="rId26"/>
    </p:embeddedFont>
    <p:embeddedFont>
      <p:font typeface="Raleway SemiBold" pitchFamily="2" charset="0"/>
      <p:bold r:id="rId27"/>
      <p:boldItalic r:id="rId28"/>
    </p:embeddedFont>
    <p:embeddedFont>
      <p:font typeface="Roboto" panose="02000000000000000000" pitchFamily="2" charset="0"/>
      <p:regular r:id="rId29"/>
      <p:bold r:id="rId30"/>
      <p:italic r:id="rId31"/>
      <p:boldItalic r:id="rId32"/>
    </p:embeddedFont>
    <p:embeddedFont>
      <p:font typeface="Roboto Condensed Light" panose="02000000000000000000"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tafa Bagci" initials="MB" lastIdx="1" clrIdx="0">
    <p:extLst>
      <p:ext uri="{19B8F6BF-5375-455C-9EA6-DF929625EA0E}">
        <p15:presenceInfo xmlns:p15="http://schemas.microsoft.com/office/powerpoint/2012/main" userId="973541bfa02369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C38915-1399-4C32-8601-334423DE4C55}">
  <a:tblStyle styleId="{A9C38915-1399-4C32-8601-334423DE4C5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882614-2D02-478A-A3A6-562EBDEC71B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7" autoAdjust="0"/>
    <p:restoredTop sz="94049" autoAdjust="0"/>
  </p:normalViewPr>
  <p:slideViewPr>
    <p:cSldViewPr snapToGrid="0">
      <p:cViewPr varScale="1">
        <p:scale>
          <a:sx n="151" d="100"/>
          <a:sy n="151" d="100"/>
        </p:scale>
        <p:origin x="6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6T07:26:43.5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421 79,'-41'-16,"-119"-20,45 17,97 16,1 1,-36-1,36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6T07:26:48.7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286 21,'-3'0,"-5"0,-4 0,0-3,-1-2,-5 1,-3 0,-1 2,0 1,1 0,0 0,-3 1,0 1,1-1,0 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6T07:26:49.9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308 155,'-13'-1,"0"0,0-1,0 0,1-2,0 1,-1-1,1-1,1 0,-17-10,-20-8,23 14,18 6,0 1,0-1,0 0,0-1,1 1,-12-10,13 9,-19-18,24 22,-1 0,1 0,-1-1,1 1,0-1,-1 1,1 0,0-1,-1 1,1-1,0 1,-1 0,1-1,0 1,0-1,0 1,-1-1,1 1,0-1,0 1,0-1,0 1,0-1,0 1,0-1,0 1,0-1,0 0,0 1,0-1,1 1,-1-1,0 1,0 0,0-1,1 1,-1-1,0 1,1-1,-1 1,0 0,1-1,-1 1,1-1,7-2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6T07:26:52.8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176 94,'-3'0,"-5"0,-3-4,-4-3,-6-2,1-1,0 0,4-2,2 2,2 0,0 0,0 3,1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6T07:26:54.9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212 77,'-3'0,"-5"-3,-4-2,-3-2,-3-1,2-1,1-1,-1 3,-1 2,0 2,2-2,1 0,-1 0,-1 2,2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6T07:26:58.4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179 12,'-3'0,"-5"0,-3 0,-4 0,-3 0,-1 0,-1 0,0 0,0 0,4-3,0-1,4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757656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56670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8b3994a78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8b3994a78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8689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09696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9" r:id="rId5"/>
    <p:sldLayoutId id="2147483664" r:id="rId6"/>
    <p:sldLayoutId id="2147483665"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19.png"/><Relationship Id="rId12" Type="http://schemas.openxmlformats.org/officeDocument/2006/relationships/customXml" Target="../ink/ink5.xml"/><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customXml" Target="../ink/ink2.xml"/><Relationship Id="rId11" Type="http://schemas.openxmlformats.org/officeDocument/2006/relationships/image" Target="../media/image21.png"/><Relationship Id="rId5" Type="http://schemas.openxmlformats.org/officeDocument/2006/relationships/image" Target="../media/image180.png"/><Relationship Id="rId15" Type="http://schemas.openxmlformats.org/officeDocument/2006/relationships/image" Target="../media/image2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0.png"/><Relationship Id="rId14" Type="http://schemas.openxmlformats.org/officeDocument/2006/relationships/customXml" Target="../ink/ink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44152" y="1528843"/>
            <a:ext cx="8520600" cy="128439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de-DE" dirty="0"/>
              <a:t>Sudoku</a:t>
            </a:r>
            <a:endParaRPr dirty="0"/>
          </a:p>
        </p:txBody>
      </p:sp>
      <p:sp>
        <p:nvSpPr>
          <p:cNvPr id="335" name="Google Shape;335;p27"/>
          <p:cNvSpPr txBox="1">
            <a:spLocks noGrp="1"/>
          </p:cNvSpPr>
          <p:nvPr>
            <p:ph type="subTitle" idx="1"/>
          </p:nvPr>
        </p:nvSpPr>
        <p:spPr>
          <a:xfrm>
            <a:off x="123895" y="3344729"/>
            <a:ext cx="3639898" cy="123345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de-DE" sz="1800" dirty="0"/>
              <a:t>Mustafa Bagci - 1394757 </a:t>
            </a:r>
          </a:p>
          <a:p>
            <a:pPr marL="0" lvl="0" indent="0" algn="l" rtl="0">
              <a:spcBef>
                <a:spcPts val="0"/>
              </a:spcBef>
              <a:spcAft>
                <a:spcPts val="0"/>
              </a:spcAft>
              <a:buNone/>
            </a:pPr>
            <a:r>
              <a:rPr lang="de-DE" sz="1800" dirty="0"/>
              <a:t>Antonia Katharina Kirsch - 1349935 </a:t>
            </a:r>
          </a:p>
          <a:p>
            <a:pPr marL="0" lvl="0" indent="0" algn="l" rtl="0">
              <a:spcBef>
                <a:spcPts val="0"/>
              </a:spcBef>
              <a:spcAft>
                <a:spcPts val="0"/>
              </a:spcAft>
              <a:buNone/>
            </a:pPr>
            <a:r>
              <a:rPr lang="de-DE" sz="1800" dirty="0"/>
              <a:t>Fabian Topf - 1398083 </a:t>
            </a:r>
          </a:p>
          <a:p>
            <a:pPr marL="0" lvl="0" indent="0" algn="l" rtl="0">
              <a:spcBef>
                <a:spcPts val="0"/>
              </a:spcBef>
              <a:spcAft>
                <a:spcPts val="0"/>
              </a:spcAft>
              <a:buNone/>
            </a:pPr>
            <a:r>
              <a:rPr lang="de-DE" sz="1800" dirty="0"/>
              <a:t>Farhat Hossain - 1402063</a:t>
            </a: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5A5C25F1-1494-0529-8724-F29D4E301A6D}"/>
              </a:ext>
            </a:extLst>
          </p:cNvPr>
          <p:cNvSpPr>
            <a:spLocks noGrp="1"/>
          </p:cNvSpPr>
          <p:nvPr>
            <p:ph type="subTitle" idx="1"/>
          </p:nvPr>
        </p:nvSpPr>
        <p:spPr>
          <a:xfrm flipH="1">
            <a:off x="633978" y="769922"/>
            <a:ext cx="7461610" cy="3056235"/>
          </a:xfrm>
        </p:spPr>
        <p:txBody>
          <a:bodyPr/>
          <a:lstStyle/>
          <a:p>
            <a:pPr marL="400950" indent="-285750">
              <a:lnSpc>
                <a:spcPct val="107000"/>
              </a:lnSpc>
              <a:spcAft>
                <a:spcPts val="400"/>
              </a:spcAft>
              <a:buFontTx/>
              <a:buChar char="-"/>
            </a:pPr>
            <a:r>
              <a:rPr lang="de-DE" sz="1400" dirty="0">
                <a:solidFill>
                  <a:srgbClr val="FFFF00"/>
                </a:solidFill>
                <a:effectLst/>
                <a:latin typeface="Anaheim" panose="020B0604020202020204" charset="0"/>
                <a:ea typeface="Calibri" panose="020F0502020204030204" pitchFamily="34" charset="0"/>
                <a:cs typeface="Times New Roman" panose="02020603050405020304" pitchFamily="18" charset="0"/>
              </a:rPr>
              <a:t>0, 3 und 6 </a:t>
            </a:r>
            <a:r>
              <a:rPr lang="de-DE" sz="1400" dirty="0">
                <a:effectLst/>
                <a:latin typeface="Anaheim" panose="020B0604020202020204" charset="0"/>
                <a:ea typeface="Calibri" panose="020F0502020204030204" pitchFamily="34" charset="0"/>
                <a:cs typeface="Times New Roman" panose="02020603050405020304" pitchFamily="18" charset="0"/>
              </a:rPr>
              <a:t>= alle oberen Reihen in jedem Block =&gt;</a:t>
            </a:r>
          </a:p>
          <a:p>
            <a:pPr marL="400950" indent="-285750">
              <a:lnSpc>
                <a:spcPct val="107000"/>
              </a:lnSpc>
              <a:spcAft>
                <a:spcPts val="400"/>
              </a:spcAft>
              <a:buFontTx/>
              <a:buChar char="-"/>
            </a:pPr>
            <a:r>
              <a:rPr lang="de-DE" sz="1400" dirty="0">
                <a:latin typeface="Anaheim" panose="020B0604020202020204" charset="0"/>
                <a:ea typeface="Calibri" panose="020F0502020204030204" pitchFamily="34" charset="0"/>
                <a:cs typeface="Times New Roman" panose="02020603050405020304" pitchFamily="18" charset="0"/>
              </a:rPr>
              <a:t>1, 4 und 7 = alle mittleren Reihen</a:t>
            </a:r>
          </a:p>
          <a:p>
            <a:pPr marL="400950" indent="-285750">
              <a:lnSpc>
                <a:spcPct val="107000"/>
              </a:lnSpc>
              <a:spcAft>
                <a:spcPts val="400"/>
              </a:spcAft>
              <a:buFontTx/>
              <a:buChar char="-"/>
            </a:pPr>
            <a:r>
              <a:rPr lang="de-DE" sz="1400" dirty="0">
                <a:latin typeface="Anaheim" panose="020B0604020202020204" charset="0"/>
                <a:ea typeface="Calibri" panose="020F0502020204030204" pitchFamily="34" charset="0"/>
                <a:cs typeface="Times New Roman" panose="02020603050405020304" pitchFamily="18" charset="0"/>
              </a:rPr>
              <a:t>2, 5 und 8 = alle unteren Reihen</a:t>
            </a:r>
          </a:p>
          <a:p>
            <a:pPr marL="400950" indent="-285750">
              <a:lnSpc>
                <a:spcPct val="107000"/>
              </a:lnSpc>
              <a:spcAft>
                <a:spcPts val="400"/>
              </a:spcAft>
              <a:buFontTx/>
              <a:buChar char="-"/>
            </a:pPr>
            <a:endParaRPr lang="de-DE" sz="1400" dirty="0">
              <a:latin typeface="Anaheim" panose="020B0604020202020204" charset="0"/>
              <a:ea typeface="Calibri" panose="020F0502020204030204" pitchFamily="34" charset="0"/>
              <a:cs typeface="Times New Roman" panose="02020603050405020304" pitchFamily="18" charset="0"/>
            </a:endParaRPr>
          </a:p>
          <a:p>
            <a:pPr marL="400950" indent="-285750">
              <a:lnSpc>
                <a:spcPct val="107000"/>
              </a:lnSpc>
              <a:spcAft>
                <a:spcPts val="400"/>
              </a:spcAft>
              <a:buFontTx/>
              <a:buChar char="-"/>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indent="0">
              <a:lnSpc>
                <a:spcPct val="107000"/>
              </a:lnSpc>
              <a:spcAft>
                <a:spcPts val="4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indent="-171450">
              <a:lnSpc>
                <a:spcPct val="107000"/>
              </a:lnSpc>
              <a:spcAft>
                <a:spcPts val="400"/>
              </a:spcAft>
              <a:buFontTx/>
              <a:buChar char="-"/>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indent="-171450">
              <a:lnSpc>
                <a:spcPct val="107000"/>
              </a:lnSpc>
              <a:spcAft>
                <a:spcPts val="400"/>
              </a:spcAft>
              <a:buFontTx/>
              <a:buChar char="-"/>
            </a:pPr>
            <a:r>
              <a:rPr lang="de-DE" sz="1400" dirty="0">
                <a:latin typeface="Anaheim" panose="020B0604020202020204" charset="0"/>
                <a:ea typeface="Calibri" panose="020F0502020204030204" pitchFamily="34" charset="0"/>
                <a:cs typeface="Times New Roman" panose="02020603050405020304" pitchFamily="18" charset="0"/>
              </a:rPr>
              <a:t>Kontrolle der restlichen Blöcke im Feld:</a:t>
            </a:r>
          </a:p>
          <a:p>
            <a:pPr marL="115200" indent="-171450">
              <a:lnSpc>
                <a:spcPct val="107000"/>
              </a:lnSpc>
              <a:spcAft>
                <a:spcPts val="400"/>
              </a:spcAft>
              <a:buFontTx/>
              <a:buChar char="-"/>
            </a:pPr>
            <a:r>
              <a:rPr lang="de-DE" sz="1400" dirty="0">
                <a:latin typeface="Anaheim" panose="020B0604020202020204" charset="0"/>
                <a:ea typeface="Calibri" panose="020F0502020204030204" pitchFamily="34" charset="0"/>
                <a:cs typeface="Times New Roman" panose="02020603050405020304" pitchFamily="18" charset="0"/>
              </a:rPr>
              <a:t>z.B. ((x+1) (y+1)) == eine Zeile runter und eine rechts</a:t>
            </a:r>
          </a:p>
          <a:p>
            <a:pPr marL="115200" indent="-171450">
              <a:lnSpc>
                <a:spcPct val="107000"/>
              </a:lnSpc>
              <a:spcAft>
                <a:spcPts val="400"/>
              </a:spcAft>
              <a:buFontTx/>
              <a:buChar char="-"/>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indent="-171450">
              <a:lnSpc>
                <a:spcPct val="107000"/>
              </a:lnSpc>
              <a:spcAft>
                <a:spcPts val="400"/>
              </a:spcAft>
              <a:buFontTx/>
              <a:buChar char="-"/>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indent="-171450">
              <a:lnSpc>
                <a:spcPct val="107000"/>
              </a:lnSpc>
              <a:spcAft>
                <a:spcPts val="400"/>
              </a:spcAft>
              <a:buFontTx/>
              <a:buChar char="-"/>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5200" indent="-171450">
              <a:lnSpc>
                <a:spcPct val="107000"/>
              </a:lnSpc>
              <a:spcAft>
                <a:spcPts val="400"/>
              </a:spcAft>
              <a:buFontTx/>
              <a:buChar char="-"/>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p:txBody>
      </p:sp>
      <p:pic>
        <p:nvPicPr>
          <p:cNvPr id="4" name="Grafik 3" descr="Ein Bild, das Text enthält.&#10;&#10;Automatisch generierte Beschreibung">
            <a:extLst>
              <a:ext uri="{FF2B5EF4-FFF2-40B4-BE49-F238E27FC236}">
                <a16:creationId xmlns:a16="http://schemas.microsoft.com/office/drawing/2014/main" id="{8BB11158-AB77-5710-AD94-6902A76D6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78" y="3432694"/>
            <a:ext cx="6053681" cy="940883"/>
          </a:xfrm>
          <a:prstGeom prst="rect">
            <a:avLst/>
          </a:prstGeom>
        </p:spPr>
      </p:pic>
      <p:sp>
        <p:nvSpPr>
          <p:cNvPr id="5" name="Rechteck 4">
            <a:extLst>
              <a:ext uri="{FF2B5EF4-FFF2-40B4-BE49-F238E27FC236}">
                <a16:creationId xmlns:a16="http://schemas.microsoft.com/office/drawing/2014/main" id="{EB35A38D-80AE-BD00-04CA-3621E6FAAF8D}"/>
              </a:ext>
            </a:extLst>
          </p:cNvPr>
          <p:cNvSpPr/>
          <p:nvPr/>
        </p:nvSpPr>
        <p:spPr>
          <a:xfrm>
            <a:off x="0" y="4769222"/>
            <a:ext cx="7321639" cy="392806"/>
          </a:xfrm>
          <a:prstGeom prst="rect">
            <a:avLst/>
          </a:prstGeom>
          <a:ln>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518B7735-B1C2-9081-C6BD-C1A2EED8925D}"/>
              </a:ext>
            </a:extLst>
          </p:cNvPr>
          <p:cNvSpPr/>
          <p:nvPr/>
        </p:nvSpPr>
        <p:spPr>
          <a:xfrm>
            <a:off x="8049296" y="9015"/>
            <a:ext cx="1094704" cy="693849"/>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pic>
        <p:nvPicPr>
          <p:cNvPr id="8" name="Grafik 7" descr="Ein Bild, das Text enthält.&#10;&#10;Automatisch generierte Beschreibung">
            <a:extLst>
              <a:ext uri="{FF2B5EF4-FFF2-40B4-BE49-F238E27FC236}">
                <a16:creationId xmlns:a16="http://schemas.microsoft.com/office/drawing/2014/main" id="{3FE2D2FC-7B12-2B51-7D7E-502F19E676E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bwMode="auto">
          <a:xfrm>
            <a:off x="5574229" y="1016611"/>
            <a:ext cx="2149681" cy="2180459"/>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p14="http://schemas.microsoft.com/office/powerpoint/2010/main">
        <mc:Choice Requires="p14">
          <p:contentPart p14:bwMode="auto" r:id="rId4">
            <p14:nvContentPartPr>
              <p14:cNvPr id="9" name="Freihand 8">
                <a:extLst>
                  <a:ext uri="{FF2B5EF4-FFF2-40B4-BE49-F238E27FC236}">
                    <a16:creationId xmlns:a16="http://schemas.microsoft.com/office/drawing/2014/main" id="{D31C4144-1EDF-876A-C9C2-1CF567460FFE}"/>
                  </a:ext>
                </a:extLst>
              </p14:cNvPr>
              <p14:cNvContentPartPr/>
              <p14:nvPr/>
            </p14:nvContentPartPr>
            <p14:xfrm>
              <a:off x="6415549" y="1094084"/>
              <a:ext cx="151560" cy="28440"/>
            </p14:xfrm>
          </p:contentPart>
        </mc:Choice>
        <mc:Fallback xmlns="">
          <p:pic>
            <p:nvPicPr>
              <p:cNvPr id="9" name="Freihand 8">
                <a:extLst>
                  <a:ext uri="{FF2B5EF4-FFF2-40B4-BE49-F238E27FC236}">
                    <a16:creationId xmlns:a16="http://schemas.microsoft.com/office/drawing/2014/main" id="{D31C4144-1EDF-876A-C9C2-1CF567460FFE}"/>
                  </a:ext>
                </a:extLst>
              </p:cNvPr>
              <p:cNvPicPr/>
              <p:nvPr/>
            </p:nvPicPr>
            <p:blipFill>
              <a:blip r:embed="rId5"/>
              <a:stretch>
                <a:fillRect/>
              </a:stretch>
            </p:blipFill>
            <p:spPr>
              <a:xfrm>
                <a:off x="6361549" y="986084"/>
                <a:ext cx="2592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Freihand 9">
                <a:extLst>
                  <a:ext uri="{FF2B5EF4-FFF2-40B4-BE49-F238E27FC236}">
                    <a16:creationId xmlns:a16="http://schemas.microsoft.com/office/drawing/2014/main" id="{6097ACD7-C0D2-CD7D-F0B2-1FA1F2C55125}"/>
                  </a:ext>
                </a:extLst>
              </p14:cNvPr>
              <p14:cNvContentPartPr/>
              <p14:nvPr/>
            </p14:nvContentPartPr>
            <p14:xfrm>
              <a:off x="5778349" y="1107764"/>
              <a:ext cx="102960" cy="7560"/>
            </p14:xfrm>
          </p:contentPart>
        </mc:Choice>
        <mc:Fallback xmlns="">
          <p:pic>
            <p:nvPicPr>
              <p:cNvPr id="10" name="Freihand 9">
                <a:extLst>
                  <a:ext uri="{FF2B5EF4-FFF2-40B4-BE49-F238E27FC236}">
                    <a16:creationId xmlns:a16="http://schemas.microsoft.com/office/drawing/2014/main" id="{6097ACD7-C0D2-CD7D-F0B2-1FA1F2C55125}"/>
                  </a:ext>
                </a:extLst>
              </p:cNvPr>
              <p:cNvPicPr/>
              <p:nvPr/>
            </p:nvPicPr>
            <p:blipFill>
              <a:blip r:embed="rId7"/>
              <a:stretch>
                <a:fillRect/>
              </a:stretch>
            </p:blipFill>
            <p:spPr>
              <a:xfrm>
                <a:off x="5724709" y="999764"/>
                <a:ext cx="2106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Freihand 10">
                <a:extLst>
                  <a:ext uri="{FF2B5EF4-FFF2-40B4-BE49-F238E27FC236}">
                    <a16:creationId xmlns:a16="http://schemas.microsoft.com/office/drawing/2014/main" id="{01D1CC4C-F185-AC51-BFD4-DBC4E01AEA05}"/>
                  </a:ext>
                </a:extLst>
              </p14:cNvPr>
              <p14:cNvContentPartPr/>
              <p14:nvPr/>
            </p14:nvContentPartPr>
            <p14:xfrm>
              <a:off x="7072909" y="1121804"/>
              <a:ext cx="110880" cy="55800"/>
            </p14:xfrm>
          </p:contentPart>
        </mc:Choice>
        <mc:Fallback xmlns="">
          <p:pic>
            <p:nvPicPr>
              <p:cNvPr id="11" name="Freihand 10">
                <a:extLst>
                  <a:ext uri="{FF2B5EF4-FFF2-40B4-BE49-F238E27FC236}">
                    <a16:creationId xmlns:a16="http://schemas.microsoft.com/office/drawing/2014/main" id="{01D1CC4C-F185-AC51-BFD4-DBC4E01AEA05}"/>
                  </a:ext>
                </a:extLst>
              </p:cNvPr>
              <p:cNvPicPr/>
              <p:nvPr/>
            </p:nvPicPr>
            <p:blipFill>
              <a:blip r:embed="rId9"/>
              <a:stretch>
                <a:fillRect/>
              </a:stretch>
            </p:blipFill>
            <p:spPr>
              <a:xfrm>
                <a:off x="7019269" y="1014164"/>
                <a:ext cx="21852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Freihand 11">
                <a:extLst>
                  <a:ext uri="{FF2B5EF4-FFF2-40B4-BE49-F238E27FC236}">
                    <a16:creationId xmlns:a16="http://schemas.microsoft.com/office/drawing/2014/main" id="{4FFB55FA-7A08-E8D1-70C9-B4DBB09F4708}"/>
                  </a:ext>
                </a:extLst>
              </p14:cNvPr>
              <p14:cNvContentPartPr/>
              <p14:nvPr/>
            </p14:nvContentPartPr>
            <p14:xfrm>
              <a:off x="5575309" y="1365524"/>
              <a:ext cx="63360" cy="34200"/>
            </p14:xfrm>
          </p:contentPart>
        </mc:Choice>
        <mc:Fallback xmlns="">
          <p:pic>
            <p:nvPicPr>
              <p:cNvPr id="12" name="Freihand 11">
                <a:extLst>
                  <a:ext uri="{FF2B5EF4-FFF2-40B4-BE49-F238E27FC236}">
                    <a16:creationId xmlns:a16="http://schemas.microsoft.com/office/drawing/2014/main" id="{4FFB55FA-7A08-E8D1-70C9-B4DBB09F4708}"/>
                  </a:ext>
                </a:extLst>
              </p:cNvPr>
              <p:cNvPicPr/>
              <p:nvPr/>
            </p:nvPicPr>
            <p:blipFill>
              <a:blip r:embed="rId11"/>
              <a:stretch>
                <a:fillRect/>
              </a:stretch>
            </p:blipFill>
            <p:spPr>
              <a:xfrm>
                <a:off x="5521669" y="1257524"/>
                <a:ext cx="1710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Freihand 12">
                <a:extLst>
                  <a:ext uri="{FF2B5EF4-FFF2-40B4-BE49-F238E27FC236}">
                    <a16:creationId xmlns:a16="http://schemas.microsoft.com/office/drawing/2014/main" id="{0E89DD84-5C52-557C-7BBE-940FF3481F5B}"/>
                  </a:ext>
                </a:extLst>
              </p14:cNvPr>
              <p14:cNvContentPartPr/>
              <p14:nvPr/>
            </p14:nvContentPartPr>
            <p14:xfrm>
              <a:off x="5597269" y="2008844"/>
              <a:ext cx="76320" cy="28080"/>
            </p14:xfrm>
          </p:contentPart>
        </mc:Choice>
        <mc:Fallback xmlns="">
          <p:pic>
            <p:nvPicPr>
              <p:cNvPr id="13" name="Freihand 12">
                <a:extLst>
                  <a:ext uri="{FF2B5EF4-FFF2-40B4-BE49-F238E27FC236}">
                    <a16:creationId xmlns:a16="http://schemas.microsoft.com/office/drawing/2014/main" id="{0E89DD84-5C52-557C-7BBE-940FF3481F5B}"/>
                  </a:ext>
                </a:extLst>
              </p:cNvPr>
              <p:cNvPicPr/>
              <p:nvPr/>
            </p:nvPicPr>
            <p:blipFill>
              <a:blip r:embed="rId13"/>
              <a:stretch>
                <a:fillRect/>
              </a:stretch>
            </p:blipFill>
            <p:spPr>
              <a:xfrm>
                <a:off x="5543629" y="1900844"/>
                <a:ext cx="1839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Freihand 13">
                <a:extLst>
                  <a:ext uri="{FF2B5EF4-FFF2-40B4-BE49-F238E27FC236}">
                    <a16:creationId xmlns:a16="http://schemas.microsoft.com/office/drawing/2014/main" id="{044E0BAE-3165-87EE-DF22-F5F245C12951}"/>
                  </a:ext>
                </a:extLst>
              </p14:cNvPr>
              <p14:cNvContentPartPr/>
              <p14:nvPr/>
            </p14:nvContentPartPr>
            <p14:xfrm>
              <a:off x="5574229" y="2662604"/>
              <a:ext cx="64440" cy="4320"/>
            </p14:xfrm>
          </p:contentPart>
        </mc:Choice>
        <mc:Fallback xmlns="">
          <p:pic>
            <p:nvPicPr>
              <p:cNvPr id="14" name="Freihand 13">
                <a:extLst>
                  <a:ext uri="{FF2B5EF4-FFF2-40B4-BE49-F238E27FC236}">
                    <a16:creationId xmlns:a16="http://schemas.microsoft.com/office/drawing/2014/main" id="{044E0BAE-3165-87EE-DF22-F5F245C12951}"/>
                  </a:ext>
                </a:extLst>
              </p:cNvPr>
              <p:cNvPicPr/>
              <p:nvPr/>
            </p:nvPicPr>
            <p:blipFill>
              <a:blip r:embed="rId15"/>
              <a:stretch>
                <a:fillRect/>
              </a:stretch>
            </p:blipFill>
            <p:spPr>
              <a:xfrm>
                <a:off x="5520589" y="2554964"/>
                <a:ext cx="172080" cy="219960"/>
              </a:xfrm>
              <a:prstGeom prst="rect">
                <a:avLst/>
              </a:prstGeom>
            </p:spPr>
          </p:pic>
        </mc:Fallback>
      </mc:AlternateContent>
      <p:sp>
        <p:nvSpPr>
          <p:cNvPr id="15" name="Textfeld 14">
            <a:extLst>
              <a:ext uri="{FF2B5EF4-FFF2-40B4-BE49-F238E27FC236}">
                <a16:creationId xmlns:a16="http://schemas.microsoft.com/office/drawing/2014/main" id="{853C1B17-1720-A15C-39D5-5A813475806D}"/>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accent1"/>
                </a:solidFill>
                <a:latin typeface="Anaheim" panose="020B0604020202020204" charset="0"/>
              </a:rPr>
              <a:t>8 / 13</a:t>
            </a:r>
          </a:p>
        </p:txBody>
      </p:sp>
    </p:spTree>
    <p:extLst>
      <p:ext uri="{BB962C8B-B14F-4D97-AF65-F5344CB8AC3E}">
        <p14:creationId xmlns:p14="http://schemas.microsoft.com/office/powerpoint/2010/main" val="192483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4567EB25-3F35-05BC-5904-35A5B502EA61}"/>
              </a:ext>
            </a:extLst>
          </p:cNvPr>
          <p:cNvSpPr>
            <a:spLocks noGrp="1"/>
          </p:cNvSpPr>
          <p:nvPr>
            <p:ph type="subTitle" idx="1"/>
          </p:nvPr>
        </p:nvSpPr>
        <p:spPr>
          <a:xfrm flipH="1">
            <a:off x="121133" y="643917"/>
            <a:ext cx="8784608" cy="3294000"/>
          </a:xfrm>
        </p:spPr>
        <p:txBody>
          <a:bodyPr/>
          <a:lstStyle/>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 Zu beginn wird jede Zeile mit einer </a:t>
            </a:r>
            <a:r>
              <a:rPr lang="de-DE" sz="1400" dirty="0" err="1">
                <a:effectLst/>
                <a:latin typeface="Anaheim" panose="020B0604020202020204" charset="0"/>
                <a:ea typeface="Calibri" panose="020F0502020204030204" pitchFamily="34" charset="0"/>
                <a:cs typeface="Times New Roman" panose="02020603050405020304" pitchFamily="18" charset="0"/>
              </a:rPr>
              <a:t>for</a:t>
            </a:r>
            <a:r>
              <a:rPr lang="de-DE" sz="1400" dirty="0">
                <a:effectLst/>
                <a:latin typeface="Anaheim" panose="020B0604020202020204" charset="0"/>
                <a:ea typeface="Calibri" panose="020F0502020204030204" pitchFamily="34" charset="0"/>
                <a:cs typeface="Times New Roman" panose="02020603050405020304" pitchFamily="18" charset="0"/>
              </a:rPr>
              <a:t>-Schleife durchgangen, mit den Zahlen 1-9 nummeriert, sowie einen Punkt danach einfügt.</a:t>
            </a:r>
          </a:p>
          <a:p>
            <a:pPr marL="115200" indent="0">
              <a:lnSpc>
                <a:spcPct val="107000"/>
              </a:lnSpc>
              <a:spcAft>
                <a:spcPts val="400"/>
              </a:spcAft>
              <a:buNone/>
            </a:pPr>
            <a:r>
              <a:rPr lang="de-DE" sz="1400" dirty="0">
                <a:latin typeface="Anaheim" panose="020B0604020202020204" charset="0"/>
                <a:ea typeface="Calibri" panose="020F0502020204030204" pitchFamily="34" charset="0"/>
                <a:cs typeface="Times New Roman" panose="02020603050405020304" pitchFamily="18" charset="0"/>
              </a:rPr>
              <a:t>- H</a:t>
            </a:r>
            <a:r>
              <a:rPr lang="de-DE" sz="1400" dirty="0">
                <a:effectLst/>
                <a:latin typeface="Anaheim" panose="020B0604020202020204" charset="0"/>
                <a:ea typeface="Calibri" panose="020F0502020204030204" pitchFamily="34" charset="0"/>
                <a:cs typeface="Times New Roman" panose="02020603050405020304" pitchFamily="18" charset="0"/>
              </a:rPr>
              <a:t>ierbei steht i im Code für die Zeilen und z für die Spalten.</a:t>
            </a:r>
          </a:p>
          <a:p>
            <a:pPr marL="115200">
              <a:lnSpc>
                <a:spcPct val="107000"/>
              </a:lnSpc>
              <a:spcAft>
                <a:spcPts val="400"/>
              </a:spcAft>
            </a:pPr>
            <a:endParaRPr lang="de-DE" sz="1400" dirty="0">
              <a:latin typeface="Anaheim" panose="020B0604020202020204" charset="0"/>
            </a:endParaRPr>
          </a:p>
          <a:p>
            <a:pPr marL="115200">
              <a:lnSpc>
                <a:spcPct val="107000"/>
              </a:lnSpc>
              <a:spcAft>
                <a:spcPts val="400"/>
              </a:spcAft>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5200" indent="0">
              <a:lnSpc>
                <a:spcPct val="107000"/>
              </a:lnSpc>
              <a:spcAft>
                <a:spcPts val="4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Im zweiten Abschnitt wird geprüft, ob die auszugebende Zahl im Sudoku eine Null ist in welchem Fall sie ohne Farbe ausgegeben wird.</a:t>
            </a:r>
          </a:p>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Anschließend wird kontrolliert, ob die Nummer der Spalte ohne Rest durch 3 teilbar ist.</a:t>
            </a:r>
          </a:p>
          <a:p>
            <a:pPr marL="115200" indent="0">
              <a:lnSpc>
                <a:spcPct val="107000"/>
              </a:lnSpc>
              <a:spcAft>
                <a:spcPts val="400"/>
              </a:spcAft>
              <a:buNone/>
            </a:pPr>
            <a:r>
              <a:rPr lang="de-DE" sz="1400" dirty="0">
                <a:latin typeface="Anaheim" panose="020B0604020202020204" charset="0"/>
                <a:ea typeface="Calibri" panose="020F0502020204030204" pitchFamily="34" charset="0"/>
                <a:cs typeface="Times New Roman" panose="02020603050405020304" pitchFamily="18" charset="0"/>
              </a:rPr>
              <a:t>- Wenn </a:t>
            </a:r>
            <a:r>
              <a:rPr lang="de-DE" sz="1400" dirty="0">
                <a:effectLst/>
                <a:latin typeface="Anaheim" panose="020B0604020202020204" charset="0"/>
                <a:ea typeface="Calibri" panose="020F0502020204030204" pitchFamily="34" charset="0"/>
                <a:cs typeface="Times New Roman" panose="02020603050405020304" pitchFamily="18" charset="0"/>
              </a:rPr>
              <a:t>die nächste Zahl, die letzte ihrer Spalte ist und die Nummer der Zeile ohne Rest durch drei geteilt werden kann, ohne die letzte Zeile zu sein, wird nach der Zahl eine Linie aus Trennzeichen gezogen .</a:t>
            </a:r>
          </a:p>
          <a:p>
            <a:pPr marL="114300" indent="0">
              <a:buNone/>
            </a:pP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de-DE" sz="14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3" name="Titel 2">
            <a:extLst>
              <a:ext uri="{FF2B5EF4-FFF2-40B4-BE49-F238E27FC236}">
                <a16:creationId xmlns:a16="http://schemas.microsoft.com/office/drawing/2014/main" id="{7F4E4919-6EDF-C403-38B3-54C99799C27B}"/>
              </a:ext>
            </a:extLst>
          </p:cNvPr>
          <p:cNvSpPr>
            <a:spLocks noGrp="1"/>
          </p:cNvSpPr>
          <p:nvPr>
            <p:ph type="title"/>
          </p:nvPr>
        </p:nvSpPr>
        <p:spPr>
          <a:xfrm>
            <a:off x="1278000" y="175774"/>
            <a:ext cx="6588000" cy="669000"/>
          </a:xfrm>
        </p:spPr>
        <p:txBody>
          <a:bodyPr/>
          <a:lstStyle/>
          <a:p>
            <a:r>
              <a:rPr lang="de-DE" sz="3200" b="1" dirty="0">
                <a:effectLst/>
                <a:latin typeface="Overpass Mono" panose="020B0604020202020204" charset="0"/>
                <a:ea typeface="Calibri" panose="020F0502020204030204" pitchFamily="34" charset="0"/>
                <a:cs typeface="Times New Roman" panose="02020603050405020304" pitchFamily="18" charset="0"/>
              </a:rPr>
              <a:t>Print Sudoku Box</a:t>
            </a:r>
            <a:endParaRPr lang="de-DE" sz="3200" dirty="0">
              <a:latin typeface="Overpass Mono" panose="020B0604020202020204" charset="0"/>
            </a:endParaRPr>
          </a:p>
        </p:txBody>
      </p:sp>
      <p:pic>
        <p:nvPicPr>
          <p:cNvPr id="4" name="Grafik 3" descr="Ein Bild, das Text enthält.&#10;&#10;Automatisch generierte Beschreibung">
            <a:extLst>
              <a:ext uri="{FF2B5EF4-FFF2-40B4-BE49-F238E27FC236}">
                <a16:creationId xmlns:a16="http://schemas.microsoft.com/office/drawing/2014/main" id="{4AA2A130-2BF8-E2A2-FFB8-4A944231D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26" y="1537947"/>
            <a:ext cx="4915222" cy="768274"/>
          </a:xfrm>
          <a:prstGeom prst="rect">
            <a:avLst/>
          </a:prstGeom>
        </p:spPr>
      </p:pic>
      <p:pic>
        <p:nvPicPr>
          <p:cNvPr id="11" name="Grafik 10">
            <a:extLst>
              <a:ext uri="{FF2B5EF4-FFF2-40B4-BE49-F238E27FC236}">
                <a16:creationId xmlns:a16="http://schemas.microsoft.com/office/drawing/2014/main" id="{EF108A2D-312F-298D-79F8-8400AA3EB8D0}"/>
              </a:ext>
            </a:extLst>
          </p:cNvPr>
          <p:cNvPicPr>
            <a:picLocks noChangeAspect="1"/>
          </p:cNvPicPr>
          <p:nvPr/>
        </p:nvPicPr>
        <p:blipFill>
          <a:blip r:embed="rId3"/>
          <a:stretch>
            <a:fillRect/>
          </a:stretch>
        </p:blipFill>
        <p:spPr>
          <a:xfrm>
            <a:off x="0" y="3937917"/>
            <a:ext cx="9144000" cy="1035604"/>
          </a:xfrm>
          <a:prstGeom prst="rect">
            <a:avLst/>
          </a:prstGeom>
        </p:spPr>
      </p:pic>
      <p:sp>
        <p:nvSpPr>
          <p:cNvPr id="6" name="Textfeld 5">
            <a:extLst>
              <a:ext uri="{FF2B5EF4-FFF2-40B4-BE49-F238E27FC236}">
                <a16:creationId xmlns:a16="http://schemas.microsoft.com/office/drawing/2014/main" id="{F02B688F-B2A3-D4BD-D62E-13F4D31F235C}"/>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9 / 13</a:t>
            </a:r>
          </a:p>
        </p:txBody>
      </p:sp>
    </p:spTree>
    <p:extLst>
      <p:ext uri="{BB962C8B-B14F-4D97-AF65-F5344CB8AC3E}">
        <p14:creationId xmlns:p14="http://schemas.microsoft.com/office/powerpoint/2010/main" val="36538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A05AA061-77DB-07C9-AF70-E60D067A684B}"/>
              </a:ext>
            </a:extLst>
          </p:cNvPr>
          <p:cNvSpPr>
            <a:spLocks noGrp="1"/>
          </p:cNvSpPr>
          <p:nvPr>
            <p:ph type="subTitle" idx="1"/>
          </p:nvPr>
        </p:nvSpPr>
        <p:spPr>
          <a:xfrm flipH="1">
            <a:off x="719998" y="157690"/>
            <a:ext cx="7704000" cy="3294000"/>
          </a:xfrm>
        </p:spPr>
        <p:txBody>
          <a:bodyPr/>
          <a:lstStyle/>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Anschließend wird durch einen </a:t>
            </a:r>
            <a:r>
              <a:rPr lang="de-DE" sz="1400" dirty="0" err="1">
                <a:effectLst/>
                <a:latin typeface="Anaheim" panose="020B0604020202020204" charset="0"/>
                <a:ea typeface="Calibri" panose="020F0502020204030204" pitchFamily="34" charset="0"/>
                <a:cs typeface="Times New Roman" panose="02020603050405020304" pitchFamily="18" charset="0"/>
              </a:rPr>
              <a:t>elif</a:t>
            </a:r>
            <a:r>
              <a:rPr lang="de-DE" sz="1400" dirty="0">
                <a:effectLst/>
                <a:latin typeface="Anaheim" panose="020B0604020202020204" charset="0"/>
                <a:ea typeface="Calibri" panose="020F0502020204030204" pitchFamily="34" charset="0"/>
                <a:cs typeface="Times New Roman" panose="02020603050405020304" pitchFamily="18" charset="0"/>
              </a:rPr>
              <a:t>-Statement kontrolliert, ob man mit z==8 in der letzten Spalte angekommen ist.</a:t>
            </a:r>
          </a:p>
          <a:p>
            <a:pPr marL="115200" indent="0">
              <a:lnSpc>
                <a:spcPct val="107000"/>
              </a:lnSpc>
              <a:spcAft>
                <a:spcPts val="400"/>
              </a:spcAft>
              <a:buNone/>
            </a:pPr>
            <a:r>
              <a:rPr lang="de-DE" sz="1400" dirty="0">
                <a:latin typeface="Anaheim" panose="020B0604020202020204" charset="0"/>
                <a:ea typeface="Calibri" panose="020F0502020204030204" pitchFamily="34" charset="0"/>
                <a:cs typeface="Times New Roman" panose="02020603050405020304" pitchFamily="18" charset="0"/>
              </a:rPr>
              <a:t>- W</a:t>
            </a:r>
            <a:r>
              <a:rPr lang="de-DE" sz="1400" dirty="0">
                <a:effectLst/>
                <a:latin typeface="Anaheim" panose="020B0604020202020204" charset="0"/>
                <a:ea typeface="Calibri" panose="020F0502020204030204" pitchFamily="34" charset="0"/>
                <a:cs typeface="Times New Roman" panose="02020603050405020304" pitchFamily="18" charset="0"/>
              </a:rPr>
              <a:t>ird dies erfüllt, wird die letzte Zahl der Zeile ausgegeben und es gibt durch \n einen Zeilenumbruch.</a:t>
            </a:r>
          </a:p>
          <a:p>
            <a:pPr marL="115200" indent="0">
              <a:lnSpc>
                <a:spcPct val="107000"/>
              </a:lnSpc>
              <a:spcAft>
                <a:spcPts val="4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Durch die darauffolgenden </a:t>
            </a:r>
            <a:r>
              <a:rPr lang="de-DE" sz="1400" dirty="0" err="1">
                <a:effectLst/>
                <a:latin typeface="Anaheim" panose="020B0604020202020204" charset="0"/>
                <a:ea typeface="Calibri" panose="020F0502020204030204" pitchFamily="34" charset="0"/>
                <a:cs typeface="Times New Roman" panose="02020603050405020304" pitchFamily="18" charset="0"/>
              </a:rPr>
              <a:t>else</a:t>
            </a:r>
            <a:r>
              <a:rPr lang="de-DE" sz="1400" dirty="0">
                <a:effectLst/>
                <a:latin typeface="Anaheim" panose="020B0604020202020204" charset="0"/>
                <a:ea typeface="Calibri" panose="020F0502020204030204" pitchFamily="34" charset="0"/>
                <a:cs typeface="Times New Roman" panose="02020603050405020304" pitchFamily="18" charset="0"/>
              </a:rPr>
              <a:t> Befehle wird nach der Ausgabe jeder dritten Spalte eine Trennwand eingeführt </a:t>
            </a:r>
          </a:p>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und wenn dies nicht nötig sein sollte die nächste Zahl mit Abstand zur vorherigen ausgegeben.</a:t>
            </a:r>
          </a:p>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Der letzte Abschnitt der Funktion ist bis auf den Unterschied, dass die Zahlen in der Farbe Grün ausgegeben werden, identisch zum vorherigen Abschnitt.</a:t>
            </a:r>
          </a:p>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Die Farbe der Zahlen wird hier durch den Befehl \u001b[32m auf grün gesetzt und durch \033[0m wieder entfernt.</a:t>
            </a:r>
          </a:p>
          <a:p>
            <a:endParaRPr lang="de-DE" dirty="0"/>
          </a:p>
        </p:txBody>
      </p:sp>
      <p:pic>
        <p:nvPicPr>
          <p:cNvPr id="4" name="Grafik 3" descr="Ein Bild, das Text, Monitor, Bildschirm, Screenshot enthält.&#10;&#10;Automatisch generierte Beschreibung">
            <a:extLst>
              <a:ext uri="{FF2B5EF4-FFF2-40B4-BE49-F238E27FC236}">
                <a16:creationId xmlns:a16="http://schemas.microsoft.com/office/drawing/2014/main" id="{1383D07C-50E1-013D-237F-56A714B8D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72" y="3375450"/>
            <a:ext cx="5417820" cy="1610360"/>
          </a:xfrm>
          <a:prstGeom prst="rect">
            <a:avLst/>
          </a:prstGeom>
        </p:spPr>
      </p:pic>
      <p:pic>
        <p:nvPicPr>
          <p:cNvPr id="6" name="Grafik 5">
            <a:extLst>
              <a:ext uri="{FF2B5EF4-FFF2-40B4-BE49-F238E27FC236}">
                <a16:creationId xmlns:a16="http://schemas.microsoft.com/office/drawing/2014/main" id="{B7C14191-72E2-8C5D-2896-9D106CB5439C}"/>
              </a:ext>
            </a:extLst>
          </p:cNvPr>
          <p:cNvPicPr>
            <a:picLocks noChangeAspect="1"/>
          </p:cNvPicPr>
          <p:nvPr/>
        </p:nvPicPr>
        <p:blipFill>
          <a:blip r:embed="rId3"/>
          <a:stretch>
            <a:fillRect/>
          </a:stretch>
        </p:blipFill>
        <p:spPr>
          <a:xfrm>
            <a:off x="309090" y="1310630"/>
            <a:ext cx="8525815" cy="988119"/>
          </a:xfrm>
          <a:prstGeom prst="rect">
            <a:avLst/>
          </a:prstGeom>
        </p:spPr>
      </p:pic>
      <p:sp>
        <p:nvSpPr>
          <p:cNvPr id="8" name="Textfeld 7">
            <a:extLst>
              <a:ext uri="{FF2B5EF4-FFF2-40B4-BE49-F238E27FC236}">
                <a16:creationId xmlns:a16="http://schemas.microsoft.com/office/drawing/2014/main" id="{E15C58B2-3188-8BAB-1981-12CF01D3D279}"/>
              </a:ext>
            </a:extLst>
          </p:cNvPr>
          <p:cNvSpPr txBox="1"/>
          <p:nvPr/>
        </p:nvSpPr>
        <p:spPr>
          <a:xfrm>
            <a:off x="51515" y="4338320"/>
            <a:ext cx="4572000" cy="830997"/>
          </a:xfrm>
          <a:prstGeom prst="rect">
            <a:avLst/>
          </a:prstGeom>
          <a:noFill/>
        </p:spPr>
        <p:txBody>
          <a:bodyPr wrap="square">
            <a:spAutoFit/>
          </a:bodyPr>
          <a:lstStyle/>
          <a:p>
            <a:pPr marL="0" lvl="0" indent="0" algn="l" rtl="0">
              <a:spcBef>
                <a:spcPts val="0"/>
              </a:spcBef>
              <a:spcAft>
                <a:spcPts val="0"/>
              </a:spcAft>
              <a:buNone/>
            </a:pPr>
            <a:r>
              <a:rPr lang="en" sz="4800" dirty="0">
                <a:solidFill>
                  <a:schemeClr val="dk2"/>
                </a:solidFill>
                <a:latin typeface="Anaheim" panose="020B0604020202020204" charset="0"/>
              </a:rPr>
              <a:t>___</a:t>
            </a:r>
          </a:p>
        </p:txBody>
      </p:sp>
      <p:sp>
        <p:nvSpPr>
          <p:cNvPr id="7" name="Textfeld 6">
            <a:extLst>
              <a:ext uri="{FF2B5EF4-FFF2-40B4-BE49-F238E27FC236}">
                <a16:creationId xmlns:a16="http://schemas.microsoft.com/office/drawing/2014/main" id="{A1F0EAD7-934C-0FCB-2914-5DF3DD73BD72}"/>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10 / 13</a:t>
            </a:r>
          </a:p>
        </p:txBody>
      </p:sp>
    </p:spTree>
    <p:extLst>
      <p:ext uri="{BB962C8B-B14F-4D97-AF65-F5344CB8AC3E}">
        <p14:creationId xmlns:p14="http://schemas.microsoft.com/office/powerpoint/2010/main" val="395875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A8B3B01-8665-17BC-B7C1-FC7BA2334BF3}"/>
              </a:ext>
            </a:extLst>
          </p:cNvPr>
          <p:cNvSpPr/>
          <p:nvPr/>
        </p:nvSpPr>
        <p:spPr>
          <a:xfrm>
            <a:off x="0" y="390059"/>
            <a:ext cx="3427401" cy="242987"/>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0" name="Untertitel 9">
            <a:extLst>
              <a:ext uri="{FF2B5EF4-FFF2-40B4-BE49-F238E27FC236}">
                <a16:creationId xmlns:a16="http://schemas.microsoft.com/office/drawing/2014/main" id="{97C3DFCE-D704-7AD9-1573-4E955CBC2DFA}"/>
              </a:ext>
            </a:extLst>
          </p:cNvPr>
          <p:cNvSpPr>
            <a:spLocks noGrp="1"/>
          </p:cNvSpPr>
          <p:nvPr>
            <p:ph type="subTitle" idx="1"/>
          </p:nvPr>
        </p:nvSpPr>
        <p:spPr>
          <a:xfrm flipH="1">
            <a:off x="76200" y="680465"/>
            <a:ext cx="8977648" cy="3211438"/>
          </a:xfrm>
        </p:spPr>
        <p:txBody>
          <a:bodyPr/>
          <a:lstStyle/>
          <a:p>
            <a:pPr marL="400950" indent="-285750" algn="just">
              <a:lnSpc>
                <a:spcPct val="107000"/>
              </a:lnSpc>
              <a:spcAft>
                <a:spcPts val="400"/>
              </a:spcAft>
              <a:buFont typeface="Arial" panose="020B0604020202020204" pitchFamily="34" charset="0"/>
              <a:buChar char="•"/>
            </a:pPr>
            <a:r>
              <a:rPr lang="de-DE" sz="1400" dirty="0">
                <a:effectLst/>
                <a:latin typeface="Anaheim" panose="020B0604020202020204" charset="0"/>
                <a:ea typeface="Calibri" panose="020F0502020204030204" pitchFamily="34" charset="0"/>
                <a:cs typeface="Times New Roman" panose="02020603050405020304" pitchFamily="18" charset="0"/>
              </a:rPr>
              <a:t>Wenn ein Spieler gewinnt</a:t>
            </a:r>
          </a:p>
          <a:p>
            <a:pPr marL="400950" indent="-285750" algn="just">
              <a:lnSpc>
                <a:spcPct val="107000"/>
              </a:lnSpc>
              <a:spcAft>
                <a:spcPts val="400"/>
              </a:spcAft>
              <a:buFont typeface="Arial" panose="020B0604020202020204" pitchFamily="34" charset="0"/>
              <a:buChar char="•"/>
            </a:pPr>
            <a:r>
              <a:rPr lang="de-DE" sz="1400" dirty="0">
                <a:latin typeface="Anaheim" panose="020B0604020202020204" charset="0"/>
                <a:ea typeface="Calibri" panose="020F0502020204030204" pitchFamily="34" charset="0"/>
                <a:cs typeface="Times New Roman" panose="02020603050405020304" pitchFamily="18" charset="0"/>
              </a:rPr>
              <a:t>Wenn Gegner aufgibt</a:t>
            </a: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5200" algn="just">
              <a:lnSpc>
                <a:spcPct val="107000"/>
              </a:lnSpc>
              <a:spcAft>
                <a:spcPts val="400"/>
              </a:spcAft>
            </a:pPr>
            <a:endParaRPr lang="de-DE" sz="1400" dirty="0">
              <a:effectLst/>
              <a:latin typeface="Anaheim" panose="020B0604020202020204" charset="0"/>
              <a:ea typeface="Calibri" panose="020F0502020204030204" pitchFamily="34" charset="0"/>
              <a:cs typeface="Times New Roman" panose="02020603050405020304" pitchFamily="18" charset="0"/>
            </a:endParaRPr>
          </a:p>
          <a:p>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9" name="Titel 8">
            <a:extLst>
              <a:ext uri="{FF2B5EF4-FFF2-40B4-BE49-F238E27FC236}">
                <a16:creationId xmlns:a16="http://schemas.microsoft.com/office/drawing/2014/main" id="{36A41AC5-B995-F3AC-724A-9CC21552BC94}"/>
              </a:ext>
            </a:extLst>
          </p:cNvPr>
          <p:cNvSpPr>
            <a:spLocks noGrp="1"/>
          </p:cNvSpPr>
          <p:nvPr>
            <p:ph type="title"/>
          </p:nvPr>
        </p:nvSpPr>
        <p:spPr>
          <a:xfrm>
            <a:off x="-844062" y="57253"/>
            <a:ext cx="5102736" cy="390355"/>
          </a:xfrm>
        </p:spPr>
        <p:txBody>
          <a:bodyPr/>
          <a:lstStyle/>
          <a:p>
            <a:r>
              <a:rPr lang="de-DE" sz="2800" b="1" dirty="0" err="1">
                <a:effectLst/>
                <a:latin typeface="Overpass Mono" panose="020B0604020202020204" charset="0"/>
                <a:ea typeface="Calibri" panose="020F0502020204030204" pitchFamily="34" charset="0"/>
                <a:cs typeface="Times New Roman" panose="02020603050405020304" pitchFamily="18" charset="0"/>
              </a:rPr>
              <a:t>sudokugewonnen</a:t>
            </a:r>
            <a:r>
              <a:rPr lang="de-DE" sz="2800" b="1" dirty="0">
                <a:effectLst/>
                <a:latin typeface="Overpass Mono" panose="020B0604020202020204" charset="0"/>
                <a:ea typeface="Calibri" panose="020F0502020204030204" pitchFamily="34" charset="0"/>
                <a:cs typeface="Times New Roman" panose="02020603050405020304" pitchFamily="18" charset="0"/>
              </a:rPr>
              <a:t>()</a:t>
            </a:r>
            <a:endParaRPr lang="de-DE" sz="2800" dirty="0">
              <a:latin typeface="Overpass Mono" panose="020B0604020202020204" charset="0"/>
            </a:endParaRPr>
          </a:p>
        </p:txBody>
      </p:sp>
      <p:pic>
        <p:nvPicPr>
          <p:cNvPr id="14" name="Grafik 13">
            <a:extLst>
              <a:ext uri="{FF2B5EF4-FFF2-40B4-BE49-F238E27FC236}">
                <a16:creationId xmlns:a16="http://schemas.microsoft.com/office/drawing/2014/main" id="{5D355C5F-0EFE-C583-7FE7-969E74E1DB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7974" y="1307153"/>
            <a:ext cx="1295400" cy="276225"/>
          </a:xfrm>
          <a:prstGeom prst="rect">
            <a:avLst/>
          </a:prstGeom>
          <a:noFill/>
          <a:ln>
            <a:noFill/>
          </a:ln>
        </p:spPr>
      </p:pic>
      <p:pic>
        <p:nvPicPr>
          <p:cNvPr id="3" name="Grafik 2">
            <a:extLst>
              <a:ext uri="{FF2B5EF4-FFF2-40B4-BE49-F238E27FC236}">
                <a16:creationId xmlns:a16="http://schemas.microsoft.com/office/drawing/2014/main" id="{64D5C84F-447C-CAE3-637F-607F627AEE19}"/>
              </a:ext>
            </a:extLst>
          </p:cNvPr>
          <p:cNvPicPr>
            <a:picLocks noChangeAspect="1"/>
          </p:cNvPicPr>
          <p:nvPr/>
        </p:nvPicPr>
        <p:blipFill>
          <a:blip r:embed="rId4"/>
          <a:stretch>
            <a:fillRect/>
          </a:stretch>
        </p:blipFill>
        <p:spPr>
          <a:xfrm>
            <a:off x="-6976" y="1734989"/>
            <a:ext cx="9144000" cy="793346"/>
          </a:xfrm>
          <a:prstGeom prst="rect">
            <a:avLst/>
          </a:prstGeom>
        </p:spPr>
      </p:pic>
      <p:pic>
        <p:nvPicPr>
          <p:cNvPr id="5" name="Grafik 4">
            <a:extLst>
              <a:ext uri="{FF2B5EF4-FFF2-40B4-BE49-F238E27FC236}">
                <a16:creationId xmlns:a16="http://schemas.microsoft.com/office/drawing/2014/main" id="{5B39FBCB-66FA-7A25-9CF8-3E30E6AB8433}"/>
              </a:ext>
            </a:extLst>
          </p:cNvPr>
          <p:cNvPicPr>
            <a:picLocks noChangeAspect="1"/>
          </p:cNvPicPr>
          <p:nvPr/>
        </p:nvPicPr>
        <p:blipFill>
          <a:blip r:embed="rId5"/>
          <a:stretch>
            <a:fillRect/>
          </a:stretch>
        </p:blipFill>
        <p:spPr>
          <a:xfrm>
            <a:off x="2055224" y="2831557"/>
            <a:ext cx="4267200" cy="1323975"/>
          </a:xfrm>
          <a:prstGeom prst="rect">
            <a:avLst/>
          </a:prstGeom>
        </p:spPr>
      </p:pic>
      <p:sp>
        <p:nvSpPr>
          <p:cNvPr id="7" name="Textfeld 6">
            <a:extLst>
              <a:ext uri="{FF2B5EF4-FFF2-40B4-BE49-F238E27FC236}">
                <a16:creationId xmlns:a16="http://schemas.microsoft.com/office/drawing/2014/main" id="{0F568E5D-A6A1-7BED-57EA-7827462A21AD}"/>
              </a:ext>
            </a:extLst>
          </p:cNvPr>
          <p:cNvSpPr txBox="1"/>
          <p:nvPr/>
        </p:nvSpPr>
        <p:spPr>
          <a:xfrm>
            <a:off x="3763374" y="1273324"/>
            <a:ext cx="3698448" cy="307777"/>
          </a:xfrm>
          <a:prstGeom prst="rect">
            <a:avLst/>
          </a:prstGeom>
          <a:noFill/>
        </p:spPr>
        <p:txBody>
          <a:bodyPr wrap="none" rtlCol="0">
            <a:spAutoFit/>
          </a:bodyPr>
          <a:lstStyle/>
          <a:p>
            <a:r>
              <a:rPr lang="de-DE" dirty="0">
                <a:solidFill>
                  <a:schemeClr val="bg1"/>
                </a:solidFill>
                <a:latin typeface="Anaheim" panose="020B0604020202020204" charset="0"/>
              </a:rPr>
              <a:t>Windows = </a:t>
            </a:r>
            <a:r>
              <a:rPr lang="de-DE" i="1" dirty="0">
                <a:solidFill>
                  <a:schemeClr val="bg1"/>
                </a:solidFill>
                <a:latin typeface="Anaheim" panose="020B0604020202020204" charset="0"/>
              </a:rPr>
              <a:t>„</a:t>
            </a:r>
            <a:r>
              <a:rPr lang="de-DE" i="1" dirty="0" err="1">
                <a:solidFill>
                  <a:schemeClr val="bg1"/>
                </a:solidFill>
                <a:latin typeface="Anaheim" panose="020B0604020202020204" charset="0"/>
              </a:rPr>
              <a:t>cls</a:t>
            </a:r>
            <a:r>
              <a:rPr lang="de-DE" i="1" dirty="0">
                <a:solidFill>
                  <a:schemeClr val="bg1"/>
                </a:solidFill>
                <a:latin typeface="Anaheim" panose="020B0604020202020204" charset="0"/>
              </a:rPr>
              <a:t>“	 </a:t>
            </a:r>
            <a:r>
              <a:rPr lang="de-DE" dirty="0">
                <a:solidFill>
                  <a:schemeClr val="bg1"/>
                </a:solidFill>
                <a:latin typeface="Anaheim" panose="020B0604020202020204" charset="0"/>
              </a:rPr>
              <a:t>Linux/MacOS = </a:t>
            </a:r>
            <a:r>
              <a:rPr lang="de-DE" i="1" dirty="0">
                <a:solidFill>
                  <a:schemeClr val="bg1"/>
                </a:solidFill>
                <a:latin typeface="Anaheim" panose="020B0604020202020204" charset="0"/>
              </a:rPr>
              <a:t>„</a:t>
            </a:r>
            <a:r>
              <a:rPr lang="de-DE" i="1" dirty="0" err="1">
                <a:solidFill>
                  <a:schemeClr val="bg1"/>
                </a:solidFill>
                <a:latin typeface="Anaheim" panose="020B0604020202020204" charset="0"/>
              </a:rPr>
              <a:t>clear</a:t>
            </a:r>
            <a:r>
              <a:rPr lang="de-DE" i="1" dirty="0">
                <a:solidFill>
                  <a:schemeClr val="bg1"/>
                </a:solidFill>
                <a:latin typeface="Anaheim" panose="020B0604020202020204" charset="0"/>
              </a:rPr>
              <a:t>“</a:t>
            </a:r>
          </a:p>
        </p:txBody>
      </p:sp>
      <p:sp>
        <p:nvSpPr>
          <p:cNvPr id="15" name="Textfeld 14">
            <a:extLst>
              <a:ext uri="{FF2B5EF4-FFF2-40B4-BE49-F238E27FC236}">
                <a16:creationId xmlns:a16="http://schemas.microsoft.com/office/drawing/2014/main" id="{86F39E98-A111-29C1-A9BB-EA43857A487D}"/>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11 / 13</a:t>
            </a:r>
          </a:p>
        </p:txBody>
      </p:sp>
    </p:spTree>
    <p:extLst>
      <p:ext uri="{BB962C8B-B14F-4D97-AF65-F5344CB8AC3E}">
        <p14:creationId xmlns:p14="http://schemas.microsoft.com/office/powerpoint/2010/main" val="396756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AE6A83E5-6703-78A0-FF85-2B663623263D}"/>
              </a:ext>
            </a:extLst>
          </p:cNvPr>
          <p:cNvSpPr>
            <a:spLocks noGrp="1"/>
          </p:cNvSpPr>
          <p:nvPr>
            <p:ph type="subTitle" idx="1"/>
          </p:nvPr>
        </p:nvSpPr>
        <p:spPr/>
        <p:txBody>
          <a:bodyPr/>
          <a:lstStyle/>
          <a:p>
            <a:pPr>
              <a:buFont typeface="Arial" panose="020B0604020202020204" pitchFamily="34" charset="0"/>
              <a:buChar char="•"/>
            </a:pPr>
            <a:r>
              <a:rPr lang="de-DE" b="1" dirty="0">
                <a:solidFill>
                  <a:schemeClr val="bg1"/>
                </a:solidFill>
                <a:latin typeface="Anaheim" panose="020B0604020202020204" charset="0"/>
              </a:rPr>
              <a:t>Wikipedia:</a:t>
            </a:r>
            <a:r>
              <a:rPr lang="de-DE" dirty="0">
                <a:solidFill>
                  <a:schemeClr val="bg1"/>
                </a:solidFill>
                <a:latin typeface="Anaheim" panose="020B0604020202020204" charset="0"/>
              </a:rPr>
              <a:t> </a:t>
            </a:r>
            <a:r>
              <a:rPr lang="de-DE" b="0" i="1" dirty="0">
                <a:solidFill>
                  <a:schemeClr val="bg1">
                    <a:lumMod val="75000"/>
                  </a:schemeClr>
                </a:solidFill>
                <a:effectLst/>
                <a:latin typeface="Anaheim" panose="020B0604020202020204" charset="0"/>
              </a:rPr>
              <a:t>https://de.wikipedia.org/wiki/Sudoku	</a:t>
            </a:r>
          </a:p>
          <a:p>
            <a:pPr>
              <a:buFont typeface="Arial" panose="020B0604020202020204" pitchFamily="34" charset="0"/>
              <a:buChar char="•"/>
            </a:pPr>
            <a:endParaRPr lang="de-DE" b="0" i="0" dirty="0">
              <a:solidFill>
                <a:schemeClr val="bg1"/>
              </a:solidFill>
              <a:effectLst/>
              <a:latin typeface="Anaheim" panose="020B0604020202020204" charset="0"/>
            </a:endParaRPr>
          </a:p>
          <a:p>
            <a:pPr>
              <a:buFont typeface="Arial" panose="020B0604020202020204" pitchFamily="34" charset="0"/>
              <a:buChar char="•"/>
            </a:pPr>
            <a:r>
              <a:rPr lang="de-DE" b="1" dirty="0">
                <a:solidFill>
                  <a:schemeClr val="bg1"/>
                </a:solidFill>
                <a:latin typeface="Anaheim" panose="020B0604020202020204" charset="0"/>
              </a:rPr>
              <a:t>Stopwatch:</a:t>
            </a:r>
            <a:r>
              <a:rPr lang="de-DE" dirty="0">
                <a:solidFill>
                  <a:schemeClr val="bg1"/>
                </a:solidFill>
                <a:latin typeface="Anaheim" panose="020B0604020202020204" charset="0"/>
              </a:rPr>
              <a:t> </a:t>
            </a:r>
            <a:r>
              <a:rPr lang="de-DE" b="0" i="1" dirty="0">
                <a:solidFill>
                  <a:schemeClr val="bg1">
                    <a:lumMod val="75000"/>
                  </a:schemeClr>
                </a:solidFill>
                <a:effectLst/>
                <a:latin typeface="Anaheim" panose="020B0604020202020204" charset="0"/>
              </a:rPr>
              <a:t>https://github.com/chrischma/ProgrammierenMitChris/blob/master/stopwatch.py</a:t>
            </a:r>
          </a:p>
          <a:p>
            <a:pPr>
              <a:buFont typeface="Arial" panose="020B0604020202020204" pitchFamily="34" charset="0"/>
              <a:buChar char="•"/>
            </a:pPr>
            <a:endParaRPr lang="de-DE" b="0" i="0" dirty="0">
              <a:solidFill>
                <a:schemeClr val="bg1"/>
              </a:solidFill>
              <a:effectLst/>
              <a:latin typeface="Anaheim" panose="020B0604020202020204" charset="0"/>
            </a:endParaRPr>
          </a:p>
          <a:p>
            <a:pPr>
              <a:buFont typeface="Arial" panose="020B0604020202020204" pitchFamily="34" charset="0"/>
              <a:buChar char="•"/>
            </a:pPr>
            <a:r>
              <a:rPr lang="de-DE" b="1" i="0" dirty="0">
                <a:solidFill>
                  <a:schemeClr val="bg1"/>
                </a:solidFill>
                <a:effectLst/>
                <a:latin typeface="Anaheim" panose="020B0604020202020204" charset="0"/>
              </a:rPr>
              <a:t>Python.org </a:t>
            </a:r>
            <a:r>
              <a:rPr lang="de-DE" b="1" i="0" dirty="0" err="1">
                <a:solidFill>
                  <a:schemeClr val="bg1"/>
                </a:solidFill>
                <a:effectLst/>
                <a:latin typeface="Anaheim" panose="020B0604020202020204" charset="0"/>
              </a:rPr>
              <a:t>datetime</a:t>
            </a:r>
            <a:r>
              <a:rPr lang="de-DE" b="1" dirty="0">
                <a:solidFill>
                  <a:schemeClr val="bg1"/>
                </a:solidFill>
                <a:latin typeface="Anaheim" panose="020B0604020202020204" charset="0"/>
              </a:rPr>
              <a:t>:</a:t>
            </a:r>
            <a:r>
              <a:rPr lang="de-DE" dirty="0">
                <a:solidFill>
                  <a:schemeClr val="bg1"/>
                </a:solidFill>
                <a:latin typeface="Anaheim" panose="020B0604020202020204" charset="0"/>
              </a:rPr>
              <a:t> </a:t>
            </a:r>
            <a:r>
              <a:rPr lang="de-DE" b="0" i="1" dirty="0">
                <a:solidFill>
                  <a:schemeClr val="bg1">
                    <a:lumMod val="75000"/>
                  </a:schemeClr>
                </a:solidFill>
                <a:effectLst/>
                <a:latin typeface="Anaheim" panose="020B0604020202020204" charset="0"/>
              </a:rPr>
              <a:t>https://docs.python.org/3/library/datetime.html</a:t>
            </a:r>
          </a:p>
          <a:p>
            <a:pPr>
              <a:buFont typeface="Arial" panose="020B0604020202020204" pitchFamily="34" charset="0"/>
              <a:buChar char="•"/>
            </a:pPr>
            <a:endParaRPr lang="de-DE" b="0" i="0" dirty="0">
              <a:solidFill>
                <a:schemeClr val="bg1"/>
              </a:solidFill>
              <a:effectLst/>
              <a:latin typeface="Anaheim" panose="020B0604020202020204" charset="0"/>
            </a:endParaRPr>
          </a:p>
          <a:p>
            <a:pPr>
              <a:buFont typeface="Arial" panose="020B0604020202020204" pitchFamily="34" charset="0"/>
              <a:buChar char="•"/>
            </a:pPr>
            <a:r>
              <a:rPr lang="de-DE" b="1" dirty="0">
                <a:solidFill>
                  <a:schemeClr val="bg1"/>
                </a:solidFill>
                <a:latin typeface="Anaheim" panose="020B0604020202020204" charset="0"/>
              </a:rPr>
              <a:t>ANSI Color Codes: </a:t>
            </a:r>
            <a:r>
              <a:rPr lang="de-DE" b="0" i="1" dirty="0">
                <a:solidFill>
                  <a:schemeClr val="bg1">
                    <a:lumMod val="75000"/>
                  </a:schemeClr>
                </a:solidFill>
                <a:effectLst/>
                <a:latin typeface="Anaheim" panose="020B0604020202020204" charset="0"/>
              </a:rPr>
              <a:t>https://gist.github.com/vratiu/9780109  </a:t>
            </a:r>
          </a:p>
          <a:p>
            <a:pPr marL="114300" indent="0">
              <a:buNone/>
            </a:pPr>
            <a:r>
              <a:rPr lang="de-DE" b="0" i="1" dirty="0">
                <a:solidFill>
                  <a:schemeClr val="bg1">
                    <a:lumMod val="75000"/>
                  </a:schemeClr>
                </a:solidFill>
                <a:effectLst/>
                <a:latin typeface="Anaheim" panose="020B0604020202020204" charset="0"/>
              </a:rPr>
              <a:t>	              https://gist.github.com/richardbwest/17674f84961e975d47cf106da9728dd2#file-demo1-py-L30</a:t>
            </a:r>
          </a:p>
          <a:p>
            <a:pPr>
              <a:buFont typeface="Arial" panose="020B0604020202020204" pitchFamily="34" charset="0"/>
              <a:buChar char="•"/>
            </a:pPr>
            <a:endParaRPr lang="de-DE" b="0" i="0" dirty="0">
              <a:solidFill>
                <a:schemeClr val="bg1"/>
              </a:solidFill>
              <a:effectLst/>
              <a:latin typeface="Anaheim" panose="020B0604020202020204" charset="0"/>
            </a:endParaRPr>
          </a:p>
          <a:p>
            <a:pPr>
              <a:buFont typeface="Arial" panose="020B0604020202020204" pitchFamily="34" charset="0"/>
              <a:buChar char="•"/>
            </a:pPr>
            <a:r>
              <a:rPr lang="de-DE" b="1" i="0" dirty="0">
                <a:solidFill>
                  <a:schemeClr val="bg1"/>
                </a:solidFill>
                <a:effectLst/>
                <a:latin typeface="Anaheim" panose="020B0604020202020204" charset="0"/>
              </a:rPr>
              <a:t>Wikipedia ANSI </a:t>
            </a:r>
            <a:r>
              <a:rPr lang="de-DE" b="1" i="0" dirty="0" err="1">
                <a:solidFill>
                  <a:schemeClr val="bg1"/>
                </a:solidFill>
                <a:effectLst/>
                <a:latin typeface="Anaheim" panose="020B0604020202020204" charset="0"/>
              </a:rPr>
              <a:t>Es</a:t>
            </a:r>
            <a:r>
              <a:rPr lang="de-DE" b="1" dirty="0" err="1">
                <a:solidFill>
                  <a:schemeClr val="bg1"/>
                </a:solidFill>
                <a:latin typeface="Anaheim" panose="020B0604020202020204" charset="0"/>
              </a:rPr>
              <a:t>capesequenz</a:t>
            </a:r>
            <a:r>
              <a:rPr lang="de-DE" b="1" dirty="0">
                <a:solidFill>
                  <a:schemeClr val="bg1"/>
                </a:solidFill>
                <a:latin typeface="Anaheim" panose="020B0604020202020204" charset="0"/>
              </a:rPr>
              <a:t>: </a:t>
            </a:r>
            <a:r>
              <a:rPr lang="de-DE" b="0" i="1" dirty="0">
                <a:solidFill>
                  <a:schemeClr val="bg1">
                    <a:lumMod val="75000"/>
                  </a:schemeClr>
                </a:solidFill>
                <a:effectLst/>
                <a:latin typeface="Anaheim" panose="020B0604020202020204" charset="0"/>
              </a:rPr>
              <a:t>https://de.wikipedia.org/wiki/ANSI-Escapesequenz</a:t>
            </a:r>
          </a:p>
          <a:p>
            <a:pPr>
              <a:buFont typeface="Arial" panose="020B0604020202020204" pitchFamily="34" charset="0"/>
              <a:buChar char="•"/>
            </a:pPr>
            <a:endParaRPr lang="de-DE" dirty="0">
              <a:solidFill>
                <a:schemeClr val="bg1"/>
              </a:solidFill>
              <a:latin typeface="Anaheim" panose="020B0604020202020204" charset="0"/>
            </a:endParaRPr>
          </a:p>
          <a:p>
            <a:pPr>
              <a:buFont typeface="Arial" panose="020B0604020202020204" pitchFamily="34" charset="0"/>
              <a:buChar char="•"/>
            </a:pPr>
            <a:r>
              <a:rPr lang="de-DE" b="1" dirty="0">
                <a:solidFill>
                  <a:schemeClr val="bg1"/>
                </a:solidFill>
                <a:latin typeface="Anaheim" panose="020B0604020202020204" charset="0"/>
              </a:rPr>
              <a:t>Text File Auslesen:</a:t>
            </a:r>
            <a:r>
              <a:rPr lang="de-DE" dirty="0">
                <a:solidFill>
                  <a:schemeClr val="bg1"/>
                </a:solidFill>
                <a:latin typeface="Anaheim" panose="020B0604020202020204" charset="0"/>
              </a:rPr>
              <a:t> </a:t>
            </a:r>
            <a:r>
              <a:rPr lang="de-DE" b="0" i="1" dirty="0">
                <a:solidFill>
                  <a:schemeClr val="bg1">
                    <a:lumMod val="75000"/>
                  </a:schemeClr>
                </a:solidFill>
                <a:effectLst/>
                <a:latin typeface="Anaheim" panose="020B0604020202020204" charset="0"/>
              </a:rPr>
              <a:t>https://www.youtube.com/watch?v=Srf_uSYjKpU</a:t>
            </a:r>
          </a:p>
          <a:p>
            <a:pPr>
              <a:buFont typeface="Arial" panose="020B0604020202020204" pitchFamily="34" charset="0"/>
              <a:buChar char="•"/>
            </a:pPr>
            <a:endParaRPr lang="de-DE" b="0" i="0" dirty="0">
              <a:solidFill>
                <a:srgbClr val="ADBAC7"/>
              </a:solidFill>
              <a:effectLst/>
              <a:latin typeface="Anaheim" panose="020B0604020202020204" charset="0"/>
            </a:endParaRPr>
          </a:p>
          <a:p>
            <a:pPr>
              <a:buFont typeface="Arial" panose="020B0604020202020204" pitchFamily="34" charset="0"/>
              <a:buChar char="•"/>
            </a:pPr>
            <a:endParaRPr lang="de-DE" dirty="0">
              <a:solidFill>
                <a:srgbClr val="ADBAC7"/>
              </a:solidFill>
              <a:latin typeface="Anaheim" panose="020B0604020202020204" charset="0"/>
            </a:endParaRPr>
          </a:p>
          <a:p>
            <a:pPr>
              <a:buFont typeface="Arial" panose="020B0604020202020204" pitchFamily="34" charset="0"/>
              <a:buChar char="•"/>
            </a:pPr>
            <a:endParaRPr lang="de-DE" dirty="0"/>
          </a:p>
        </p:txBody>
      </p:sp>
      <p:sp>
        <p:nvSpPr>
          <p:cNvPr id="3" name="Titel 2">
            <a:extLst>
              <a:ext uri="{FF2B5EF4-FFF2-40B4-BE49-F238E27FC236}">
                <a16:creationId xmlns:a16="http://schemas.microsoft.com/office/drawing/2014/main" id="{68704CF4-2FED-ACD1-F199-C7552393FECC}"/>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298C67A9-7981-AA72-DBD2-FEAF93D7CE30}"/>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12 / 13</a:t>
            </a:r>
          </a:p>
        </p:txBody>
      </p:sp>
    </p:spTree>
    <p:extLst>
      <p:ext uri="{BB962C8B-B14F-4D97-AF65-F5344CB8AC3E}">
        <p14:creationId xmlns:p14="http://schemas.microsoft.com/office/powerpoint/2010/main" val="651916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218859" y="4160481"/>
            <a:ext cx="4108110" cy="9343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b="1" dirty="0">
                <a:solidFill>
                  <a:schemeClr val="dk1"/>
                </a:solidFill>
                <a:latin typeface="Overpass Mono"/>
                <a:ea typeface="Overpass Mono"/>
                <a:cs typeface="Overpass Mono"/>
                <a:sym typeface="Overpass Mono"/>
              </a:rPr>
              <a:t>Quelle: https://slidesgo.com/theme/programming-lesson</a:t>
            </a:r>
            <a:endParaRPr b="1" dirty="0">
              <a:solidFill>
                <a:schemeClr val="dk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27310" y="1743575"/>
            <a:ext cx="6689380" cy="6607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solidFill>
                  <a:schemeClr val="tx2"/>
                </a:solidFill>
              </a:rPr>
              <a:t>Fragen?</a:t>
            </a:r>
            <a:endParaRPr sz="8000" dirty="0">
              <a:solidFill>
                <a:schemeClr val="tx2"/>
              </a:solidFill>
            </a:endParaRPr>
          </a:p>
        </p:txBody>
      </p:sp>
      <p:sp>
        <p:nvSpPr>
          <p:cNvPr id="4" name="Textfeld 3">
            <a:extLst>
              <a:ext uri="{FF2B5EF4-FFF2-40B4-BE49-F238E27FC236}">
                <a16:creationId xmlns:a16="http://schemas.microsoft.com/office/drawing/2014/main" id="{4F5DB9B3-18DD-4538-7A6A-C821324D4F0C}"/>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13 / 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336517" y="1499333"/>
            <a:ext cx="4239491" cy="2855212"/>
          </a:xfrm>
          <a:prstGeom prst="rect">
            <a:avLst/>
          </a:prstGeom>
        </p:spPr>
        <p:txBody>
          <a:bodyPr spcFirstLastPara="1" wrap="square" lIns="91425" tIns="91425" rIns="91425" bIns="91425" anchor="t" anchorCtr="0">
            <a:noAutofit/>
          </a:bodyPr>
          <a:lstStyle/>
          <a:p>
            <a:pPr marL="0" indent="0" algn="l">
              <a:buNone/>
            </a:pPr>
            <a:r>
              <a:rPr lang="de-DE" sz="1800" dirty="0"/>
              <a:t>1. Spielablauf</a:t>
            </a:r>
          </a:p>
          <a:p>
            <a:pPr marL="0" indent="0" algn="l">
              <a:buNone/>
            </a:pPr>
            <a:r>
              <a:rPr lang="de-DE" sz="1800" dirty="0"/>
              <a:t>2. Sudoku Erstellen</a:t>
            </a:r>
          </a:p>
          <a:p>
            <a:pPr marL="0" indent="0" algn="l">
              <a:buNone/>
            </a:pPr>
            <a:r>
              <a:rPr lang="de-DE" sz="1800" dirty="0"/>
              <a:t>3. Spieler 1 und Spieler 2</a:t>
            </a:r>
          </a:p>
          <a:p>
            <a:pPr marL="0" indent="0" algn="l">
              <a:buNone/>
            </a:pPr>
            <a:r>
              <a:rPr lang="de-DE" sz="1800" dirty="0"/>
              <a:t>4. </a:t>
            </a:r>
            <a:r>
              <a:rPr lang="de-DE" sz="1800" dirty="0" err="1"/>
              <a:t>checkSudokuBox</a:t>
            </a:r>
            <a:r>
              <a:rPr lang="de-DE" sz="1800" dirty="0"/>
              <a:t>() </a:t>
            </a:r>
          </a:p>
          <a:p>
            <a:pPr marL="0" indent="0" algn="l">
              <a:buNone/>
            </a:pPr>
            <a:r>
              <a:rPr lang="de-DE" sz="1800" dirty="0"/>
              <a:t>5. </a:t>
            </a:r>
            <a:r>
              <a:rPr lang="de-DE" sz="1800" dirty="0" err="1"/>
              <a:t>kontrolleFeld</a:t>
            </a:r>
            <a:r>
              <a:rPr lang="de-DE" sz="1800" dirty="0"/>
              <a:t>() </a:t>
            </a:r>
          </a:p>
          <a:p>
            <a:pPr marL="0" indent="0" algn="l">
              <a:buNone/>
            </a:pPr>
            <a:r>
              <a:rPr lang="de-DE" sz="1800" dirty="0"/>
              <a:t>6. Print Sudoku Box</a:t>
            </a:r>
          </a:p>
          <a:p>
            <a:pPr marL="0" indent="0" algn="l">
              <a:buNone/>
            </a:pPr>
            <a:r>
              <a:rPr lang="de-DE" sz="1800" dirty="0"/>
              <a:t>7. </a:t>
            </a:r>
            <a:r>
              <a:rPr lang="de-DE" sz="1800" dirty="0" err="1"/>
              <a:t>sudokugewonnen</a:t>
            </a:r>
            <a:r>
              <a:rPr lang="de-DE" sz="1800" dirty="0"/>
              <a:t>()</a:t>
            </a:r>
          </a:p>
          <a:p>
            <a:pPr marL="0" indent="0" algn="l">
              <a:buNone/>
            </a:pPr>
            <a:r>
              <a:rPr lang="de-DE" sz="1800" dirty="0"/>
              <a:t>8. Quellen</a:t>
            </a:r>
            <a:endParaRPr sz="1800" dirty="0"/>
          </a:p>
        </p:txBody>
      </p:sp>
      <p:sp>
        <p:nvSpPr>
          <p:cNvPr id="381" name="Google Shape;381;p33"/>
          <p:cNvSpPr txBox="1">
            <a:spLocks noGrp="1"/>
          </p:cNvSpPr>
          <p:nvPr>
            <p:ph type="title"/>
          </p:nvPr>
        </p:nvSpPr>
        <p:spPr>
          <a:xfrm>
            <a:off x="4137179" y="624400"/>
            <a:ext cx="2557667" cy="56139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dirty="0"/>
              <a:t>Gliederung</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2" name="Rechteck 1">
            <a:extLst>
              <a:ext uri="{FF2B5EF4-FFF2-40B4-BE49-F238E27FC236}">
                <a16:creationId xmlns:a16="http://schemas.microsoft.com/office/drawing/2014/main" id="{CAF74387-C9FF-3B93-1064-4ACC27F22C83}"/>
              </a:ext>
            </a:extLst>
          </p:cNvPr>
          <p:cNvSpPr/>
          <p:nvPr/>
        </p:nvSpPr>
        <p:spPr>
          <a:xfrm>
            <a:off x="3341" y="469621"/>
            <a:ext cx="2947821" cy="266434"/>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61" name="Google Shape;361;p30"/>
          <p:cNvSpPr txBox="1">
            <a:spLocks noGrp="1"/>
          </p:cNvSpPr>
          <p:nvPr>
            <p:ph type="body" idx="4294967295"/>
          </p:nvPr>
        </p:nvSpPr>
        <p:spPr>
          <a:xfrm>
            <a:off x="428425" y="1497254"/>
            <a:ext cx="6049108" cy="4189308"/>
          </a:xfrm>
          <a:prstGeom prst="rect">
            <a:avLst/>
          </a:prstGeom>
        </p:spPr>
        <p:txBody>
          <a:bodyPr spcFirstLastPara="1" wrap="square" lIns="91425" tIns="91425" rIns="91425" bIns="91425" anchor="t" anchorCtr="0">
            <a:noAutofit/>
          </a:bodyPr>
          <a:lstStyle/>
          <a:p>
            <a:pPr marL="285750" indent="-285750"/>
            <a:r>
              <a:rPr lang="de-DE" sz="1400" dirty="0"/>
              <a:t>Spielernamen angeben</a:t>
            </a:r>
          </a:p>
          <a:p>
            <a:pPr marL="285750" indent="-285750"/>
            <a:endParaRPr lang="de-DE" sz="1400" dirty="0"/>
          </a:p>
          <a:p>
            <a:pPr marL="285750" indent="-285750"/>
            <a:r>
              <a:rPr lang="de-DE" sz="1400" dirty="0"/>
              <a:t>Schwierigkeit wählen</a:t>
            </a:r>
          </a:p>
          <a:p>
            <a:pPr marL="285750" indent="-285750"/>
            <a:endParaRPr lang="de-DE" sz="1400" dirty="0"/>
          </a:p>
          <a:p>
            <a:pPr marL="285750" indent="-285750"/>
            <a:r>
              <a:rPr lang="de-DE" sz="1400" dirty="0"/>
              <a:t>Spieler ausführen</a:t>
            </a:r>
          </a:p>
          <a:p>
            <a:pPr marL="285750" indent="-285750"/>
            <a:endParaRPr lang="de-DE" sz="1400" dirty="0"/>
          </a:p>
          <a:p>
            <a:pPr marL="285750" indent="-285750"/>
            <a:r>
              <a:rPr lang="de-DE" sz="1400" dirty="0"/>
              <a:t>Gewinn durch aufgeben des Gegners oder vollenden des Sudokus</a:t>
            </a:r>
          </a:p>
          <a:p>
            <a:pPr marL="285750" indent="-285750"/>
            <a:endParaRPr sz="1400" dirty="0"/>
          </a:p>
        </p:txBody>
      </p:sp>
      <p:sp>
        <p:nvSpPr>
          <p:cNvPr id="362" name="Google Shape;362;p30"/>
          <p:cNvSpPr txBox="1">
            <a:spLocks noGrp="1"/>
          </p:cNvSpPr>
          <p:nvPr>
            <p:ph type="title" idx="4294967295"/>
          </p:nvPr>
        </p:nvSpPr>
        <p:spPr>
          <a:xfrm>
            <a:off x="428425" y="134526"/>
            <a:ext cx="3560763" cy="679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Spielablauf</a:t>
            </a:r>
            <a:endParaRPr dirty="0">
              <a:solidFill>
                <a:schemeClr val="dk2"/>
              </a:solidFill>
            </a:endParaRPr>
          </a:p>
        </p:txBody>
      </p:sp>
      <p:pic>
        <p:nvPicPr>
          <p:cNvPr id="6" name="Picture 280">
            <a:extLst>
              <a:ext uri="{FF2B5EF4-FFF2-40B4-BE49-F238E27FC236}">
                <a16:creationId xmlns:a16="http://schemas.microsoft.com/office/drawing/2014/main" id="{EB71F59D-4768-3AF9-4F3C-D40491AE67B5}"/>
              </a:ext>
            </a:extLst>
          </p:cNvPr>
          <p:cNvPicPr/>
          <p:nvPr/>
        </p:nvPicPr>
        <p:blipFill>
          <a:blip r:embed="rId3"/>
          <a:stretch>
            <a:fillRect/>
          </a:stretch>
        </p:blipFill>
        <p:spPr>
          <a:xfrm>
            <a:off x="5954051" y="1268223"/>
            <a:ext cx="2916873" cy="3103385"/>
          </a:xfrm>
          <a:prstGeom prst="rect">
            <a:avLst/>
          </a:prstGeom>
        </p:spPr>
      </p:pic>
      <p:sp>
        <p:nvSpPr>
          <p:cNvPr id="3" name="Textfeld 2">
            <a:extLst>
              <a:ext uri="{FF2B5EF4-FFF2-40B4-BE49-F238E27FC236}">
                <a16:creationId xmlns:a16="http://schemas.microsoft.com/office/drawing/2014/main" id="{6E93A4B7-61AB-17EF-B92B-7EE35E84DF25}"/>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1 / 13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00" y="1683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Sudoku Erstellen</a:t>
            </a:r>
            <a:endParaRPr sz="3200" dirty="0"/>
          </a:p>
        </p:txBody>
      </p:sp>
      <p:sp>
        <p:nvSpPr>
          <p:cNvPr id="341" name="Google Shape;341;p28"/>
          <p:cNvSpPr txBox="1">
            <a:spLocks noGrp="1"/>
          </p:cNvSpPr>
          <p:nvPr>
            <p:ph type="subTitle" idx="1"/>
          </p:nvPr>
        </p:nvSpPr>
        <p:spPr>
          <a:xfrm flipH="1">
            <a:off x="183203" y="743778"/>
            <a:ext cx="8909642" cy="3687546"/>
          </a:xfrm>
          <a:prstGeom prst="rect">
            <a:avLst/>
          </a:prstGeom>
        </p:spPr>
        <p:txBody>
          <a:bodyPr spcFirstLastPara="1" wrap="square" lIns="91425" tIns="91425" rIns="91425" bIns="91425" anchor="t" anchorCtr="0">
            <a:noAutofit/>
          </a:bodyPr>
          <a:lstStyle/>
          <a:p>
            <a:pPr marL="114300" indent="0" algn="just">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gn="just">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gn="just">
              <a:lnSpc>
                <a:spcPct val="107000"/>
              </a:lnSpc>
              <a:spcAft>
                <a:spcPts val="4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4300" indent="0" algn="just">
              <a:lnSpc>
                <a:spcPct val="107000"/>
              </a:lnSpc>
              <a:spcAft>
                <a:spcPts val="4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1" name="Google Shape;866;p51">
            <a:extLst>
              <a:ext uri="{FF2B5EF4-FFF2-40B4-BE49-F238E27FC236}">
                <a16:creationId xmlns:a16="http://schemas.microsoft.com/office/drawing/2014/main" id="{0F00CAB3-A36C-A367-E103-0439738B3C63}"/>
              </a:ext>
            </a:extLst>
          </p:cNvPr>
          <p:cNvGrpSpPr/>
          <p:nvPr/>
        </p:nvGrpSpPr>
        <p:grpSpPr>
          <a:xfrm>
            <a:off x="8027894" y="1255417"/>
            <a:ext cx="1015038" cy="1948298"/>
            <a:chOff x="7397009" y="1731193"/>
            <a:chExt cx="1781706" cy="3419867"/>
          </a:xfrm>
        </p:grpSpPr>
        <p:sp>
          <p:nvSpPr>
            <p:cNvPr id="12" name="Google Shape;867;p51">
              <a:extLst>
                <a:ext uri="{FF2B5EF4-FFF2-40B4-BE49-F238E27FC236}">
                  <a16:creationId xmlns:a16="http://schemas.microsoft.com/office/drawing/2014/main" id="{145D4860-CB81-4CBC-FE57-025D4D2FA161}"/>
                </a:ext>
              </a:extLst>
            </p:cNvPr>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8;p51">
              <a:extLst>
                <a:ext uri="{FF2B5EF4-FFF2-40B4-BE49-F238E27FC236}">
                  <a16:creationId xmlns:a16="http://schemas.microsoft.com/office/drawing/2014/main" id="{D84A04A7-9FD4-E2FF-CB61-8D7F1ADB0BC4}"/>
                </a:ext>
              </a:extLst>
            </p:cNvPr>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9;p51">
              <a:extLst>
                <a:ext uri="{FF2B5EF4-FFF2-40B4-BE49-F238E27FC236}">
                  <a16:creationId xmlns:a16="http://schemas.microsoft.com/office/drawing/2014/main" id="{B274360C-BAB2-AAAF-9D7A-79100989723E}"/>
                </a:ext>
              </a:extLst>
            </p:cNvPr>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0;p51">
              <a:extLst>
                <a:ext uri="{FF2B5EF4-FFF2-40B4-BE49-F238E27FC236}">
                  <a16:creationId xmlns:a16="http://schemas.microsoft.com/office/drawing/2014/main" id="{5D066BAB-4265-D858-48B9-9414A96CBDD7}"/>
                </a:ext>
              </a:extLst>
            </p:cNvPr>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1;p51">
              <a:extLst>
                <a:ext uri="{FF2B5EF4-FFF2-40B4-BE49-F238E27FC236}">
                  <a16:creationId xmlns:a16="http://schemas.microsoft.com/office/drawing/2014/main" id="{2A7B715A-BEFE-3767-82B8-F884BFD2FE55}"/>
                </a:ext>
              </a:extLst>
            </p:cNvPr>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2;p51">
              <a:extLst>
                <a:ext uri="{FF2B5EF4-FFF2-40B4-BE49-F238E27FC236}">
                  <a16:creationId xmlns:a16="http://schemas.microsoft.com/office/drawing/2014/main" id="{CA371680-1B9C-C127-2538-31DA8E6B8513}"/>
                </a:ext>
              </a:extLst>
            </p:cNvPr>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3;p51">
              <a:extLst>
                <a:ext uri="{FF2B5EF4-FFF2-40B4-BE49-F238E27FC236}">
                  <a16:creationId xmlns:a16="http://schemas.microsoft.com/office/drawing/2014/main" id="{31194C81-BC00-329A-383D-829C0745BAE5}"/>
                </a:ext>
              </a:extLst>
            </p:cNvPr>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4;p51">
              <a:extLst>
                <a:ext uri="{FF2B5EF4-FFF2-40B4-BE49-F238E27FC236}">
                  <a16:creationId xmlns:a16="http://schemas.microsoft.com/office/drawing/2014/main" id="{DF08016E-A8BE-FF90-A2F8-A196FE839204}"/>
                </a:ext>
              </a:extLst>
            </p:cNvPr>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5;p51">
              <a:extLst>
                <a:ext uri="{FF2B5EF4-FFF2-40B4-BE49-F238E27FC236}">
                  <a16:creationId xmlns:a16="http://schemas.microsoft.com/office/drawing/2014/main" id="{AFC22D0D-F7B2-9F2A-AB54-FB61A5A63E08}"/>
                </a:ext>
              </a:extLst>
            </p:cNvPr>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6;p51">
              <a:extLst>
                <a:ext uri="{FF2B5EF4-FFF2-40B4-BE49-F238E27FC236}">
                  <a16:creationId xmlns:a16="http://schemas.microsoft.com/office/drawing/2014/main" id="{F80B6874-CB66-66C2-D5E3-C5AD3DAF3647}"/>
                </a:ext>
              </a:extLst>
            </p:cNvPr>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7;p51">
              <a:extLst>
                <a:ext uri="{FF2B5EF4-FFF2-40B4-BE49-F238E27FC236}">
                  <a16:creationId xmlns:a16="http://schemas.microsoft.com/office/drawing/2014/main" id="{0B7143BA-BC04-3542-4FC1-F699FB4F9505}"/>
                </a:ext>
              </a:extLst>
            </p:cNvPr>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8;p51">
              <a:extLst>
                <a:ext uri="{FF2B5EF4-FFF2-40B4-BE49-F238E27FC236}">
                  <a16:creationId xmlns:a16="http://schemas.microsoft.com/office/drawing/2014/main" id="{3A6588E2-E8AB-6281-B259-DA3040B83A56}"/>
                </a:ext>
              </a:extLst>
            </p:cNvPr>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9;p51">
              <a:extLst>
                <a:ext uri="{FF2B5EF4-FFF2-40B4-BE49-F238E27FC236}">
                  <a16:creationId xmlns:a16="http://schemas.microsoft.com/office/drawing/2014/main" id="{350D6B8B-4058-6896-7A27-4B4627B463FB}"/>
                </a:ext>
              </a:extLst>
            </p:cNvPr>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0;p51">
              <a:extLst>
                <a:ext uri="{FF2B5EF4-FFF2-40B4-BE49-F238E27FC236}">
                  <a16:creationId xmlns:a16="http://schemas.microsoft.com/office/drawing/2014/main" id="{DBF181D3-B526-71CF-028D-8654F5530806}"/>
                </a:ext>
              </a:extLst>
            </p:cNvPr>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1;p51">
              <a:extLst>
                <a:ext uri="{FF2B5EF4-FFF2-40B4-BE49-F238E27FC236}">
                  <a16:creationId xmlns:a16="http://schemas.microsoft.com/office/drawing/2014/main" id="{ECEF9799-3EB3-1E96-AB10-C2CAC80DFCC1}"/>
                </a:ext>
              </a:extLst>
            </p:cNvPr>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2;p51">
              <a:extLst>
                <a:ext uri="{FF2B5EF4-FFF2-40B4-BE49-F238E27FC236}">
                  <a16:creationId xmlns:a16="http://schemas.microsoft.com/office/drawing/2014/main" id="{44850EAB-C8B3-C4D7-014F-826C4091A3D9}"/>
                </a:ext>
              </a:extLst>
            </p:cNvPr>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3;p51">
              <a:extLst>
                <a:ext uri="{FF2B5EF4-FFF2-40B4-BE49-F238E27FC236}">
                  <a16:creationId xmlns:a16="http://schemas.microsoft.com/office/drawing/2014/main" id="{4BFA9CD6-692B-C2D2-1A29-4440BE020347}"/>
                </a:ext>
              </a:extLst>
            </p:cNvPr>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4;p51">
              <a:extLst>
                <a:ext uri="{FF2B5EF4-FFF2-40B4-BE49-F238E27FC236}">
                  <a16:creationId xmlns:a16="http://schemas.microsoft.com/office/drawing/2014/main" id="{4DD0777B-DE1A-C63F-A99B-BC9AF1F4C318}"/>
                </a:ext>
              </a:extLst>
            </p:cNvPr>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5;p51">
              <a:extLst>
                <a:ext uri="{FF2B5EF4-FFF2-40B4-BE49-F238E27FC236}">
                  <a16:creationId xmlns:a16="http://schemas.microsoft.com/office/drawing/2014/main" id="{C93AA7D0-7511-DE8A-1ECA-248164B31C2A}"/>
                </a:ext>
              </a:extLst>
            </p:cNvPr>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6;p51">
              <a:extLst>
                <a:ext uri="{FF2B5EF4-FFF2-40B4-BE49-F238E27FC236}">
                  <a16:creationId xmlns:a16="http://schemas.microsoft.com/office/drawing/2014/main" id="{8562FC6F-0BE3-B856-492A-350FF14D61D3}"/>
                </a:ext>
              </a:extLst>
            </p:cNvPr>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7;p51">
              <a:extLst>
                <a:ext uri="{FF2B5EF4-FFF2-40B4-BE49-F238E27FC236}">
                  <a16:creationId xmlns:a16="http://schemas.microsoft.com/office/drawing/2014/main" id="{5E906790-6329-AB81-D065-87B1B02289C3}"/>
                </a:ext>
              </a:extLst>
            </p:cNvPr>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8;p51">
              <a:extLst>
                <a:ext uri="{FF2B5EF4-FFF2-40B4-BE49-F238E27FC236}">
                  <a16:creationId xmlns:a16="http://schemas.microsoft.com/office/drawing/2014/main" id="{B3FD1A2D-E524-68AE-0D3F-82DB2E6E48A3}"/>
                </a:ext>
              </a:extLst>
            </p:cNvPr>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9;p51">
              <a:extLst>
                <a:ext uri="{FF2B5EF4-FFF2-40B4-BE49-F238E27FC236}">
                  <a16:creationId xmlns:a16="http://schemas.microsoft.com/office/drawing/2014/main" id="{FE473E40-D9BA-36E8-DD7E-7F7B4C8D8E82}"/>
                </a:ext>
              </a:extLst>
            </p:cNvPr>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90;p51">
              <a:extLst>
                <a:ext uri="{FF2B5EF4-FFF2-40B4-BE49-F238E27FC236}">
                  <a16:creationId xmlns:a16="http://schemas.microsoft.com/office/drawing/2014/main" id="{19694725-C3C9-5095-9F2B-B22C2F4DE95C}"/>
                </a:ext>
              </a:extLst>
            </p:cNvPr>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91;p51">
              <a:extLst>
                <a:ext uri="{FF2B5EF4-FFF2-40B4-BE49-F238E27FC236}">
                  <a16:creationId xmlns:a16="http://schemas.microsoft.com/office/drawing/2014/main" id="{A1DA7156-58D4-1EA6-786D-9A69C899D2E4}"/>
                </a:ext>
              </a:extLst>
            </p:cNvPr>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2;p51">
              <a:extLst>
                <a:ext uri="{FF2B5EF4-FFF2-40B4-BE49-F238E27FC236}">
                  <a16:creationId xmlns:a16="http://schemas.microsoft.com/office/drawing/2014/main" id="{B5762D9D-AAC5-FB48-B005-92D30BB0CDDE}"/>
                </a:ext>
              </a:extLst>
            </p:cNvPr>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93;p51">
              <a:extLst>
                <a:ext uri="{FF2B5EF4-FFF2-40B4-BE49-F238E27FC236}">
                  <a16:creationId xmlns:a16="http://schemas.microsoft.com/office/drawing/2014/main" id="{323B252C-075F-4AC4-0AEA-35016044F757}"/>
                </a:ext>
              </a:extLst>
            </p:cNvPr>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fik 2">
            <a:extLst>
              <a:ext uri="{FF2B5EF4-FFF2-40B4-BE49-F238E27FC236}">
                <a16:creationId xmlns:a16="http://schemas.microsoft.com/office/drawing/2014/main" id="{544CBDAF-D746-3511-46B5-6A1DED9D5122}"/>
              </a:ext>
            </a:extLst>
          </p:cNvPr>
          <p:cNvPicPr>
            <a:picLocks noChangeAspect="1"/>
          </p:cNvPicPr>
          <p:nvPr/>
        </p:nvPicPr>
        <p:blipFill>
          <a:blip r:embed="rId3"/>
          <a:stretch>
            <a:fillRect/>
          </a:stretch>
        </p:blipFill>
        <p:spPr>
          <a:xfrm>
            <a:off x="151382" y="803707"/>
            <a:ext cx="4257675" cy="1114425"/>
          </a:xfrm>
          <a:prstGeom prst="rect">
            <a:avLst/>
          </a:prstGeom>
        </p:spPr>
      </p:pic>
      <p:sp>
        <p:nvSpPr>
          <p:cNvPr id="4" name="Textfeld 3">
            <a:extLst>
              <a:ext uri="{FF2B5EF4-FFF2-40B4-BE49-F238E27FC236}">
                <a16:creationId xmlns:a16="http://schemas.microsoft.com/office/drawing/2014/main" id="{3279F453-264D-0C27-FD40-7F0F5D4F9E79}"/>
              </a:ext>
            </a:extLst>
          </p:cNvPr>
          <p:cNvSpPr txBox="1"/>
          <p:nvPr/>
        </p:nvSpPr>
        <p:spPr>
          <a:xfrm>
            <a:off x="4557926" y="920963"/>
            <a:ext cx="1579278" cy="307777"/>
          </a:xfrm>
          <a:prstGeom prst="rect">
            <a:avLst/>
          </a:prstGeom>
          <a:noFill/>
        </p:spPr>
        <p:txBody>
          <a:bodyPr wrap="none" rtlCol="0">
            <a:spAutoFit/>
          </a:bodyPr>
          <a:lstStyle/>
          <a:p>
            <a:r>
              <a:rPr lang="de-DE" dirty="0">
                <a:solidFill>
                  <a:schemeClr val="bg1"/>
                </a:solidFill>
                <a:latin typeface="Anaheim" panose="020B0604020202020204" charset="0"/>
              </a:rPr>
              <a:t>Array mit Textfiles</a:t>
            </a:r>
          </a:p>
        </p:txBody>
      </p:sp>
      <p:sp>
        <p:nvSpPr>
          <p:cNvPr id="8" name="Textfeld 7">
            <a:extLst>
              <a:ext uri="{FF2B5EF4-FFF2-40B4-BE49-F238E27FC236}">
                <a16:creationId xmlns:a16="http://schemas.microsoft.com/office/drawing/2014/main" id="{BAD83FE5-2B35-1768-B16F-AF609ACA0D95}"/>
              </a:ext>
            </a:extLst>
          </p:cNvPr>
          <p:cNvSpPr txBox="1"/>
          <p:nvPr/>
        </p:nvSpPr>
        <p:spPr>
          <a:xfrm>
            <a:off x="4541702" y="1126150"/>
            <a:ext cx="2114681" cy="307777"/>
          </a:xfrm>
          <a:prstGeom prst="rect">
            <a:avLst/>
          </a:prstGeom>
          <a:noFill/>
        </p:spPr>
        <p:txBody>
          <a:bodyPr wrap="none" rtlCol="0">
            <a:spAutoFit/>
          </a:bodyPr>
          <a:lstStyle/>
          <a:p>
            <a:r>
              <a:rPr lang="de-DE" dirty="0">
                <a:solidFill>
                  <a:schemeClr val="bg1"/>
                </a:solidFill>
                <a:latin typeface="Anaheim" panose="020B0604020202020204" charset="0"/>
              </a:rPr>
              <a:t>Zufällige </a:t>
            </a:r>
            <a:r>
              <a:rPr lang="de-DE" dirty="0" err="1">
                <a:solidFill>
                  <a:schemeClr val="bg1"/>
                </a:solidFill>
                <a:latin typeface="Anaheim" panose="020B0604020202020204" charset="0"/>
              </a:rPr>
              <a:t>txt</a:t>
            </a:r>
            <a:r>
              <a:rPr lang="de-DE" dirty="0">
                <a:solidFill>
                  <a:schemeClr val="bg1"/>
                </a:solidFill>
                <a:latin typeface="Anaheim" panose="020B0604020202020204" charset="0"/>
              </a:rPr>
              <a:t> Datei öffnen</a:t>
            </a:r>
          </a:p>
        </p:txBody>
      </p:sp>
      <p:sp>
        <p:nvSpPr>
          <p:cNvPr id="10" name="Textfeld 9">
            <a:extLst>
              <a:ext uri="{FF2B5EF4-FFF2-40B4-BE49-F238E27FC236}">
                <a16:creationId xmlns:a16="http://schemas.microsoft.com/office/drawing/2014/main" id="{27FE6A6B-DA2A-9B18-EA3C-9FF7E3621D34}"/>
              </a:ext>
            </a:extLst>
          </p:cNvPr>
          <p:cNvSpPr txBox="1"/>
          <p:nvPr/>
        </p:nvSpPr>
        <p:spPr>
          <a:xfrm>
            <a:off x="4569915" y="1449434"/>
            <a:ext cx="3566678" cy="307777"/>
          </a:xfrm>
          <a:prstGeom prst="rect">
            <a:avLst/>
          </a:prstGeom>
          <a:noFill/>
        </p:spPr>
        <p:txBody>
          <a:bodyPr wrap="square" rtlCol="0">
            <a:spAutoFit/>
          </a:bodyPr>
          <a:lstStyle/>
          <a:p>
            <a:r>
              <a:rPr lang="de-DE" dirty="0">
                <a:solidFill>
                  <a:schemeClr val="bg1"/>
                </a:solidFill>
                <a:latin typeface="Anaheim" panose="020B0604020202020204" charset="0"/>
              </a:rPr>
              <a:t>Zahlen werden in einer 2D Liste gespeichert</a:t>
            </a:r>
          </a:p>
        </p:txBody>
      </p:sp>
      <p:cxnSp>
        <p:nvCxnSpPr>
          <p:cNvPr id="40" name="Gerade Verbindung mit Pfeil 39">
            <a:extLst>
              <a:ext uri="{FF2B5EF4-FFF2-40B4-BE49-F238E27FC236}">
                <a16:creationId xmlns:a16="http://schemas.microsoft.com/office/drawing/2014/main" id="{88F104FB-9A81-D26D-E1F9-9A5D1374E1D9}"/>
              </a:ext>
            </a:extLst>
          </p:cNvPr>
          <p:cNvCxnSpPr>
            <a:endCxn id="4" idx="1"/>
          </p:cNvCxnSpPr>
          <p:nvPr/>
        </p:nvCxnSpPr>
        <p:spPr>
          <a:xfrm>
            <a:off x="3376384" y="1074851"/>
            <a:ext cx="1181542"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Gerade Verbindung mit Pfeil 41">
            <a:extLst>
              <a:ext uri="{FF2B5EF4-FFF2-40B4-BE49-F238E27FC236}">
                <a16:creationId xmlns:a16="http://schemas.microsoft.com/office/drawing/2014/main" id="{C50BC88F-DE4B-3343-0430-9C39CA8157EA}"/>
              </a:ext>
            </a:extLst>
          </p:cNvPr>
          <p:cNvCxnSpPr>
            <a:cxnSpLocks/>
          </p:cNvCxnSpPr>
          <p:nvPr/>
        </p:nvCxnSpPr>
        <p:spPr>
          <a:xfrm>
            <a:off x="2882189" y="1280039"/>
            <a:ext cx="168772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Gerade Verbindung mit Pfeil 44">
            <a:extLst>
              <a:ext uri="{FF2B5EF4-FFF2-40B4-BE49-F238E27FC236}">
                <a16:creationId xmlns:a16="http://schemas.microsoft.com/office/drawing/2014/main" id="{DF1575DB-2CFA-512D-1865-F7425B38D392}"/>
              </a:ext>
            </a:extLst>
          </p:cNvPr>
          <p:cNvCxnSpPr>
            <a:endCxn id="10" idx="1"/>
          </p:cNvCxnSpPr>
          <p:nvPr/>
        </p:nvCxnSpPr>
        <p:spPr>
          <a:xfrm>
            <a:off x="4440878" y="1598932"/>
            <a:ext cx="129037" cy="43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7" name="Grafik 46">
            <a:extLst>
              <a:ext uri="{FF2B5EF4-FFF2-40B4-BE49-F238E27FC236}">
                <a16:creationId xmlns:a16="http://schemas.microsoft.com/office/drawing/2014/main" id="{2E74D3B4-330B-0AD0-681A-2F3C6D3FAD8A}"/>
              </a:ext>
            </a:extLst>
          </p:cNvPr>
          <p:cNvPicPr>
            <a:picLocks noChangeAspect="1"/>
          </p:cNvPicPr>
          <p:nvPr/>
        </p:nvPicPr>
        <p:blipFill>
          <a:blip r:embed="rId4"/>
          <a:stretch>
            <a:fillRect/>
          </a:stretch>
        </p:blipFill>
        <p:spPr>
          <a:xfrm>
            <a:off x="235116" y="2396985"/>
            <a:ext cx="2447925" cy="1971675"/>
          </a:xfrm>
          <a:prstGeom prst="rect">
            <a:avLst/>
          </a:prstGeom>
        </p:spPr>
      </p:pic>
      <p:pic>
        <p:nvPicPr>
          <p:cNvPr id="54" name="Grafik 53">
            <a:extLst>
              <a:ext uri="{FF2B5EF4-FFF2-40B4-BE49-F238E27FC236}">
                <a16:creationId xmlns:a16="http://schemas.microsoft.com/office/drawing/2014/main" id="{6E962AF3-7ECE-9C49-A57D-75F4BE1A04DC}"/>
              </a:ext>
            </a:extLst>
          </p:cNvPr>
          <p:cNvPicPr>
            <a:picLocks noChangeAspect="1"/>
          </p:cNvPicPr>
          <p:nvPr/>
        </p:nvPicPr>
        <p:blipFill>
          <a:blip r:embed="rId5"/>
          <a:stretch>
            <a:fillRect/>
          </a:stretch>
        </p:blipFill>
        <p:spPr>
          <a:xfrm>
            <a:off x="4337112" y="3806685"/>
            <a:ext cx="2171700" cy="561975"/>
          </a:xfrm>
          <a:prstGeom prst="rect">
            <a:avLst/>
          </a:prstGeom>
        </p:spPr>
      </p:pic>
      <p:pic>
        <p:nvPicPr>
          <p:cNvPr id="56" name="Grafik 55">
            <a:extLst>
              <a:ext uri="{FF2B5EF4-FFF2-40B4-BE49-F238E27FC236}">
                <a16:creationId xmlns:a16="http://schemas.microsoft.com/office/drawing/2014/main" id="{88D85E1F-AD72-A3B6-FDD5-9FC589A40510}"/>
              </a:ext>
            </a:extLst>
          </p:cNvPr>
          <p:cNvPicPr>
            <a:picLocks noChangeAspect="1"/>
          </p:cNvPicPr>
          <p:nvPr/>
        </p:nvPicPr>
        <p:blipFill>
          <a:blip r:embed="rId6"/>
          <a:stretch>
            <a:fillRect/>
          </a:stretch>
        </p:blipFill>
        <p:spPr>
          <a:xfrm>
            <a:off x="3137212" y="2298943"/>
            <a:ext cx="4788500" cy="1362062"/>
          </a:xfrm>
          <a:prstGeom prst="rect">
            <a:avLst/>
          </a:prstGeom>
        </p:spPr>
      </p:pic>
      <p:sp>
        <p:nvSpPr>
          <p:cNvPr id="59" name="Textfeld 58">
            <a:extLst>
              <a:ext uri="{FF2B5EF4-FFF2-40B4-BE49-F238E27FC236}">
                <a16:creationId xmlns:a16="http://schemas.microsoft.com/office/drawing/2014/main" id="{DDB32395-480D-7B9B-ADB2-FF2BE51940EA}"/>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2 / 13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5264EF90-722E-BCB2-31DA-DD532AC39957}"/>
              </a:ext>
            </a:extLst>
          </p:cNvPr>
          <p:cNvSpPr>
            <a:spLocks noGrp="1"/>
          </p:cNvSpPr>
          <p:nvPr>
            <p:ph type="subTitle" idx="1"/>
          </p:nvPr>
        </p:nvSpPr>
        <p:spPr>
          <a:xfrm flipH="1">
            <a:off x="307250" y="551756"/>
            <a:ext cx="7704000" cy="3294000"/>
          </a:xfrm>
        </p:spPr>
        <p:txBody>
          <a:bodyPr/>
          <a:lstStyle/>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400050" indent="-285750">
              <a:lnSpc>
                <a:spcPct val="107000"/>
              </a:lnSpc>
              <a:spcAft>
                <a:spcPts val="400"/>
              </a:spcAft>
              <a:buFont typeface="Arial" panose="020B0604020202020204" pitchFamily="34" charset="0"/>
              <a:buChar char="•"/>
            </a:pPr>
            <a:r>
              <a:rPr lang="de-DE" sz="1400" dirty="0" err="1">
                <a:latin typeface="Anaheim" panose="020B0604020202020204" charset="0"/>
                <a:ea typeface="Calibri" panose="020F0502020204030204" pitchFamily="34" charset="0"/>
                <a:cs typeface="Times New Roman" panose="02020603050405020304" pitchFamily="18" charset="0"/>
              </a:rPr>
              <a:t>dataX</a:t>
            </a:r>
            <a:r>
              <a:rPr lang="de-DE" sz="1400" dirty="0">
                <a:latin typeface="Anaheim" panose="020B0604020202020204" charset="0"/>
                <a:ea typeface="Calibri" panose="020F0502020204030204" pitchFamily="34" charset="0"/>
                <a:cs typeface="Times New Roman" panose="02020603050405020304" pitchFamily="18" charset="0"/>
              </a:rPr>
              <a:t> dient zur Kontrolle ob Feld vorgegeben wurde </a:t>
            </a:r>
            <a:endParaRPr lang="de-DE" sz="1400" dirty="0">
              <a:effectLst/>
              <a:latin typeface="Anaheim" panose="020B0604020202020204" charset="0"/>
              <a:ea typeface="Calibri" panose="020F0502020204030204" pitchFamily="34" charset="0"/>
              <a:cs typeface="Times New Roman" panose="02020603050405020304" pitchFamily="18" charset="0"/>
            </a:endParaRPr>
          </a:p>
        </p:txBody>
      </p:sp>
      <p:sp>
        <p:nvSpPr>
          <p:cNvPr id="8" name="Rechteck 7">
            <a:extLst>
              <a:ext uri="{FF2B5EF4-FFF2-40B4-BE49-F238E27FC236}">
                <a16:creationId xmlns:a16="http://schemas.microsoft.com/office/drawing/2014/main" id="{59F96EE3-DFE5-C740-7757-2BFE5313C41C}"/>
              </a:ext>
            </a:extLst>
          </p:cNvPr>
          <p:cNvSpPr/>
          <p:nvPr/>
        </p:nvSpPr>
        <p:spPr>
          <a:xfrm>
            <a:off x="1822361" y="0"/>
            <a:ext cx="7321639" cy="392806"/>
          </a:xfrm>
          <a:prstGeom prst="rect">
            <a:avLst/>
          </a:prstGeom>
          <a:ln>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7479EB1A-D806-85ED-2F70-EBD7310A3F38}"/>
              </a:ext>
            </a:extLst>
          </p:cNvPr>
          <p:cNvSpPr/>
          <p:nvPr/>
        </p:nvSpPr>
        <p:spPr>
          <a:xfrm>
            <a:off x="0" y="4449651"/>
            <a:ext cx="1094704" cy="693849"/>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D2BB0728-8724-583D-5DBD-26FF54F13722}"/>
              </a:ext>
            </a:extLst>
          </p:cNvPr>
          <p:cNvPicPr>
            <a:picLocks noChangeAspect="1"/>
          </p:cNvPicPr>
          <p:nvPr/>
        </p:nvPicPr>
        <p:blipFill>
          <a:blip r:embed="rId3"/>
          <a:stretch>
            <a:fillRect/>
          </a:stretch>
        </p:blipFill>
        <p:spPr>
          <a:xfrm>
            <a:off x="486309" y="551756"/>
            <a:ext cx="3412591" cy="1819275"/>
          </a:xfrm>
          <a:prstGeom prst="rect">
            <a:avLst/>
          </a:prstGeom>
        </p:spPr>
      </p:pic>
      <p:sp>
        <p:nvSpPr>
          <p:cNvPr id="9" name="Textfeld 8">
            <a:extLst>
              <a:ext uri="{FF2B5EF4-FFF2-40B4-BE49-F238E27FC236}">
                <a16:creationId xmlns:a16="http://schemas.microsoft.com/office/drawing/2014/main" id="{2D39B518-1625-9610-CFE1-C0F3596DCEB6}"/>
              </a:ext>
            </a:extLst>
          </p:cNvPr>
          <p:cNvSpPr txBox="1"/>
          <p:nvPr/>
        </p:nvSpPr>
        <p:spPr>
          <a:xfrm>
            <a:off x="737854" y="2797014"/>
            <a:ext cx="3477296" cy="523220"/>
          </a:xfrm>
          <a:prstGeom prst="rect">
            <a:avLst/>
          </a:prstGeom>
          <a:noFill/>
        </p:spPr>
        <p:txBody>
          <a:bodyPr wrap="square" rtlCol="0">
            <a:spAutoFit/>
          </a:bodyPr>
          <a:lstStyle/>
          <a:p>
            <a:r>
              <a:rPr lang="de-DE" dirty="0">
                <a:solidFill>
                  <a:schemeClr val="bg1"/>
                </a:solidFill>
                <a:latin typeface="Anaheim" panose="020B0604020202020204" charset="0"/>
              </a:rPr>
              <a:t>0 = leer -&gt; nicht vorgegeben</a:t>
            </a:r>
          </a:p>
          <a:p>
            <a:r>
              <a:rPr lang="de-DE" dirty="0">
                <a:solidFill>
                  <a:schemeClr val="bg1"/>
                </a:solidFill>
                <a:latin typeface="Anaheim" panose="020B0604020202020204" charset="0"/>
              </a:rPr>
              <a:t>1-9 bzw. !=0 -&gt; vorgegeben</a:t>
            </a:r>
          </a:p>
        </p:txBody>
      </p:sp>
      <p:pic>
        <p:nvPicPr>
          <p:cNvPr id="12" name="Grafik 11">
            <a:extLst>
              <a:ext uri="{FF2B5EF4-FFF2-40B4-BE49-F238E27FC236}">
                <a16:creationId xmlns:a16="http://schemas.microsoft.com/office/drawing/2014/main" id="{D06097D0-430D-4D7E-BBC1-098CA3EBF79B}"/>
              </a:ext>
            </a:extLst>
          </p:cNvPr>
          <p:cNvPicPr>
            <a:picLocks noChangeAspect="1"/>
          </p:cNvPicPr>
          <p:nvPr/>
        </p:nvPicPr>
        <p:blipFill>
          <a:blip r:embed="rId4"/>
          <a:stretch>
            <a:fillRect/>
          </a:stretch>
        </p:blipFill>
        <p:spPr>
          <a:xfrm>
            <a:off x="5853111" y="593625"/>
            <a:ext cx="1628775" cy="1790700"/>
          </a:xfrm>
          <a:prstGeom prst="rect">
            <a:avLst/>
          </a:prstGeom>
        </p:spPr>
      </p:pic>
      <p:pic>
        <p:nvPicPr>
          <p:cNvPr id="14" name="Grafik 13">
            <a:extLst>
              <a:ext uri="{FF2B5EF4-FFF2-40B4-BE49-F238E27FC236}">
                <a16:creationId xmlns:a16="http://schemas.microsoft.com/office/drawing/2014/main" id="{861F3D93-6A80-02EA-3FD8-5792F6660603}"/>
              </a:ext>
            </a:extLst>
          </p:cNvPr>
          <p:cNvPicPr>
            <a:picLocks noChangeAspect="1"/>
          </p:cNvPicPr>
          <p:nvPr/>
        </p:nvPicPr>
        <p:blipFill>
          <a:blip r:embed="rId5"/>
          <a:stretch>
            <a:fillRect/>
          </a:stretch>
        </p:blipFill>
        <p:spPr>
          <a:xfrm>
            <a:off x="5834062" y="2955168"/>
            <a:ext cx="1666875" cy="1781175"/>
          </a:xfrm>
          <a:prstGeom prst="rect">
            <a:avLst/>
          </a:prstGeom>
        </p:spPr>
      </p:pic>
      <p:cxnSp>
        <p:nvCxnSpPr>
          <p:cNvPr id="16" name="Gerade Verbindung mit Pfeil 15">
            <a:extLst>
              <a:ext uri="{FF2B5EF4-FFF2-40B4-BE49-F238E27FC236}">
                <a16:creationId xmlns:a16="http://schemas.microsoft.com/office/drawing/2014/main" id="{37DB3873-D002-E3E7-5B64-CE7153D77A25}"/>
              </a:ext>
            </a:extLst>
          </p:cNvPr>
          <p:cNvCxnSpPr>
            <a:cxnSpLocks/>
            <a:stCxn id="12" idx="2"/>
            <a:endCxn id="14" idx="0"/>
          </p:cNvCxnSpPr>
          <p:nvPr/>
        </p:nvCxnSpPr>
        <p:spPr>
          <a:xfrm>
            <a:off x="6667499" y="2384325"/>
            <a:ext cx="1" cy="5708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feld 19">
            <a:extLst>
              <a:ext uri="{FF2B5EF4-FFF2-40B4-BE49-F238E27FC236}">
                <a16:creationId xmlns:a16="http://schemas.microsoft.com/office/drawing/2014/main" id="{8B686037-4A24-36E3-1913-A27DFF8DE30F}"/>
              </a:ext>
            </a:extLst>
          </p:cNvPr>
          <p:cNvSpPr txBox="1"/>
          <p:nvPr/>
        </p:nvSpPr>
        <p:spPr>
          <a:xfrm>
            <a:off x="6683376" y="2510767"/>
            <a:ext cx="1784349" cy="307777"/>
          </a:xfrm>
          <a:prstGeom prst="rect">
            <a:avLst/>
          </a:prstGeom>
          <a:noFill/>
        </p:spPr>
        <p:txBody>
          <a:bodyPr wrap="square" rtlCol="0">
            <a:spAutoFit/>
          </a:bodyPr>
          <a:lstStyle/>
          <a:p>
            <a:r>
              <a:rPr lang="de-DE" dirty="0">
                <a:solidFill>
                  <a:schemeClr val="bg1"/>
                </a:solidFill>
                <a:latin typeface="Anaheim" panose="020B0604020202020204" charset="0"/>
              </a:rPr>
              <a:t>7 Felder entfernen</a:t>
            </a:r>
          </a:p>
        </p:txBody>
      </p:sp>
      <p:sp>
        <p:nvSpPr>
          <p:cNvPr id="21" name="Textfeld 20">
            <a:extLst>
              <a:ext uri="{FF2B5EF4-FFF2-40B4-BE49-F238E27FC236}">
                <a16:creationId xmlns:a16="http://schemas.microsoft.com/office/drawing/2014/main" id="{A96DFD9F-EFF0-F043-8FBB-4AAF7CC563ED}"/>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3 / 13</a:t>
            </a:r>
          </a:p>
        </p:txBody>
      </p:sp>
    </p:spTree>
    <p:extLst>
      <p:ext uri="{BB962C8B-B14F-4D97-AF65-F5344CB8AC3E}">
        <p14:creationId xmlns:p14="http://schemas.microsoft.com/office/powerpoint/2010/main" val="374046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2" name="Rechteck 1">
            <a:extLst>
              <a:ext uri="{FF2B5EF4-FFF2-40B4-BE49-F238E27FC236}">
                <a16:creationId xmlns:a16="http://schemas.microsoft.com/office/drawing/2014/main" id="{5935E750-39CC-DF79-820E-A38219029486}"/>
              </a:ext>
            </a:extLst>
          </p:cNvPr>
          <p:cNvSpPr/>
          <p:nvPr/>
        </p:nvSpPr>
        <p:spPr>
          <a:xfrm>
            <a:off x="0" y="457688"/>
            <a:ext cx="5268990" cy="213419"/>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862" name="Google Shape;862;p51"/>
          <p:cNvSpPr txBox="1">
            <a:spLocks noGrp="1"/>
          </p:cNvSpPr>
          <p:nvPr>
            <p:ph type="title" idx="4294967295"/>
          </p:nvPr>
        </p:nvSpPr>
        <p:spPr>
          <a:xfrm>
            <a:off x="-125024" y="132860"/>
            <a:ext cx="5519038" cy="4835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Spieler 1 und  Spieler 2</a:t>
            </a:r>
            <a:endParaRPr dirty="0">
              <a:solidFill>
                <a:schemeClr val="bg2"/>
              </a:solidFill>
            </a:endParaRPr>
          </a:p>
        </p:txBody>
      </p:sp>
      <p:sp>
        <p:nvSpPr>
          <p:cNvPr id="863" name="Google Shape;863;p51"/>
          <p:cNvSpPr txBox="1">
            <a:spLocks noGrp="1"/>
          </p:cNvSpPr>
          <p:nvPr>
            <p:ph type="body" idx="4294967295"/>
          </p:nvPr>
        </p:nvSpPr>
        <p:spPr>
          <a:xfrm>
            <a:off x="-125024" y="607088"/>
            <a:ext cx="7940754" cy="1197149"/>
          </a:xfrm>
          <a:prstGeom prst="rect">
            <a:avLst/>
          </a:prstGeom>
        </p:spPr>
        <p:txBody>
          <a:bodyPr spcFirstLastPara="1" wrap="square" lIns="91425" tIns="91425" rIns="91425" bIns="91425" anchor="ctr" anchorCtr="0">
            <a:noAutofit/>
          </a:bodyPr>
          <a:lstStyle/>
          <a:p>
            <a:pPr marL="114300" indent="0">
              <a:lnSpc>
                <a:spcPct val="107000"/>
              </a:lnSpc>
              <a:spcAft>
                <a:spcPts val="8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864" name="Google Shape;864;p51"/>
          <p:cNvSpPr txBox="1">
            <a:spLocks noGrp="1"/>
          </p:cNvSpPr>
          <p:nvPr>
            <p:ph type="subTitle" idx="4294967295"/>
          </p:nvPr>
        </p:nvSpPr>
        <p:spPr>
          <a:xfrm flipH="1">
            <a:off x="-70339" y="4420699"/>
            <a:ext cx="1960563" cy="530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dk2"/>
                </a:solidFill>
              </a:rPr>
              <a:t>___</a:t>
            </a:r>
            <a:endParaRPr sz="4800" dirty="0">
              <a:solidFill>
                <a:schemeClr val="dk2"/>
              </a:solidFill>
            </a:endParaRPr>
          </a:p>
        </p:txBody>
      </p:sp>
      <p:pic>
        <p:nvPicPr>
          <p:cNvPr id="34" name="Grafik 33" descr="Ein Bild, das Text, Screenshot, Bildschirm enthält.&#10;&#10;Automatisch generierte Beschreibung">
            <a:extLst>
              <a:ext uri="{FF2B5EF4-FFF2-40B4-BE49-F238E27FC236}">
                <a16:creationId xmlns:a16="http://schemas.microsoft.com/office/drawing/2014/main" id="{F5A26796-E4AC-37FB-3520-E0AF356EED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939" y="3114703"/>
            <a:ext cx="8194247" cy="1421709"/>
          </a:xfrm>
          <a:prstGeom prst="rect">
            <a:avLst/>
          </a:prstGeom>
          <a:noFill/>
          <a:ln>
            <a:noFill/>
          </a:ln>
        </p:spPr>
      </p:pic>
      <p:sp>
        <p:nvSpPr>
          <p:cNvPr id="4" name="Textfeld 3">
            <a:extLst>
              <a:ext uri="{FF2B5EF4-FFF2-40B4-BE49-F238E27FC236}">
                <a16:creationId xmlns:a16="http://schemas.microsoft.com/office/drawing/2014/main" id="{5E2AC794-6B60-FF8B-1350-B37CD5C76FAD}"/>
              </a:ext>
            </a:extLst>
          </p:cNvPr>
          <p:cNvSpPr txBox="1"/>
          <p:nvPr/>
        </p:nvSpPr>
        <p:spPr>
          <a:xfrm>
            <a:off x="3536950" y="2629590"/>
            <a:ext cx="1428596" cy="307777"/>
          </a:xfrm>
          <a:prstGeom prst="rect">
            <a:avLst/>
          </a:prstGeom>
          <a:noFill/>
        </p:spPr>
        <p:txBody>
          <a:bodyPr wrap="none" rtlCol="0">
            <a:spAutoFit/>
          </a:bodyPr>
          <a:lstStyle/>
          <a:p>
            <a:r>
              <a:rPr lang="de-DE" dirty="0">
                <a:solidFill>
                  <a:schemeClr val="bg1"/>
                </a:solidFill>
                <a:latin typeface="Anaheim" panose="020B0604020202020204" charset="0"/>
              </a:rPr>
              <a:t>1. Zahl eintragen</a:t>
            </a:r>
          </a:p>
        </p:txBody>
      </p:sp>
      <p:pic>
        <p:nvPicPr>
          <p:cNvPr id="7" name="Grafik 6">
            <a:extLst>
              <a:ext uri="{FF2B5EF4-FFF2-40B4-BE49-F238E27FC236}">
                <a16:creationId xmlns:a16="http://schemas.microsoft.com/office/drawing/2014/main" id="{3F55AB9D-B9D0-C370-1F3D-ADC93EAD0BF1}"/>
              </a:ext>
            </a:extLst>
          </p:cNvPr>
          <p:cNvPicPr>
            <a:picLocks noChangeAspect="1"/>
          </p:cNvPicPr>
          <p:nvPr/>
        </p:nvPicPr>
        <p:blipFill>
          <a:blip r:embed="rId4"/>
          <a:stretch>
            <a:fillRect/>
          </a:stretch>
        </p:blipFill>
        <p:spPr>
          <a:xfrm>
            <a:off x="473796" y="848443"/>
            <a:ext cx="2832855" cy="1575776"/>
          </a:xfrm>
          <a:prstGeom prst="rect">
            <a:avLst/>
          </a:prstGeom>
        </p:spPr>
      </p:pic>
      <p:sp>
        <p:nvSpPr>
          <p:cNvPr id="9" name="Textfeld 8">
            <a:extLst>
              <a:ext uri="{FF2B5EF4-FFF2-40B4-BE49-F238E27FC236}">
                <a16:creationId xmlns:a16="http://schemas.microsoft.com/office/drawing/2014/main" id="{C68B8EEF-4CF0-5ECA-38CE-149BFF716E2E}"/>
              </a:ext>
            </a:extLst>
          </p:cNvPr>
          <p:cNvSpPr txBox="1"/>
          <p:nvPr/>
        </p:nvSpPr>
        <p:spPr>
          <a:xfrm>
            <a:off x="3536950" y="820507"/>
            <a:ext cx="4527550" cy="1569660"/>
          </a:xfrm>
          <a:prstGeom prst="rect">
            <a:avLst/>
          </a:prstGeom>
          <a:noFill/>
        </p:spPr>
        <p:txBody>
          <a:bodyPr wrap="square" rtlCol="0">
            <a:spAutoFit/>
          </a:bodyPr>
          <a:lstStyle/>
          <a:p>
            <a:r>
              <a:rPr lang="de-DE" sz="1200" dirty="0" err="1">
                <a:solidFill>
                  <a:schemeClr val="bg1"/>
                </a:solidFill>
                <a:latin typeface="Overpass Mono" panose="020B0604020202020204" charset="0"/>
                <a:cs typeface="Arial" panose="020B0604020202020204" pitchFamily="34" charset="0"/>
              </a:rPr>
              <a:t>def</a:t>
            </a:r>
            <a:r>
              <a:rPr lang="de-DE" sz="1200" dirty="0">
                <a:solidFill>
                  <a:schemeClr val="bg1"/>
                </a:solidFill>
                <a:latin typeface="Overpass Mono" panose="020B0604020202020204" charset="0"/>
                <a:cs typeface="Arial" panose="020B0604020202020204" pitchFamily="34" charset="0"/>
              </a:rPr>
              <a:t> Spieler1()</a:t>
            </a:r>
          </a:p>
          <a:p>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if</a:t>
            </a:r>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auswahl</a:t>
            </a:r>
            <a:r>
              <a:rPr lang="de-DE" sz="1200" dirty="0">
                <a:solidFill>
                  <a:schemeClr val="bg1"/>
                </a:solidFill>
                <a:latin typeface="Overpass Mono" panose="020B0604020202020204" charset="0"/>
                <a:cs typeface="Arial" panose="020B0604020202020204" pitchFamily="34" charset="0"/>
              </a:rPr>
              <a:t> == 1</a:t>
            </a:r>
          </a:p>
          <a:p>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elif</a:t>
            </a:r>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auswahl</a:t>
            </a:r>
            <a:r>
              <a:rPr lang="de-DE" sz="1200" dirty="0">
                <a:solidFill>
                  <a:schemeClr val="bg1"/>
                </a:solidFill>
                <a:latin typeface="Overpass Mono" panose="020B0604020202020204" charset="0"/>
                <a:cs typeface="Arial" panose="020B0604020202020204" pitchFamily="34" charset="0"/>
              </a:rPr>
              <a:t> == 2</a:t>
            </a:r>
          </a:p>
          <a:p>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elif</a:t>
            </a:r>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auswahl</a:t>
            </a:r>
            <a:r>
              <a:rPr lang="de-DE" sz="1200" dirty="0">
                <a:solidFill>
                  <a:schemeClr val="bg1"/>
                </a:solidFill>
                <a:latin typeface="Overpass Mono" panose="020B0604020202020204" charset="0"/>
                <a:cs typeface="Arial" panose="020B0604020202020204" pitchFamily="34" charset="0"/>
              </a:rPr>
              <a:t> == 3</a:t>
            </a:r>
          </a:p>
          <a:p>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elif</a:t>
            </a:r>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auswahl</a:t>
            </a:r>
            <a:r>
              <a:rPr lang="de-DE" sz="1200" dirty="0">
                <a:solidFill>
                  <a:schemeClr val="bg1"/>
                </a:solidFill>
                <a:latin typeface="Overpass Mono" panose="020B0604020202020204" charset="0"/>
                <a:cs typeface="Arial" panose="020B0604020202020204" pitchFamily="34" charset="0"/>
              </a:rPr>
              <a:t> == 4</a:t>
            </a:r>
          </a:p>
          <a:p>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else</a:t>
            </a:r>
            <a:endParaRPr lang="de-DE" sz="1200" dirty="0">
              <a:solidFill>
                <a:schemeClr val="bg1"/>
              </a:solidFill>
              <a:latin typeface="Overpass Mono" panose="020B0604020202020204" charset="0"/>
              <a:cs typeface="Arial" panose="020B0604020202020204" pitchFamily="34" charset="0"/>
            </a:endParaRPr>
          </a:p>
          <a:p>
            <a:r>
              <a:rPr lang="de-DE" sz="1200" dirty="0">
                <a:solidFill>
                  <a:schemeClr val="bg1"/>
                </a:solidFill>
                <a:latin typeface="Overpass Mono" panose="020B0604020202020204" charset="0"/>
                <a:cs typeface="Arial" panose="020B0604020202020204" pitchFamily="34" charset="0"/>
              </a:rPr>
              <a:t>    </a:t>
            </a:r>
            <a:r>
              <a:rPr lang="de-DE" sz="1200" dirty="0" err="1">
                <a:solidFill>
                  <a:schemeClr val="bg1"/>
                </a:solidFill>
                <a:latin typeface="Overpass Mono" panose="020B0604020202020204" charset="0"/>
                <a:cs typeface="Arial" panose="020B0604020202020204" pitchFamily="34" charset="0"/>
              </a:rPr>
              <a:t>print</a:t>
            </a:r>
            <a:r>
              <a:rPr lang="de-DE" sz="1200" dirty="0">
                <a:solidFill>
                  <a:schemeClr val="bg1"/>
                </a:solidFill>
                <a:latin typeface="Overpass Mono" panose="020B0604020202020204" charset="0"/>
                <a:cs typeface="Arial" panose="020B0604020202020204" pitchFamily="34" charset="0"/>
              </a:rPr>
              <a:t>(„Bitte zahl zwischen 1-4 eingeben)</a:t>
            </a:r>
          </a:p>
          <a:p>
            <a:r>
              <a:rPr lang="de-DE" sz="1200" dirty="0">
                <a:solidFill>
                  <a:schemeClr val="bg1"/>
                </a:solidFill>
                <a:latin typeface="Overpass Mono" panose="020B0604020202020204" charset="0"/>
                <a:cs typeface="Arial" panose="020B0604020202020204" pitchFamily="34" charset="0"/>
              </a:rPr>
              <a:t>    Spieler1()</a:t>
            </a:r>
          </a:p>
        </p:txBody>
      </p:sp>
      <p:sp>
        <p:nvSpPr>
          <p:cNvPr id="14" name="Textfeld 13">
            <a:extLst>
              <a:ext uri="{FF2B5EF4-FFF2-40B4-BE49-F238E27FC236}">
                <a16:creationId xmlns:a16="http://schemas.microsoft.com/office/drawing/2014/main" id="{E79756A6-8B51-82D9-5779-AC1BF01D6764}"/>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4 / 13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EECCF133-0D69-33B8-8062-E59C64D2520A}"/>
              </a:ext>
            </a:extLst>
          </p:cNvPr>
          <p:cNvSpPr>
            <a:spLocks noGrp="1"/>
          </p:cNvSpPr>
          <p:nvPr>
            <p:ph type="subTitle" idx="1"/>
          </p:nvPr>
        </p:nvSpPr>
        <p:spPr>
          <a:xfrm flipH="1">
            <a:off x="649166" y="32620"/>
            <a:ext cx="7704000" cy="3294000"/>
          </a:xfrm>
        </p:spPr>
        <p:txBody>
          <a:bodyPr/>
          <a:lstStyle/>
          <a:p>
            <a:pPr marL="1143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2. Zahl löschen</a:t>
            </a:r>
            <a:br>
              <a:rPr lang="de-DE" sz="1400" dirty="0">
                <a:effectLst/>
                <a:latin typeface="Anaheim" panose="020B0604020202020204" charset="0"/>
                <a:ea typeface="Calibri" panose="020F0502020204030204" pitchFamily="34" charset="0"/>
                <a:cs typeface="Times New Roman" panose="02020603050405020304" pitchFamily="18" charset="0"/>
              </a:rPr>
            </a:br>
            <a:r>
              <a:rPr lang="de-DE" sz="1400" dirty="0">
                <a:effectLst/>
                <a:latin typeface="Anaheim" panose="020B0604020202020204" charset="0"/>
                <a:ea typeface="Calibri" panose="020F0502020204030204" pitchFamily="34" charset="0"/>
                <a:cs typeface="Times New Roman" panose="02020603050405020304" pitchFamily="18" charset="0"/>
              </a:rPr>
              <a:t>- Zeile + Spalte angeben</a:t>
            </a:r>
          </a:p>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3. Passen</a:t>
            </a:r>
            <a:br>
              <a:rPr lang="de-DE" sz="1400" dirty="0">
                <a:effectLst/>
                <a:latin typeface="Anaheim" panose="020B0604020202020204" charset="0"/>
                <a:ea typeface="Calibri" panose="020F0502020204030204" pitchFamily="34" charset="0"/>
                <a:cs typeface="Times New Roman" panose="02020603050405020304" pitchFamily="18" charset="0"/>
              </a:rPr>
            </a:br>
            <a:r>
              <a:rPr lang="de-DE" sz="1400" dirty="0">
                <a:effectLst/>
                <a:latin typeface="Anaheim" panose="020B0604020202020204" charset="0"/>
                <a:ea typeface="Calibri" panose="020F0502020204030204" pitchFamily="34" charset="0"/>
                <a:cs typeface="Times New Roman" panose="02020603050405020304" pitchFamily="18" charset="0"/>
              </a:rPr>
              <a:t>- Gegner ist dran</a:t>
            </a:r>
          </a:p>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43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4. Aufgeben</a:t>
            </a:r>
            <a:br>
              <a:rPr lang="de-DE" sz="1400" dirty="0">
                <a:effectLst/>
                <a:latin typeface="Anaheim" panose="020B0604020202020204" charset="0"/>
                <a:ea typeface="Calibri" panose="020F0502020204030204" pitchFamily="34" charset="0"/>
                <a:cs typeface="Times New Roman" panose="02020603050405020304" pitchFamily="18" charset="0"/>
              </a:rPr>
            </a:br>
            <a:r>
              <a:rPr lang="de-DE" sz="1400" dirty="0">
                <a:effectLst/>
                <a:latin typeface="Anaheim" panose="020B0604020202020204" charset="0"/>
                <a:ea typeface="Calibri" panose="020F0502020204030204" pitchFamily="34" charset="0"/>
                <a:cs typeface="Times New Roman" panose="02020603050405020304" pitchFamily="18" charset="0"/>
              </a:rPr>
              <a:t>- Der jeweilige Spieler hat aufgegeben. </a:t>
            </a:r>
          </a:p>
          <a:p>
            <a:pPr marL="1143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Der andere Spieler gewinnt und </a:t>
            </a:r>
            <a:r>
              <a:rPr lang="de-DE" sz="1400" dirty="0" err="1">
                <a:effectLst/>
                <a:latin typeface="Anaheim" panose="020B0604020202020204" charset="0"/>
                <a:ea typeface="Calibri" panose="020F0502020204030204" pitchFamily="34" charset="0"/>
                <a:cs typeface="Times New Roman" panose="02020603050405020304" pitchFamily="18" charset="0"/>
              </a:rPr>
              <a:t>sudokugewonnen</a:t>
            </a:r>
            <a:r>
              <a:rPr lang="de-DE" sz="1400" dirty="0">
                <a:effectLst/>
                <a:latin typeface="Anaheim" panose="020B0604020202020204" charset="0"/>
                <a:ea typeface="Calibri" panose="020F0502020204030204" pitchFamily="34" charset="0"/>
                <a:cs typeface="Times New Roman" panose="02020603050405020304" pitchFamily="18" charset="0"/>
              </a:rPr>
              <a:t>() wird ausgeführt für den anderen Spieler mit  dem Argument in der Funktion (1 oder 2).</a:t>
            </a:r>
          </a:p>
          <a:p>
            <a:endParaRPr lang="de-DE" dirty="0"/>
          </a:p>
        </p:txBody>
      </p:sp>
      <p:pic>
        <p:nvPicPr>
          <p:cNvPr id="4" name="Grafik 3">
            <a:extLst>
              <a:ext uri="{FF2B5EF4-FFF2-40B4-BE49-F238E27FC236}">
                <a16:creationId xmlns:a16="http://schemas.microsoft.com/office/drawing/2014/main" id="{9B22C456-4F3A-05D3-C38B-A8B712676D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4616" y="670653"/>
            <a:ext cx="5753100" cy="419100"/>
          </a:xfrm>
          <a:prstGeom prst="rect">
            <a:avLst/>
          </a:prstGeom>
          <a:noFill/>
          <a:ln>
            <a:noFill/>
          </a:ln>
        </p:spPr>
      </p:pic>
      <p:pic>
        <p:nvPicPr>
          <p:cNvPr id="5" name="Grafik 4" descr="Ein Bild, das Text enthält.&#10;&#10;Automatisch generierte Beschreibung">
            <a:extLst>
              <a:ext uri="{FF2B5EF4-FFF2-40B4-BE49-F238E27FC236}">
                <a16:creationId xmlns:a16="http://schemas.microsoft.com/office/drawing/2014/main" id="{AA41024B-46D3-92B4-697A-242BF09F9F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6653" y="1993874"/>
            <a:ext cx="3095625" cy="428625"/>
          </a:xfrm>
          <a:prstGeom prst="rect">
            <a:avLst/>
          </a:prstGeom>
          <a:noFill/>
          <a:ln>
            <a:noFill/>
          </a:ln>
        </p:spPr>
      </p:pic>
      <p:pic>
        <p:nvPicPr>
          <p:cNvPr id="6" name="Grafik 5">
            <a:extLst>
              <a:ext uri="{FF2B5EF4-FFF2-40B4-BE49-F238E27FC236}">
                <a16:creationId xmlns:a16="http://schemas.microsoft.com/office/drawing/2014/main" id="{82B49443-280D-2443-7EA8-A832021D6B0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62941" y="3990177"/>
            <a:ext cx="1428750" cy="323850"/>
          </a:xfrm>
          <a:prstGeom prst="rect">
            <a:avLst/>
          </a:prstGeom>
          <a:noFill/>
          <a:ln>
            <a:noFill/>
          </a:ln>
        </p:spPr>
      </p:pic>
      <p:grpSp>
        <p:nvGrpSpPr>
          <p:cNvPr id="7" name="Google Shape;866;p51">
            <a:extLst>
              <a:ext uri="{FF2B5EF4-FFF2-40B4-BE49-F238E27FC236}">
                <a16:creationId xmlns:a16="http://schemas.microsoft.com/office/drawing/2014/main" id="{C35DFE08-6E66-EB88-5182-4C56762D5C4C}"/>
              </a:ext>
            </a:extLst>
          </p:cNvPr>
          <p:cNvGrpSpPr/>
          <p:nvPr/>
        </p:nvGrpSpPr>
        <p:grpSpPr>
          <a:xfrm>
            <a:off x="8097982" y="3190291"/>
            <a:ext cx="1015038" cy="1948298"/>
            <a:chOff x="7397009" y="1731193"/>
            <a:chExt cx="1781706" cy="3419867"/>
          </a:xfrm>
        </p:grpSpPr>
        <p:sp>
          <p:nvSpPr>
            <p:cNvPr id="8" name="Google Shape;867;p51">
              <a:extLst>
                <a:ext uri="{FF2B5EF4-FFF2-40B4-BE49-F238E27FC236}">
                  <a16:creationId xmlns:a16="http://schemas.microsoft.com/office/drawing/2014/main" id="{7327E358-7E2B-CACB-5EA9-A44E6D671D66}"/>
                </a:ext>
              </a:extLst>
            </p:cNvPr>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8;p51">
              <a:extLst>
                <a:ext uri="{FF2B5EF4-FFF2-40B4-BE49-F238E27FC236}">
                  <a16:creationId xmlns:a16="http://schemas.microsoft.com/office/drawing/2014/main" id="{7BEA29FB-DCF8-4F8E-08A4-DD1051702802}"/>
                </a:ext>
              </a:extLst>
            </p:cNvPr>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9;p51">
              <a:extLst>
                <a:ext uri="{FF2B5EF4-FFF2-40B4-BE49-F238E27FC236}">
                  <a16:creationId xmlns:a16="http://schemas.microsoft.com/office/drawing/2014/main" id="{1B865039-434A-C7CB-0187-1869CF472D74}"/>
                </a:ext>
              </a:extLst>
            </p:cNvPr>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0;p51">
              <a:extLst>
                <a:ext uri="{FF2B5EF4-FFF2-40B4-BE49-F238E27FC236}">
                  <a16:creationId xmlns:a16="http://schemas.microsoft.com/office/drawing/2014/main" id="{A5941AD2-63C6-321A-B750-5B69176D2C67}"/>
                </a:ext>
              </a:extLst>
            </p:cNvPr>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1;p51">
              <a:extLst>
                <a:ext uri="{FF2B5EF4-FFF2-40B4-BE49-F238E27FC236}">
                  <a16:creationId xmlns:a16="http://schemas.microsoft.com/office/drawing/2014/main" id="{63F3C8E6-1234-3A98-7AC1-689E1B8073E3}"/>
                </a:ext>
              </a:extLst>
            </p:cNvPr>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2;p51">
              <a:extLst>
                <a:ext uri="{FF2B5EF4-FFF2-40B4-BE49-F238E27FC236}">
                  <a16:creationId xmlns:a16="http://schemas.microsoft.com/office/drawing/2014/main" id="{3BAAC714-14EB-F84A-A2A0-9BE039840BAD}"/>
                </a:ext>
              </a:extLst>
            </p:cNvPr>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3;p51">
              <a:extLst>
                <a:ext uri="{FF2B5EF4-FFF2-40B4-BE49-F238E27FC236}">
                  <a16:creationId xmlns:a16="http://schemas.microsoft.com/office/drawing/2014/main" id="{D7836DC7-CF28-CE47-06D4-7DFEDFF354B8}"/>
                </a:ext>
              </a:extLst>
            </p:cNvPr>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4;p51">
              <a:extLst>
                <a:ext uri="{FF2B5EF4-FFF2-40B4-BE49-F238E27FC236}">
                  <a16:creationId xmlns:a16="http://schemas.microsoft.com/office/drawing/2014/main" id="{EB98D685-8112-6877-1A99-D0FE21646511}"/>
                </a:ext>
              </a:extLst>
            </p:cNvPr>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5;p51">
              <a:extLst>
                <a:ext uri="{FF2B5EF4-FFF2-40B4-BE49-F238E27FC236}">
                  <a16:creationId xmlns:a16="http://schemas.microsoft.com/office/drawing/2014/main" id="{19BEFFD8-2151-7D6C-7D4B-D3D47D761774}"/>
                </a:ext>
              </a:extLst>
            </p:cNvPr>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6;p51">
              <a:extLst>
                <a:ext uri="{FF2B5EF4-FFF2-40B4-BE49-F238E27FC236}">
                  <a16:creationId xmlns:a16="http://schemas.microsoft.com/office/drawing/2014/main" id="{1CC9BC50-1706-EC1F-74E9-C840213C6260}"/>
                </a:ext>
              </a:extLst>
            </p:cNvPr>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7;p51">
              <a:extLst>
                <a:ext uri="{FF2B5EF4-FFF2-40B4-BE49-F238E27FC236}">
                  <a16:creationId xmlns:a16="http://schemas.microsoft.com/office/drawing/2014/main" id="{7AE00C79-398A-E7EA-4D27-7E79C1566CD2}"/>
                </a:ext>
              </a:extLst>
            </p:cNvPr>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8;p51">
              <a:extLst>
                <a:ext uri="{FF2B5EF4-FFF2-40B4-BE49-F238E27FC236}">
                  <a16:creationId xmlns:a16="http://schemas.microsoft.com/office/drawing/2014/main" id="{268945C5-84F1-CADC-FC7E-915942369101}"/>
                </a:ext>
              </a:extLst>
            </p:cNvPr>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9;p51">
              <a:extLst>
                <a:ext uri="{FF2B5EF4-FFF2-40B4-BE49-F238E27FC236}">
                  <a16:creationId xmlns:a16="http://schemas.microsoft.com/office/drawing/2014/main" id="{4148BEF9-D71C-2EC8-29E7-791B27BB33AE}"/>
                </a:ext>
              </a:extLst>
            </p:cNvPr>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0;p51">
              <a:extLst>
                <a:ext uri="{FF2B5EF4-FFF2-40B4-BE49-F238E27FC236}">
                  <a16:creationId xmlns:a16="http://schemas.microsoft.com/office/drawing/2014/main" id="{CD3B6F9D-EF73-FFAE-D0EF-C20C40BABE38}"/>
                </a:ext>
              </a:extLst>
            </p:cNvPr>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1;p51">
              <a:extLst>
                <a:ext uri="{FF2B5EF4-FFF2-40B4-BE49-F238E27FC236}">
                  <a16:creationId xmlns:a16="http://schemas.microsoft.com/office/drawing/2014/main" id="{D13EDD52-F062-9ACF-5967-6D6FF5A46389}"/>
                </a:ext>
              </a:extLst>
            </p:cNvPr>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2;p51">
              <a:extLst>
                <a:ext uri="{FF2B5EF4-FFF2-40B4-BE49-F238E27FC236}">
                  <a16:creationId xmlns:a16="http://schemas.microsoft.com/office/drawing/2014/main" id="{8E369189-01F7-B85E-1E14-7409E648F818}"/>
                </a:ext>
              </a:extLst>
            </p:cNvPr>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3;p51">
              <a:extLst>
                <a:ext uri="{FF2B5EF4-FFF2-40B4-BE49-F238E27FC236}">
                  <a16:creationId xmlns:a16="http://schemas.microsoft.com/office/drawing/2014/main" id="{861FC2AC-EFE0-0FA3-A305-15D0DFD9A0B2}"/>
                </a:ext>
              </a:extLst>
            </p:cNvPr>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4;p51">
              <a:extLst>
                <a:ext uri="{FF2B5EF4-FFF2-40B4-BE49-F238E27FC236}">
                  <a16:creationId xmlns:a16="http://schemas.microsoft.com/office/drawing/2014/main" id="{67804612-99C7-4B06-5310-9C3D21FDF911}"/>
                </a:ext>
              </a:extLst>
            </p:cNvPr>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5;p51">
              <a:extLst>
                <a:ext uri="{FF2B5EF4-FFF2-40B4-BE49-F238E27FC236}">
                  <a16:creationId xmlns:a16="http://schemas.microsoft.com/office/drawing/2014/main" id="{3E463BEE-7F65-EDCB-631B-523600B89833}"/>
                </a:ext>
              </a:extLst>
            </p:cNvPr>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6;p51">
              <a:extLst>
                <a:ext uri="{FF2B5EF4-FFF2-40B4-BE49-F238E27FC236}">
                  <a16:creationId xmlns:a16="http://schemas.microsoft.com/office/drawing/2014/main" id="{4D407FDC-62F1-693E-D0D5-0A259473F048}"/>
                </a:ext>
              </a:extLst>
            </p:cNvPr>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7;p51">
              <a:extLst>
                <a:ext uri="{FF2B5EF4-FFF2-40B4-BE49-F238E27FC236}">
                  <a16:creationId xmlns:a16="http://schemas.microsoft.com/office/drawing/2014/main" id="{ADEBE60A-936C-1549-9827-77DEA782E0A4}"/>
                </a:ext>
              </a:extLst>
            </p:cNvPr>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8;p51">
              <a:extLst>
                <a:ext uri="{FF2B5EF4-FFF2-40B4-BE49-F238E27FC236}">
                  <a16:creationId xmlns:a16="http://schemas.microsoft.com/office/drawing/2014/main" id="{4ED817CB-DB4C-66B1-5DE4-CD5FDEB1F216}"/>
                </a:ext>
              </a:extLst>
            </p:cNvPr>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9;p51">
              <a:extLst>
                <a:ext uri="{FF2B5EF4-FFF2-40B4-BE49-F238E27FC236}">
                  <a16:creationId xmlns:a16="http://schemas.microsoft.com/office/drawing/2014/main" id="{2CB58936-3E7E-2AD0-0504-0EFA89385F38}"/>
                </a:ext>
              </a:extLst>
            </p:cNvPr>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0;p51">
              <a:extLst>
                <a:ext uri="{FF2B5EF4-FFF2-40B4-BE49-F238E27FC236}">
                  <a16:creationId xmlns:a16="http://schemas.microsoft.com/office/drawing/2014/main" id="{45A2864D-5C07-BE77-DD3F-E9D5B1E8F555}"/>
                </a:ext>
              </a:extLst>
            </p:cNvPr>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1;p51">
              <a:extLst>
                <a:ext uri="{FF2B5EF4-FFF2-40B4-BE49-F238E27FC236}">
                  <a16:creationId xmlns:a16="http://schemas.microsoft.com/office/drawing/2014/main" id="{FF5D1638-91DE-0C70-CAA6-EF1EE676D459}"/>
                </a:ext>
              </a:extLst>
            </p:cNvPr>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92;p51">
              <a:extLst>
                <a:ext uri="{FF2B5EF4-FFF2-40B4-BE49-F238E27FC236}">
                  <a16:creationId xmlns:a16="http://schemas.microsoft.com/office/drawing/2014/main" id="{5C7CF12C-C358-C65A-061F-04D1A550A79C}"/>
                </a:ext>
              </a:extLst>
            </p:cNvPr>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93;p51">
              <a:extLst>
                <a:ext uri="{FF2B5EF4-FFF2-40B4-BE49-F238E27FC236}">
                  <a16:creationId xmlns:a16="http://schemas.microsoft.com/office/drawing/2014/main" id="{216A8AC5-860A-C54F-F45E-E1238BDEBFC3}"/>
                </a:ext>
              </a:extLst>
            </p:cNvPr>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feld 34">
            <a:extLst>
              <a:ext uri="{FF2B5EF4-FFF2-40B4-BE49-F238E27FC236}">
                <a16:creationId xmlns:a16="http://schemas.microsoft.com/office/drawing/2014/main" id="{FE286335-D281-C4DA-176A-EEE329491DC7}"/>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5 / 13</a:t>
            </a:r>
          </a:p>
        </p:txBody>
      </p:sp>
    </p:spTree>
    <p:extLst>
      <p:ext uri="{BB962C8B-B14F-4D97-AF65-F5344CB8AC3E}">
        <p14:creationId xmlns:p14="http://schemas.microsoft.com/office/powerpoint/2010/main" val="84347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indent="0">
              <a:buNone/>
            </a:pPr>
            <a:r>
              <a:rPr lang="de-DE" sz="3200" dirty="0" err="1"/>
              <a:t>checkSudokuBox</a:t>
            </a:r>
            <a:r>
              <a:rPr lang="de-DE" sz="3200" dirty="0"/>
              <a:t>() </a:t>
            </a:r>
          </a:p>
        </p:txBody>
      </p:sp>
      <p:sp>
        <p:nvSpPr>
          <p:cNvPr id="920" name="Google Shape;920;p53"/>
          <p:cNvSpPr txBox="1"/>
          <p:nvPr/>
        </p:nvSpPr>
        <p:spPr>
          <a:xfrm>
            <a:off x="543524" y="1064250"/>
            <a:ext cx="4751044" cy="3015000"/>
          </a:xfrm>
          <a:prstGeom prst="rect">
            <a:avLst/>
          </a:prstGeom>
          <a:noFill/>
          <a:ln>
            <a:noFill/>
          </a:ln>
        </p:spPr>
        <p:txBody>
          <a:bodyPr spcFirstLastPara="1" wrap="square" lIns="91425" tIns="91425" rIns="91425" bIns="91425" anchor="t" anchorCtr="0">
            <a:noAutofit/>
          </a:bodyPr>
          <a:lstStyle/>
          <a:p>
            <a:pPr marL="115200">
              <a:lnSpc>
                <a:spcPct val="107000"/>
              </a:lnSpc>
              <a:spcAft>
                <a:spcPts val="400"/>
              </a:spcAft>
            </a:pP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 Funktion </a:t>
            </a:r>
            <a:r>
              <a:rPr lang="de-DE" dirty="0">
                <a:solidFill>
                  <a:schemeClr val="bg1"/>
                </a:solidFill>
                <a:latin typeface="Anaheim" panose="020B0604020202020204" charset="0"/>
                <a:ea typeface="Calibri" panose="020F0502020204030204" pitchFamily="34" charset="0"/>
                <a:cs typeface="Times New Roman" panose="02020603050405020304" pitchFamily="18" charset="0"/>
              </a:rPr>
              <a:t>überprüft </a:t>
            </a: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ob das Sudoku bereits vollständig ausgefüllt ist</a:t>
            </a:r>
          </a:p>
          <a:p>
            <a:pPr marL="115200">
              <a:lnSpc>
                <a:spcPct val="107000"/>
              </a:lnSpc>
              <a:spcAft>
                <a:spcPts val="400"/>
              </a:spcAft>
            </a:pPr>
            <a:endParaRPr lang="de-DE" dirty="0">
              <a:solidFill>
                <a:schemeClr val="bg1"/>
              </a:solidFill>
              <a:latin typeface="Anaheim" panose="020B0604020202020204" charset="0"/>
              <a:ea typeface="Calibri" panose="020F0502020204030204" pitchFamily="34" charset="0"/>
              <a:cs typeface="Times New Roman" panose="02020603050405020304" pitchFamily="18" charset="0"/>
            </a:endParaRPr>
          </a:p>
          <a:p>
            <a:pPr marL="115200">
              <a:lnSpc>
                <a:spcPct val="107000"/>
              </a:lnSpc>
              <a:spcAft>
                <a:spcPts val="400"/>
              </a:spcAft>
            </a:pPr>
            <a:r>
              <a:rPr lang="de-DE" dirty="0">
                <a:solidFill>
                  <a:schemeClr val="bg1"/>
                </a:solidFill>
                <a:latin typeface="Anaheim" panose="020B0604020202020204" charset="0"/>
                <a:ea typeface="Calibri" panose="020F0502020204030204" pitchFamily="34" charset="0"/>
                <a:cs typeface="Times New Roman" panose="02020603050405020304" pitchFamily="18" charset="0"/>
              </a:rPr>
              <a:t>- M</a:t>
            </a: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ithilfe der </a:t>
            </a:r>
            <a:r>
              <a:rPr lang="de-DE" dirty="0" err="1">
                <a:solidFill>
                  <a:schemeClr val="bg1"/>
                </a:solidFill>
                <a:effectLst/>
                <a:latin typeface="Anaheim" panose="020B0604020202020204" charset="0"/>
                <a:ea typeface="Calibri" panose="020F0502020204030204" pitchFamily="34" charset="0"/>
                <a:cs typeface="Times New Roman" panose="02020603050405020304" pitchFamily="18" charset="0"/>
              </a:rPr>
              <a:t>for</a:t>
            </a: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-Schleife und Range(0,9) werden die Zeilen und Spalten (</a:t>
            </a:r>
            <a:r>
              <a:rPr lang="de-DE" dirty="0" err="1">
                <a:solidFill>
                  <a:schemeClr val="bg1"/>
                </a:solidFill>
                <a:effectLst/>
                <a:latin typeface="Anaheim" panose="020B0604020202020204" charset="0"/>
                <a:ea typeface="Calibri" panose="020F0502020204030204" pitchFamily="34" charset="0"/>
                <a:cs typeface="Times New Roman" panose="02020603050405020304" pitchFamily="18" charset="0"/>
              </a:rPr>
              <a:t>row</a:t>
            </a: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a:t>
            </a:r>
            <a:r>
              <a:rPr lang="de-DE" dirty="0" err="1">
                <a:solidFill>
                  <a:schemeClr val="bg1"/>
                </a:solidFill>
                <a:effectLst/>
                <a:latin typeface="Anaheim" panose="020B0604020202020204" charset="0"/>
                <a:ea typeface="Calibri" panose="020F0502020204030204" pitchFamily="34" charset="0"/>
                <a:cs typeface="Times New Roman" panose="02020603050405020304" pitchFamily="18" charset="0"/>
              </a:rPr>
              <a:t>col</a:t>
            </a: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 angegeben</a:t>
            </a:r>
          </a:p>
          <a:p>
            <a:pPr marL="115200">
              <a:lnSpc>
                <a:spcPct val="107000"/>
              </a:lnSpc>
              <a:spcAft>
                <a:spcPts val="400"/>
              </a:spcAft>
            </a:pPr>
            <a:endPar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endParaRPr>
          </a:p>
          <a:p>
            <a:pPr marL="115200">
              <a:lnSpc>
                <a:spcPct val="107000"/>
              </a:lnSpc>
              <a:spcAft>
                <a:spcPts val="400"/>
              </a:spcAft>
            </a:pP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 Der Rückgabewert „</a:t>
            </a:r>
            <a:r>
              <a:rPr lang="de-DE" dirty="0" err="1">
                <a:solidFill>
                  <a:schemeClr val="bg1"/>
                </a:solidFill>
                <a:effectLst/>
                <a:latin typeface="Anaheim" panose="020B0604020202020204" charset="0"/>
                <a:ea typeface="Calibri" panose="020F0502020204030204" pitchFamily="34" charset="0"/>
                <a:cs typeface="Times New Roman" panose="02020603050405020304" pitchFamily="18" charset="0"/>
              </a:rPr>
              <a:t>false</a:t>
            </a: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 im </a:t>
            </a:r>
            <a:r>
              <a:rPr lang="de-DE" dirty="0" err="1">
                <a:solidFill>
                  <a:schemeClr val="bg1"/>
                </a:solidFill>
                <a:effectLst/>
                <a:latin typeface="Anaheim" panose="020B0604020202020204" charset="0"/>
                <a:ea typeface="Calibri" panose="020F0502020204030204" pitchFamily="34" charset="0"/>
                <a:cs typeface="Times New Roman" panose="02020603050405020304" pitchFamily="18" charset="0"/>
              </a:rPr>
              <a:t>if</a:t>
            </a: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-Statements besagt         =&gt; Sudoku ist unvollständig</a:t>
            </a:r>
            <a:endParaRPr lang="de-DE" dirty="0">
              <a:solidFill>
                <a:schemeClr val="bg1"/>
              </a:solidFill>
              <a:latin typeface="Anaheim" panose="020B0604020202020204" charset="0"/>
              <a:ea typeface="Calibri" panose="020F0502020204030204" pitchFamily="34" charset="0"/>
              <a:cs typeface="Times New Roman" panose="02020603050405020304" pitchFamily="18" charset="0"/>
            </a:endParaRPr>
          </a:p>
          <a:p>
            <a:pPr marL="115200">
              <a:lnSpc>
                <a:spcPct val="107000"/>
              </a:lnSpc>
              <a:spcAft>
                <a:spcPts val="400"/>
              </a:spcAft>
            </a:pPr>
            <a:endPar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endParaRPr>
          </a:p>
          <a:p>
            <a:pPr marL="115200">
              <a:lnSpc>
                <a:spcPct val="107000"/>
              </a:lnSpc>
              <a:spcAft>
                <a:spcPts val="400"/>
              </a:spcAft>
            </a:pP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 “</a:t>
            </a:r>
            <a:r>
              <a:rPr lang="de-DE" dirty="0" err="1">
                <a:solidFill>
                  <a:schemeClr val="bg1"/>
                </a:solidFill>
                <a:effectLst/>
                <a:latin typeface="Anaheim" panose="020B0604020202020204" charset="0"/>
                <a:ea typeface="Calibri" panose="020F0502020204030204" pitchFamily="34" charset="0"/>
                <a:cs typeface="Times New Roman" panose="02020603050405020304" pitchFamily="18" charset="0"/>
              </a:rPr>
              <a:t>true</a:t>
            </a:r>
            <a:r>
              <a:rPr lang="de-DE" dirty="0">
                <a:solidFill>
                  <a:schemeClr val="bg1"/>
                </a:solidFill>
                <a:effectLst/>
                <a:latin typeface="Anaheim" panose="020B0604020202020204" charset="0"/>
                <a:ea typeface="Calibri" panose="020F0502020204030204" pitchFamily="34" charset="0"/>
                <a:cs typeface="Times New Roman" panose="02020603050405020304" pitchFamily="18" charset="0"/>
              </a:rPr>
              <a:t>“ =&gt; Sudoku ist vollständig und es kann einen Gewinner geben</a:t>
            </a:r>
          </a:p>
          <a:p>
            <a:pPr>
              <a:lnSpc>
                <a:spcPct val="107000"/>
              </a:lnSpc>
              <a:spcAft>
                <a:spcPts val="800"/>
              </a:spcAft>
            </a:pP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fik 3" descr="Ein Bild, das Text enthält.&#10;&#10;Automatisch generierte Beschreibung">
            <a:extLst>
              <a:ext uri="{FF2B5EF4-FFF2-40B4-BE49-F238E27FC236}">
                <a16:creationId xmlns:a16="http://schemas.microsoft.com/office/drawing/2014/main" id="{E5C8F741-F730-1E33-60B7-95CAE95AC3B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569527" y="1579221"/>
            <a:ext cx="3030949" cy="1873758"/>
          </a:xfrm>
          <a:prstGeom prst="rect">
            <a:avLst/>
          </a:prstGeom>
          <a:noFill/>
          <a:ln>
            <a:noFill/>
          </a:ln>
        </p:spPr>
      </p:pic>
      <p:sp>
        <p:nvSpPr>
          <p:cNvPr id="10" name="Textfeld 9">
            <a:extLst>
              <a:ext uri="{FF2B5EF4-FFF2-40B4-BE49-F238E27FC236}">
                <a16:creationId xmlns:a16="http://schemas.microsoft.com/office/drawing/2014/main" id="{414F64FF-0BB3-BB7E-74B8-6B09251106C3}"/>
              </a:ext>
            </a:extLst>
          </p:cNvPr>
          <p:cNvSpPr txBox="1"/>
          <p:nvPr/>
        </p:nvSpPr>
        <p:spPr>
          <a:xfrm>
            <a:off x="7679306" y="4308983"/>
            <a:ext cx="2318892" cy="830997"/>
          </a:xfrm>
          <a:prstGeom prst="rect">
            <a:avLst/>
          </a:prstGeom>
          <a:noFill/>
        </p:spPr>
        <p:txBody>
          <a:bodyPr wrap="square">
            <a:spAutoFit/>
          </a:bodyPr>
          <a:lstStyle/>
          <a:p>
            <a:pPr marL="0" lvl="0" indent="0" algn="l" rtl="0">
              <a:spcBef>
                <a:spcPts val="0"/>
              </a:spcBef>
              <a:spcAft>
                <a:spcPts val="0"/>
              </a:spcAft>
              <a:buNone/>
            </a:pPr>
            <a:r>
              <a:rPr lang="en" sz="4800" dirty="0">
                <a:solidFill>
                  <a:schemeClr val="dk2"/>
                </a:solidFill>
                <a:latin typeface="Anaheim" panose="020B0604020202020204" charset="0"/>
              </a:rPr>
              <a:t>___</a:t>
            </a:r>
          </a:p>
        </p:txBody>
      </p:sp>
      <p:sp>
        <p:nvSpPr>
          <p:cNvPr id="6" name="Textfeld 5">
            <a:extLst>
              <a:ext uri="{FF2B5EF4-FFF2-40B4-BE49-F238E27FC236}">
                <a16:creationId xmlns:a16="http://schemas.microsoft.com/office/drawing/2014/main" id="{D32D285E-D4E8-F256-36EE-AF0B28391D44}"/>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6 / 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548A8D37-B869-700C-3515-E7E8244F088E}"/>
              </a:ext>
            </a:extLst>
          </p:cNvPr>
          <p:cNvSpPr/>
          <p:nvPr/>
        </p:nvSpPr>
        <p:spPr>
          <a:xfrm>
            <a:off x="0" y="408598"/>
            <a:ext cx="3254752" cy="249382"/>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9" name="Untertitel 8">
            <a:extLst>
              <a:ext uri="{FF2B5EF4-FFF2-40B4-BE49-F238E27FC236}">
                <a16:creationId xmlns:a16="http://schemas.microsoft.com/office/drawing/2014/main" id="{2FF729EA-1645-9F16-5B4D-16BD7A215682}"/>
              </a:ext>
            </a:extLst>
          </p:cNvPr>
          <p:cNvSpPr>
            <a:spLocks noGrp="1"/>
          </p:cNvSpPr>
          <p:nvPr>
            <p:ph type="subTitle" idx="1"/>
          </p:nvPr>
        </p:nvSpPr>
        <p:spPr>
          <a:xfrm flipH="1">
            <a:off x="228600" y="844181"/>
            <a:ext cx="8804856" cy="3294000"/>
          </a:xfrm>
        </p:spPr>
        <p:txBody>
          <a:bodyPr/>
          <a:lstStyle/>
          <a:p>
            <a:pPr marL="114300" indent="0">
              <a:buNone/>
            </a:pP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a:t>
            </a:r>
            <a:r>
              <a:rPr lang="de-DE" sz="1400" u="sng" dirty="0">
                <a:latin typeface="Anaheim" panose="020B0604020202020204" charset="0"/>
                <a:ea typeface="Calibri" panose="020F0502020204030204" pitchFamily="34" charset="0"/>
                <a:cs typeface="Times New Roman" panose="02020603050405020304" pitchFamily="18" charset="0"/>
              </a:rPr>
              <a:t>E</a:t>
            </a:r>
            <a:r>
              <a:rPr lang="de-DE" sz="1400" u="sng" dirty="0">
                <a:effectLst/>
                <a:latin typeface="Anaheim" panose="020B0604020202020204" charset="0"/>
                <a:ea typeface="Calibri" panose="020F0502020204030204" pitchFamily="34" charset="0"/>
                <a:cs typeface="Times New Roman" panose="02020603050405020304" pitchFamily="18" charset="0"/>
              </a:rPr>
              <a:t>s gilt</a:t>
            </a:r>
            <a:r>
              <a:rPr lang="de-DE" sz="1400" u="sng" dirty="0">
                <a:latin typeface="Anaheim" panose="020B0604020202020204" charset="0"/>
                <a:ea typeface="Calibri" panose="020F0502020204030204" pitchFamily="34" charset="0"/>
                <a:cs typeface="Times New Roman" panose="02020603050405020304" pitchFamily="18" charset="0"/>
              </a:rPr>
              <a:t>:</a:t>
            </a:r>
            <a:r>
              <a:rPr lang="de-DE" sz="1400" dirty="0">
                <a:effectLst/>
                <a:latin typeface="Anaheim" panose="020B0604020202020204" charset="0"/>
                <a:ea typeface="Calibri" panose="020F0502020204030204" pitchFamily="34" charset="0"/>
                <a:cs typeface="Times New Roman" panose="02020603050405020304" pitchFamily="18" charset="0"/>
              </a:rPr>
              <a:t> jede Zahl von 1 bis 9 </a:t>
            </a:r>
            <a:r>
              <a:rPr lang="de-DE" sz="1400" dirty="0">
                <a:latin typeface="Anaheim" panose="020B0604020202020204" charset="0"/>
                <a:ea typeface="Calibri" panose="020F0502020204030204" pitchFamily="34" charset="0"/>
                <a:cs typeface="Times New Roman" panose="02020603050405020304" pitchFamily="18" charset="0"/>
              </a:rPr>
              <a:t>darf </a:t>
            </a:r>
            <a:r>
              <a:rPr lang="de-DE" sz="1400" dirty="0">
                <a:effectLst/>
                <a:latin typeface="Anaheim" panose="020B0604020202020204" charset="0"/>
                <a:ea typeface="Calibri" panose="020F0502020204030204" pitchFamily="34" charset="0"/>
                <a:cs typeface="Times New Roman" panose="02020603050405020304" pitchFamily="18" charset="0"/>
              </a:rPr>
              <a:t>genau ein Mal in jeder Zeile/Spalte/3x3 Kästchen auftreten</a:t>
            </a:r>
          </a:p>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Funktion </a:t>
            </a:r>
            <a:r>
              <a:rPr lang="de-DE" sz="1400" dirty="0" err="1">
                <a:effectLst/>
                <a:latin typeface="Anaheim" panose="020B0604020202020204" charset="0"/>
                <a:ea typeface="Calibri" panose="020F0502020204030204" pitchFamily="34" charset="0"/>
                <a:cs typeface="Times New Roman" panose="02020603050405020304" pitchFamily="18" charset="0"/>
              </a:rPr>
              <a:t>kontrolleFeld</a:t>
            </a:r>
            <a:r>
              <a:rPr lang="de-DE" sz="1400" dirty="0">
                <a:effectLst/>
                <a:latin typeface="Anaheim" panose="020B0604020202020204" charset="0"/>
                <a:ea typeface="Calibri" panose="020F0502020204030204" pitchFamily="34" charset="0"/>
                <a:cs typeface="Times New Roman" panose="02020603050405020304" pitchFamily="18" charset="0"/>
              </a:rPr>
              <a:t>() überprüft genau dies</a:t>
            </a:r>
          </a:p>
          <a:p>
            <a:pPr marL="115200">
              <a:lnSpc>
                <a:spcPct val="107000"/>
              </a:lnSpc>
              <a:spcAft>
                <a:spcPts val="400"/>
              </a:spcAft>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a:lnSpc>
                <a:spcPct val="107000"/>
              </a:lnSpc>
              <a:spcAft>
                <a:spcPts val="400"/>
              </a:spcAft>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5200">
              <a:lnSpc>
                <a:spcPct val="107000"/>
              </a:lnSpc>
              <a:spcAft>
                <a:spcPts val="400"/>
              </a:spcAft>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a:lnSpc>
                <a:spcPct val="107000"/>
              </a:lnSpc>
              <a:spcAft>
                <a:spcPts val="400"/>
              </a:spcAft>
            </a:pPr>
            <a:endParaRPr lang="de-DE" sz="1400" dirty="0">
              <a:latin typeface="Anaheim" panose="020B0604020202020204" charset="0"/>
              <a:ea typeface="Calibri" panose="020F0502020204030204" pitchFamily="34" charset="0"/>
              <a:cs typeface="Times New Roman" panose="02020603050405020304" pitchFamily="18" charset="0"/>
            </a:endParaRPr>
          </a:p>
          <a:p>
            <a:pPr marL="0" indent="0">
              <a:lnSpc>
                <a:spcPct val="107000"/>
              </a:lnSpc>
              <a:spcAft>
                <a:spcPts val="400"/>
              </a:spcAft>
              <a:buNone/>
            </a:pP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5200" indent="0">
              <a:lnSpc>
                <a:spcPct val="107000"/>
              </a:lnSpc>
              <a:spcAft>
                <a:spcPts val="400"/>
              </a:spcAft>
              <a:buNone/>
            </a:pPr>
            <a:endParaRPr lang="de-DE" sz="1400" dirty="0">
              <a:latin typeface="Anaheim" panose="020B0604020202020204" charset="0"/>
              <a:ea typeface="Calibri" panose="020F0502020204030204" pitchFamily="34" charset="0"/>
              <a:cs typeface="Times New Roman" panose="02020603050405020304" pitchFamily="18" charset="0"/>
            </a:endParaRPr>
          </a:p>
          <a:p>
            <a:pPr marL="115200" indent="0">
              <a:lnSpc>
                <a:spcPct val="107000"/>
              </a:lnSpc>
              <a:spcAft>
                <a:spcPts val="400"/>
              </a:spcAft>
              <a:buNone/>
            </a:pPr>
            <a:r>
              <a:rPr lang="de-DE" sz="1400" dirty="0">
                <a:latin typeface="Anaheim" panose="020B0604020202020204" charset="0"/>
                <a:ea typeface="Calibri" panose="020F0502020204030204" pitchFamily="34" charset="0"/>
                <a:cs typeface="Times New Roman" panose="02020603050405020304" pitchFamily="18" charset="0"/>
              </a:rPr>
              <a:t>- </a:t>
            </a:r>
            <a:r>
              <a:rPr lang="de-DE" sz="1400" dirty="0" err="1">
                <a:latin typeface="Anaheim" panose="020B0604020202020204" charset="0"/>
                <a:ea typeface="Calibri" panose="020F0502020204030204" pitchFamily="34" charset="0"/>
                <a:cs typeface="Times New Roman" panose="02020603050405020304" pitchFamily="18" charset="0"/>
              </a:rPr>
              <a:t>For</a:t>
            </a:r>
            <a:r>
              <a:rPr lang="de-DE" sz="1400" dirty="0">
                <a:latin typeface="Anaheim" panose="020B0604020202020204" charset="0"/>
                <a:ea typeface="Calibri" panose="020F0502020204030204" pitchFamily="34" charset="0"/>
                <a:cs typeface="Times New Roman" panose="02020603050405020304" pitchFamily="18" charset="0"/>
              </a:rPr>
              <a:t>- Schleife : kontrolliert horizontal und vertikal alle Zahlen</a:t>
            </a:r>
          </a:p>
          <a:p>
            <a:pPr marL="115200" indent="0">
              <a:lnSpc>
                <a:spcPct val="107000"/>
              </a:lnSpc>
              <a:spcAft>
                <a:spcPts val="400"/>
              </a:spcAft>
              <a:buNone/>
            </a:pPr>
            <a:r>
              <a:rPr lang="de-DE" sz="1400" dirty="0">
                <a:latin typeface="Anaheim" panose="020B0604020202020204" charset="0"/>
                <a:ea typeface="Calibri" panose="020F0502020204030204" pitchFamily="34" charset="0"/>
                <a:cs typeface="Times New Roman" panose="02020603050405020304" pitchFamily="18" charset="0"/>
              </a:rPr>
              <a:t>- „</a:t>
            </a:r>
            <a:r>
              <a:rPr lang="de-DE" sz="1400" dirty="0" err="1">
                <a:latin typeface="Anaheim" panose="020B0604020202020204" charset="0"/>
                <a:ea typeface="Calibri" panose="020F0502020204030204" pitchFamily="34" charset="0"/>
                <a:cs typeface="Times New Roman" panose="02020603050405020304" pitchFamily="18" charset="0"/>
              </a:rPr>
              <a:t>false</a:t>
            </a:r>
            <a:r>
              <a:rPr lang="de-DE" sz="1400" dirty="0">
                <a:latin typeface="Anaheim" panose="020B0604020202020204" charset="0"/>
                <a:ea typeface="Calibri" panose="020F0502020204030204" pitchFamily="34" charset="0"/>
                <a:cs typeface="Times New Roman" panose="02020603050405020304" pitchFamily="18" charset="0"/>
              </a:rPr>
              <a:t>“: Zahl ist bereits vorhanden </a:t>
            </a:r>
            <a:endParaRPr lang="de-DE" sz="1400" dirty="0">
              <a:effectLst/>
              <a:latin typeface="Anaheim" panose="020B0604020202020204" charset="0"/>
              <a:ea typeface="Calibri" panose="020F0502020204030204" pitchFamily="34" charset="0"/>
              <a:cs typeface="Times New Roman" panose="02020603050405020304" pitchFamily="18" charset="0"/>
            </a:endParaRPr>
          </a:p>
          <a:p>
            <a:pPr marL="115200" indent="0">
              <a:lnSpc>
                <a:spcPct val="107000"/>
              </a:lnSpc>
              <a:spcAft>
                <a:spcPts val="400"/>
              </a:spcAft>
              <a:buNone/>
            </a:pPr>
            <a:r>
              <a:rPr lang="de-DE" sz="1400" dirty="0">
                <a:effectLst/>
                <a:latin typeface="Anaheim" panose="020B0604020202020204" charset="0"/>
                <a:ea typeface="Calibri" panose="020F0502020204030204" pitchFamily="34" charset="0"/>
                <a:cs typeface="Times New Roman" panose="02020603050405020304" pitchFamily="18" charset="0"/>
              </a:rPr>
              <a:t>- „</a:t>
            </a:r>
            <a:r>
              <a:rPr lang="de-DE" sz="1400" dirty="0" err="1">
                <a:effectLst/>
                <a:latin typeface="Anaheim" panose="020B0604020202020204" charset="0"/>
                <a:ea typeface="Calibri" panose="020F0502020204030204" pitchFamily="34" charset="0"/>
                <a:cs typeface="Times New Roman" panose="02020603050405020304" pitchFamily="18" charset="0"/>
              </a:rPr>
              <a:t>true</a:t>
            </a:r>
            <a:r>
              <a:rPr lang="de-DE" sz="1400" dirty="0">
                <a:effectLst/>
                <a:latin typeface="Anaheim" panose="020B0604020202020204" charset="0"/>
                <a:ea typeface="Calibri" panose="020F0502020204030204" pitchFamily="34" charset="0"/>
                <a:cs typeface="Times New Roman" panose="02020603050405020304" pitchFamily="18" charset="0"/>
              </a:rPr>
              <a:t>“: Zahl ist nicht vorhanden</a:t>
            </a:r>
          </a:p>
          <a:p>
            <a:pPr marL="114300" indent="0">
              <a:buNone/>
            </a:pP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8" name="Titel 7">
            <a:extLst>
              <a:ext uri="{FF2B5EF4-FFF2-40B4-BE49-F238E27FC236}">
                <a16:creationId xmlns:a16="http://schemas.microsoft.com/office/drawing/2014/main" id="{537A73E3-A836-1755-7240-8E4484DE0040}"/>
              </a:ext>
            </a:extLst>
          </p:cNvPr>
          <p:cNvSpPr>
            <a:spLocks noGrp="1"/>
          </p:cNvSpPr>
          <p:nvPr>
            <p:ph type="title"/>
          </p:nvPr>
        </p:nvSpPr>
        <p:spPr>
          <a:xfrm>
            <a:off x="-103909" y="73197"/>
            <a:ext cx="3523002" cy="359771"/>
          </a:xfrm>
        </p:spPr>
        <p:txBody>
          <a:bodyPr/>
          <a:lstStyle/>
          <a:p>
            <a:r>
              <a:rPr lang="de-DE" sz="2800" b="1" dirty="0" err="1">
                <a:effectLst/>
                <a:latin typeface="Overpass Mono" panose="020B0604020202020204" charset="0"/>
                <a:ea typeface="Calibri" panose="020F0502020204030204" pitchFamily="34" charset="0"/>
                <a:cs typeface="Times New Roman" panose="02020603050405020304" pitchFamily="18" charset="0"/>
              </a:rPr>
              <a:t>kontrolleFeld</a:t>
            </a:r>
            <a:r>
              <a:rPr lang="de-DE" sz="2800" b="1" dirty="0">
                <a:effectLst/>
                <a:latin typeface="Overpass Mono" panose="020B0604020202020204" charset="0"/>
                <a:ea typeface="Calibri" panose="020F0502020204030204" pitchFamily="34" charset="0"/>
                <a:cs typeface="Times New Roman" panose="02020603050405020304" pitchFamily="18" charset="0"/>
              </a:rPr>
              <a:t>()</a:t>
            </a:r>
            <a:endParaRPr lang="de-DE" sz="2800" dirty="0">
              <a:latin typeface="Overpass Mono" panose="020B0604020202020204" charset="0"/>
            </a:endParaRPr>
          </a:p>
        </p:txBody>
      </p:sp>
      <p:pic>
        <p:nvPicPr>
          <p:cNvPr id="10" name="Grafik 9" descr="Ein Bild, das Text enthält.&#10;&#10;Automatisch generierte Beschreibung">
            <a:extLst>
              <a:ext uri="{FF2B5EF4-FFF2-40B4-BE49-F238E27FC236}">
                <a16:creationId xmlns:a16="http://schemas.microsoft.com/office/drawing/2014/main" id="{04B9806F-22EE-04B4-F2C0-4C21462EB9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3307" y="1892798"/>
            <a:ext cx="4671571" cy="1196766"/>
          </a:xfrm>
          <a:prstGeom prst="rect">
            <a:avLst/>
          </a:prstGeom>
          <a:noFill/>
          <a:ln>
            <a:noFill/>
          </a:ln>
        </p:spPr>
      </p:pic>
      <p:pic>
        <p:nvPicPr>
          <p:cNvPr id="11" name="Grafik 10" descr="Sudoku Rules for Complete Beginners | Play Free Sudoku, a Popular Online  Puzzle Game">
            <a:extLst>
              <a:ext uri="{FF2B5EF4-FFF2-40B4-BE49-F238E27FC236}">
                <a16:creationId xmlns:a16="http://schemas.microsoft.com/office/drawing/2014/main" id="{2054C05C-D327-1012-8615-6DB5AA2A178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3468" y="1790888"/>
            <a:ext cx="1637225" cy="1561724"/>
          </a:xfrm>
          <a:prstGeom prst="rect">
            <a:avLst/>
          </a:prstGeom>
          <a:noFill/>
          <a:ln>
            <a:noFill/>
          </a:ln>
        </p:spPr>
      </p:pic>
      <p:sp>
        <p:nvSpPr>
          <p:cNvPr id="7" name="Textfeld 6">
            <a:extLst>
              <a:ext uri="{FF2B5EF4-FFF2-40B4-BE49-F238E27FC236}">
                <a16:creationId xmlns:a16="http://schemas.microsoft.com/office/drawing/2014/main" id="{D032DA0F-B8E9-1A0B-3F09-F277AD00691D}"/>
              </a:ext>
            </a:extLst>
          </p:cNvPr>
          <p:cNvSpPr txBox="1"/>
          <p:nvPr/>
        </p:nvSpPr>
        <p:spPr>
          <a:xfrm>
            <a:off x="165100" y="4673879"/>
            <a:ext cx="762000" cy="307777"/>
          </a:xfrm>
          <a:prstGeom prst="rect">
            <a:avLst/>
          </a:prstGeom>
          <a:noFill/>
        </p:spPr>
        <p:txBody>
          <a:bodyPr wrap="square" rtlCol="0">
            <a:spAutoFit/>
          </a:bodyPr>
          <a:lstStyle/>
          <a:p>
            <a:r>
              <a:rPr lang="de-DE" dirty="0">
                <a:solidFill>
                  <a:schemeClr val="bg2"/>
                </a:solidFill>
                <a:latin typeface="Anaheim" panose="020B0604020202020204" charset="0"/>
              </a:rPr>
              <a:t>7 / 13</a:t>
            </a:r>
          </a:p>
        </p:txBody>
      </p:sp>
    </p:spTree>
    <p:extLst>
      <p:ext uri="{BB962C8B-B14F-4D97-AF65-F5344CB8AC3E}">
        <p14:creationId xmlns:p14="http://schemas.microsoft.com/office/powerpoint/2010/main" val="796205666"/>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832</Words>
  <Application>Microsoft Office PowerPoint</Application>
  <PresentationFormat>Bildschirmpräsentation (16:9)</PresentationFormat>
  <Paragraphs>157</Paragraphs>
  <Slides>15</Slides>
  <Notes>11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15</vt:i4>
      </vt:variant>
    </vt:vector>
  </HeadingPairs>
  <TitlesOfParts>
    <vt:vector size="24" baseType="lpstr">
      <vt:lpstr>Calibri</vt:lpstr>
      <vt:lpstr>Nunito Light</vt:lpstr>
      <vt:lpstr>Anaheim</vt:lpstr>
      <vt:lpstr>Raleway SemiBold</vt:lpstr>
      <vt:lpstr>Arial</vt:lpstr>
      <vt:lpstr>Overpass Mono</vt:lpstr>
      <vt:lpstr>Roboto Condensed Light</vt:lpstr>
      <vt:lpstr>Roboto</vt:lpstr>
      <vt:lpstr>Programming Lesson by Slidesgo</vt:lpstr>
      <vt:lpstr>Sudoku</vt:lpstr>
      <vt:lpstr>Gliederung</vt:lpstr>
      <vt:lpstr>Spielablauf</vt:lpstr>
      <vt:lpstr>Sudoku Erstellen</vt:lpstr>
      <vt:lpstr>PowerPoint-Präsentation</vt:lpstr>
      <vt:lpstr>Spieler 1 und  Spieler 2</vt:lpstr>
      <vt:lpstr>PowerPoint-Präsentation</vt:lpstr>
      <vt:lpstr>checkSudokuBox() </vt:lpstr>
      <vt:lpstr>kontrolleFeld()</vt:lpstr>
      <vt:lpstr>PowerPoint-Präsentation</vt:lpstr>
      <vt:lpstr>Print Sudoku Box</vt:lpstr>
      <vt:lpstr>PowerPoint-Präsentation</vt:lpstr>
      <vt:lpstr>sudokugewonnen()</vt:lpstr>
      <vt:lpstr>Quellen</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dc:title>
  <dc:creator>Fabian Topf</dc:creator>
  <cp:lastModifiedBy>Mustafa Bagci</cp:lastModifiedBy>
  <cp:revision>9</cp:revision>
  <dcterms:modified xsi:type="dcterms:W3CDTF">2022-07-06T15:13:34Z</dcterms:modified>
</cp:coreProperties>
</file>