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F268A-710E-DB4F-8C5C-1A06DF99F9F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887C8-5181-D44F-AF4B-A71D3C38B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887C8-5181-D44F-AF4B-A71D3C38BF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8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887C8-5181-D44F-AF4B-A71D3C38BF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82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887C8-5181-D44F-AF4B-A71D3C38BF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A868-EF41-A84C-9350-2AF216974D3E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4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A868-EF41-A84C-9350-2AF216974D3E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A868-EF41-A84C-9350-2AF216974D3E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A868-EF41-A84C-9350-2AF216974D3E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7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A868-EF41-A84C-9350-2AF216974D3E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8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A868-EF41-A84C-9350-2AF216974D3E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A868-EF41-A84C-9350-2AF216974D3E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4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A868-EF41-A84C-9350-2AF216974D3E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9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A868-EF41-A84C-9350-2AF216974D3E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A868-EF41-A84C-9350-2AF216974D3E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5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A868-EF41-A84C-9350-2AF216974D3E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6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CA868-EF41-A84C-9350-2AF216974D3E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6BDD1-55DA-5B47-BA8E-C2F7BA59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7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Scaling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Hash-</a:t>
            </a:r>
            <a:r>
              <a:rPr lang="en-US" dirty="0" err="1" smtClean="0"/>
              <a:t>Dehash</a:t>
            </a:r>
            <a:r>
              <a:rPr lang="en-US" dirty="0" smtClean="0"/>
              <a:t>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7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r>
              <a:rPr lang="en-US" sz="2500" dirty="0" smtClean="0"/>
              <a:t>Option 1 </a:t>
            </a:r>
            <a:r>
              <a:rPr lang="mr-IN" sz="2500" dirty="0" smtClean="0"/>
              <a:t>–</a:t>
            </a:r>
            <a:r>
              <a:rPr lang="en-US" sz="2500" dirty="0" smtClean="0"/>
              <a:t> API gateway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1885942" y="2014537"/>
            <a:ext cx="1085850" cy="5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7" name="Triangle 6"/>
          <p:cNvSpPr/>
          <p:nvPr/>
        </p:nvSpPr>
        <p:spPr>
          <a:xfrm>
            <a:off x="357174" y="3635918"/>
            <a:ext cx="1243013" cy="80235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Hash </a:t>
            </a:r>
            <a:r>
              <a:rPr lang="en-US" sz="1000" dirty="0" err="1" smtClean="0"/>
              <a:t>Dehash</a:t>
            </a:r>
            <a:r>
              <a:rPr lang="en-US" sz="1000" dirty="0" smtClean="0"/>
              <a:t> 1</a:t>
            </a:r>
            <a:endParaRPr lang="en-US" sz="1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986463" y="1094873"/>
            <a:ext cx="5367336" cy="47201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Pros</a:t>
            </a:r>
          </a:p>
          <a:p>
            <a:pPr lvl="1"/>
            <a:r>
              <a:rPr lang="en-US" sz="1800" dirty="0" smtClean="0"/>
              <a:t>Higher performance</a:t>
            </a:r>
          </a:p>
          <a:p>
            <a:pPr lvl="1"/>
            <a:r>
              <a:rPr lang="en-US" sz="1800" dirty="0" smtClean="0"/>
              <a:t>Throughput constraint by the no. of service instances</a:t>
            </a:r>
          </a:p>
          <a:p>
            <a:pPr lvl="1"/>
            <a:r>
              <a:rPr lang="en-US" sz="1800" dirty="0" smtClean="0"/>
              <a:t>Fault tolerant</a:t>
            </a:r>
          </a:p>
          <a:p>
            <a:pPr lvl="1"/>
            <a:r>
              <a:rPr lang="en-US" sz="1800" dirty="0"/>
              <a:t>Load balancing and Caching of data at API gateway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/>
              <a:t>Lesser </a:t>
            </a:r>
            <a:r>
              <a:rPr lang="en-US" sz="1800" dirty="0" smtClean="0"/>
              <a:t>reliability(Risk </a:t>
            </a:r>
            <a:r>
              <a:rPr lang="en-US" sz="1800" dirty="0"/>
              <a:t>of data loss due to broken HTTP </a:t>
            </a:r>
            <a:r>
              <a:rPr lang="en-US" sz="1800" dirty="0" smtClean="0"/>
              <a:t>connections)</a:t>
            </a:r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13" name="Triangle 12"/>
          <p:cNvSpPr/>
          <p:nvPr/>
        </p:nvSpPr>
        <p:spPr>
          <a:xfrm>
            <a:off x="1921658" y="3635918"/>
            <a:ext cx="1243013" cy="80235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Hash </a:t>
            </a:r>
            <a:r>
              <a:rPr lang="en-US" sz="1000" dirty="0" err="1" smtClean="0"/>
              <a:t>Dehash</a:t>
            </a:r>
            <a:r>
              <a:rPr lang="en-US" sz="1000" dirty="0" smtClean="0"/>
              <a:t> 2</a:t>
            </a:r>
            <a:endParaRPr lang="en-US" sz="1000" dirty="0"/>
          </a:p>
        </p:txBody>
      </p:sp>
      <p:sp>
        <p:nvSpPr>
          <p:cNvPr id="14" name="Triangle 13"/>
          <p:cNvSpPr/>
          <p:nvPr/>
        </p:nvSpPr>
        <p:spPr>
          <a:xfrm>
            <a:off x="3374226" y="3659726"/>
            <a:ext cx="1243013" cy="80235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Hash </a:t>
            </a:r>
            <a:r>
              <a:rPr lang="en-US" sz="1000" dirty="0" err="1" smtClean="0"/>
              <a:t>Dehash</a:t>
            </a:r>
            <a:r>
              <a:rPr lang="en-US" sz="1000" dirty="0" smtClean="0"/>
              <a:t> 3</a:t>
            </a:r>
            <a:endParaRPr lang="en-US" sz="1000" dirty="0"/>
          </a:p>
        </p:txBody>
      </p:sp>
      <p:sp>
        <p:nvSpPr>
          <p:cNvPr id="16" name="Oval 15"/>
          <p:cNvSpPr/>
          <p:nvPr/>
        </p:nvSpPr>
        <p:spPr>
          <a:xfrm>
            <a:off x="3314700" y="2282823"/>
            <a:ext cx="1128713" cy="762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Service Discovery</a:t>
            </a:r>
            <a:endParaRPr lang="en-US" sz="1000" dirty="0"/>
          </a:p>
        </p:txBody>
      </p:sp>
      <p:cxnSp>
        <p:nvCxnSpPr>
          <p:cNvPr id="18" name="Straight Arrow Connector 17"/>
          <p:cNvCxnSpPr>
            <a:endCxn id="7" idx="0"/>
          </p:cNvCxnSpPr>
          <p:nvPr/>
        </p:nvCxnSpPr>
        <p:spPr>
          <a:xfrm flipH="1">
            <a:off x="978681" y="2511431"/>
            <a:ext cx="964414" cy="112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3" idx="0"/>
          </p:cNvCxnSpPr>
          <p:nvPr/>
        </p:nvCxnSpPr>
        <p:spPr>
          <a:xfrm>
            <a:off x="2428867" y="2588292"/>
            <a:ext cx="114298" cy="104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>
          <a:xfrm>
            <a:off x="2850356" y="2588292"/>
            <a:ext cx="1145377" cy="107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71575" y="3045490"/>
            <a:ext cx="2414588" cy="1691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2093110" y="4983889"/>
            <a:ext cx="757246" cy="719078"/>
          </a:xfrm>
          <a:prstGeom prst="can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7" idx="3"/>
            <a:endCxn id="19" idx="1"/>
          </p:cNvCxnSpPr>
          <p:nvPr/>
        </p:nvCxnSpPr>
        <p:spPr>
          <a:xfrm>
            <a:off x="978681" y="4438273"/>
            <a:ext cx="1493052" cy="54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3" idx="3"/>
            <a:endCxn id="19" idx="1"/>
          </p:cNvCxnSpPr>
          <p:nvPr/>
        </p:nvCxnSpPr>
        <p:spPr>
          <a:xfrm flipH="1">
            <a:off x="2471733" y="4438273"/>
            <a:ext cx="71432" cy="54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3"/>
            <a:endCxn id="19" idx="1"/>
          </p:cNvCxnSpPr>
          <p:nvPr/>
        </p:nvCxnSpPr>
        <p:spPr>
          <a:xfrm flipH="1">
            <a:off x="2471733" y="4462081"/>
            <a:ext cx="1524000" cy="52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0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r>
              <a:rPr lang="en-US" sz="2500" dirty="0" smtClean="0"/>
              <a:t>Option 2 </a:t>
            </a:r>
            <a:r>
              <a:rPr lang="mr-IN" sz="2500" dirty="0" smtClean="0"/>
              <a:t>–</a:t>
            </a:r>
            <a:r>
              <a:rPr lang="en-US" sz="2500" dirty="0" smtClean="0"/>
              <a:t> API gateway with Middleware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1800214" y="871525"/>
            <a:ext cx="1085850" cy="5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7" name="Triangle 6"/>
          <p:cNvSpPr/>
          <p:nvPr/>
        </p:nvSpPr>
        <p:spPr>
          <a:xfrm>
            <a:off x="321458" y="4707478"/>
            <a:ext cx="1278729" cy="80235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Hash </a:t>
            </a:r>
            <a:r>
              <a:rPr lang="en-US" sz="1000" dirty="0" err="1" smtClean="0"/>
              <a:t>Dehash</a:t>
            </a:r>
            <a:r>
              <a:rPr lang="en-US" sz="1000" dirty="0" smtClean="0"/>
              <a:t> 1</a:t>
            </a:r>
            <a:endParaRPr lang="en-US" sz="1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986463" y="1094874"/>
            <a:ext cx="5367336" cy="47201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Pros</a:t>
            </a:r>
          </a:p>
          <a:p>
            <a:pPr lvl="1"/>
            <a:r>
              <a:rPr lang="en-US" sz="1800" dirty="0" smtClean="0"/>
              <a:t>Higher reliability</a:t>
            </a:r>
          </a:p>
          <a:p>
            <a:pPr lvl="1"/>
            <a:r>
              <a:rPr lang="en-US" sz="1800" dirty="0" smtClean="0"/>
              <a:t>Higher throughput enabled by Messaging Middleware</a:t>
            </a:r>
          </a:p>
          <a:p>
            <a:pPr lvl="1"/>
            <a:r>
              <a:rPr lang="en-US" sz="1800" dirty="0" smtClean="0"/>
              <a:t>Fault tolerant</a:t>
            </a:r>
          </a:p>
          <a:p>
            <a:pPr lvl="1"/>
            <a:r>
              <a:rPr lang="en-US" sz="1800" dirty="0" smtClean="0"/>
              <a:t>Caching of data at API gateway</a:t>
            </a:r>
          </a:p>
          <a:p>
            <a:pPr lvl="1"/>
            <a:r>
              <a:rPr lang="en-US" sz="1800" dirty="0" smtClean="0"/>
              <a:t>Minimal risk of data loss due to Middleware</a:t>
            </a:r>
          </a:p>
          <a:p>
            <a:pPr lvl="1"/>
            <a:r>
              <a:rPr lang="en-US" sz="1800" dirty="0" smtClean="0"/>
              <a:t>Loose coupling between Front &amp; Back.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 smtClean="0"/>
              <a:t>Increased latency due to middleware</a:t>
            </a:r>
          </a:p>
          <a:p>
            <a:pPr lvl="1"/>
            <a:r>
              <a:rPr lang="en-US" sz="1800" dirty="0" smtClean="0"/>
              <a:t>Additional tech stack (Middleware) to manage.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  <p:sp>
        <p:nvSpPr>
          <p:cNvPr id="13" name="Triangle 12"/>
          <p:cNvSpPr/>
          <p:nvPr/>
        </p:nvSpPr>
        <p:spPr>
          <a:xfrm>
            <a:off x="1885942" y="4707478"/>
            <a:ext cx="1278729" cy="80235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Hash </a:t>
            </a:r>
            <a:r>
              <a:rPr lang="en-US" sz="1000" dirty="0" err="1" smtClean="0"/>
              <a:t>Dehash</a:t>
            </a:r>
            <a:r>
              <a:rPr lang="en-US" sz="1000" dirty="0" smtClean="0"/>
              <a:t> 2</a:t>
            </a:r>
            <a:endParaRPr lang="en-US" sz="1000" dirty="0"/>
          </a:p>
        </p:txBody>
      </p:sp>
      <p:sp>
        <p:nvSpPr>
          <p:cNvPr id="14" name="Triangle 13"/>
          <p:cNvSpPr/>
          <p:nvPr/>
        </p:nvSpPr>
        <p:spPr>
          <a:xfrm>
            <a:off x="3338510" y="4731286"/>
            <a:ext cx="1278729" cy="80235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Hash </a:t>
            </a:r>
            <a:r>
              <a:rPr lang="en-US" sz="1000" dirty="0" err="1" smtClean="0"/>
              <a:t>Dehash</a:t>
            </a:r>
            <a:r>
              <a:rPr lang="en-US" sz="1000" dirty="0" smtClean="0"/>
              <a:t> 3</a:t>
            </a:r>
            <a:endParaRPr lang="en-US" sz="1000" dirty="0"/>
          </a:p>
        </p:txBody>
      </p:sp>
      <p:sp>
        <p:nvSpPr>
          <p:cNvPr id="3" name="Can 2"/>
          <p:cNvSpPr/>
          <p:nvPr/>
        </p:nvSpPr>
        <p:spPr>
          <a:xfrm>
            <a:off x="2093110" y="2226393"/>
            <a:ext cx="450065" cy="18213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Messaging Middleware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4" idx="2"/>
            <a:endCxn id="3" idx="1"/>
          </p:cNvCxnSpPr>
          <p:nvPr/>
        </p:nvCxnSpPr>
        <p:spPr>
          <a:xfrm flipH="1">
            <a:off x="2318143" y="1445280"/>
            <a:ext cx="24996" cy="781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608782" y="3776325"/>
            <a:ext cx="1128713" cy="762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Service Discovery</a:t>
            </a:r>
            <a:endParaRPr lang="en-US" sz="1000" dirty="0"/>
          </a:p>
        </p:txBody>
      </p:sp>
      <p:cxnSp>
        <p:nvCxnSpPr>
          <p:cNvPr id="27" name="Straight Arrow Connector 26"/>
          <p:cNvCxnSpPr>
            <a:stCxn id="3" idx="3"/>
            <a:endCxn id="7" idx="0"/>
          </p:cNvCxnSpPr>
          <p:nvPr/>
        </p:nvCxnSpPr>
        <p:spPr>
          <a:xfrm flipH="1">
            <a:off x="960823" y="4047785"/>
            <a:ext cx="1357320" cy="65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3"/>
            <a:endCxn id="13" idx="0"/>
          </p:cNvCxnSpPr>
          <p:nvPr/>
        </p:nvCxnSpPr>
        <p:spPr>
          <a:xfrm>
            <a:off x="2318143" y="4047785"/>
            <a:ext cx="207164" cy="65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3"/>
            <a:endCxn id="14" idx="0"/>
          </p:cNvCxnSpPr>
          <p:nvPr/>
        </p:nvCxnSpPr>
        <p:spPr>
          <a:xfrm>
            <a:off x="2318143" y="4047785"/>
            <a:ext cx="1659732" cy="68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n 21"/>
          <p:cNvSpPr/>
          <p:nvPr/>
        </p:nvSpPr>
        <p:spPr>
          <a:xfrm>
            <a:off x="1999047" y="6074115"/>
            <a:ext cx="757246" cy="719078"/>
          </a:xfrm>
          <a:prstGeom prst="can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84618" y="5528499"/>
            <a:ext cx="1493052" cy="54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377670" y="5528499"/>
            <a:ext cx="71432" cy="54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377670" y="5552307"/>
            <a:ext cx="1524000" cy="52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85945" y="1832970"/>
            <a:ext cx="1277527" cy="16727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766892" y="4214233"/>
            <a:ext cx="1277527" cy="16727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5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2000" dirty="0"/>
              <a:t>API </a:t>
            </a:r>
            <a:r>
              <a:rPr lang="en-US" sz="2000" dirty="0" smtClean="0"/>
              <a:t>Gateway</a:t>
            </a:r>
          </a:p>
          <a:p>
            <a:pPr lvl="2">
              <a:lnSpc>
                <a:spcPct val="100000"/>
              </a:lnSpc>
            </a:pPr>
            <a:r>
              <a:rPr lang="en-US" sz="1800" dirty="0" err="1" smtClean="0"/>
              <a:t>Apigee</a:t>
            </a:r>
            <a:r>
              <a:rPr lang="en-US" sz="1800" dirty="0"/>
              <a:t>, Netflix </a:t>
            </a:r>
            <a:r>
              <a:rPr lang="en-US" sz="1800" dirty="0" err="1" smtClean="0"/>
              <a:t>Zuul</a:t>
            </a:r>
            <a:r>
              <a:rPr lang="en-US" sz="1800" dirty="0" smtClean="0"/>
              <a:t>, AWS API Gateway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Service </a:t>
            </a:r>
            <a:r>
              <a:rPr lang="en-US" sz="2000" dirty="0" smtClean="0"/>
              <a:t>Discovery 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Apache Zookeeper, Netflix Eureka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DB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Apache Cassandra, AWS RDS, AWS Dynamo</a:t>
            </a:r>
          </a:p>
          <a:p>
            <a:pPr lvl="1"/>
            <a:r>
              <a:rPr lang="en-US" sz="2000" dirty="0" smtClean="0"/>
              <a:t>Messaging middleware</a:t>
            </a:r>
          </a:p>
          <a:p>
            <a:pPr lvl="2"/>
            <a:r>
              <a:rPr lang="en-US" sz="1800" dirty="0"/>
              <a:t>Apache Kafka </a:t>
            </a:r>
          </a:p>
        </p:txBody>
      </p:sp>
    </p:spTree>
    <p:extLst>
      <p:ext uri="{BB962C8B-B14F-4D97-AF65-F5344CB8AC3E}">
        <p14:creationId xmlns:p14="http://schemas.microsoft.com/office/powerpoint/2010/main" val="22245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SOLUTION </a:t>
            </a:r>
            <a:r>
              <a:rPr lang="mr-IN" sz="2500" dirty="0" smtClean="0"/>
              <a:t>–</a:t>
            </a:r>
            <a:r>
              <a:rPr lang="en-US" sz="2500" dirty="0" smtClean="0"/>
              <a:t> API gateway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1885942" y="2014537"/>
            <a:ext cx="1085850" cy="5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Zuul</a:t>
            </a:r>
            <a:endParaRPr lang="en-US" dirty="0"/>
          </a:p>
        </p:txBody>
      </p:sp>
      <p:sp>
        <p:nvSpPr>
          <p:cNvPr id="7" name="Triangle 6"/>
          <p:cNvSpPr/>
          <p:nvPr/>
        </p:nvSpPr>
        <p:spPr>
          <a:xfrm>
            <a:off x="357174" y="3635918"/>
            <a:ext cx="1243013" cy="80235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Hash </a:t>
            </a:r>
            <a:r>
              <a:rPr lang="en-US" sz="1000" dirty="0" err="1" smtClean="0"/>
              <a:t>Dehash</a:t>
            </a:r>
            <a:r>
              <a:rPr lang="en-US" sz="1000" dirty="0" smtClean="0"/>
              <a:t> 1</a:t>
            </a:r>
            <a:endParaRPr lang="en-US" sz="1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986463" y="1094873"/>
            <a:ext cx="5367336" cy="47201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service instances register with Eureka (discovery server) on startup</a:t>
            </a:r>
          </a:p>
          <a:p>
            <a:r>
              <a:rPr lang="en-US" dirty="0" smtClean="0"/>
              <a:t>Eureka also does a heart beat / health check of all registered instances at set intervals</a:t>
            </a:r>
          </a:p>
          <a:p>
            <a:r>
              <a:rPr lang="en-US" dirty="0" smtClean="0"/>
              <a:t>Flow</a:t>
            </a:r>
          </a:p>
          <a:p>
            <a:pPr lvl="1"/>
            <a:r>
              <a:rPr lang="en-US" dirty="0" smtClean="0"/>
              <a:t>The Client will invoke the </a:t>
            </a:r>
            <a:r>
              <a:rPr lang="en-US" dirty="0" err="1" smtClean="0"/>
              <a:t>Zuul</a:t>
            </a:r>
            <a:r>
              <a:rPr lang="en-US" dirty="0" smtClean="0"/>
              <a:t> proxy thru a URL.</a:t>
            </a:r>
          </a:p>
          <a:p>
            <a:pPr lvl="1"/>
            <a:r>
              <a:rPr lang="en-US" dirty="0" smtClean="0"/>
              <a:t>Based on the routes, </a:t>
            </a:r>
            <a:r>
              <a:rPr lang="en-US" dirty="0" err="1" smtClean="0"/>
              <a:t>Zuul</a:t>
            </a:r>
            <a:r>
              <a:rPr lang="en-US" dirty="0" smtClean="0"/>
              <a:t> will lookup Eureka to obtain the service URL</a:t>
            </a:r>
          </a:p>
          <a:p>
            <a:pPr lvl="1"/>
            <a:r>
              <a:rPr lang="en-US" dirty="0" err="1" smtClean="0"/>
              <a:t>Zuul</a:t>
            </a:r>
            <a:r>
              <a:rPr lang="en-US" dirty="0" smtClean="0"/>
              <a:t> will invoke the service with the URL</a:t>
            </a:r>
          </a:p>
          <a:p>
            <a:pPr lvl="1"/>
            <a:r>
              <a:rPr lang="en-US" dirty="0" smtClean="0"/>
              <a:t>The service instances are stateless and will obtain the data from the </a:t>
            </a:r>
            <a:r>
              <a:rPr lang="en-US" dirty="0" err="1" smtClean="0"/>
              <a:t>cassandra</a:t>
            </a:r>
            <a:r>
              <a:rPr lang="en-US" dirty="0" smtClean="0"/>
              <a:t> cluster</a:t>
            </a:r>
          </a:p>
          <a:p>
            <a:pPr lvl="1"/>
            <a:endParaRPr lang="en-US" sz="2000" dirty="0"/>
          </a:p>
        </p:txBody>
      </p:sp>
      <p:sp>
        <p:nvSpPr>
          <p:cNvPr id="13" name="Triangle 12"/>
          <p:cNvSpPr/>
          <p:nvPr/>
        </p:nvSpPr>
        <p:spPr>
          <a:xfrm>
            <a:off x="1921658" y="3635918"/>
            <a:ext cx="1243013" cy="80235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Hash </a:t>
            </a:r>
            <a:r>
              <a:rPr lang="en-US" sz="1000" dirty="0" err="1" smtClean="0"/>
              <a:t>Dehash</a:t>
            </a:r>
            <a:r>
              <a:rPr lang="en-US" sz="1000" dirty="0" smtClean="0"/>
              <a:t> 2</a:t>
            </a:r>
            <a:endParaRPr lang="en-US" sz="1000" dirty="0"/>
          </a:p>
        </p:txBody>
      </p:sp>
      <p:sp>
        <p:nvSpPr>
          <p:cNvPr id="14" name="Triangle 13"/>
          <p:cNvSpPr/>
          <p:nvPr/>
        </p:nvSpPr>
        <p:spPr>
          <a:xfrm>
            <a:off x="3374226" y="3659726"/>
            <a:ext cx="1243013" cy="80235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Hash </a:t>
            </a:r>
            <a:r>
              <a:rPr lang="en-US" sz="1000" dirty="0" err="1" smtClean="0"/>
              <a:t>Dehash</a:t>
            </a:r>
            <a:r>
              <a:rPr lang="en-US" sz="1000" dirty="0" smtClean="0"/>
              <a:t> 3</a:t>
            </a:r>
            <a:endParaRPr lang="en-US" sz="1000" dirty="0"/>
          </a:p>
        </p:txBody>
      </p:sp>
      <p:sp>
        <p:nvSpPr>
          <p:cNvPr id="16" name="Oval 15"/>
          <p:cNvSpPr/>
          <p:nvPr/>
        </p:nvSpPr>
        <p:spPr>
          <a:xfrm>
            <a:off x="4758920" y="2382838"/>
            <a:ext cx="1193014" cy="762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7" idx="0"/>
          </p:cNvCxnSpPr>
          <p:nvPr/>
        </p:nvCxnSpPr>
        <p:spPr>
          <a:xfrm flipH="1">
            <a:off x="978681" y="2511431"/>
            <a:ext cx="964414" cy="112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3" idx="0"/>
          </p:cNvCxnSpPr>
          <p:nvPr/>
        </p:nvCxnSpPr>
        <p:spPr>
          <a:xfrm>
            <a:off x="2428867" y="2588292"/>
            <a:ext cx="114298" cy="104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>
          <a:xfrm>
            <a:off x="2850356" y="2588292"/>
            <a:ext cx="1145377" cy="107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71575" y="3045490"/>
            <a:ext cx="2414588" cy="1691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2093110" y="4986337"/>
            <a:ext cx="878682" cy="716629"/>
          </a:xfrm>
          <a:prstGeom prst="can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7" idx="3"/>
            <a:endCxn id="19" idx="1"/>
          </p:cNvCxnSpPr>
          <p:nvPr/>
        </p:nvCxnSpPr>
        <p:spPr>
          <a:xfrm>
            <a:off x="978681" y="4438273"/>
            <a:ext cx="1553770" cy="54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3" idx="3"/>
            <a:endCxn id="19" idx="1"/>
          </p:cNvCxnSpPr>
          <p:nvPr/>
        </p:nvCxnSpPr>
        <p:spPr>
          <a:xfrm flipH="1">
            <a:off x="2532451" y="4438273"/>
            <a:ext cx="10714" cy="54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3"/>
            <a:endCxn id="19" idx="1"/>
          </p:cNvCxnSpPr>
          <p:nvPr/>
        </p:nvCxnSpPr>
        <p:spPr>
          <a:xfrm flipH="1">
            <a:off x="2532451" y="4462081"/>
            <a:ext cx="146328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2214545" y="5129336"/>
            <a:ext cx="950126" cy="719078"/>
          </a:xfrm>
          <a:prstGeom prst="can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smtClean="0"/>
              <a:t>Cassandra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16" idx="2"/>
          </p:cNvCxnSpPr>
          <p:nvPr/>
        </p:nvCxnSpPr>
        <p:spPr>
          <a:xfrm>
            <a:off x="2971792" y="2301415"/>
            <a:ext cx="1787128" cy="4627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3"/>
          </p:cNvCxnSpPr>
          <p:nvPr/>
        </p:nvCxnSpPr>
        <p:spPr>
          <a:xfrm flipV="1">
            <a:off x="1264436" y="3033815"/>
            <a:ext cx="3669197" cy="84244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5"/>
          </p:cNvCxnSpPr>
          <p:nvPr/>
        </p:nvCxnSpPr>
        <p:spPr>
          <a:xfrm flipV="1">
            <a:off x="2853918" y="3120940"/>
            <a:ext cx="2262632" cy="91615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5"/>
            <a:endCxn id="16" idx="4"/>
          </p:cNvCxnSpPr>
          <p:nvPr/>
        </p:nvCxnSpPr>
        <p:spPr>
          <a:xfrm flipV="1">
            <a:off x="4306486" y="3145505"/>
            <a:ext cx="1048941" cy="91539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85942" y="952530"/>
            <a:ext cx="1085850" cy="5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2"/>
            <a:endCxn id="4" idx="0"/>
          </p:cNvCxnSpPr>
          <p:nvPr/>
        </p:nvCxnSpPr>
        <p:spPr>
          <a:xfrm>
            <a:off x="2428867" y="1526285"/>
            <a:ext cx="0" cy="48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01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902"/>
            <a:ext cx="10515600" cy="642442"/>
          </a:xfrm>
        </p:spPr>
        <p:txBody>
          <a:bodyPr>
            <a:normAutofit/>
          </a:bodyPr>
          <a:lstStyle/>
          <a:p>
            <a:r>
              <a:rPr lang="en-US" sz="2500" dirty="0" smtClean="0"/>
              <a:t>API gateway </a:t>
            </a:r>
            <a:r>
              <a:rPr lang="mr-IN" sz="2500" dirty="0" smtClean="0"/>
              <a:t>–</a:t>
            </a:r>
            <a:r>
              <a:rPr lang="en-US" sz="2500" dirty="0" smtClean="0"/>
              <a:t> enhanced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1885942" y="2543177"/>
            <a:ext cx="1085850" cy="5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Zuul</a:t>
            </a:r>
            <a:endParaRPr lang="en-US" dirty="0"/>
          </a:p>
        </p:txBody>
      </p:sp>
      <p:sp>
        <p:nvSpPr>
          <p:cNvPr id="7" name="Triangle 6"/>
          <p:cNvSpPr/>
          <p:nvPr/>
        </p:nvSpPr>
        <p:spPr>
          <a:xfrm>
            <a:off x="357174" y="4093118"/>
            <a:ext cx="1243013" cy="80235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Hash </a:t>
            </a:r>
            <a:r>
              <a:rPr lang="en-US" sz="1000" dirty="0" err="1" smtClean="0"/>
              <a:t>Dehash</a:t>
            </a:r>
            <a:r>
              <a:rPr lang="en-US" sz="1000" dirty="0" smtClean="0"/>
              <a:t> 1</a:t>
            </a:r>
            <a:endParaRPr lang="en-US" sz="1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986463" y="1094873"/>
            <a:ext cx="5367336" cy="4720139"/>
          </a:xfrm>
        </p:spPr>
        <p:txBody>
          <a:bodyPr>
            <a:normAutofit/>
          </a:bodyPr>
          <a:lstStyle/>
          <a:p>
            <a:r>
              <a:rPr lang="en-US" dirty="0" smtClean="0"/>
              <a:t>Multiple standalone instances of </a:t>
            </a:r>
            <a:r>
              <a:rPr lang="en-US" dirty="0" err="1" smtClean="0"/>
              <a:t>Zuul</a:t>
            </a:r>
            <a:endParaRPr lang="en-US" dirty="0" smtClean="0"/>
          </a:p>
          <a:p>
            <a:r>
              <a:rPr lang="en-US" dirty="0" smtClean="0"/>
              <a:t>A load balancer (</a:t>
            </a:r>
            <a:r>
              <a:rPr lang="en-US" dirty="0" smtClean="0"/>
              <a:t>ELB or Nginx cluster) to </a:t>
            </a:r>
            <a:r>
              <a:rPr lang="en-US" dirty="0" smtClean="0"/>
              <a:t>distribute load </a:t>
            </a:r>
            <a:r>
              <a:rPr lang="en-US" dirty="0" err="1" smtClean="0"/>
              <a:t>accross</a:t>
            </a:r>
            <a:r>
              <a:rPr lang="en-US" dirty="0" smtClean="0"/>
              <a:t> instances of </a:t>
            </a:r>
            <a:r>
              <a:rPr lang="en-US" dirty="0" err="1" smtClean="0"/>
              <a:t>Zuul</a:t>
            </a:r>
            <a:endParaRPr lang="en-US" dirty="0" smtClean="0"/>
          </a:p>
          <a:p>
            <a:r>
              <a:rPr lang="en-US" dirty="0" smtClean="0"/>
              <a:t>Multiple instances of Eureka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config</a:t>
            </a:r>
            <a:r>
              <a:rPr lang="en-US" dirty="0" smtClean="0"/>
              <a:t> server to store distributed </a:t>
            </a:r>
            <a:r>
              <a:rPr lang="en-US" dirty="0" err="1" smtClean="0"/>
              <a:t>config</a:t>
            </a:r>
            <a:r>
              <a:rPr lang="en-US" dirty="0" smtClean="0"/>
              <a:t> of the services. </a:t>
            </a:r>
            <a:r>
              <a:rPr lang="en-US" dirty="0" err="1" smtClean="0"/>
              <a:t>E.g.Spring</a:t>
            </a:r>
            <a:r>
              <a:rPr lang="en-US" dirty="0" smtClean="0"/>
              <a:t> cloud </a:t>
            </a:r>
            <a:r>
              <a:rPr lang="en-US" dirty="0" err="1" smtClean="0"/>
              <a:t>config</a:t>
            </a:r>
            <a:r>
              <a:rPr lang="en-US" dirty="0" smtClean="0"/>
              <a:t> or zookeeper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2000" dirty="0"/>
          </a:p>
        </p:txBody>
      </p:sp>
      <p:sp>
        <p:nvSpPr>
          <p:cNvPr id="13" name="Triangle 12"/>
          <p:cNvSpPr/>
          <p:nvPr/>
        </p:nvSpPr>
        <p:spPr>
          <a:xfrm>
            <a:off x="1921658" y="4164558"/>
            <a:ext cx="1243013" cy="80235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Hash </a:t>
            </a:r>
            <a:r>
              <a:rPr lang="en-US" sz="1000" dirty="0" err="1" smtClean="0"/>
              <a:t>Dehash</a:t>
            </a:r>
            <a:r>
              <a:rPr lang="en-US" sz="1000" dirty="0" smtClean="0"/>
              <a:t> 2</a:t>
            </a:r>
            <a:endParaRPr lang="en-US" sz="1000" dirty="0"/>
          </a:p>
        </p:txBody>
      </p:sp>
      <p:sp>
        <p:nvSpPr>
          <p:cNvPr id="14" name="Triangle 13"/>
          <p:cNvSpPr/>
          <p:nvPr/>
        </p:nvSpPr>
        <p:spPr>
          <a:xfrm>
            <a:off x="3374226" y="4188366"/>
            <a:ext cx="1243013" cy="80235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Hash </a:t>
            </a:r>
            <a:r>
              <a:rPr lang="en-US" sz="1000" dirty="0" err="1" smtClean="0"/>
              <a:t>Dehash</a:t>
            </a:r>
            <a:r>
              <a:rPr lang="en-US" sz="1000" dirty="0" smtClean="0"/>
              <a:t> 3</a:t>
            </a:r>
            <a:endParaRPr lang="en-US" sz="1000" dirty="0"/>
          </a:p>
        </p:txBody>
      </p:sp>
      <p:sp>
        <p:nvSpPr>
          <p:cNvPr id="16" name="Oval 15"/>
          <p:cNvSpPr/>
          <p:nvPr/>
        </p:nvSpPr>
        <p:spPr>
          <a:xfrm>
            <a:off x="4758920" y="2911478"/>
            <a:ext cx="1193014" cy="762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978681" y="3040071"/>
            <a:ext cx="964414" cy="112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3" idx="0"/>
          </p:cNvCxnSpPr>
          <p:nvPr/>
        </p:nvCxnSpPr>
        <p:spPr>
          <a:xfrm>
            <a:off x="2428867" y="3116932"/>
            <a:ext cx="114298" cy="104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>
          <a:xfrm>
            <a:off x="2850356" y="3116932"/>
            <a:ext cx="1145377" cy="107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71575" y="3574130"/>
            <a:ext cx="2414588" cy="1691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2093110" y="5514977"/>
            <a:ext cx="878682" cy="716629"/>
          </a:xfrm>
          <a:prstGeom prst="can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5" name="Straight Arrow Connector 4"/>
          <p:cNvCxnSpPr>
            <a:endCxn id="19" idx="1"/>
          </p:cNvCxnSpPr>
          <p:nvPr/>
        </p:nvCxnSpPr>
        <p:spPr>
          <a:xfrm>
            <a:off x="978681" y="4966913"/>
            <a:ext cx="1553770" cy="54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3" idx="3"/>
            <a:endCxn id="19" idx="1"/>
          </p:cNvCxnSpPr>
          <p:nvPr/>
        </p:nvCxnSpPr>
        <p:spPr>
          <a:xfrm flipH="1">
            <a:off x="2532451" y="4966913"/>
            <a:ext cx="10714" cy="54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3"/>
            <a:endCxn id="19" idx="1"/>
          </p:cNvCxnSpPr>
          <p:nvPr/>
        </p:nvCxnSpPr>
        <p:spPr>
          <a:xfrm flipH="1">
            <a:off x="2532451" y="4990721"/>
            <a:ext cx="146328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2214545" y="5657976"/>
            <a:ext cx="950126" cy="719078"/>
          </a:xfrm>
          <a:prstGeom prst="can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smtClean="0"/>
              <a:t>Cassandra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16" idx="2"/>
          </p:cNvCxnSpPr>
          <p:nvPr/>
        </p:nvCxnSpPr>
        <p:spPr>
          <a:xfrm>
            <a:off x="2971792" y="2830055"/>
            <a:ext cx="1787128" cy="4627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3"/>
          </p:cNvCxnSpPr>
          <p:nvPr/>
        </p:nvCxnSpPr>
        <p:spPr>
          <a:xfrm flipV="1">
            <a:off x="1264436" y="3562455"/>
            <a:ext cx="3669197" cy="84244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5"/>
          </p:cNvCxnSpPr>
          <p:nvPr/>
        </p:nvCxnSpPr>
        <p:spPr>
          <a:xfrm flipV="1">
            <a:off x="2853918" y="3649580"/>
            <a:ext cx="2262632" cy="91615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5"/>
            <a:endCxn id="16" idx="4"/>
          </p:cNvCxnSpPr>
          <p:nvPr/>
        </p:nvCxnSpPr>
        <p:spPr>
          <a:xfrm flipV="1">
            <a:off x="4306486" y="3674145"/>
            <a:ext cx="1048941" cy="91539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64436" y="1827115"/>
            <a:ext cx="2109790" cy="18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2"/>
            <a:endCxn id="24" idx="0"/>
          </p:cNvCxnSpPr>
          <p:nvPr/>
        </p:nvCxnSpPr>
        <p:spPr>
          <a:xfrm>
            <a:off x="2319331" y="2011926"/>
            <a:ext cx="2372" cy="39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778778" y="2405461"/>
            <a:ext cx="1085850" cy="5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Zuul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681219" y="2759117"/>
            <a:ext cx="1193014" cy="762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685915" y="1201665"/>
            <a:ext cx="1193014" cy="14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8" idx="2"/>
            <a:endCxn id="35" idx="0"/>
          </p:cNvCxnSpPr>
          <p:nvPr/>
        </p:nvCxnSpPr>
        <p:spPr>
          <a:xfrm>
            <a:off x="2282422" y="1350826"/>
            <a:ext cx="36909" cy="47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4729469" y="4059403"/>
            <a:ext cx="1256994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Server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285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327</Words>
  <Application>Microsoft Macintosh PowerPoint</Application>
  <PresentationFormat>Widescreen</PresentationFormat>
  <Paragraphs>86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Scaling Options</vt:lpstr>
      <vt:lpstr>Option 1 – API gateway</vt:lpstr>
      <vt:lpstr>Option 2 – API gateway with Middleware</vt:lpstr>
      <vt:lpstr>Tool Chain</vt:lpstr>
      <vt:lpstr>SOLUTION – API gateway</vt:lpstr>
      <vt:lpstr>API gateway – enhanced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Options</dc:title>
  <dc:creator>Mustafa Khokhawala</dc:creator>
  <cp:lastModifiedBy>Mustafa Khokhawala</cp:lastModifiedBy>
  <cp:revision>22</cp:revision>
  <dcterms:created xsi:type="dcterms:W3CDTF">2017-09-09T17:13:08Z</dcterms:created>
  <dcterms:modified xsi:type="dcterms:W3CDTF">2017-09-19T22:07:42Z</dcterms:modified>
</cp:coreProperties>
</file>