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753"/>
    <p:restoredTop sz="94599"/>
  </p:normalViewPr>
  <p:slideViewPr>
    <p:cSldViewPr snapToGrid="0" snapToObjects="1">
      <p:cViewPr>
        <p:scale>
          <a:sx n="91" d="100"/>
          <a:sy n="91" d="100"/>
        </p:scale>
        <p:origin x="144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612171-C156-094A-BCC9-D649502AC784}" type="datetimeFigureOut">
              <a:rPr lang="en-US" smtClean="0"/>
              <a:t>10/7/17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D158A8-94D3-AA4F-AA17-F1277F1B4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5890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8AD50-F623-364A-BB7A-4798632A359E}" type="datetimeFigureOut">
              <a:rPr lang="en-US" smtClean="0"/>
              <a:t>10/7/17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3C9B6-A839-B946-AD6D-4B52EB3F7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42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8AD50-F623-364A-BB7A-4798632A359E}" type="datetimeFigureOut">
              <a:rPr lang="en-US" smtClean="0"/>
              <a:t>10/7/17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3C9B6-A839-B946-AD6D-4B52EB3F7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972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8AD50-F623-364A-BB7A-4798632A359E}" type="datetimeFigureOut">
              <a:rPr lang="en-US" smtClean="0"/>
              <a:t>10/7/17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3C9B6-A839-B946-AD6D-4B52EB3F7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702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8AD50-F623-364A-BB7A-4798632A359E}" type="datetimeFigureOut">
              <a:rPr lang="en-US" smtClean="0"/>
              <a:t>10/7/17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3C9B6-A839-B946-AD6D-4B52EB3F7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31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8AD50-F623-364A-BB7A-4798632A359E}" type="datetimeFigureOut">
              <a:rPr lang="en-US" smtClean="0"/>
              <a:t>10/7/17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3C9B6-A839-B946-AD6D-4B52EB3F7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206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8AD50-F623-364A-BB7A-4798632A359E}" type="datetimeFigureOut">
              <a:rPr lang="en-US" smtClean="0"/>
              <a:t>10/7/17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3C9B6-A839-B946-AD6D-4B52EB3F7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97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8AD50-F623-364A-BB7A-4798632A359E}" type="datetimeFigureOut">
              <a:rPr lang="en-US" smtClean="0"/>
              <a:t>10/7/17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3C9B6-A839-B946-AD6D-4B52EB3F7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61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8AD50-F623-364A-BB7A-4798632A359E}" type="datetimeFigureOut">
              <a:rPr lang="en-US" smtClean="0"/>
              <a:t>10/7/17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3C9B6-A839-B946-AD6D-4B52EB3F7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580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8AD50-F623-364A-BB7A-4798632A359E}" type="datetimeFigureOut">
              <a:rPr lang="en-US" smtClean="0"/>
              <a:t>10/7/17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3C9B6-A839-B946-AD6D-4B52EB3F7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352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8AD50-F623-364A-BB7A-4798632A359E}" type="datetimeFigureOut">
              <a:rPr lang="en-US" smtClean="0"/>
              <a:t>10/7/17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3C9B6-A839-B946-AD6D-4B52EB3F7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290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8AD50-F623-364A-BB7A-4798632A359E}" type="datetimeFigureOut">
              <a:rPr lang="en-US" smtClean="0"/>
              <a:t>10/7/17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3C9B6-A839-B946-AD6D-4B52EB3F7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766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8AD50-F623-364A-BB7A-4798632A359E}" type="datetimeFigureOut">
              <a:rPr lang="en-US" smtClean="0"/>
              <a:t>10/7/17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93C9B6-A839-B946-AD6D-4B52EB3F7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815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Coding Challenge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-Mustafa Khokhawala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638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the artifacts branch, use the voter-service-*.jar file and deploy it in the AWS environment</a:t>
            </a:r>
          </a:p>
          <a:p>
            <a:r>
              <a:rPr lang="en-US" dirty="0" smtClean="0"/>
              <a:t>Automate the complete build out of the infrastructure along with the application dependencies </a:t>
            </a:r>
          </a:p>
          <a:p>
            <a:r>
              <a:rPr lang="en-US" dirty="0" smtClean="0"/>
              <a:t> Make the application operational under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770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Approach 1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Cloudformation</a:t>
            </a:r>
            <a:r>
              <a:rPr lang="en-US" dirty="0" smtClean="0"/>
              <a:t> EC2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Design and develop the </a:t>
            </a:r>
            <a:r>
              <a:rPr lang="en-US" sz="2000" dirty="0" err="1" smtClean="0"/>
              <a:t>cloudformation</a:t>
            </a:r>
            <a:r>
              <a:rPr lang="en-US" sz="2000" dirty="0" smtClean="0"/>
              <a:t> template with the infrastructure components (</a:t>
            </a:r>
            <a:r>
              <a:rPr lang="en-US" sz="2000" dirty="0" err="1" smtClean="0"/>
              <a:t>vpc</a:t>
            </a:r>
            <a:r>
              <a:rPr lang="en-US" sz="2000" dirty="0" smtClean="0"/>
              <a:t>, subnets, ec2 instances </a:t>
            </a:r>
            <a:r>
              <a:rPr lang="en-US" sz="2000" dirty="0" err="1" smtClean="0"/>
              <a:t>etc</a:t>
            </a:r>
            <a:r>
              <a:rPr lang="en-US" sz="2000" dirty="0" smtClean="0"/>
              <a:t>)</a:t>
            </a:r>
          </a:p>
          <a:p>
            <a:endParaRPr lang="en-US" sz="2000" dirty="0" smtClean="0"/>
          </a:p>
          <a:p>
            <a:r>
              <a:rPr lang="en-US" sz="2000" dirty="0" smtClean="0"/>
              <a:t>Write a shell script / python program to trigger </a:t>
            </a:r>
            <a:r>
              <a:rPr lang="en-US" sz="2000" dirty="0" err="1" smtClean="0"/>
              <a:t>cloudformation</a:t>
            </a:r>
            <a:r>
              <a:rPr lang="en-US" sz="2000" dirty="0" smtClean="0"/>
              <a:t> through the AWS API</a:t>
            </a:r>
          </a:p>
          <a:p>
            <a:endParaRPr lang="en-US" sz="2000" dirty="0" smtClean="0"/>
          </a:p>
          <a:p>
            <a:r>
              <a:rPr lang="en-US" sz="2000" dirty="0" smtClean="0"/>
              <a:t>Write a python program to test the infrastructure by running the functional tests of the app (will need to research if there is a better way)</a:t>
            </a:r>
          </a:p>
          <a:p>
            <a:endParaRPr lang="en-US" sz="2000" dirty="0" smtClean="0"/>
          </a:p>
          <a:p>
            <a:r>
              <a:rPr lang="en-US" sz="2000" dirty="0" smtClean="0"/>
              <a:t>Note: As a part of the EC2 instance startup (using </a:t>
            </a:r>
            <a:r>
              <a:rPr lang="en-US" sz="2000" dirty="0" err="1" smtClean="0"/>
              <a:t>UserData</a:t>
            </a:r>
            <a:r>
              <a:rPr lang="en-US" sz="2000" dirty="0" smtClean="0"/>
              <a:t>) the application jar file will be downloaded from </a:t>
            </a:r>
            <a:r>
              <a:rPr lang="en-US" sz="2000" dirty="0" err="1" smtClean="0"/>
              <a:t>git</a:t>
            </a:r>
            <a:r>
              <a:rPr lang="en-US" sz="2000" dirty="0" smtClean="0"/>
              <a:t> and started using “java </a:t>
            </a:r>
            <a:r>
              <a:rPr lang="mr-IN" sz="2000" dirty="0" smtClean="0"/>
              <a:t>–</a:t>
            </a:r>
            <a:r>
              <a:rPr lang="en-US" sz="2000" dirty="0" smtClean="0"/>
              <a:t>jar voting-app”  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732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27122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Draft schematic </a:t>
            </a:r>
            <a:r>
              <a:rPr lang="mr-IN" dirty="0" smtClean="0"/>
              <a:t>–</a:t>
            </a:r>
            <a:r>
              <a:rPr lang="en-US" dirty="0" smtClean="0"/>
              <a:t> Solution 1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838200" y="790429"/>
            <a:ext cx="10081260" cy="5031025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669" y="778996"/>
            <a:ext cx="763487" cy="498387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1341344" y="1248019"/>
            <a:ext cx="3525931" cy="4419353"/>
          </a:xfrm>
          <a:prstGeom prst="roundRect">
            <a:avLst>
              <a:gd name="adj" fmla="val 9818"/>
            </a:avLst>
          </a:prstGeom>
          <a:noFill/>
          <a:ln w="19050">
            <a:solidFill>
              <a:srgbClr val="F7981F"/>
            </a:solidFill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sp>
        <p:nvSpPr>
          <p:cNvPr id="11" name="TextBox 32"/>
          <p:cNvSpPr txBox="1">
            <a:spLocks noChangeArrowheads="1"/>
          </p:cNvSpPr>
          <p:nvPr/>
        </p:nvSpPr>
        <p:spPr bwMode="auto">
          <a:xfrm>
            <a:off x="2071526" y="1102625"/>
            <a:ext cx="2042720" cy="276999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/>
            <a:r>
              <a:rPr lang="en-US" sz="1200" b="1" dirty="0">
                <a:solidFill>
                  <a:srgbClr val="F7981F"/>
                </a:solidFill>
                <a:latin typeface="+mj-lt"/>
                <a:ea typeface="Verdana" pitchFamily="34" charset="0"/>
                <a:cs typeface="Helvetica Neue"/>
              </a:rPr>
              <a:t>Availability </a:t>
            </a:r>
            <a:r>
              <a:rPr lang="en-US" sz="1200" b="1" dirty="0" smtClean="0">
                <a:solidFill>
                  <a:srgbClr val="F7981F"/>
                </a:solidFill>
                <a:latin typeface="+mj-lt"/>
                <a:ea typeface="Verdana" pitchFamily="34" charset="0"/>
                <a:cs typeface="Helvetica Neue"/>
              </a:rPr>
              <a:t>Zone 1</a:t>
            </a:r>
            <a:endParaRPr lang="en-US" sz="1200" b="1" dirty="0">
              <a:solidFill>
                <a:srgbClr val="F7981F"/>
              </a:solidFill>
              <a:latin typeface="+mj-lt"/>
              <a:ea typeface="Verdana" pitchFamily="34" charset="0"/>
              <a:cs typeface="Helvetica Neue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6797264" y="1217539"/>
            <a:ext cx="3525931" cy="4419353"/>
          </a:xfrm>
          <a:prstGeom prst="roundRect">
            <a:avLst>
              <a:gd name="adj" fmla="val 9818"/>
            </a:avLst>
          </a:prstGeom>
          <a:noFill/>
          <a:ln w="19050">
            <a:solidFill>
              <a:srgbClr val="F7981F"/>
            </a:solidFill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1721279" y="1606173"/>
            <a:ext cx="2766060" cy="1156161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8526" y="1494178"/>
            <a:ext cx="266581" cy="177699"/>
          </a:xfrm>
          <a:prstGeom prst="rect">
            <a:avLst/>
          </a:prstGeom>
        </p:spPr>
      </p:pic>
      <p:sp>
        <p:nvSpPr>
          <p:cNvPr id="15" name="TextBox 37"/>
          <p:cNvSpPr txBox="1">
            <a:spLocks noChangeArrowheads="1"/>
          </p:cNvSpPr>
          <p:nvPr/>
        </p:nvSpPr>
        <p:spPr bwMode="auto">
          <a:xfrm>
            <a:off x="2372178" y="1498198"/>
            <a:ext cx="1453572" cy="23083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900" b="1" dirty="0" smtClean="0">
                <a:latin typeface="+mj-lt"/>
                <a:ea typeface="Verdana" pitchFamily="34" charset="0"/>
                <a:cs typeface="Helvetica Neue"/>
              </a:rPr>
              <a:t>Public subnet 1</a:t>
            </a:r>
            <a:endParaRPr lang="en-US" sz="900" b="1" dirty="0">
              <a:latin typeface="+mj-lt"/>
              <a:ea typeface="Verdana" pitchFamily="34" charset="0"/>
              <a:cs typeface="Helvetica Neue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1726994" y="3031330"/>
            <a:ext cx="2766060" cy="1156161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4241" y="2919335"/>
            <a:ext cx="266581" cy="177699"/>
          </a:xfrm>
          <a:prstGeom prst="rect">
            <a:avLst/>
          </a:prstGeom>
        </p:spPr>
      </p:pic>
      <p:sp>
        <p:nvSpPr>
          <p:cNvPr id="19" name="TextBox 37"/>
          <p:cNvSpPr txBox="1">
            <a:spLocks noChangeArrowheads="1"/>
          </p:cNvSpPr>
          <p:nvPr/>
        </p:nvSpPr>
        <p:spPr bwMode="auto">
          <a:xfrm>
            <a:off x="2348865" y="2923355"/>
            <a:ext cx="1453572" cy="23083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900" b="1" dirty="0" smtClean="0">
                <a:latin typeface="+mj-lt"/>
                <a:ea typeface="Verdana" pitchFamily="34" charset="0"/>
                <a:cs typeface="Helvetica Neue"/>
              </a:rPr>
              <a:t>Private subnet 1</a:t>
            </a:r>
            <a:endParaRPr lang="en-US" sz="900" b="1" dirty="0">
              <a:latin typeface="+mj-lt"/>
              <a:ea typeface="Verdana" pitchFamily="34" charset="0"/>
              <a:cs typeface="Helvetica Neue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1721279" y="4391283"/>
            <a:ext cx="2766060" cy="1156161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8526" y="4279288"/>
            <a:ext cx="266581" cy="177699"/>
          </a:xfrm>
          <a:prstGeom prst="rect">
            <a:avLst/>
          </a:prstGeom>
        </p:spPr>
      </p:pic>
      <p:sp>
        <p:nvSpPr>
          <p:cNvPr id="22" name="TextBox 37"/>
          <p:cNvSpPr txBox="1">
            <a:spLocks noChangeArrowheads="1"/>
          </p:cNvSpPr>
          <p:nvPr/>
        </p:nvSpPr>
        <p:spPr bwMode="auto">
          <a:xfrm>
            <a:off x="2343150" y="4283308"/>
            <a:ext cx="1453572" cy="23083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900" b="1" dirty="0">
                <a:latin typeface="+mj-lt"/>
                <a:ea typeface="Verdana" pitchFamily="34" charset="0"/>
                <a:cs typeface="Helvetica Neue"/>
              </a:rPr>
              <a:t>VPC </a:t>
            </a:r>
            <a:r>
              <a:rPr lang="en-US" sz="900" b="1" dirty="0" smtClean="0">
                <a:latin typeface="+mj-lt"/>
                <a:ea typeface="Verdana" pitchFamily="34" charset="0"/>
                <a:cs typeface="Helvetica Neue"/>
              </a:rPr>
              <a:t>subnet</a:t>
            </a:r>
            <a:endParaRPr lang="en-US" sz="900" b="1" dirty="0">
              <a:latin typeface="+mj-lt"/>
              <a:ea typeface="Verdana" pitchFamily="34" charset="0"/>
              <a:cs typeface="Helvetica Neue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1901" y="1825223"/>
            <a:ext cx="544781" cy="564959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1964251" y="1982404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800" b="1" dirty="0" smtClean="0"/>
              <a:t>NAT </a:t>
            </a:r>
          </a:p>
          <a:p>
            <a:pPr algn="ctr"/>
            <a:r>
              <a:rPr lang="en-US" sz="800" b="1" dirty="0" smtClean="0"/>
              <a:t>instance</a:t>
            </a:r>
            <a:endParaRPr lang="en-US" sz="14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6965712" y="648335"/>
            <a:ext cx="638346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800" b="1" dirty="0" smtClean="0"/>
              <a:t>Internet gateway</a:t>
            </a:r>
            <a:endParaRPr lang="en-US" sz="1400" b="1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325" y="468740"/>
            <a:ext cx="536738" cy="564237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8655" y="3420667"/>
            <a:ext cx="544781" cy="564959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2631005" y="3577848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800" b="1" dirty="0" smtClean="0"/>
              <a:t>App </a:t>
            </a:r>
          </a:p>
          <a:p>
            <a:pPr algn="ctr"/>
            <a:r>
              <a:rPr lang="en-US" sz="800" b="1" dirty="0" smtClean="0"/>
              <a:t>instance</a:t>
            </a:r>
            <a:endParaRPr lang="en-US" sz="1400" b="1" dirty="0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9599" y="4773229"/>
            <a:ext cx="544781" cy="564959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2611949" y="493041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800" b="1" dirty="0" smtClean="0"/>
              <a:t>DB</a:t>
            </a:r>
          </a:p>
          <a:p>
            <a:pPr algn="ctr"/>
            <a:r>
              <a:rPr lang="en-US" sz="800" b="1" dirty="0" smtClean="0"/>
              <a:t>instance</a:t>
            </a:r>
            <a:endParaRPr lang="en-US" sz="14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5470166" y="2217843"/>
            <a:ext cx="723592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800" b="1" dirty="0" smtClean="0"/>
              <a:t>Application Load Balancer</a:t>
            </a:r>
            <a:endParaRPr lang="en-US" sz="1400" b="1" dirty="0"/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0143" y="1532864"/>
            <a:ext cx="543639" cy="564959"/>
          </a:xfrm>
          <a:prstGeom prst="rect">
            <a:avLst/>
          </a:prstGeom>
        </p:spPr>
      </p:pic>
      <p:sp>
        <p:nvSpPr>
          <p:cNvPr id="37" name="Rounded Rectangle 36"/>
          <p:cNvSpPr/>
          <p:nvPr/>
        </p:nvSpPr>
        <p:spPr>
          <a:xfrm>
            <a:off x="7302024" y="1845651"/>
            <a:ext cx="2766060" cy="1156161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9271" y="1719143"/>
            <a:ext cx="266581" cy="177699"/>
          </a:xfrm>
          <a:prstGeom prst="rect">
            <a:avLst/>
          </a:prstGeom>
        </p:spPr>
      </p:pic>
      <p:sp>
        <p:nvSpPr>
          <p:cNvPr id="39" name="TextBox 37"/>
          <p:cNvSpPr txBox="1">
            <a:spLocks noChangeArrowheads="1"/>
          </p:cNvSpPr>
          <p:nvPr/>
        </p:nvSpPr>
        <p:spPr bwMode="auto">
          <a:xfrm>
            <a:off x="7923895" y="1723163"/>
            <a:ext cx="1453572" cy="23083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900" b="1" dirty="0" smtClean="0">
                <a:latin typeface="+mj-lt"/>
                <a:ea typeface="Verdana" pitchFamily="34" charset="0"/>
                <a:cs typeface="Helvetica Neue"/>
              </a:rPr>
              <a:t>Public subnet 2</a:t>
            </a:r>
            <a:endParaRPr lang="en-US" sz="900" b="1" dirty="0">
              <a:latin typeface="+mj-lt"/>
              <a:ea typeface="Verdana" pitchFamily="34" charset="0"/>
              <a:cs typeface="Helvetica Neue"/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7307739" y="3256299"/>
            <a:ext cx="2766060" cy="1156161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4986" y="3144304"/>
            <a:ext cx="266581" cy="177699"/>
          </a:xfrm>
          <a:prstGeom prst="rect">
            <a:avLst/>
          </a:prstGeom>
        </p:spPr>
      </p:pic>
      <p:sp>
        <p:nvSpPr>
          <p:cNvPr id="42" name="TextBox 37"/>
          <p:cNvSpPr txBox="1">
            <a:spLocks noChangeArrowheads="1"/>
          </p:cNvSpPr>
          <p:nvPr/>
        </p:nvSpPr>
        <p:spPr bwMode="auto">
          <a:xfrm>
            <a:off x="7929610" y="3148324"/>
            <a:ext cx="1453572" cy="23083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900" b="1" dirty="0" smtClean="0">
                <a:latin typeface="+mj-lt"/>
                <a:ea typeface="Verdana" pitchFamily="34" charset="0"/>
                <a:cs typeface="Helvetica Neue"/>
              </a:rPr>
              <a:t>Private subnet 2</a:t>
            </a:r>
            <a:endParaRPr lang="en-US" sz="900" b="1" dirty="0">
              <a:latin typeface="+mj-lt"/>
              <a:ea typeface="Verdana" pitchFamily="34" charset="0"/>
              <a:cs typeface="Helvetica Neue"/>
            </a:endParaRPr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7838" y="3464111"/>
            <a:ext cx="544781" cy="564959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8237325" y="3572044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800" b="1" dirty="0" smtClean="0"/>
              <a:t>App </a:t>
            </a:r>
          </a:p>
          <a:p>
            <a:pPr algn="ctr"/>
            <a:r>
              <a:rPr lang="en-US" sz="800" b="1" dirty="0" smtClean="0"/>
              <a:t>instance</a:t>
            </a:r>
            <a:endParaRPr lang="en-US" sz="1400" b="1" dirty="0"/>
          </a:p>
        </p:txBody>
      </p:sp>
      <p:grpSp>
        <p:nvGrpSpPr>
          <p:cNvPr id="50" name="Group 49"/>
          <p:cNvGrpSpPr/>
          <p:nvPr/>
        </p:nvGrpSpPr>
        <p:grpSpPr>
          <a:xfrm>
            <a:off x="1903933" y="3408762"/>
            <a:ext cx="7980296" cy="656698"/>
            <a:chOff x="463550" y="760413"/>
            <a:chExt cx="1709738" cy="1737602"/>
          </a:xfrm>
        </p:grpSpPr>
        <p:sp>
          <p:nvSpPr>
            <p:cNvPr id="51" name="Rounded Rectangle 50"/>
            <p:cNvSpPr/>
            <p:nvPr/>
          </p:nvSpPr>
          <p:spPr>
            <a:xfrm>
              <a:off x="463550" y="760413"/>
              <a:ext cx="1709738" cy="1733550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chemeClr val="tx1"/>
              </a:solidFill>
              <a:prstDash val="lgDashDot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00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52" name="TextBox 31"/>
            <p:cNvSpPr txBox="1">
              <a:spLocks noChangeArrowheads="1"/>
            </p:cNvSpPr>
            <p:nvPr/>
          </p:nvSpPr>
          <p:spPr bwMode="auto">
            <a:xfrm>
              <a:off x="546100" y="2251075"/>
              <a:ext cx="1555750" cy="2469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700" b="1" dirty="0" smtClean="0">
                  <a:solidFill>
                    <a:srgbClr val="414042"/>
                  </a:solidFill>
                  <a:latin typeface="Helvetica Neue"/>
                  <a:ea typeface="Verdana" pitchFamily="34" charset="0"/>
                  <a:cs typeface="Helvetica Neue"/>
                </a:rPr>
                <a:t>Auto Scaling group</a:t>
              </a:r>
              <a:endParaRPr lang="en-US" sz="700" b="1" dirty="0">
                <a:solidFill>
                  <a:srgbClr val="414042"/>
                </a:solidFill>
                <a:latin typeface="Helvetica Neue"/>
                <a:ea typeface="Verdana" pitchFamily="34" charset="0"/>
                <a:cs typeface="Helvetica Neue"/>
              </a:endParaRPr>
            </a:p>
          </p:txBody>
        </p:sp>
      </p:grpSp>
      <p:cxnSp>
        <p:nvCxnSpPr>
          <p:cNvPr id="54" name="Straight Arrow Connector 53"/>
          <p:cNvCxnSpPr/>
          <p:nvPr/>
        </p:nvCxnSpPr>
        <p:spPr>
          <a:xfrm flipH="1">
            <a:off x="3497945" y="1981194"/>
            <a:ext cx="2311045" cy="1397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5855549" y="2032075"/>
            <a:ext cx="1465857" cy="1508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838200" y="5878291"/>
            <a:ext cx="10515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Notes: </a:t>
            </a:r>
          </a:p>
          <a:p>
            <a:r>
              <a:rPr lang="en-US" sz="1400" dirty="0" smtClean="0"/>
              <a:t>1. Have left out the details of security groups, route tables etc. to reduce clutter. Will include a detailed diagram with the final submission.</a:t>
            </a:r>
          </a:p>
          <a:p>
            <a:r>
              <a:rPr lang="en-US" sz="1400" dirty="0" smtClean="0"/>
              <a:t>2. MongoDB is not fault tolerant in this solution and will be as a single point of failure. </a:t>
            </a:r>
          </a:p>
          <a:p>
            <a:endParaRPr lang="en-US" dirty="0"/>
          </a:p>
        </p:txBody>
      </p:sp>
      <p:sp>
        <p:nvSpPr>
          <p:cNvPr id="64" name="TextBox 32"/>
          <p:cNvSpPr txBox="1">
            <a:spLocks noChangeArrowheads="1"/>
          </p:cNvSpPr>
          <p:nvPr/>
        </p:nvSpPr>
        <p:spPr bwMode="auto">
          <a:xfrm>
            <a:off x="7681301" y="1095371"/>
            <a:ext cx="2042720" cy="276999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/>
            <a:r>
              <a:rPr lang="en-US" sz="1200" b="1" dirty="0">
                <a:solidFill>
                  <a:srgbClr val="F7981F"/>
                </a:solidFill>
                <a:latin typeface="+mj-lt"/>
                <a:ea typeface="Verdana" pitchFamily="34" charset="0"/>
                <a:cs typeface="Helvetica Neue"/>
              </a:rPr>
              <a:t>Availability </a:t>
            </a:r>
            <a:r>
              <a:rPr lang="en-US" sz="1200" b="1" dirty="0" smtClean="0">
                <a:solidFill>
                  <a:srgbClr val="F7981F"/>
                </a:solidFill>
                <a:latin typeface="+mj-lt"/>
                <a:ea typeface="Verdana" pitchFamily="34" charset="0"/>
                <a:cs typeface="Helvetica Neue"/>
              </a:rPr>
              <a:t>Zone 2</a:t>
            </a:r>
            <a:endParaRPr lang="en-US" sz="1200" b="1" dirty="0">
              <a:solidFill>
                <a:srgbClr val="F7981F"/>
              </a:solidFill>
              <a:latin typeface="+mj-lt"/>
              <a:ea typeface="Verdana" pitchFamily="34" charset="0"/>
              <a:cs typeface="Helvetica Neue"/>
            </a:endParaRPr>
          </a:p>
        </p:txBody>
      </p:sp>
      <p:cxnSp>
        <p:nvCxnSpPr>
          <p:cNvPr id="65" name="Straight Arrow Connector 64"/>
          <p:cNvCxnSpPr>
            <a:stCxn id="29" idx="2"/>
            <a:endCxn id="31" idx="0"/>
          </p:cNvCxnSpPr>
          <p:nvPr/>
        </p:nvCxnSpPr>
        <p:spPr>
          <a:xfrm flipH="1">
            <a:off x="2931990" y="3985626"/>
            <a:ext cx="19056" cy="787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endCxn id="32" idx="3"/>
          </p:cNvCxnSpPr>
          <p:nvPr/>
        </p:nvCxnSpPr>
        <p:spPr>
          <a:xfrm flipH="1">
            <a:off x="3252029" y="3737988"/>
            <a:ext cx="5073851" cy="1329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" name="Picture 7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0612" y="103156"/>
            <a:ext cx="544781" cy="653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915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Approach 2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Cloudformation</a:t>
            </a:r>
            <a:r>
              <a:rPr lang="en-US" dirty="0" smtClean="0"/>
              <a:t> ECS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Design and develop the cloud formation template with the infrastructure components (</a:t>
            </a:r>
            <a:r>
              <a:rPr lang="en-US" sz="2000" dirty="0" err="1" smtClean="0"/>
              <a:t>vpc</a:t>
            </a:r>
            <a:r>
              <a:rPr lang="en-US" sz="2000" dirty="0" smtClean="0"/>
              <a:t>, subnets, </a:t>
            </a:r>
            <a:r>
              <a:rPr lang="en-US" sz="2000" dirty="0" err="1" smtClean="0"/>
              <a:t>ecs</a:t>
            </a:r>
            <a:r>
              <a:rPr lang="en-US" sz="2000" dirty="0" smtClean="0"/>
              <a:t> cluster, tasks)</a:t>
            </a:r>
          </a:p>
          <a:p>
            <a:endParaRPr lang="en-US" sz="2000" dirty="0" smtClean="0"/>
          </a:p>
          <a:p>
            <a:r>
              <a:rPr lang="en-US" sz="2000" dirty="0" smtClean="0"/>
              <a:t>Write a shell script / python program / Jenkins pipeline to </a:t>
            </a:r>
          </a:p>
          <a:p>
            <a:pPr lvl="1"/>
            <a:r>
              <a:rPr lang="en-US" sz="1600" dirty="0" smtClean="0"/>
              <a:t>Download the jar file from </a:t>
            </a:r>
            <a:r>
              <a:rPr lang="en-US" sz="1600" dirty="0" err="1" smtClean="0"/>
              <a:t>git</a:t>
            </a:r>
            <a:endParaRPr lang="en-US" sz="1600" dirty="0" smtClean="0"/>
          </a:p>
          <a:p>
            <a:pPr lvl="1"/>
            <a:r>
              <a:rPr lang="en-US" sz="1600" dirty="0" smtClean="0"/>
              <a:t>Create a </a:t>
            </a:r>
            <a:r>
              <a:rPr lang="en-US" sz="1600" dirty="0" err="1" smtClean="0"/>
              <a:t>docker</a:t>
            </a:r>
            <a:r>
              <a:rPr lang="en-US" sz="1600" dirty="0" smtClean="0"/>
              <a:t> image using a </a:t>
            </a:r>
            <a:r>
              <a:rPr lang="en-US" sz="1600" dirty="0" err="1" smtClean="0"/>
              <a:t>Dockerfile</a:t>
            </a:r>
            <a:endParaRPr lang="en-US" sz="1600" dirty="0" smtClean="0"/>
          </a:p>
          <a:p>
            <a:pPr lvl="1"/>
            <a:r>
              <a:rPr lang="en-US" sz="1600" dirty="0" smtClean="0"/>
              <a:t>Push the Docker image to the ECS repo</a:t>
            </a:r>
          </a:p>
          <a:p>
            <a:pPr lvl="1"/>
            <a:r>
              <a:rPr lang="en-US" sz="1600" dirty="0" smtClean="0"/>
              <a:t>Trigger </a:t>
            </a:r>
            <a:r>
              <a:rPr lang="en-US" sz="1600" dirty="0" err="1" smtClean="0"/>
              <a:t>cloudformation</a:t>
            </a:r>
            <a:r>
              <a:rPr lang="en-US" sz="1600" dirty="0" smtClean="0"/>
              <a:t> through the AWS API to build the ECS cluster, tasks </a:t>
            </a:r>
            <a:r>
              <a:rPr lang="en-US" sz="1600" dirty="0" err="1" smtClean="0"/>
              <a:t>etc</a:t>
            </a:r>
            <a:r>
              <a:rPr lang="en-US" sz="1600" dirty="0" smtClean="0"/>
              <a:t> </a:t>
            </a:r>
          </a:p>
          <a:p>
            <a:r>
              <a:rPr lang="en-US" sz="2000" dirty="0" smtClean="0"/>
              <a:t>Write a python program to test the infrastructure by running the functional tests of the app (will need to research if there is a better way)</a:t>
            </a:r>
          </a:p>
          <a:p>
            <a:endParaRPr lang="en-US" sz="2000" dirty="0"/>
          </a:p>
          <a:p>
            <a:r>
              <a:rPr lang="en-US" sz="2000" dirty="0" smtClean="0"/>
              <a:t>Note: The ECS repo will be pre-created either thru </a:t>
            </a:r>
            <a:r>
              <a:rPr lang="en-US" sz="2000" dirty="0" err="1" smtClean="0"/>
              <a:t>cloudformation</a:t>
            </a:r>
            <a:r>
              <a:rPr lang="en-US" sz="2000" dirty="0" smtClean="0"/>
              <a:t> or AWS API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313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27122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Draft schematic </a:t>
            </a:r>
            <a:r>
              <a:rPr lang="mr-IN" dirty="0" smtClean="0"/>
              <a:t>–</a:t>
            </a:r>
            <a:r>
              <a:rPr lang="en-US" dirty="0" smtClean="0"/>
              <a:t> Solution 2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838200" y="790429"/>
            <a:ext cx="10081260" cy="5031025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669" y="778996"/>
            <a:ext cx="763487" cy="498387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1341344" y="1248019"/>
            <a:ext cx="3525931" cy="4419353"/>
          </a:xfrm>
          <a:prstGeom prst="roundRect">
            <a:avLst>
              <a:gd name="adj" fmla="val 9818"/>
            </a:avLst>
          </a:prstGeom>
          <a:noFill/>
          <a:ln w="19050">
            <a:solidFill>
              <a:srgbClr val="F7981F"/>
            </a:solidFill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sp>
        <p:nvSpPr>
          <p:cNvPr id="11" name="TextBox 32"/>
          <p:cNvSpPr txBox="1">
            <a:spLocks noChangeArrowheads="1"/>
          </p:cNvSpPr>
          <p:nvPr/>
        </p:nvSpPr>
        <p:spPr bwMode="auto">
          <a:xfrm>
            <a:off x="2071526" y="1102625"/>
            <a:ext cx="2042720" cy="276999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/>
            <a:r>
              <a:rPr lang="en-US" sz="1200" b="1" dirty="0">
                <a:solidFill>
                  <a:srgbClr val="F7981F"/>
                </a:solidFill>
                <a:latin typeface="+mj-lt"/>
                <a:ea typeface="Verdana" pitchFamily="34" charset="0"/>
                <a:cs typeface="Helvetica Neue"/>
              </a:rPr>
              <a:t>Availability </a:t>
            </a:r>
            <a:r>
              <a:rPr lang="en-US" sz="1200" b="1" dirty="0" smtClean="0">
                <a:solidFill>
                  <a:srgbClr val="F7981F"/>
                </a:solidFill>
                <a:latin typeface="+mj-lt"/>
                <a:ea typeface="Verdana" pitchFamily="34" charset="0"/>
                <a:cs typeface="Helvetica Neue"/>
              </a:rPr>
              <a:t>Zone 1</a:t>
            </a:r>
            <a:endParaRPr lang="en-US" sz="1200" b="1" dirty="0">
              <a:solidFill>
                <a:srgbClr val="F7981F"/>
              </a:solidFill>
              <a:latin typeface="+mj-lt"/>
              <a:ea typeface="Verdana" pitchFamily="34" charset="0"/>
              <a:cs typeface="Helvetica Neue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6797264" y="1217539"/>
            <a:ext cx="3525931" cy="4419353"/>
          </a:xfrm>
          <a:prstGeom prst="roundRect">
            <a:avLst>
              <a:gd name="adj" fmla="val 9818"/>
            </a:avLst>
          </a:prstGeom>
          <a:noFill/>
          <a:ln w="19050">
            <a:solidFill>
              <a:srgbClr val="F7981F"/>
            </a:solidFill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1721279" y="1606173"/>
            <a:ext cx="2766060" cy="1156161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8526" y="1494178"/>
            <a:ext cx="266581" cy="177699"/>
          </a:xfrm>
          <a:prstGeom prst="rect">
            <a:avLst/>
          </a:prstGeom>
        </p:spPr>
      </p:pic>
      <p:sp>
        <p:nvSpPr>
          <p:cNvPr id="15" name="TextBox 37"/>
          <p:cNvSpPr txBox="1">
            <a:spLocks noChangeArrowheads="1"/>
          </p:cNvSpPr>
          <p:nvPr/>
        </p:nvSpPr>
        <p:spPr bwMode="auto">
          <a:xfrm>
            <a:off x="2372178" y="1498198"/>
            <a:ext cx="1453572" cy="23083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900" b="1" dirty="0" smtClean="0">
                <a:latin typeface="+mj-lt"/>
                <a:ea typeface="Verdana" pitchFamily="34" charset="0"/>
                <a:cs typeface="Helvetica Neue"/>
              </a:rPr>
              <a:t>Public subnet 1</a:t>
            </a:r>
            <a:endParaRPr lang="en-US" sz="900" b="1" dirty="0">
              <a:latin typeface="+mj-lt"/>
              <a:ea typeface="Verdana" pitchFamily="34" charset="0"/>
              <a:cs typeface="Helvetica Neue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1726994" y="3031330"/>
            <a:ext cx="2766060" cy="1156161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4241" y="2919335"/>
            <a:ext cx="266581" cy="177699"/>
          </a:xfrm>
          <a:prstGeom prst="rect">
            <a:avLst/>
          </a:prstGeom>
        </p:spPr>
      </p:pic>
      <p:sp>
        <p:nvSpPr>
          <p:cNvPr id="19" name="TextBox 37"/>
          <p:cNvSpPr txBox="1">
            <a:spLocks noChangeArrowheads="1"/>
          </p:cNvSpPr>
          <p:nvPr/>
        </p:nvSpPr>
        <p:spPr bwMode="auto">
          <a:xfrm>
            <a:off x="2348865" y="2923355"/>
            <a:ext cx="1453572" cy="23083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900" b="1" dirty="0" smtClean="0">
                <a:latin typeface="+mj-lt"/>
                <a:ea typeface="Verdana" pitchFamily="34" charset="0"/>
                <a:cs typeface="Helvetica Neue"/>
              </a:rPr>
              <a:t>Private subnet 1</a:t>
            </a:r>
            <a:endParaRPr lang="en-US" sz="900" b="1" dirty="0">
              <a:latin typeface="+mj-lt"/>
              <a:ea typeface="Verdana" pitchFamily="34" charset="0"/>
              <a:cs typeface="Helvetica Neue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1901" y="1825223"/>
            <a:ext cx="544781" cy="564959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1964251" y="1982404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800" b="1" dirty="0" smtClean="0"/>
              <a:t>NAT </a:t>
            </a:r>
          </a:p>
          <a:p>
            <a:pPr algn="ctr"/>
            <a:r>
              <a:rPr lang="en-US" sz="800" b="1" dirty="0" smtClean="0"/>
              <a:t>instance</a:t>
            </a:r>
            <a:endParaRPr lang="en-US" sz="14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6965712" y="648335"/>
            <a:ext cx="638346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800" b="1" dirty="0" smtClean="0"/>
              <a:t>Internet gateway</a:t>
            </a:r>
            <a:endParaRPr lang="en-US" sz="1400" b="1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325" y="468740"/>
            <a:ext cx="536738" cy="564237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5470166" y="2217843"/>
            <a:ext cx="723592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800" b="1" dirty="0" smtClean="0"/>
              <a:t>Application Load Balancer</a:t>
            </a:r>
            <a:endParaRPr lang="en-US" sz="1400" b="1" dirty="0"/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0143" y="1532864"/>
            <a:ext cx="543639" cy="564959"/>
          </a:xfrm>
          <a:prstGeom prst="rect">
            <a:avLst/>
          </a:prstGeom>
        </p:spPr>
      </p:pic>
      <p:sp>
        <p:nvSpPr>
          <p:cNvPr id="37" name="Rounded Rectangle 36"/>
          <p:cNvSpPr/>
          <p:nvPr/>
        </p:nvSpPr>
        <p:spPr>
          <a:xfrm>
            <a:off x="7302024" y="1845651"/>
            <a:ext cx="2766060" cy="1156161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9271" y="1719143"/>
            <a:ext cx="266581" cy="177699"/>
          </a:xfrm>
          <a:prstGeom prst="rect">
            <a:avLst/>
          </a:prstGeom>
        </p:spPr>
      </p:pic>
      <p:sp>
        <p:nvSpPr>
          <p:cNvPr id="39" name="TextBox 37"/>
          <p:cNvSpPr txBox="1">
            <a:spLocks noChangeArrowheads="1"/>
          </p:cNvSpPr>
          <p:nvPr/>
        </p:nvSpPr>
        <p:spPr bwMode="auto">
          <a:xfrm>
            <a:off x="7923895" y="1723163"/>
            <a:ext cx="1453572" cy="23083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900" b="1" dirty="0" smtClean="0">
                <a:latin typeface="+mj-lt"/>
                <a:ea typeface="Verdana" pitchFamily="34" charset="0"/>
                <a:cs typeface="Helvetica Neue"/>
              </a:rPr>
              <a:t>Public subnet 2</a:t>
            </a:r>
            <a:endParaRPr lang="en-US" sz="900" b="1" dirty="0">
              <a:latin typeface="+mj-lt"/>
              <a:ea typeface="Verdana" pitchFamily="34" charset="0"/>
              <a:cs typeface="Helvetica Neue"/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7307739" y="3256299"/>
            <a:ext cx="2766060" cy="1156161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4986" y="3144304"/>
            <a:ext cx="266581" cy="177699"/>
          </a:xfrm>
          <a:prstGeom prst="rect">
            <a:avLst/>
          </a:prstGeom>
        </p:spPr>
      </p:pic>
      <p:sp>
        <p:nvSpPr>
          <p:cNvPr id="42" name="TextBox 37"/>
          <p:cNvSpPr txBox="1">
            <a:spLocks noChangeArrowheads="1"/>
          </p:cNvSpPr>
          <p:nvPr/>
        </p:nvSpPr>
        <p:spPr bwMode="auto">
          <a:xfrm>
            <a:off x="7929610" y="3148324"/>
            <a:ext cx="1453572" cy="23083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900" b="1" dirty="0" smtClean="0">
                <a:latin typeface="+mj-lt"/>
                <a:ea typeface="Verdana" pitchFamily="34" charset="0"/>
                <a:cs typeface="Helvetica Neue"/>
              </a:rPr>
              <a:t>Private subnet 2</a:t>
            </a:r>
            <a:endParaRPr lang="en-US" sz="900" b="1" dirty="0">
              <a:latin typeface="+mj-lt"/>
              <a:ea typeface="Verdana" pitchFamily="34" charset="0"/>
              <a:cs typeface="Helvetica Neue"/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1903933" y="3408762"/>
            <a:ext cx="7980296" cy="656698"/>
            <a:chOff x="463550" y="760413"/>
            <a:chExt cx="1709738" cy="1737602"/>
          </a:xfrm>
        </p:grpSpPr>
        <p:sp>
          <p:nvSpPr>
            <p:cNvPr id="51" name="Rounded Rectangle 50"/>
            <p:cNvSpPr/>
            <p:nvPr/>
          </p:nvSpPr>
          <p:spPr>
            <a:xfrm>
              <a:off x="463550" y="760413"/>
              <a:ext cx="1709738" cy="1733550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chemeClr val="tx1"/>
              </a:solidFill>
              <a:prstDash val="lgDashDot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00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52" name="TextBox 31"/>
            <p:cNvSpPr txBox="1">
              <a:spLocks noChangeArrowheads="1"/>
            </p:cNvSpPr>
            <p:nvPr/>
          </p:nvSpPr>
          <p:spPr bwMode="auto">
            <a:xfrm>
              <a:off x="546100" y="2251075"/>
              <a:ext cx="1555750" cy="2469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700" b="1" dirty="0" smtClean="0">
                  <a:solidFill>
                    <a:srgbClr val="414042"/>
                  </a:solidFill>
                  <a:latin typeface="Helvetica Neue"/>
                  <a:ea typeface="Verdana" pitchFamily="34" charset="0"/>
                  <a:cs typeface="Helvetica Neue"/>
                </a:rPr>
                <a:t>Auto Scaling group</a:t>
              </a:r>
              <a:endParaRPr lang="en-US" sz="700" b="1" dirty="0">
                <a:solidFill>
                  <a:srgbClr val="414042"/>
                </a:solidFill>
                <a:latin typeface="Helvetica Neue"/>
                <a:ea typeface="Verdana" pitchFamily="34" charset="0"/>
                <a:cs typeface="Helvetica Neue"/>
              </a:endParaRPr>
            </a:p>
          </p:txBody>
        </p:sp>
      </p:grpSp>
      <p:cxnSp>
        <p:nvCxnSpPr>
          <p:cNvPr id="54" name="Straight Arrow Connector 53"/>
          <p:cNvCxnSpPr/>
          <p:nvPr/>
        </p:nvCxnSpPr>
        <p:spPr>
          <a:xfrm flipH="1">
            <a:off x="3497945" y="1981194"/>
            <a:ext cx="2311045" cy="1397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5855549" y="2032075"/>
            <a:ext cx="1465857" cy="1508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838200" y="5878291"/>
            <a:ext cx="10515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Notes: </a:t>
            </a:r>
          </a:p>
          <a:p>
            <a:r>
              <a:rPr lang="en-US" sz="1400" dirty="0" smtClean="0"/>
              <a:t>1. Have left out the details of security groups, route tables etc. to reduce clutter. Will include a detailed diagram with the final submission.</a:t>
            </a:r>
          </a:p>
          <a:p>
            <a:r>
              <a:rPr lang="en-US" sz="1400" dirty="0" smtClean="0"/>
              <a:t>2. MongoDB is not fault tolerant and will be a single point of failure. </a:t>
            </a:r>
          </a:p>
          <a:p>
            <a:endParaRPr lang="en-US" dirty="0"/>
          </a:p>
        </p:txBody>
      </p:sp>
      <p:sp>
        <p:nvSpPr>
          <p:cNvPr id="64" name="TextBox 32"/>
          <p:cNvSpPr txBox="1">
            <a:spLocks noChangeArrowheads="1"/>
          </p:cNvSpPr>
          <p:nvPr/>
        </p:nvSpPr>
        <p:spPr bwMode="auto">
          <a:xfrm>
            <a:off x="7681301" y="1095371"/>
            <a:ext cx="2042720" cy="276999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/>
            <a:r>
              <a:rPr lang="en-US" sz="1200" b="1" dirty="0">
                <a:solidFill>
                  <a:srgbClr val="F7981F"/>
                </a:solidFill>
                <a:latin typeface="+mj-lt"/>
                <a:ea typeface="Verdana" pitchFamily="34" charset="0"/>
                <a:cs typeface="Helvetica Neue"/>
              </a:rPr>
              <a:t>Availability </a:t>
            </a:r>
            <a:r>
              <a:rPr lang="en-US" sz="1200" b="1" dirty="0" smtClean="0">
                <a:solidFill>
                  <a:srgbClr val="F7981F"/>
                </a:solidFill>
                <a:latin typeface="+mj-lt"/>
                <a:ea typeface="Verdana" pitchFamily="34" charset="0"/>
                <a:cs typeface="Helvetica Neue"/>
              </a:rPr>
              <a:t>Zone 2</a:t>
            </a:r>
            <a:endParaRPr lang="en-US" sz="1200" b="1" dirty="0">
              <a:solidFill>
                <a:srgbClr val="F7981F"/>
              </a:solidFill>
              <a:latin typeface="+mj-lt"/>
              <a:ea typeface="Verdana" pitchFamily="34" charset="0"/>
              <a:cs typeface="Helvetica Neue"/>
            </a:endParaRP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1353" y="3548362"/>
            <a:ext cx="540572" cy="366934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1815" y="3555620"/>
            <a:ext cx="540572" cy="366934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8238404" y="3620832"/>
            <a:ext cx="579967" cy="1703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800" b="1" dirty="0" smtClean="0"/>
              <a:t>App </a:t>
            </a:r>
            <a:r>
              <a:rPr lang="en-US" sz="800" b="1" smtClean="0"/>
              <a:t>container </a:t>
            </a:r>
            <a:r>
              <a:rPr lang="en-US" sz="800" b="1" smtClean="0"/>
              <a:t>2</a:t>
            </a:r>
            <a:endParaRPr lang="en-US" sz="140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2875370" y="3628092"/>
            <a:ext cx="579967" cy="1703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800" b="1" dirty="0" smtClean="0"/>
              <a:t>App </a:t>
            </a:r>
            <a:r>
              <a:rPr lang="en-US" sz="800" b="1" dirty="0" smtClean="0"/>
              <a:t>container </a:t>
            </a:r>
            <a:r>
              <a:rPr lang="en-US" sz="800" b="1" dirty="0"/>
              <a:t>1</a:t>
            </a:r>
            <a:endParaRPr lang="en-US" sz="1400" b="1" dirty="0"/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1409" y="3541108"/>
            <a:ext cx="540572" cy="366934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3724454" y="3620838"/>
            <a:ext cx="579967" cy="1703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800" b="1" dirty="0" smtClean="0"/>
              <a:t>DB container </a:t>
            </a:r>
            <a:endParaRPr lang="en-US" sz="1400" b="1" dirty="0"/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0574" y="155126"/>
            <a:ext cx="500723" cy="481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9249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438</Words>
  <Application>Microsoft Macintosh PowerPoint</Application>
  <PresentationFormat>Widescreen</PresentationFormat>
  <Paragraphs>65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Calibri</vt:lpstr>
      <vt:lpstr>Calibri Light</vt:lpstr>
      <vt:lpstr>Helvetica Neue</vt:lpstr>
      <vt:lpstr>Mangal</vt:lpstr>
      <vt:lpstr>Verdana</vt:lpstr>
      <vt:lpstr>Arial</vt:lpstr>
      <vt:lpstr>Office Theme</vt:lpstr>
      <vt:lpstr>Coding Challenge</vt:lpstr>
      <vt:lpstr>The Ask</vt:lpstr>
      <vt:lpstr>Solution Approach 1 – Cloudformation EC2</vt:lpstr>
      <vt:lpstr>Draft schematic – Solution 1</vt:lpstr>
      <vt:lpstr>Solution Approach 2 – Cloudformation ECS</vt:lpstr>
      <vt:lpstr>Draft schematic – Solution 2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Coding Challenge</dc:title>
  <dc:creator>Mustafa Khokhawala</dc:creator>
  <cp:lastModifiedBy>Mustafa Khokhawala</cp:lastModifiedBy>
  <cp:revision>22</cp:revision>
  <dcterms:created xsi:type="dcterms:W3CDTF">2017-10-07T17:45:33Z</dcterms:created>
  <dcterms:modified xsi:type="dcterms:W3CDTF">2017-10-07T19:40:46Z</dcterms:modified>
</cp:coreProperties>
</file>